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6" r:id="rId11"/>
    <p:sldId id="265" r:id="rId12"/>
    <p:sldId id="271" r:id="rId13"/>
    <p:sldId id="267" r:id="rId14"/>
    <p:sldId id="272" r:id="rId15"/>
    <p:sldId id="273" r:id="rId16"/>
    <p:sldId id="274" r:id="rId17"/>
    <p:sldId id="276" r:id="rId18"/>
    <p:sldId id="275" r:id="rId19"/>
    <p:sldId id="277" r:id="rId20"/>
    <p:sldId id="270" r:id="rId2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2" d="100"/>
          <a:sy n="82" d="100"/>
        </p:scale>
        <p:origin x="-6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9E9B08-4D09-48DD-BEE6-C269C92E86AA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8BC67C-B5AC-42CD-A9D1-60470958A7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28794" y="2000240"/>
            <a:ext cx="57864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中国特色社会主义道路的     开辟和发展</a:t>
            </a:r>
            <a:endParaRPr lang="en-US" altLang="zh-CN" sz="4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endParaRPr lang="en-US" altLang="zh-CN" sz="4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                                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pPr algn="r"/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57290" y="1928802"/>
            <a:ext cx="70009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“事者，生于虑，成于务，失于傲。”</a:t>
            </a:r>
            <a:endParaRPr lang="en-US" altLang="zh-CN" sz="3200" b="1" dirty="0" smtClean="0">
              <a:latin typeface="微软雅黑" pitchFamily="34" charset="-122"/>
              <a:ea typeface="微软雅黑" pitchFamily="34" charset="-122"/>
            </a:endParaRPr>
          </a:p>
          <a:p>
            <a:pPr algn="r"/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pPr algn="r"/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——《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管子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乘马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357166"/>
            <a:ext cx="8143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一、伟大的历史转折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十一届三中全会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1978.12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4" name="Picture 2" descr="http://www.people.com.cn/mediafile/pic/20140913/12/125801582180421208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500174"/>
            <a:ext cx="3592855" cy="328614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714480" y="5143512"/>
            <a:ext cx="55721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“任何一个民族，一个国家，都要学习别的民族，别的国家的长处，学习人家的先进科学技术。”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                                                     ——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邓小平</a:t>
            </a:r>
            <a:endParaRPr lang="zh-CN" altLang="en-US" sz="20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1214422"/>
            <a:ext cx="764386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根据材料概括反映的历史信息</a:t>
            </a:r>
            <a:endParaRPr lang="en-US" altLang="zh-CN" sz="24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dirty="0" smtClean="0"/>
              <a:t>         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“文革”十年间国民收入损失约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5000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亿元，这个数字超过了建国三十年全国固定资产的总和。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“文革”结束后的两年间，经济领域继续坚持“左”倾，加剧了国民经济重大比例失调的状况，加重了国家财政困难，人民的生活水平极低。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                      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                       ——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摘编自胡绳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中国共产党的七十年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3000372"/>
            <a:ext cx="5791200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42852"/>
            <a:ext cx="464820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5429256" y="1285860"/>
            <a:ext cx="2857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1977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月，万里书记前往革命老区大别山调查。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71480"/>
            <a:ext cx="7804150" cy="376396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000100" y="4572008"/>
            <a:ext cx="74295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1978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月，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真理标准问题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的讨论在全国范围内展开，重新确立了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实事求是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的思想，为历史性转折作了重要的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思想理论准备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1978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12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13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日，邓小平的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解放思想，实事求是，团结一致向前看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讲话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357166"/>
            <a:ext cx="8143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一、伟大的历史转折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十一届三中全会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1978.12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785926"/>
            <a:ext cx="750099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、背景： 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sz="24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）文革后的两年时间里，国民经济仍处于停滞状态，人民生活没有得到改善</a:t>
            </a:r>
          </a:p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sz="24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）关于真理标准问题的讨论，为十一届三中全会作了重要的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思想理论准备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en-US" sz="2400" dirty="0" smtClean="0">
                <a:latin typeface="微软雅黑" pitchFamily="34" charset="-122"/>
                <a:ea typeface="微软雅黑" pitchFamily="34" charset="-122"/>
              </a:rPr>
              <a:t>(78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sz="2400" dirty="0" smtClean="0"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sz="2400" dirty="0" smtClean="0"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357166"/>
            <a:ext cx="8143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一、伟大的历史转折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十一届三中全会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1978.12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472" y="1428736"/>
            <a:ext cx="764386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、时间：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1978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12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月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、内容：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 smtClean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思想路线：</a:t>
            </a:r>
            <a:endParaRPr lang="en-US" altLang="zh-CN" sz="2400" b="1" dirty="0" smtClean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en-US" altLang="zh-CN" sz="2400" b="1" dirty="0" smtClean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政治路线：</a:t>
            </a:r>
            <a:endParaRPr lang="en-US" altLang="zh-CN" sz="2400" b="1" dirty="0" smtClean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en-US" altLang="zh-CN" sz="2400" b="1" dirty="0" smtClean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组织路线：</a:t>
            </a:r>
            <a:endParaRPr lang="en-US" altLang="zh-CN" sz="2400" b="1" dirty="0" smtClean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en-US" altLang="zh-CN" sz="2400" b="1" dirty="0" smtClean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、意义：实现了新中国成立以来党和国家具有深远意义的伟大转折，开启了改革开放和社会主义现代化建设新时期，揭开了社会主义改革开放的序幕。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Rectangle 10"/>
          <p:cNvSpPr>
            <a:spLocks noRot="1"/>
          </p:cNvSpPr>
          <p:nvPr/>
        </p:nvSpPr>
        <p:spPr>
          <a:xfrm>
            <a:off x="1857356" y="2500306"/>
            <a:ext cx="5905500" cy="574675"/>
          </a:xfr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1440" tIns="45720" rIns="91440" bIns="45720" anchor="t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左”倾错误</a:t>
            </a:r>
            <a:r>
              <a:rPr lang="en-US" altLang="en-US" sz="2400" b="1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→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解放思想，实事求是；                    </a:t>
            </a:r>
          </a:p>
        </p:txBody>
      </p:sp>
      <p:sp>
        <p:nvSpPr>
          <p:cNvPr id="5" name="Rectangle 12"/>
          <p:cNvSpPr/>
          <p:nvPr/>
        </p:nvSpPr>
        <p:spPr>
          <a:xfrm>
            <a:off x="2071670" y="3286124"/>
            <a:ext cx="6643734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阶级斗争为纲</a:t>
            </a:r>
            <a:r>
              <a:rPr lang="en-US" altLang="en-US" sz="2400" b="1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→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以经济建设为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中心，改革开放；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Rectangle 30"/>
          <p:cNvSpPr/>
          <p:nvPr/>
        </p:nvSpPr>
        <p:spPr>
          <a:xfrm>
            <a:off x="2071670" y="4071942"/>
            <a:ext cx="6477000" cy="7571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拨乱反正，形成以邓小平为核心的第二代领导集体；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357166"/>
            <a:ext cx="8143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二、改革开放后的表现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428736"/>
            <a:ext cx="72866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（一）政治方面：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hlinkClick r:id="rId2" action="ppaction://hlinksldjump"/>
              </a:rPr>
              <a:t>平反冤假错案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1981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月，中共十一届六中全会在北京召开。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审议通过了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关于建国以来党的若干问题的决议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》</a:t>
            </a:r>
          </a:p>
          <a:p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1982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年，通过了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中华人民共和国宪法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》</a:t>
            </a:r>
          </a:p>
          <a:p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标志着我国社会主义民主政治建设进入新的阶段</a:t>
            </a:r>
            <a:endParaRPr lang="zh-CN" altLang="en-US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燕尾形 5">
            <a:hlinkClick r:id="rId3" action="ppaction://hlinksldjump"/>
          </p:cNvPr>
          <p:cNvSpPr/>
          <p:nvPr/>
        </p:nvSpPr>
        <p:spPr>
          <a:xfrm>
            <a:off x="285720" y="6143644"/>
            <a:ext cx="428628" cy="500066"/>
          </a:xfrm>
          <a:prstGeom prst="chevro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096432" cy="6500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357166"/>
            <a:ext cx="8143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二、改革开放后的表现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57224" y="1428736"/>
            <a:ext cx="70009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（二）经济方面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、经济体制改革：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农村 → 城市</a:t>
            </a:r>
            <a:endParaRPr lang="en-US" altLang="zh-CN" sz="24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42976" y="3500438"/>
            <a:ext cx="6786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思考：为什么优先选择农村为突破口？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5045-8ED1-46C2-9E4E-25F165F283B6}" type="slidenum">
              <a:rPr lang="zh-CN" altLang="en-US"/>
              <a:pPr/>
              <a:t>12</a:t>
            </a:fld>
            <a:endParaRPr lang="en-US" altLang="zh-CN"/>
          </a:p>
        </p:txBody>
      </p:sp>
      <p:pic>
        <p:nvPicPr>
          <p:cNvPr id="15363" name="Picture 2" descr="00513823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428604"/>
            <a:ext cx="4166939" cy="562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 descr="5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500042"/>
            <a:ext cx="452755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4429124" y="1214422"/>
            <a:ext cx="4000528" cy="267765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itchFamily="18" charset="0"/>
                <a:ea typeface="楷体_GB2312" pitchFamily="49" charset="-122"/>
              </a:rPr>
              <a:t>        </a:t>
            </a:r>
            <a:r>
              <a:rPr lang="zh-CN" altLang="en-US" sz="2000" b="1" dirty="0">
                <a:latin typeface="Times New Roman" pitchFamily="18" charset="0"/>
                <a:ea typeface="楷体_GB2312" pitchFamily="49" charset="-122"/>
              </a:rPr>
              <a:t>我们分田到户</a:t>
            </a:r>
            <a:r>
              <a:rPr lang="en-US" sz="2000" b="1" dirty="0">
                <a:latin typeface="Times New Roman" pitchFamily="18" charset="0"/>
                <a:ea typeface="楷体_GB2312" pitchFamily="49" charset="-122"/>
              </a:rPr>
              <a:t>.   </a:t>
            </a:r>
            <a:r>
              <a:rPr lang="zh-CN" altLang="en-US" sz="2000" b="1" dirty="0">
                <a:latin typeface="Times New Roman" pitchFamily="18" charset="0"/>
                <a:ea typeface="楷体_GB2312" pitchFamily="49" charset="-122"/>
              </a:rPr>
              <a:t>每户户主</a:t>
            </a:r>
            <a:r>
              <a:rPr lang="zh-CN" altLang="en-US" sz="20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鉴（签）</a:t>
            </a:r>
            <a:r>
              <a:rPr lang="zh-CN" altLang="en-US" sz="2000" b="1" dirty="0">
                <a:latin typeface="Times New Roman" pitchFamily="18" charset="0"/>
                <a:ea typeface="楷体_GB2312" pitchFamily="49" charset="-122"/>
              </a:rPr>
              <a:t>字盖章</a:t>
            </a:r>
            <a:r>
              <a:rPr lang="en-US" sz="2000" b="1" dirty="0">
                <a:latin typeface="Times New Roman" pitchFamily="18" charset="0"/>
                <a:ea typeface="楷体_GB2312" pitchFamily="49" charset="-122"/>
              </a:rPr>
              <a:t>.  </a:t>
            </a:r>
            <a:r>
              <a:rPr lang="zh-CN" altLang="en-US" sz="2000" b="1" dirty="0">
                <a:latin typeface="Times New Roman" pitchFamily="18" charset="0"/>
                <a:ea typeface="楷体_GB2312" pitchFamily="49" charset="-122"/>
              </a:rPr>
              <a:t>如以后能干</a:t>
            </a:r>
            <a:r>
              <a:rPr lang="en-US" sz="2000" b="1" dirty="0">
                <a:latin typeface="Times New Roman" pitchFamily="18" charset="0"/>
                <a:ea typeface="楷体_GB2312" pitchFamily="49" charset="-122"/>
              </a:rPr>
              <a:t>.  </a:t>
            </a:r>
            <a:r>
              <a:rPr lang="zh-CN" altLang="en-US" sz="2000" b="1" dirty="0">
                <a:latin typeface="Times New Roman" pitchFamily="18" charset="0"/>
                <a:ea typeface="楷体_GB2312" pitchFamily="49" charset="-122"/>
              </a:rPr>
              <a:t>每户保证完成每户的全年上交和公粮不</a:t>
            </a:r>
            <a:r>
              <a:rPr lang="zh-CN" altLang="en-US" sz="20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在（再）</a:t>
            </a:r>
            <a:r>
              <a:rPr lang="zh-CN" altLang="en-US" sz="2000" b="1" dirty="0">
                <a:latin typeface="Times New Roman" pitchFamily="18" charset="0"/>
                <a:ea typeface="楷体_GB2312" pitchFamily="49" charset="-122"/>
              </a:rPr>
              <a:t>向国家伸手要钱要粮如不成，我们干部</a:t>
            </a:r>
            <a:r>
              <a:rPr lang="zh-CN" altLang="en-US" sz="20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作（坐）</a:t>
            </a:r>
            <a:r>
              <a:rPr lang="zh-CN" altLang="en-US" sz="2000" b="1" dirty="0">
                <a:latin typeface="Times New Roman" pitchFamily="18" charset="0"/>
                <a:ea typeface="楷体_GB2312" pitchFamily="49" charset="-122"/>
              </a:rPr>
              <a:t>牢</a:t>
            </a:r>
            <a:r>
              <a:rPr lang="zh-CN" altLang="en-US" sz="20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刹（杀）</a:t>
            </a:r>
            <a:r>
              <a:rPr lang="zh-CN" altLang="en-US" sz="2000" b="1" dirty="0">
                <a:latin typeface="Times New Roman" pitchFamily="18" charset="0"/>
                <a:ea typeface="楷体_GB2312" pitchFamily="49" charset="-122"/>
              </a:rPr>
              <a:t>头也</a:t>
            </a:r>
            <a:r>
              <a:rPr lang="zh-CN" altLang="en-US" sz="20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干（甘）</a:t>
            </a:r>
            <a:r>
              <a:rPr lang="zh-CN" altLang="en-US" sz="2000" b="1" dirty="0">
                <a:latin typeface="Times New Roman" pitchFamily="18" charset="0"/>
                <a:ea typeface="楷体_GB2312" pitchFamily="49" charset="-122"/>
              </a:rPr>
              <a:t>心，大家社员也保证把我们的小孩养活到十八岁</a:t>
            </a:r>
            <a:r>
              <a:rPr lang="en-US" sz="2000" b="1" dirty="0">
                <a:latin typeface="Times New Roman" pitchFamily="18" charset="0"/>
                <a:ea typeface="楷体_GB2312" pitchFamily="49" charset="-122"/>
              </a:rPr>
              <a:t>.</a:t>
            </a:r>
            <a:endParaRPr lang="en-US" sz="2000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28926" y="6000768"/>
            <a:ext cx="350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家庭联产承包责任制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48129"/>
          <p:cNvSpPr/>
          <p:nvPr/>
        </p:nvSpPr>
        <p:spPr>
          <a:xfrm>
            <a:off x="571472" y="142852"/>
            <a:ext cx="7920037" cy="3825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zh-CN" altLang="en-US" sz="3600" dirty="0">
                <a:ln/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中国农村改革第一村—安徽省凤阳县小岗村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1.cache.netease.com/catchpic/E/E6/E6B65AEC0511AF89EE0FCB24583990A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1142984"/>
            <a:ext cx="3810027" cy="285752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71472" y="4214818"/>
            <a:ext cx="34290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凤阳农民陈立章包干一年后收入一万元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57686" y="1000108"/>
            <a:ext cx="421484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小岗村实行“大包干”后的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第一年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，在遭遇罕见大旱的情况下，仍取得大丰收，油粮总产就达到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3.5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万斤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，相当于前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20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年产量的总和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。小岗村人不仅吃饱了肚子，还上交粮食给国家和集体，当年实现人均纯收入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400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元，是上一年的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18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倍。</a:t>
            </a:r>
            <a:endParaRPr lang="en-US" altLang="zh-CN" sz="24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   </a:t>
            </a:r>
          </a:p>
          <a:p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     ——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王立新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安徽农村改革实录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 txBox="1"/>
          <p:nvPr/>
        </p:nvSpPr>
        <p:spPr>
          <a:xfrm>
            <a:off x="642910" y="549276"/>
            <a:ext cx="7715303" cy="33575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材料一：在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1956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年，上海的天气很热，企业为了不影响生产，采取降温措施，当时降温措施很简单，主要是风扇、鼓风机，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但是企业即使采取这样的措施也没有主动权。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要经过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层层报批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当时经过十一个部门的审批，要盖十一个图章，等最后的图章盖完，夏天已经过去了。</a:t>
            </a:r>
          </a:p>
        </p:txBody>
      </p:sp>
      <p:sp>
        <p:nvSpPr>
          <p:cNvPr id="21507" name="矩形 6"/>
          <p:cNvSpPr>
            <a:spLocks noChangeArrowheads="1"/>
          </p:cNvSpPr>
          <p:nvPr/>
        </p:nvSpPr>
        <p:spPr bwMode="auto">
          <a:xfrm>
            <a:off x="928662" y="3284538"/>
            <a:ext cx="7429551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材料二：沈阳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有两个厂，一个是铜厂，一个是电缆厂，这两个厂一墙之隔，但没有横向联系，电缆厂归机械部门管，铜厂归冶金部门管，冶金部门把铜调到别的地方去，电缆厂需要铜又要从云南等地调进，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造成了运输上的大量浪费，时间上的浪费，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本来两个厂发展横向联合，通过签定合同就可以解决，但是不行。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1510" name="Text Box 2"/>
          <p:cNvSpPr txBox="1">
            <a:spLocks noChangeArrowheads="1"/>
          </p:cNvSpPr>
          <p:nvPr/>
        </p:nvSpPr>
        <p:spPr bwMode="auto">
          <a:xfrm>
            <a:off x="285720" y="0"/>
            <a:ext cx="4931569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FF5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城市的经济体制改革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uild="p"/>
      <p:bldP spid="21507" grpId="0"/>
      <p:bldP spid="215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8"/>
          <p:cNvSpPr txBox="1">
            <a:spLocks noChangeArrowheads="1"/>
          </p:cNvSpPr>
          <p:nvPr/>
        </p:nvSpPr>
        <p:spPr bwMode="auto">
          <a:xfrm>
            <a:off x="785786" y="428604"/>
            <a:ext cx="5275674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城市：以国有</a:t>
            </a:r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企业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改革为中心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555" name="Text Box 16"/>
          <p:cNvSpPr>
            <a:spLocks noGrp="1" noChangeArrowheads="1"/>
          </p:cNvSpPr>
          <p:nvPr>
            <p:ph type="body" idx="4294967295"/>
          </p:nvPr>
        </p:nvSpPr>
        <p:spPr>
          <a:xfrm>
            <a:off x="1143000" y="1196976"/>
            <a:ext cx="6572250" cy="1368425"/>
          </a:xfrm>
        </p:spPr>
        <p:txBody>
          <a:bodyPr vert="horz" rtlCol="0">
            <a:norm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原则：按照逐步扩大国有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企业经营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自主权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、实行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政企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分开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原则</a:t>
            </a:r>
            <a:endParaRPr lang="en-US" altLang="zh-CN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556" name="矩形 6"/>
          <p:cNvSpPr>
            <a:spLocks noChangeArrowheads="1"/>
          </p:cNvSpPr>
          <p:nvPr/>
        </p:nvSpPr>
        <p:spPr bwMode="auto">
          <a:xfrm>
            <a:off x="1214414" y="2214554"/>
            <a:ext cx="1593706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itchFamily="34" charset="-122"/>
                <a:ea typeface="微软雅黑" pitchFamily="34" charset="-122"/>
              </a:rPr>
              <a:t>（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itchFamily="34" charset="-122"/>
                <a:ea typeface="微软雅黑" pitchFamily="34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itchFamily="34" charset="-122"/>
                <a:ea typeface="微软雅黑" pitchFamily="34" charset="-122"/>
              </a:rPr>
              <a:t>）内容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557" name="矩形 9"/>
          <p:cNvSpPr>
            <a:spLocks noChangeArrowheads="1"/>
          </p:cNvSpPr>
          <p:nvPr/>
        </p:nvSpPr>
        <p:spPr bwMode="auto">
          <a:xfrm>
            <a:off x="1714480" y="3571876"/>
            <a:ext cx="3877985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itchFamily="34" charset="-122"/>
                <a:ea typeface="微软雅黑" pitchFamily="34" charset="-122"/>
              </a:rPr>
              <a:t>②中心环节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：增强企业活力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559" name="Text Box 16"/>
          <p:cNvSpPr txBox="1">
            <a:spLocks noChangeArrowheads="1"/>
          </p:cNvSpPr>
          <p:nvPr/>
        </p:nvSpPr>
        <p:spPr bwMode="auto">
          <a:xfrm>
            <a:off x="1714480" y="2928934"/>
            <a:ext cx="5834063" cy="7207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marR="0" indent="-342900" defTabSz="914400" eaLnBrk="0" fontAlgn="auto" hangingPunct="0">
              <a:spcBef>
                <a:spcPct val="50000"/>
              </a:spcBef>
              <a:spcAft>
                <a:spcPts val="0"/>
              </a:spcAft>
              <a:buClr>
                <a:schemeClr val="folHlink"/>
              </a:buClr>
              <a:buSzPct val="75000"/>
              <a:buFont typeface="Arial" panose="020B0604020202020204" pitchFamily="34" charset="0"/>
              <a:defRPr/>
            </a:pPr>
            <a:r>
              <a:rPr kumimoji="0" lang="zh-CN" altLang="en-US" sz="2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①扩大生产经营</a:t>
            </a: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自主权</a:t>
            </a:r>
            <a:r>
              <a:rPr kumimoji="0" lang="zh-CN" altLang="en-US" sz="2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；</a:t>
            </a:r>
            <a:endParaRPr kumimoji="0" lang="en-US" sz="24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marL="342900" marR="0" indent="-342900" defTabSz="914400" eaLnBrk="0" fontAlgn="auto" hangingPunct="0">
              <a:spcBef>
                <a:spcPct val="50000"/>
              </a:spcBef>
              <a:spcAft>
                <a:spcPts val="0"/>
              </a:spcAft>
              <a:buClr>
                <a:schemeClr val="folHlink"/>
              </a:buClr>
              <a:buSzPct val="75000"/>
              <a:buFont typeface="Arial" panose="020B0604020202020204" pitchFamily="34" charset="0"/>
              <a:defRPr/>
            </a:pPr>
            <a:endParaRPr kumimoji="0" lang="en-US" sz="24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  <p:bldP spid="23556" grpId="0"/>
      <p:bldP spid="23557" grpId="0"/>
      <p:bldP spid="235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357166"/>
            <a:ext cx="8143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二、改革开放后的表现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57224" y="1000108"/>
            <a:ext cx="70009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（二）经济方面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、经济体制改革：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农村 → 城市</a:t>
            </a:r>
            <a:endParaRPr lang="en-US" altLang="zh-CN" sz="24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  家庭联产承包责任制→国有企业改革</a:t>
            </a:r>
          </a:p>
          <a:p>
            <a:pPr lvl="0"/>
            <a:endParaRPr lang="en-US" altLang="zh-CN" sz="24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86" y="2143116"/>
            <a:ext cx="75724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 2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、理论突破：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1982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年邓小平在中共十二大开幕词中提出了“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建设有中国特色的社会主义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”重大命题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1987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年，中共十三大提出了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社会主义初级阶段的理论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，确立了“一个中心，两个基本点”的基本路线；三步走战略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57224" y="4500570"/>
            <a:ext cx="750099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、深化经济改革：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1992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年，邓小平发表南方谈话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1992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年，中共十四大明确提出我国经济体制改革的目标是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建立社会主义市场经济体制。</a:t>
            </a:r>
            <a:endParaRPr lang="en-US" altLang="zh-CN" sz="24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图片 30721" descr="stdmapchina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7586"/>
          <a:stretch>
            <a:fillRect/>
          </a:stretch>
        </p:blipFill>
        <p:spPr>
          <a:xfrm>
            <a:off x="1371600" y="0"/>
            <a:ext cx="6057900" cy="6553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矩形标注 30722"/>
          <p:cNvSpPr/>
          <p:nvPr/>
        </p:nvSpPr>
        <p:spPr>
          <a:xfrm>
            <a:off x="4572000" y="4419600"/>
            <a:ext cx="1000132" cy="533400"/>
          </a:xfrm>
          <a:prstGeom prst="wedgeRectCallout">
            <a:avLst>
              <a:gd name="adj1" fmla="val 70671"/>
              <a:gd name="adj2" fmla="val 164287"/>
            </a:avLst>
          </a:prstGeom>
          <a:solidFill>
            <a:srgbClr val="7030A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1" tIns="45716" rIns="91431" bIns="45716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深圳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4" name="矩形标注 30723"/>
          <p:cNvSpPr/>
          <p:nvPr/>
        </p:nvSpPr>
        <p:spPr>
          <a:xfrm>
            <a:off x="5543550" y="6096000"/>
            <a:ext cx="1314466" cy="533400"/>
          </a:xfrm>
          <a:prstGeom prst="wedgeRectCallout">
            <a:avLst>
              <a:gd name="adj1" fmla="val -43588"/>
              <a:gd name="adj2" fmla="val -134227"/>
            </a:avLst>
          </a:prstGeom>
          <a:solidFill>
            <a:srgbClr val="7030A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1" tIns="45716" rIns="91431" bIns="45716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珠海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5" name="矩形标注 30724"/>
          <p:cNvSpPr/>
          <p:nvPr/>
        </p:nvSpPr>
        <p:spPr>
          <a:xfrm>
            <a:off x="6786578" y="5572140"/>
            <a:ext cx="1257322" cy="581044"/>
          </a:xfrm>
          <a:prstGeom prst="wedgeRectCallout">
            <a:avLst>
              <a:gd name="adj1" fmla="val -115546"/>
              <a:gd name="adj2" fmla="val -82440"/>
            </a:avLst>
          </a:prstGeom>
          <a:solidFill>
            <a:srgbClr val="7030A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1" tIns="45716" rIns="91431" bIns="45716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汕头</a:t>
            </a:r>
          </a:p>
        </p:txBody>
      </p:sp>
      <p:sp>
        <p:nvSpPr>
          <p:cNvPr id="30726" name="矩形标注 30725"/>
          <p:cNvSpPr/>
          <p:nvPr/>
        </p:nvSpPr>
        <p:spPr>
          <a:xfrm>
            <a:off x="7000892" y="4214818"/>
            <a:ext cx="1100160" cy="533400"/>
          </a:xfrm>
          <a:prstGeom prst="wedgeRectCallout">
            <a:avLst>
              <a:gd name="adj1" fmla="val -113139"/>
              <a:gd name="adj2" fmla="val 102083"/>
            </a:avLst>
          </a:prstGeom>
          <a:solidFill>
            <a:srgbClr val="7030A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1" tIns="45716" rIns="91431" bIns="45716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厦门</a:t>
            </a:r>
          </a:p>
        </p:txBody>
      </p:sp>
      <p:pic>
        <p:nvPicPr>
          <p:cNvPr id="30727" name="图片 30726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5657850" y="54102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8" name="图片 30727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5486400" y="54864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9" name="图片 30728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5943600" y="52578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0" name="图片 30729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6115050" y="51054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31" name="矩形标注 30730"/>
          <p:cNvSpPr/>
          <p:nvPr/>
        </p:nvSpPr>
        <p:spPr>
          <a:xfrm>
            <a:off x="3829050" y="5791200"/>
            <a:ext cx="914400" cy="533400"/>
          </a:xfrm>
          <a:prstGeom prst="wedgeRectCallout">
            <a:avLst>
              <a:gd name="adj1" fmla="val 104037"/>
              <a:gd name="adj2" fmla="val 5356"/>
            </a:avLst>
          </a:prstGeom>
          <a:solidFill>
            <a:srgbClr val="7030A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1" tIns="45716" rIns="91431" bIns="45716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海南</a:t>
            </a:r>
          </a:p>
        </p:txBody>
      </p:sp>
      <p:sp>
        <p:nvSpPr>
          <p:cNvPr id="30732" name="文本框 30731"/>
          <p:cNvSpPr txBox="1"/>
          <p:nvPr/>
        </p:nvSpPr>
        <p:spPr>
          <a:xfrm>
            <a:off x="214282" y="142852"/>
            <a:ext cx="4500594" cy="58476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lIns="91431" tIns="45716" rIns="91431" bIns="45716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经济特区：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+1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0733" name="图片 30732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5143500" y="59436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4" name="图片 30733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5829300" y="28194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5" name="图片 30734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6000750" y="26670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6" name="图片 30735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6229350" y="27432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7" name="图片 30736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6172200" y="32766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8" name="图片 30737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6343650" y="30480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9" name="图片 30738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6115050" y="35814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0" name="图片 30739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6286500" y="39624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1" name="图片 30740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6400800" y="41910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2" name="图片 30741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6286500" y="46482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3" name="图片 30742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6400800" y="44196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4" name="图片 30743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6172200" y="49530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5" name="图片 30744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5543550" y="54102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6" name="图片 30745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5086350" y="56388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7" name="图片 30746" descr="huo4"/>
          <p:cNvPicPr>
            <a:picLocks noChangeAspect="1"/>
          </p:cNvPicPr>
          <p:nvPr/>
        </p:nvPicPr>
        <p:blipFill>
          <a:blip r:embed="rId3" cstate="print">
            <a:biLevel thresh="50000"/>
            <a:grayscl/>
          </a:blip>
          <a:stretch>
            <a:fillRect/>
          </a:stretch>
        </p:blipFill>
        <p:spPr>
          <a:xfrm>
            <a:off x="5257800" y="5715000"/>
            <a:ext cx="17145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48" name="任意多边形 30747"/>
          <p:cNvSpPr/>
          <p:nvPr/>
        </p:nvSpPr>
        <p:spPr>
          <a:xfrm>
            <a:off x="4998244" y="5567364"/>
            <a:ext cx="230981" cy="180975"/>
          </a:xfrm>
          <a:custGeom>
            <a:avLst/>
            <a:gdLst/>
            <a:ahLst/>
            <a:cxnLst/>
            <a:rect l="0" t="0" r="0" b="0"/>
            <a:pathLst>
              <a:path w="194" h="114">
                <a:moveTo>
                  <a:pt x="1" y="60"/>
                </a:moveTo>
                <a:cubicBezTo>
                  <a:pt x="29" y="16"/>
                  <a:pt x="36" y="46"/>
                  <a:pt x="52" y="0"/>
                </a:cubicBezTo>
                <a:cubicBezTo>
                  <a:pt x="98" y="7"/>
                  <a:pt x="132" y="8"/>
                  <a:pt x="170" y="34"/>
                </a:cubicBezTo>
                <a:cubicBezTo>
                  <a:pt x="162" y="43"/>
                  <a:pt x="149" y="49"/>
                  <a:pt x="145" y="60"/>
                </a:cubicBezTo>
                <a:cubicBezTo>
                  <a:pt x="127" y="114"/>
                  <a:pt x="194" y="57"/>
                  <a:pt x="128" y="102"/>
                </a:cubicBezTo>
                <a:cubicBezTo>
                  <a:pt x="93" y="93"/>
                  <a:pt x="77" y="83"/>
                  <a:pt x="43" y="93"/>
                </a:cubicBezTo>
                <a:cubicBezTo>
                  <a:pt x="0" y="83"/>
                  <a:pt x="13" y="96"/>
                  <a:pt x="1" y="60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49" name="任意多边形 30748"/>
          <p:cNvSpPr/>
          <p:nvPr/>
        </p:nvSpPr>
        <p:spPr>
          <a:xfrm>
            <a:off x="5029200" y="5029200"/>
            <a:ext cx="1153716" cy="1208088"/>
          </a:xfrm>
          <a:custGeom>
            <a:avLst/>
            <a:gdLst/>
            <a:ahLst/>
            <a:cxnLst/>
            <a:rect l="0" t="0" r="0" b="0"/>
            <a:pathLst>
              <a:path w="969" h="761">
                <a:moveTo>
                  <a:pt x="161" y="390"/>
                </a:moveTo>
                <a:cubicBezTo>
                  <a:pt x="221" y="383"/>
                  <a:pt x="250" y="391"/>
                  <a:pt x="229" y="331"/>
                </a:cubicBezTo>
                <a:cubicBezTo>
                  <a:pt x="253" y="294"/>
                  <a:pt x="270" y="297"/>
                  <a:pt x="314" y="288"/>
                </a:cubicBezTo>
                <a:cubicBezTo>
                  <a:pt x="333" y="260"/>
                  <a:pt x="354" y="252"/>
                  <a:pt x="365" y="221"/>
                </a:cubicBezTo>
                <a:cubicBezTo>
                  <a:pt x="356" y="167"/>
                  <a:pt x="326" y="132"/>
                  <a:pt x="390" y="111"/>
                </a:cubicBezTo>
                <a:cubicBezTo>
                  <a:pt x="406" y="59"/>
                  <a:pt x="408" y="40"/>
                  <a:pt x="466" y="26"/>
                </a:cubicBezTo>
                <a:cubicBezTo>
                  <a:pt x="469" y="34"/>
                  <a:pt x="466" y="52"/>
                  <a:pt x="475" y="51"/>
                </a:cubicBezTo>
                <a:cubicBezTo>
                  <a:pt x="495" y="48"/>
                  <a:pt x="509" y="28"/>
                  <a:pt x="526" y="17"/>
                </a:cubicBezTo>
                <a:cubicBezTo>
                  <a:pt x="534" y="11"/>
                  <a:pt x="551" y="0"/>
                  <a:pt x="551" y="0"/>
                </a:cubicBezTo>
                <a:cubicBezTo>
                  <a:pt x="562" y="3"/>
                  <a:pt x="578" y="0"/>
                  <a:pt x="585" y="9"/>
                </a:cubicBezTo>
                <a:cubicBezTo>
                  <a:pt x="590" y="16"/>
                  <a:pt x="571" y="27"/>
                  <a:pt x="576" y="34"/>
                </a:cubicBezTo>
                <a:cubicBezTo>
                  <a:pt x="588" y="51"/>
                  <a:pt x="627" y="68"/>
                  <a:pt x="627" y="68"/>
                </a:cubicBezTo>
                <a:cubicBezTo>
                  <a:pt x="633" y="77"/>
                  <a:pt x="639" y="85"/>
                  <a:pt x="644" y="94"/>
                </a:cubicBezTo>
                <a:cubicBezTo>
                  <a:pt x="648" y="102"/>
                  <a:pt x="644" y="119"/>
                  <a:pt x="653" y="119"/>
                </a:cubicBezTo>
                <a:cubicBezTo>
                  <a:pt x="667" y="119"/>
                  <a:pt x="688" y="75"/>
                  <a:pt x="695" y="68"/>
                </a:cubicBezTo>
                <a:cubicBezTo>
                  <a:pt x="724" y="38"/>
                  <a:pt x="754" y="47"/>
                  <a:pt x="797" y="43"/>
                </a:cubicBezTo>
                <a:cubicBezTo>
                  <a:pt x="874" y="58"/>
                  <a:pt x="836" y="72"/>
                  <a:pt x="924" y="60"/>
                </a:cubicBezTo>
                <a:cubicBezTo>
                  <a:pt x="932" y="54"/>
                  <a:pt x="939" y="41"/>
                  <a:pt x="949" y="43"/>
                </a:cubicBezTo>
                <a:cubicBezTo>
                  <a:pt x="951" y="43"/>
                  <a:pt x="966" y="93"/>
                  <a:pt x="966" y="94"/>
                </a:cubicBezTo>
                <a:cubicBezTo>
                  <a:pt x="955" y="183"/>
                  <a:pt x="969" y="163"/>
                  <a:pt x="890" y="178"/>
                </a:cubicBezTo>
                <a:cubicBezTo>
                  <a:pt x="884" y="195"/>
                  <a:pt x="890" y="224"/>
                  <a:pt x="873" y="229"/>
                </a:cubicBezTo>
                <a:cubicBezTo>
                  <a:pt x="798" y="249"/>
                  <a:pt x="775" y="249"/>
                  <a:pt x="678" y="255"/>
                </a:cubicBezTo>
                <a:cubicBezTo>
                  <a:pt x="662" y="305"/>
                  <a:pt x="642" y="297"/>
                  <a:pt x="593" y="288"/>
                </a:cubicBezTo>
                <a:cubicBezTo>
                  <a:pt x="587" y="280"/>
                  <a:pt x="586" y="263"/>
                  <a:pt x="576" y="263"/>
                </a:cubicBezTo>
                <a:cubicBezTo>
                  <a:pt x="543" y="263"/>
                  <a:pt x="567" y="319"/>
                  <a:pt x="568" y="322"/>
                </a:cubicBezTo>
                <a:cubicBezTo>
                  <a:pt x="540" y="364"/>
                  <a:pt x="527" y="365"/>
                  <a:pt x="475" y="373"/>
                </a:cubicBezTo>
                <a:cubicBezTo>
                  <a:pt x="420" y="409"/>
                  <a:pt x="376" y="402"/>
                  <a:pt x="305" y="407"/>
                </a:cubicBezTo>
                <a:cubicBezTo>
                  <a:pt x="271" y="418"/>
                  <a:pt x="257" y="427"/>
                  <a:pt x="238" y="458"/>
                </a:cubicBezTo>
                <a:cubicBezTo>
                  <a:pt x="235" y="469"/>
                  <a:pt x="225" y="481"/>
                  <a:pt x="229" y="492"/>
                </a:cubicBezTo>
                <a:cubicBezTo>
                  <a:pt x="232" y="502"/>
                  <a:pt x="248" y="501"/>
                  <a:pt x="254" y="509"/>
                </a:cubicBezTo>
                <a:cubicBezTo>
                  <a:pt x="260" y="516"/>
                  <a:pt x="258" y="527"/>
                  <a:pt x="263" y="534"/>
                </a:cubicBezTo>
                <a:cubicBezTo>
                  <a:pt x="270" y="544"/>
                  <a:pt x="280" y="551"/>
                  <a:pt x="288" y="559"/>
                </a:cubicBezTo>
                <a:cubicBezTo>
                  <a:pt x="266" y="631"/>
                  <a:pt x="287" y="532"/>
                  <a:pt x="322" y="593"/>
                </a:cubicBezTo>
                <a:cubicBezTo>
                  <a:pt x="331" y="608"/>
                  <a:pt x="318" y="627"/>
                  <a:pt x="314" y="644"/>
                </a:cubicBezTo>
                <a:cubicBezTo>
                  <a:pt x="312" y="653"/>
                  <a:pt x="311" y="664"/>
                  <a:pt x="305" y="670"/>
                </a:cubicBezTo>
                <a:cubicBezTo>
                  <a:pt x="299" y="676"/>
                  <a:pt x="288" y="675"/>
                  <a:pt x="280" y="678"/>
                </a:cubicBezTo>
                <a:cubicBezTo>
                  <a:pt x="252" y="696"/>
                  <a:pt x="226" y="701"/>
                  <a:pt x="195" y="712"/>
                </a:cubicBezTo>
                <a:cubicBezTo>
                  <a:pt x="184" y="759"/>
                  <a:pt x="182" y="761"/>
                  <a:pt x="136" y="746"/>
                </a:cubicBezTo>
                <a:cubicBezTo>
                  <a:pt x="87" y="708"/>
                  <a:pt x="66" y="710"/>
                  <a:pt x="0" y="695"/>
                </a:cubicBezTo>
                <a:cubicBezTo>
                  <a:pt x="48" y="680"/>
                  <a:pt x="66" y="621"/>
                  <a:pt x="102" y="585"/>
                </a:cubicBezTo>
                <a:cubicBezTo>
                  <a:pt x="118" y="533"/>
                  <a:pt x="150" y="541"/>
                  <a:pt x="204" y="534"/>
                </a:cubicBezTo>
                <a:cubicBezTo>
                  <a:pt x="178" y="509"/>
                  <a:pt x="164" y="492"/>
                  <a:pt x="153" y="458"/>
                </a:cubicBezTo>
                <a:cubicBezTo>
                  <a:pt x="171" y="399"/>
                  <a:pt x="169" y="339"/>
                  <a:pt x="246" y="339"/>
                </a:cubicBezTo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50" name="任意多边形 30749"/>
          <p:cNvSpPr/>
          <p:nvPr/>
        </p:nvSpPr>
        <p:spPr>
          <a:xfrm>
            <a:off x="6149579" y="4106863"/>
            <a:ext cx="513159" cy="1160462"/>
          </a:xfrm>
          <a:custGeom>
            <a:avLst/>
            <a:gdLst/>
            <a:ahLst/>
            <a:cxnLst/>
            <a:rect l="0" t="0" r="0" b="0"/>
            <a:pathLst>
              <a:path w="431" h="731">
                <a:moveTo>
                  <a:pt x="17" y="632"/>
                </a:moveTo>
                <a:cubicBezTo>
                  <a:pt x="22" y="624"/>
                  <a:pt x="29" y="616"/>
                  <a:pt x="33" y="607"/>
                </a:cubicBezTo>
                <a:cubicBezTo>
                  <a:pt x="37" y="599"/>
                  <a:pt x="35" y="586"/>
                  <a:pt x="42" y="581"/>
                </a:cubicBezTo>
                <a:cubicBezTo>
                  <a:pt x="57" y="571"/>
                  <a:pt x="76" y="570"/>
                  <a:pt x="93" y="564"/>
                </a:cubicBezTo>
                <a:cubicBezTo>
                  <a:pt x="101" y="561"/>
                  <a:pt x="118" y="556"/>
                  <a:pt x="118" y="556"/>
                </a:cubicBezTo>
                <a:cubicBezTo>
                  <a:pt x="127" y="550"/>
                  <a:pt x="141" y="549"/>
                  <a:pt x="144" y="539"/>
                </a:cubicBezTo>
                <a:cubicBezTo>
                  <a:pt x="158" y="492"/>
                  <a:pt x="72" y="401"/>
                  <a:pt x="169" y="370"/>
                </a:cubicBezTo>
                <a:cubicBezTo>
                  <a:pt x="228" y="331"/>
                  <a:pt x="214" y="356"/>
                  <a:pt x="228" y="310"/>
                </a:cubicBezTo>
                <a:cubicBezTo>
                  <a:pt x="231" y="251"/>
                  <a:pt x="237" y="191"/>
                  <a:pt x="237" y="132"/>
                </a:cubicBezTo>
                <a:cubicBezTo>
                  <a:pt x="237" y="101"/>
                  <a:pt x="209" y="70"/>
                  <a:pt x="194" y="48"/>
                </a:cubicBezTo>
                <a:cubicBezTo>
                  <a:pt x="188" y="39"/>
                  <a:pt x="177" y="22"/>
                  <a:pt x="177" y="22"/>
                </a:cubicBezTo>
                <a:cubicBezTo>
                  <a:pt x="250" y="0"/>
                  <a:pt x="325" y="29"/>
                  <a:pt x="398" y="39"/>
                </a:cubicBezTo>
                <a:cubicBezTo>
                  <a:pt x="413" y="88"/>
                  <a:pt x="431" y="138"/>
                  <a:pt x="372" y="158"/>
                </a:cubicBezTo>
                <a:cubicBezTo>
                  <a:pt x="352" y="188"/>
                  <a:pt x="333" y="187"/>
                  <a:pt x="313" y="217"/>
                </a:cubicBezTo>
                <a:cubicBezTo>
                  <a:pt x="308" y="234"/>
                  <a:pt x="299" y="250"/>
                  <a:pt x="296" y="268"/>
                </a:cubicBezTo>
                <a:cubicBezTo>
                  <a:pt x="290" y="309"/>
                  <a:pt x="298" y="402"/>
                  <a:pt x="254" y="437"/>
                </a:cubicBezTo>
                <a:cubicBezTo>
                  <a:pt x="239" y="449"/>
                  <a:pt x="219" y="452"/>
                  <a:pt x="203" y="463"/>
                </a:cubicBezTo>
                <a:cubicBezTo>
                  <a:pt x="193" y="580"/>
                  <a:pt x="211" y="575"/>
                  <a:pt x="118" y="607"/>
                </a:cubicBezTo>
                <a:cubicBezTo>
                  <a:pt x="100" y="660"/>
                  <a:pt x="107" y="677"/>
                  <a:pt x="50" y="692"/>
                </a:cubicBezTo>
                <a:cubicBezTo>
                  <a:pt x="47" y="700"/>
                  <a:pt x="50" y="713"/>
                  <a:pt x="42" y="717"/>
                </a:cubicBezTo>
                <a:cubicBezTo>
                  <a:pt x="13" y="731"/>
                  <a:pt x="4" y="671"/>
                  <a:pt x="0" y="658"/>
                </a:cubicBezTo>
                <a:cubicBezTo>
                  <a:pt x="3" y="647"/>
                  <a:pt x="0" y="632"/>
                  <a:pt x="8" y="624"/>
                </a:cubicBezTo>
                <a:cubicBezTo>
                  <a:pt x="16" y="616"/>
                  <a:pt x="33" y="607"/>
                  <a:pt x="42" y="615"/>
                </a:cubicBezTo>
                <a:cubicBezTo>
                  <a:pt x="50" y="622"/>
                  <a:pt x="25" y="626"/>
                  <a:pt x="17" y="632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51" name="任意多边形 30750"/>
          <p:cNvSpPr/>
          <p:nvPr/>
        </p:nvSpPr>
        <p:spPr>
          <a:xfrm>
            <a:off x="6150769" y="3295650"/>
            <a:ext cx="398860" cy="846138"/>
          </a:xfrm>
          <a:custGeom>
            <a:avLst/>
            <a:gdLst/>
            <a:ahLst/>
            <a:cxnLst/>
            <a:rect l="0" t="0" r="0" b="0"/>
            <a:pathLst>
              <a:path w="335" h="533">
                <a:moveTo>
                  <a:pt x="193" y="533"/>
                </a:moveTo>
                <a:cubicBezTo>
                  <a:pt x="176" y="530"/>
                  <a:pt x="159" y="529"/>
                  <a:pt x="143" y="525"/>
                </a:cubicBezTo>
                <a:cubicBezTo>
                  <a:pt x="126" y="521"/>
                  <a:pt x="92" y="508"/>
                  <a:pt x="92" y="508"/>
                </a:cubicBezTo>
                <a:cubicBezTo>
                  <a:pt x="50" y="447"/>
                  <a:pt x="81" y="432"/>
                  <a:pt x="7" y="406"/>
                </a:cubicBezTo>
                <a:cubicBezTo>
                  <a:pt x="10" y="391"/>
                  <a:pt x="14" y="350"/>
                  <a:pt x="32" y="339"/>
                </a:cubicBezTo>
                <a:cubicBezTo>
                  <a:pt x="47" y="329"/>
                  <a:pt x="83" y="322"/>
                  <a:pt x="83" y="322"/>
                </a:cubicBezTo>
                <a:cubicBezTo>
                  <a:pt x="130" y="291"/>
                  <a:pt x="157" y="295"/>
                  <a:pt x="109" y="271"/>
                </a:cubicBezTo>
                <a:cubicBezTo>
                  <a:pt x="101" y="267"/>
                  <a:pt x="92" y="265"/>
                  <a:pt x="83" y="262"/>
                </a:cubicBezTo>
                <a:cubicBezTo>
                  <a:pt x="24" y="175"/>
                  <a:pt x="110" y="308"/>
                  <a:pt x="58" y="203"/>
                </a:cubicBezTo>
                <a:cubicBezTo>
                  <a:pt x="49" y="185"/>
                  <a:pt x="24" y="152"/>
                  <a:pt x="24" y="152"/>
                </a:cubicBezTo>
                <a:cubicBezTo>
                  <a:pt x="6" y="97"/>
                  <a:pt x="0" y="51"/>
                  <a:pt x="32" y="0"/>
                </a:cubicBezTo>
                <a:cubicBezTo>
                  <a:pt x="62" y="20"/>
                  <a:pt x="72" y="33"/>
                  <a:pt x="83" y="67"/>
                </a:cubicBezTo>
                <a:cubicBezTo>
                  <a:pt x="67" y="118"/>
                  <a:pt x="100" y="110"/>
                  <a:pt x="143" y="118"/>
                </a:cubicBezTo>
                <a:cubicBezTo>
                  <a:pt x="151" y="124"/>
                  <a:pt x="158" y="135"/>
                  <a:pt x="168" y="135"/>
                </a:cubicBezTo>
                <a:cubicBezTo>
                  <a:pt x="178" y="135"/>
                  <a:pt x="187" y="110"/>
                  <a:pt x="193" y="118"/>
                </a:cubicBezTo>
                <a:cubicBezTo>
                  <a:pt x="199" y="127"/>
                  <a:pt x="181" y="173"/>
                  <a:pt x="176" y="186"/>
                </a:cubicBezTo>
                <a:cubicBezTo>
                  <a:pt x="221" y="252"/>
                  <a:pt x="176" y="169"/>
                  <a:pt x="176" y="237"/>
                </a:cubicBezTo>
                <a:cubicBezTo>
                  <a:pt x="176" y="247"/>
                  <a:pt x="187" y="254"/>
                  <a:pt x="193" y="262"/>
                </a:cubicBezTo>
                <a:cubicBezTo>
                  <a:pt x="202" y="259"/>
                  <a:pt x="210" y="254"/>
                  <a:pt x="219" y="254"/>
                </a:cubicBezTo>
                <a:cubicBezTo>
                  <a:pt x="262" y="254"/>
                  <a:pt x="250" y="293"/>
                  <a:pt x="270" y="313"/>
                </a:cubicBezTo>
                <a:cubicBezTo>
                  <a:pt x="272" y="315"/>
                  <a:pt x="317" y="329"/>
                  <a:pt x="320" y="330"/>
                </a:cubicBezTo>
                <a:cubicBezTo>
                  <a:pt x="301" y="389"/>
                  <a:pt x="310" y="364"/>
                  <a:pt x="295" y="406"/>
                </a:cubicBezTo>
                <a:cubicBezTo>
                  <a:pt x="291" y="392"/>
                  <a:pt x="283" y="355"/>
                  <a:pt x="261" y="355"/>
                </a:cubicBezTo>
                <a:cubicBezTo>
                  <a:pt x="252" y="355"/>
                  <a:pt x="256" y="372"/>
                  <a:pt x="253" y="381"/>
                </a:cubicBezTo>
                <a:cubicBezTo>
                  <a:pt x="289" y="406"/>
                  <a:pt x="304" y="394"/>
                  <a:pt x="329" y="432"/>
                </a:cubicBezTo>
                <a:cubicBezTo>
                  <a:pt x="326" y="457"/>
                  <a:pt x="335" y="487"/>
                  <a:pt x="320" y="508"/>
                </a:cubicBezTo>
                <a:cubicBezTo>
                  <a:pt x="310" y="522"/>
                  <a:pt x="286" y="511"/>
                  <a:pt x="270" y="516"/>
                </a:cubicBezTo>
                <a:cubicBezTo>
                  <a:pt x="260" y="519"/>
                  <a:pt x="253" y="527"/>
                  <a:pt x="244" y="533"/>
                </a:cubicBezTo>
                <a:cubicBezTo>
                  <a:pt x="188" y="514"/>
                  <a:pt x="193" y="498"/>
                  <a:pt x="193" y="533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52" name="任意多边形 30751"/>
          <p:cNvSpPr/>
          <p:nvPr/>
        </p:nvSpPr>
        <p:spPr>
          <a:xfrm>
            <a:off x="5826919" y="2152651"/>
            <a:ext cx="876300" cy="1357313"/>
          </a:xfrm>
          <a:custGeom>
            <a:avLst/>
            <a:gdLst/>
            <a:ahLst/>
            <a:cxnLst/>
            <a:rect l="0" t="0" r="0" b="0"/>
            <a:pathLst>
              <a:path w="736" h="855">
                <a:moveTo>
                  <a:pt x="296" y="711"/>
                </a:moveTo>
                <a:cubicBezTo>
                  <a:pt x="242" y="720"/>
                  <a:pt x="231" y="726"/>
                  <a:pt x="194" y="762"/>
                </a:cubicBezTo>
                <a:cubicBezTo>
                  <a:pt x="178" y="810"/>
                  <a:pt x="182" y="829"/>
                  <a:pt x="144" y="855"/>
                </a:cubicBezTo>
                <a:cubicBezTo>
                  <a:pt x="25" y="843"/>
                  <a:pt x="97" y="853"/>
                  <a:pt x="25" y="804"/>
                </a:cubicBezTo>
                <a:cubicBezTo>
                  <a:pt x="16" y="791"/>
                  <a:pt x="0" y="772"/>
                  <a:pt x="0" y="754"/>
                </a:cubicBezTo>
                <a:cubicBezTo>
                  <a:pt x="0" y="741"/>
                  <a:pt x="25" y="653"/>
                  <a:pt x="33" y="643"/>
                </a:cubicBezTo>
                <a:cubicBezTo>
                  <a:pt x="39" y="635"/>
                  <a:pt x="50" y="632"/>
                  <a:pt x="59" y="627"/>
                </a:cubicBezTo>
                <a:cubicBezTo>
                  <a:pt x="72" y="586"/>
                  <a:pt x="55" y="558"/>
                  <a:pt x="33" y="525"/>
                </a:cubicBezTo>
                <a:cubicBezTo>
                  <a:pt x="7" y="440"/>
                  <a:pt x="43" y="557"/>
                  <a:pt x="16" y="474"/>
                </a:cubicBezTo>
                <a:cubicBezTo>
                  <a:pt x="10" y="457"/>
                  <a:pt x="0" y="423"/>
                  <a:pt x="0" y="423"/>
                </a:cubicBezTo>
                <a:cubicBezTo>
                  <a:pt x="18" y="367"/>
                  <a:pt x="84" y="364"/>
                  <a:pt x="135" y="355"/>
                </a:cubicBezTo>
                <a:cubicBezTo>
                  <a:pt x="167" y="334"/>
                  <a:pt x="168" y="319"/>
                  <a:pt x="186" y="288"/>
                </a:cubicBezTo>
                <a:cubicBezTo>
                  <a:pt x="196" y="270"/>
                  <a:pt x="220" y="237"/>
                  <a:pt x="220" y="237"/>
                </a:cubicBezTo>
                <a:cubicBezTo>
                  <a:pt x="221" y="234"/>
                  <a:pt x="234" y="188"/>
                  <a:pt x="237" y="186"/>
                </a:cubicBezTo>
                <a:cubicBezTo>
                  <a:pt x="278" y="145"/>
                  <a:pt x="318" y="143"/>
                  <a:pt x="372" y="135"/>
                </a:cubicBezTo>
                <a:cubicBezTo>
                  <a:pt x="419" y="121"/>
                  <a:pt x="432" y="92"/>
                  <a:pt x="465" y="59"/>
                </a:cubicBezTo>
                <a:cubicBezTo>
                  <a:pt x="453" y="23"/>
                  <a:pt x="464" y="11"/>
                  <a:pt x="499" y="0"/>
                </a:cubicBezTo>
                <a:cubicBezTo>
                  <a:pt x="514" y="43"/>
                  <a:pt x="494" y="207"/>
                  <a:pt x="525" y="118"/>
                </a:cubicBezTo>
                <a:cubicBezTo>
                  <a:pt x="528" y="101"/>
                  <a:pt x="523" y="81"/>
                  <a:pt x="533" y="67"/>
                </a:cubicBezTo>
                <a:cubicBezTo>
                  <a:pt x="540" y="58"/>
                  <a:pt x="556" y="64"/>
                  <a:pt x="567" y="59"/>
                </a:cubicBezTo>
                <a:cubicBezTo>
                  <a:pt x="576" y="55"/>
                  <a:pt x="583" y="46"/>
                  <a:pt x="592" y="42"/>
                </a:cubicBezTo>
                <a:cubicBezTo>
                  <a:pt x="611" y="34"/>
                  <a:pt x="632" y="32"/>
                  <a:pt x="652" y="25"/>
                </a:cubicBezTo>
                <a:cubicBezTo>
                  <a:pt x="666" y="28"/>
                  <a:pt x="687" y="22"/>
                  <a:pt x="694" y="34"/>
                </a:cubicBezTo>
                <a:cubicBezTo>
                  <a:pt x="709" y="60"/>
                  <a:pt x="669" y="111"/>
                  <a:pt x="660" y="135"/>
                </a:cubicBezTo>
                <a:cubicBezTo>
                  <a:pt x="683" y="138"/>
                  <a:pt x="709" y="131"/>
                  <a:pt x="728" y="144"/>
                </a:cubicBezTo>
                <a:cubicBezTo>
                  <a:pt x="736" y="150"/>
                  <a:pt x="715" y="160"/>
                  <a:pt x="711" y="169"/>
                </a:cubicBezTo>
                <a:cubicBezTo>
                  <a:pt x="692" y="207"/>
                  <a:pt x="694" y="205"/>
                  <a:pt x="652" y="220"/>
                </a:cubicBezTo>
                <a:cubicBezTo>
                  <a:pt x="639" y="238"/>
                  <a:pt x="621" y="252"/>
                  <a:pt x="609" y="271"/>
                </a:cubicBezTo>
                <a:cubicBezTo>
                  <a:pt x="604" y="278"/>
                  <a:pt x="607" y="290"/>
                  <a:pt x="601" y="296"/>
                </a:cubicBezTo>
                <a:cubicBezTo>
                  <a:pt x="595" y="302"/>
                  <a:pt x="584" y="301"/>
                  <a:pt x="576" y="305"/>
                </a:cubicBezTo>
                <a:cubicBezTo>
                  <a:pt x="567" y="310"/>
                  <a:pt x="559" y="316"/>
                  <a:pt x="550" y="322"/>
                </a:cubicBezTo>
                <a:cubicBezTo>
                  <a:pt x="511" y="308"/>
                  <a:pt x="489" y="312"/>
                  <a:pt x="465" y="347"/>
                </a:cubicBezTo>
                <a:cubicBezTo>
                  <a:pt x="462" y="361"/>
                  <a:pt x="468" y="380"/>
                  <a:pt x="457" y="389"/>
                </a:cubicBezTo>
                <a:cubicBezTo>
                  <a:pt x="449" y="395"/>
                  <a:pt x="434" y="382"/>
                  <a:pt x="432" y="372"/>
                </a:cubicBezTo>
                <a:cubicBezTo>
                  <a:pt x="422" y="317"/>
                  <a:pt x="426" y="259"/>
                  <a:pt x="423" y="203"/>
                </a:cubicBezTo>
                <a:cubicBezTo>
                  <a:pt x="392" y="213"/>
                  <a:pt x="361" y="218"/>
                  <a:pt x="330" y="228"/>
                </a:cubicBezTo>
                <a:cubicBezTo>
                  <a:pt x="273" y="265"/>
                  <a:pt x="321" y="291"/>
                  <a:pt x="262" y="330"/>
                </a:cubicBezTo>
                <a:cubicBezTo>
                  <a:pt x="235" y="370"/>
                  <a:pt x="206" y="378"/>
                  <a:pt x="160" y="389"/>
                </a:cubicBezTo>
                <a:cubicBezTo>
                  <a:pt x="155" y="398"/>
                  <a:pt x="152" y="409"/>
                  <a:pt x="144" y="415"/>
                </a:cubicBezTo>
                <a:cubicBezTo>
                  <a:pt x="137" y="421"/>
                  <a:pt x="122" y="415"/>
                  <a:pt x="118" y="423"/>
                </a:cubicBezTo>
                <a:cubicBezTo>
                  <a:pt x="109" y="442"/>
                  <a:pt x="143" y="462"/>
                  <a:pt x="152" y="466"/>
                </a:cubicBezTo>
                <a:cubicBezTo>
                  <a:pt x="188" y="482"/>
                  <a:pt x="208" y="484"/>
                  <a:pt x="245" y="491"/>
                </a:cubicBezTo>
                <a:cubicBezTo>
                  <a:pt x="304" y="577"/>
                  <a:pt x="215" y="564"/>
                  <a:pt x="364" y="550"/>
                </a:cubicBezTo>
                <a:cubicBezTo>
                  <a:pt x="387" y="479"/>
                  <a:pt x="392" y="499"/>
                  <a:pt x="482" y="508"/>
                </a:cubicBezTo>
                <a:cubicBezTo>
                  <a:pt x="507" y="516"/>
                  <a:pt x="542" y="505"/>
                  <a:pt x="559" y="525"/>
                </a:cubicBezTo>
                <a:cubicBezTo>
                  <a:pt x="568" y="536"/>
                  <a:pt x="556" y="554"/>
                  <a:pt x="550" y="567"/>
                </a:cubicBezTo>
                <a:cubicBezTo>
                  <a:pt x="525" y="622"/>
                  <a:pt x="504" y="633"/>
                  <a:pt x="448" y="643"/>
                </a:cubicBezTo>
                <a:cubicBezTo>
                  <a:pt x="427" y="677"/>
                  <a:pt x="436" y="689"/>
                  <a:pt x="398" y="703"/>
                </a:cubicBezTo>
                <a:cubicBezTo>
                  <a:pt x="392" y="711"/>
                  <a:pt x="386" y="719"/>
                  <a:pt x="381" y="728"/>
                </a:cubicBezTo>
                <a:cubicBezTo>
                  <a:pt x="377" y="736"/>
                  <a:pt x="378" y="748"/>
                  <a:pt x="372" y="754"/>
                </a:cubicBezTo>
                <a:cubicBezTo>
                  <a:pt x="366" y="760"/>
                  <a:pt x="353" y="769"/>
                  <a:pt x="347" y="762"/>
                </a:cubicBezTo>
                <a:cubicBezTo>
                  <a:pt x="342" y="756"/>
                  <a:pt x="358" y="751"/>
                  <a:pt x="364" y="745"/>
                </a:cubicBezTo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53" name="任意多边形 30752"/>
          <p:cNvSpPr/>
          <p:nvPr/>
        </p:nvSpPr>
        <p:spPr>
          <a:xfrm>
            <a:off x="5241132" y="5446714"/>
            <a:ext cx="60722" cy="90487"/>
          </a:xfrm>
          <a:custGeom>
            <a:avLst/>
            <a:gdLst/>
            <a:ahLst/>
            <a:cxnLst/>
            <a:rect l="0" t="0" r="0" b="0"/>
            <a:pathLst>
              <a:path w="51" h="57">
                <a:moveTo>
                  <a:pt x="26" y="0"/>
                </a:moveTo>
                <a:cubicBezTo>
                  <a:pt x="17" y="8"/>
                  <a:pt x="0" y="13"/>
                  <a:pt x="0" y="25"/>
                </a:cubicBezTo>
                <a:cubicBezTo>
                  <a:pt x="0" y="57"/>
                  <a:pt x="44" y="36"/>
                  <a:pt x="51" y="34"/>
                </a:cubicBezTo>
                <a:cubicBezTo>
                  <a:pt x="41" y="2"/>
                  <a:pt x="51" y="12"/>
                  <a:pt x="26" y="0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54" name="任意多边形 30753"/>
          <p:cNvSpPr/>
          <p:nvPr/>
        </p:nvSpPr>
        <p:spPr>
          <a:xfrm>
            <a:off x="5304235" y="5181600"/>
            <a:ext cx="121444" cy="198438"/>
          </a:xfrm>
          <a:custGeom>
            <a:avLst/>
            <a:gdLst/>
            <a:ahLst/>
            <a:cxnLst/>
            <a:rect l="0" t="0" r="0" b="0"/>
            <a:pathLst>
              <a:path w="102" h="125">
                <a:moveTo>
                  <a:pt x="40" y="31"/>
                </a:moveTo>
                <a:cubicBezTo>
                  <a:pt x="37" y="40"/>
                  <a:pt x="32" y="48"/>
                  <a:pt x="32" y="57"/>
                </a:cubicBezTo>
                <a:cubicBezTo>
                  <a:pt x="32" y="102"/>
                  <a:pt x="48" y="77"/>
                  <a:pt x="57" y="57"/>
                </a:cubicBezTo>
                <a:cubicBezTo>
                  <a:pt x="64" y="41"/>
                  <a:pt x="91" y="0"/>
                  <a:pt x="74" y="6"/>
                </a:cubicBezTo>
                <a:cubicBezTo>
                  <a:pt x="40" y="18"/>
                  <a:pt x="57" y="12"/>
                  <a:pt x="23" y="23"/>
                </a:cubicBezTo>
                <a:cubicBezTo>
                  <a:pt x="13" y="53"/>
                  <a:pt x="0" y="82"/>
                  <a:pt x="23" y="116"/>
                </a:cubicBezTo>
                <a:cubicBezTo>
                  <a:pt x="29" y="125"/>
                  <a:pt x="40" y="105"/>
                  <a:pt x="49" y="99"/>
                </a:cubicBezTo>
                <a:cubicBezTo>
                  <a:pt x="92" y="35"/>
                  <a:pt x="102" y="56"/>
                  <a:pt x="40" y="31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组合 30754"/>
          <p:cNvGrpSpPr/>
          <p:nvPr/>
        </p:nvGrpSpPr>
        <p:grpSpPr>
          <a:xfrm>
            <a:off x="2000250" y="304800"/>
            <a:ext cx="5257800" cy="5981700"/>
            <a:chOff x="720" y="182"/>
            <a:chExt cx="4416" cy="3768"/>
          </a:xfrm>
        </p:grpSpPr>
        <p:pic>
          <p:nvPicPr>
            <p:cNvPr id="30756" name="图片 30755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3888" y="1776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57" name="图片 30756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4080" y="1632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58" name="图片 30757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4224" y="1680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59" name="图片 30758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4176" y="2064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0" name="图片 30759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4320" y="1920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1" name="图片 30760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4176" y="2256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2" name="图片 30761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4320" y="2496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3" name="图片 30762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4416" y="2640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4" name="图片 30763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4320" y="2928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5" name="图片 30764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4416" y="2784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6" name="图片 30765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4224" y="3120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7" name="图片 30766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3696" y="3408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8" name="图片 30767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3312" y="3552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9" name="图片 30768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3456" y="3600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70" name="图片 30769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3024" y="2736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71" name="图片 30770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3552" y="2688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72" name="图片 30771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3744" y="2544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73" name="图片 30772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3936" y="2640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74" name="图片 30773" descr="huo4"/>
            <p:cNvPicPr>
              <a:picLocks noChangeAspect="1"/>
            </p:cNvPicPr>
            <p:nvPr/>
          </p:nvPicPr>
          <p:blipFill>
            <a:blip r:embed="rId3" cstate="print">
              <a:biLevel thresh="50000"/>
              <a:grayscl/>
            </a:blip>
            <a:stretch>
              <a:fillRect/>
            </a:stretch>
          </p:blipFill>
          <p:spPr>
            <a:xfrm>
              <a:off x="4080" y="2448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3" name="组合 30774"/>
            <p:cNvGrpSpPr/>
            <p:nvPr/>
          </p:nvGrpSpPr>
          <p:grpSpPr>
            <a:xfrm>
              <a:off x="960" y="182"/>
              <a:ext cx="4176" cy="3768"/>
              <a:chOff x="960" y="182"/>
              <a:chExt cx="4176" cy="3768"/>
            </a:xfrm>
          </p:grpSpPr>
          <p:sp>
            <p:nvSpPr>
              <p:cNvPr id="30776" name="文本框 30775"/>
              <p:cNvSpPr txBox="1"/>
              <p:nvPr/>
            </p:nvSpPr>
            <p:spPr>
              <a:xfrm>
                <a:off x="1104" y="758"/>
                <a:ext cx="528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塔城</a:t>
                </a:r>
              </a:p>
            </p:txBody>
          </p:sp>
          <p:sp>
            <p:nvSpPr>
              <p:cNvPr id="30777" name="文本框 30776"/>
              <p:cNvSpPr txBox="1"/>
              <p:nvPr/>
            </p:nvSpPr>
            <p:spPr>
              <a:xfrm>
                <a:off x="960" y="998"/>
                <a:ext cx="528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伊宁</a:t>
                </a:r>
              </a:p>
            </p:txBody>
          </p:sp>
          <p:sp>
            <p:nvSpPr>
              <p:cNvPr id="30778" name="文本框 30777"/>
              <p:cNvSpPr txBox="1"/>
              <p:nvPr/>
            </p:nvSpPr>
            <p:spPr>
              <a:xfrm>
                <a:off x="1776" y="3168"/>
                <a:ext cx="528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瑞丽</a:t>
                </a:r>
              </a:p>
            </p:txBody>
          </p:sp>
          <p:sp>
            <p:nvSpPr>
              <p:cNvPr id="30779" name="文本框 30778"/>
              <p:cNvSpPr txBox="1"/>
              <p:nvPr/>
            </p:nvSpPr>
            <p:spPr>
              <a:xfrm>
                <a:off x="2208" y="3504"/>
                <a:ext cx="528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河口</a:t>
                </a:r>
              </a:p>
            </p:txBody>
          </p:sp>
          <p:sp>
            <p:nvSpPr>
              <p:cNvPr id="30780" name="文本框 30779"/>
              <p:cNvSpPr txBox="1"/>
              <p:nvPr/>
            </p:nvSpPr>
            <p:spPr>
              <a:xfrm>
                <a:off x="2736" y="3312"/>
                <a:ext cx="528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东兴</a:t>
                </a:r>
              </a:p>
            </p:txBody>
          </p:sp>
          <p:sp>
            <p:nvSpPr>
              <p:cNvPr id="30781" name="文本框 30780"/>
              <p:cNvSpPr txBox="1"/>
              <p:nvPr/>
            </p:nvSpPr>
            <p:spPr>
              <a:xfrm>
                <a:off x="3552" y="576"/>
                <a:ext cx="720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满洲里</a:t>
                </a:r>
              </a:p>
            </p:txBody>
          </p:sp>
          <p:sp>
            <p:nvSpPr>
              <p:cNvPr id="30782" name="文本框 30781"/>
              <p:cNvSpPr txBox="1"/>
              <p:nvPr/>
            </p:nvSpPr>
            <p:spPr>
              <a:xfrm>
                <a:off x="3888" y="182"/>
                <a:ext cx="528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黑河</a:t>
                </a:r>
              </a:p>
            </p:txBody>
          </p:sp>
          <p:sp>
            <p:nvSpPr>
              <p:cNvPr id="30783" name="文本框 30782"/>
              <p:cNvSpPr txBox="1"/>
              <p:nvPr/>
            </p:nvSpPr>
            <p:spPr>
              <a:xfrm>
                <a:off x="4608" y="960"/>
                <a:ext cx="528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珲春</a:t>
                </a:r>
              </a:p>
            </p:txBody>
          </p:sp>
        </p:grpSp>
        <p:grpSp>
          <p:nvGrpSpPr>
            <p:cNvPr id="4" name="组合 30783"/>
            <p:cNvGrpSpPr/>
            <p:nvPr/>
          </p:nvGrpSpPr>
          <p:grpSpPr>
            <a:xfrm>
              <a:off x="768" y="1056"/>
              <a:ext cx="3696" cy="2256"/>
              <a:chOff x="768" y="1056"/>
              <a:chExt cx="3696" cy="2256"/>
            </a:xfrm>
          </p:grpSpPr>
          <p:pic>
            <p:nvPicPr>
              <p:cNvPr id="30785" name="图片 30784" descr="huo4"/>
              <p:cNvPicPr>
                <a:picLocks noChangeAspect="1"/>
              </p:cNvPicPr>
              <p:nvPr/>
            </p:nvPicPr>
            <p:blipFill>
              <a:blip r:embed="rId3" cstate="print">
                <a:biLevel thresh="50000"/>
                <a:grayscl/>
              </a:blip>
              <a:stretch>
                <a:fillRect/>
              </a:stretch>
            </p:blipFill>
            <p:spPr>
              <a:xfrm>
                <a:off x="4320" y="1056"/>
                <a:ext cx="144" cy="14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5" name="组合 30785"/>
              <p:cNvGrpSpPr/>
              <p:nvPr/>
            </p:nvGrpSpPr>
            <p:grpSpPr>
              <a:xfrm>
                <a:off x="768" y="1296"/>
                <a:ext cx="2880" cy="2016"/>
                <a:chOff x="768" y="1296"/>
                <a:chExt cx="2880" cy="2016"/>
              </a:xfrm>
            </p:grpSpPr>
            <p:pic>
              <p:nvPicPr>
                <p:cNvPr id="30787" name="图片 30786" descr="huo4"/>
                <p:cNvPicPr>
                  <a:picLocks noChangeAspect="1"/>
                </p:cNvPicPr>
                <p:nvPr/>
              </p:nvPicPr>
              <p:blipFill>
                <a:blip r:embed="rId3" cstate="print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1104" y="1296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88" name="图片 30787" descr="huo4"/>
                <p:cNvPicPr>
                  <a:picLocks noChangeAspect="1"/>
                </p:cNvPicPr>
                <p:nvPr/>
              </p:nvPicPr>
              <p:blipFill>
                <a:blip r:embed="rId3" cstate="print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768" y="2208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89" name="图片 30788" descr="huo4"/>
                <p:cNvPicPr>
                  <a:picLocks noChangeAspect="1"/>
                </p:cNvPicPr>
                <p:nvPr/>
              </p:nvPicPr>
              <p:blipFill>
                <a:blip r:embed="rId3" cstate="print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2064" y="1872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0" name="图片 30789" descr="huo4"/>
                <p:cNvPicPr>
                  <a:picLocks noChangeAspect="1"/>
                </p:cNvPicPr>
                <p:nvPr/>
              </p:nvPicPr>
              <p:blipFill>
                <a:blip r:embed="rId3" cstate="print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2400" y="3168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1" name="图片 30790" descr="huo4"/>
                <p:cNvPicPr>
                  <a:picLocks noChangeAspect="1"/>
                </p:cNvPicPr>
                <p:nvPr/>
              </p:nvPicPr>
              <p:blipFill>
                <a:blip r:embed="rId3" cstate="print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3216" y="1488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2" name="图片 30791" descr="huo4"/>
                <p:cNvPicPr>
                  <a:picLocks noChangeAspect="1"/>
                </p:cNvPicPr>
                <p:nvPr/>
              </p:nvPicPr>
              <p:blipFill>
                <a:blip r:embed="rId3" cstate="print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2688" y="1728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3" name="图片 30792" descr="huo4"/>
                <p:cNvPicPr>
                  <a:picLocks noChangeAspect="1"/>
                </p:cNvPicPr>
                <p:nvPr/>
              </p:nvPicPr>
              <p:blipFill>
                <a:blip r:embed="rId3" cstate="print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3504" y="1920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4" name="图片 30793" descr="huo4"/>
                <p:cNvPicPr>
                  <a:picLocks noChangeAspect="1"/>
                </p:cNvPicPr>
                <p:nvPr/>
              </p:nvPicPr>
              <p:blipFill>
                <a:blip r:embed="rId3" cstate="print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3360" y="2832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5" name="图片 30794" descr="huo4"/>
                <p:cNvPicPr>
                  <a:picLocks noChangeAspect="1"/>
                </p:cNvPicPr>
                <p:nvPr/>
              </p:nvPicPr>
              <p:blipFill>
                <a:blip r:embed="rId3" cstate="print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2928" y="3024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6" name="图片 30795" descr="huo4"/>
                <p:cNvPicPr>
                  <a:picLocks noChangeAspect="1"/>
                </p:cNvPicPr>
                <p:nvPr/>
              </p:nvPicPr>
              <p:blipFill>
                <a:blip r:embed="rId3" cstate="print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3216" y="2208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grpSp>
        </p:grpSp>
        <p:grpSp>
          <p:nvGrpSpPr>
            <p:cNvPr id="6" name="组合 30796"/>
            <p:cNvGrpSpPr/>
            <p:nvPr/>
          </p:nvGrpSpPr>
          <p:grpSpPr>
            <a:xfrm>
              <a:off x="720" y="1152"/>
              <a:ext cx="4128" cy="2558"/>
              <a:chOff x="672" y="1104"/>
              <a:chExt cx="4128" cy="2558"/>
            </a:xfrm>
          </p:grpSpPr>
          <p:sp>
            <p:nvSpPr>
              <p:cNvPr id="30798" name="文本框 30797"/>
              <p:cNvSpPr txBox="1"/>
              <p:nvPr/>
            </p:nvSpPr>
            <p:spPr>
              <a:xfrm>
                <a:off x="816" y="1392"/>
                <a:ext cx="105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乌鲁木齐</a:t>
                </a:r>
              </a:p>
            </p:txBody>
          </p:sp>
          <p:sp>
            <p:nvSpPr>
              <p:cNvPr id="30799" name="文本框 30798"/>
              <p:cNvSpPr txBox="1"/>
              <p:nvPr/>
            </p:nvSpPr>
            <p:spPr>
              <a:xfrm>
                <a:off x="672" y="2304"/>
                <a:ext cx="576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拉萨</a:t>
                </a:r>
              </a:p>
            </p:txBody>
          </p:sp>
          <p:sp>
            <p:nvSpPr>
              <p:cNvPr id="30800" name="文本框 30799"/>
              <p:cNvSpPr txBox="1"/>
              <p:nvPr/>
            </p:nvSpPr>
            <p:spPr>
              <a:xfrm>
                <a:off x="2256" y="3216"/>
                <a:ext cx="576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昆明</a:t>
                </a:r>
              </a:p>
            </p:txBody>
          </p:sp>
          <p:sp>
            <p:nvSpPr>
              <p:cNvPr id="30801" name="文本框 30800"/>
              <p:cNvSpPr txBox="1"/>
              <p:nvPr/>
            </p:nvSpPr>
            <p:spPr>
              <a:xfrm>
                <a:off x="2784" y="3072"/>
                <a:ext cx="576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贵阳</a:t>
                </a:r>
              </a:p>
            </p:txBody>
          </p:sp>
          <p:sp>
            <p:nvSpPr>
              <p:cNvPr id="30802" name="文本框 30801"/>
              <p:cNvSpPr txBox="1"/>
              <p:nvPr/>
            </p:nvSpPr>
            <p:spPr>
              <a:xfrm>
                <a:off x="3264" y="2880"/>
                <a:ext cx="576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长沙</a:t>
                </a:r>
              </a:p>
            </p:txBody>
          </p:sp>
          <p:sp>
            <p:nvSpPr>
              <p:cNvPr id="30803" name="文本框 30802"/>
              <p:cNvSpPr txBox="1"/>
              <p:nvPr/>
            </p:nvSpPr>
            <p:spPr>
              <a:xfrm>
                <a:off x="1920" y="1968"/>
                <a:ext cx="576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西宁</a:t>
                </a:r>
              </a:p>
            </p:txBody>
          </p:sp>
          <p:sp>
            <p:nvSpPr>
              <p:cNvPr id="30804" name="文本框 30803"/>
              <p:cNvSpPr txBox="1"/>
              <p:nvPr/>
            </p:nvSpPr>
            <p:spPr>
              <a:xfrm>
                <a:off x="2544" y="1824"/>
                <a:ext cx="576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银川</a:t>
                </a:r>
              </a:p>
            </p:txBody>
          </p:sp>
          <p:sp>
            <p:nvSpPr>
              <p:cNvPr id="30805" name="文本框 30804"/>
              <p:cNvSpPr txBox="1"/>
              <p:nvPr/>
            </p:nvSpPr>
            <p:spPr>
              <a:xfrm>
                <a:off x="2928" y="1536"/>
                <a:ext cx="816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呼和浩特</a:t>
                </a:r>
              </a:p>
            </p:txBody>
          </p:sp>
          <p:sp>
            <p:nvSpPr>
              <p:cNvPr id="30806" name="文本框 30805"/>
              <p:cNvSpPr txBox="1"/>
              <p:nvPr/>
            </p:nvSpPr>
            <p:spPr>
              <a:xfrm>
                <a:off x="4224" y="1104"/>
                <a:ext cx="576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长春</a:t>
                </a:r>
              </a:p>
            </p:txBody>
          </p:sp>
          <p:sp>
            <p:nvSpPr>
              <p:cNvPr id="30807" name="文本框 30806"/>
              <p:cNvSpPr txBox="1"/>
              <p:nvPr/>
            </p:nvSpPr>
            <p:spPr>
              <a:xfrm>
                <a:off x="3120" y="2304"/>
                <a:ext cx="576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西安</a:t>
                </a:r>
              </a:p>
            </p:txBody>
          </p:sp>
        </p:grpSp>
      </p:grpSp>
      <p:sp>
        <p:nvSpPr>
          <p:cNvPr id="30808" name="文本框 30807"/>
          <p:cNvSpPr txBox="1"/>
          <p:nvPr/>
        </p:nvSpPr>
        <p:spPr>
          <a:xfrm>
            <a:off x="214282" y="785794"/>
            <a:ext cx="4429156" cy="58476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lIns="91431" tIns="45716" rIns="91431" bIns="45716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沿海开放城市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14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</a:p>
        </p:txBody>
      </p:sp>
      <p:sp>
        <p:nvSpPr>
          <p:cNvPr id="30811" name="文本框 30810"/>
          <p:cNvSpPr txBox="1"/>
          <p:nvPr/>
        </p:nvSpPr>
        <p:spPr>
          <a:xfrm>
            <a:off x="285720" y="4500570"/>
            <a:ext cx="1714512" cy="1569652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1431" tIns="45716" rIns="91431" bIns="45716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多层次多渠道多形式</a:t>
            </a:r>
            <a:endParaRPr lang="en-US" altLang="zh-CN" sz="3200" b="1" dirty="0" smtClean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812" name="矩形标注 30811"/>
          <p:cNvSpPr/>
          <p:nvPr/>
        </p:nvSpPr>
        <p:spPr>
          <a:xfrm>
            <a:off x="6686550" y="4114800"/>
            <a:ext cx="1314450" cy="685800"/>
          </a:xfrm>
          <a:prstGeom prst="wedgeRectCallout">
            <a:avLst>
              <a:gd name="adj1" fmla="val -71921"/>
              <a:gd name="adj2" fmla="val -87269"/>
            </a:avLst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1" tIns="45716" rIns="91431" bIns="45716"/>
          <a:lstStyle/>
          <a:p>
            <a:pPr algn="ctr"/>
            <a:r>
              <a:rPr lang="zh-CN" altLang="en-US" sz="3600" b="1" dirty="0">
                <a:solidFill>
                  <a:srgbClr val="92D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浦东</a:t>
            </a:r>
          </a:p>
        </p:txBody>
      </p:sp>
      <p:grpSp>
        <p:nvGrpSpPr>
          <p:cNvPr id="7" name="Group 25"/>
          <p:cNvGrpSpPr/>
          <p:nvPr/>
        </p:nvGrpSpPr>
        <p:grpSpPr>
          <a:xfrm>
            <a:off x="5772152" y="2667000"/>
            <a:ext cx="2543176" cy="3810000"/>
            <a:chOff x="4080" y="1680"/>
            <a:chExt cx="2136" cy="2400"/>
          </a:xfrm>
        </p:grpSpPr>
        <p:sp>
          <p:nvSpPr>
            <p:cNvPr id="30814" name="AutoShape 26"/>
            <p:cNvSpPr/>
            <p:nvPr/>
          </p:nvSpPr>
          <p:spPr>
            <a:xfrm>
              <a:off x="4080" y="3792"/>
              <a:ext cx="1152" cy="288"/>
            </a:xfrm>
            <a:prstGeom prst="wedgeRectCallout">
              <a:avLst>
                <a:gd name="adj1" fmla="val -70694"/>
                <a:gd name="adj2" fmla="val -118403"/>
              </a:avLst>
            </a:prstGeom>
            <a:solidFill>
              <a:schemeClr val="tx2">
                <a:lumMod val="40000"/>
                <a:lumOff val="60000"/>
              </a:scheme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zh-CN" altLang="en-US" sz="2400" b="1" dirty="0">
                  <a:solidFill>
                    <a:srgbClr val="FFFF00"/>
                  </a:solidFill>
                  <a:latin typeface="Verdana" panose="020B0604030504040204" pitchFamily="34" charset="0"/>
                  <a:ea typeface="黑体" panose="02010609060101010101" pitchFamily="49" charset="-122"/>
                </a:rPr>
                <a:t>珠三角</a:t>
              </a:r>
            </a:p>
          </p:txBody>
        </p:sp>
        <p:sp>
          <p:nvSpPr>
            <p:cNvPr id="30815" name="AutoShape 27"/>
            <p:cNvSpPr/>
            <p:nvPr/>
          </p:nvSpPr>
          <p:spPr>
            <a:xfrm>
              <a:off x="4704" y="3408"/>
              <a:ext cx="1008" cy="288"/>
            </a:xfrm>
            <a:prstGeom prst="wedgeRectCallout">
              <a:avLst>
                <a:gd name="adj1" fmla="val -70694"/>
                <a:gd name="adj2" fmla="val -118403"/>
              </a:avLst>
            </a:prstGeom>
            <a:solidFill>
              <a:schemeClr val="tx2">
                <a:lumMod val="40000"/>
                <a:lumOff val="60000"/>
              </a:scheme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zh-CN" altLang="en-US" sz="2400" b="1" dirty="0">
                  <a:solidFill>
                    <a:srgbClr val="FFFF00"/>
                  </a:solidFill>
                  <a:latin typeface="Verdana" panose="020B0604030504040204" pitchFamily="34" charset="0"/>
                  <a:ea typeface="黑体" panose="02010609060101010101" pitchFamily="49" charset="-122"/>
                </a:rPr>
                <a:t>闽东南</a:t>
              </a:r>
            </a:p>
          </p:txBody>
        </p:sp>
        <p:sp>
          <p:nvSpPr>
            <p:cNvPr id="30816" name="AutoShape 28"/>
            <p:cNvSpPr/>
            <p:nvPr/>
          </p:nvSpPr>
          <p:spPr>
            <a:xfrm>
              <a:off x="5172" y="2115"/>
              <a:ext cx="1044" cy="288"/>
            </a:xfrm>
            <a:prstGeom prst="wedgeRectCallout">
              <a:avLst>
                <a:gd name="adj1" fmla="val -97778"/>
                <a:gd name="adj2" fmla="val 56250"/>
              </a:avLst>
            </a:prstGeom>
            <a:solidFill>
              <a:schemeClr val="tx2">
                <a:lumMod val="40000"/>
                <a:lumOff val="60000"/>
              </a:scheme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zh-CN" altLang="en-US" sz="2400" b="1" dirty="0">
                  <a:solidFill>
                    <a:srgbClr val="FFFF00"/>
                  </a:solidFill>
                  <a:latin typeface="Verdana" panose="020B0604030504040204" pitchFamily="34" charset="0"/>
                  <a:ea typeface="黑体" panose="02010609060101010101" pitchFamily="49" charset="-122"/>
                </a:rPr>
                <a:t>长三角</a:t>
              </a:r>
            </a:p>
          </p:txBody>
        </p:sp>
        <p:sp>
          <p:nvSpPr>
            <p:cNvPr id="30817" name="AutoShape 29"/>
            <p:cNvSpPr/>
            <p:nvPr/>
          </p:nvSpPr>
          <p:spPr>
            <a:xfrm>
              <a:off x="4944" y="1680"/>
              <a:ext cx="1008" cy="288"/>
            </a:xfrm>
            <a:prstGeom prst="wedgeRectCallout">
              <a:avLst>
                <a:gd name="adj1" fmla="val -80157"/>
                <a:gd name="adj2" fmla="val -98611"/>
              </a:avLst>
            </a:prstGeom>
            <a:solidFill>
              <a:schemeClr val="tx2">
                <a:lumMod val="40000"/>
                <a:lumOff val="60000"/>
              </a:scheme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zh-CN" altLang="en-US" sz="2400" b="1" dirty="0">
                  <a:solidFill>
                    <a:srgbClr val="FFFF00"/>
                  </a:solidFill>
                  <a:latin typeface="Verdana" panose="020B0604030504040204" pitchFamily="34" charset="0"/>
                  <a:ea typeface="黑体" panose="02010609060101010101" pitchFamily="49" charset="-122"/>
                </a:rPr>
                <a:t>环渤海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0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0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0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0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30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30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1" grpId="0" bldLvl="0" animBg="1"/>
      <p:bldP spid="30732" grpId="0" bldLvl="0" animBg="1"/>
      <p:bldP spid="30808" grpId="0" bldLvl="0" animBg="1"/>
      <p:bldP spid="30811" grpId="0" bldLvl="0" animBg="1"/>
      <p:bldP spid="30812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357166"/>
            <a:ext cx="8143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二、改革开放后的表现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14348" y="1071546"/>
            <a:ext cx="785818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（三）对外开放方面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创办经济特区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1980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月，中央决定在深圳、珠海、汕头、厦门设立经济特区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沿海港口城市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1984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年，中央进一步决定开放</a:t>
            </a:r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14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个沿海港口城市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经济技术区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建立起一批经济技术开发区和保税区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开放战略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2000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月，中共十五届五中全会决定提出实施“走出去”战略，后发展成“走出去”和“引进来”相结合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融入世界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2001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12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日，中国正式加入世界贸易组织。</a:t>
            </a:r>
            <a:endParaRPr lang="en-US" altLang="zh-CN" sz="24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357166"/>
            <a:ext cx="8143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二、改革开放后的表现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14348" y="1071546"/>
            <a:ext cx="78581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（四）成果：</a:t>
            </a:r>
            <a:endParaRPr lang="en-US" altLang="zh-CN" sz="24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7224" y="2000240"/>
            <a:ext cx="69294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      到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2010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年，中国国内生产总值超过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40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万亿元，经济总量跃升世界第二位，成为仅次于美国的第二大经济体。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5852" y="1643050"/>
            <a:ext cx="63579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谢谢观看！</a:t>
            </a:r>
            <a:endParaRPr lang="zh-CN" altLang="en-US" sz="96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1134</Words>
  <PresentationFormat>全屏显示(4:3)</PresentationFormat>
  <Paragraphs>124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Krystal</dc:creator>
  <cp:lastModifiedBy>PC</cp:lastModifiedBy>
  <cp:revision>34</cp:revision>
  <dcterms:created xsi:type="dcterms:W3CDTF">2019-12-23T06:43:48Z</dcterms:created>
  <dcterms:modified xsi:type="dcterms:W3CDTF">2019-12-23T12:10:56Z</dcterms:modified>
</cp:coreProperties>
</file>