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2" r:id="rId3"/>
    <p:sldId id="257" r:id="rId4"/>
    <p:sldId id="266" r:id="rId5"/>
    <p:sldId id="269" r:id="rId6"/>
    <p:sldId id="270" r:id="rId7"/>
    <p:sldId id="271" r:id="rId8"/>
    <p:sldId id="268" r:id="rId9"/>
    <p:sldId id="265" r:id="rId10"/>
    <p:sldId id="276" r:id="rId11"/>
    <p:sldId id="277" r:id="rId12"/>
    <p:sldId id="272" r:id="rId13"/>
    <p:sldId id="273" r:id="rId14"/>
    <p:sldId id="274" r:id="rId15"/>
    <p:sldId id="278" r:id="rId16"/>
    <p:sldId id="279" r:id="rId17"/>
    <p:sldId id="258" r:id="rId18"/>
    <p:sldId id="280" r:id="rId19"/>
    <p:sldId id="281" r:id="rId20"/>
    <p:sldId id="282" r:id="rId21"/>
    <p:sldId id="290" r:id="rId22"/>
    <p:sldId id="285" r:id="rId23"/>
    <p:sldId id="291" r:id="rId24"/>
    <p:sldId id="267" r:id="rId25"/>
    <p:sldId id="283" r:id="rId26"/>
    <p:sldId id="296" r:id="rId27"/>
    <p:sldId id="260" r:id="rId28"/>
    <p:sldId id="294" r:id="rId29"/>
    <p:sldId id="295" r:id="rId30"/>
    <p:sldId id="292" r:id="rId31"/>
    <p:sldId id="261" r:id="rId32"/>
    <p:sldId id="263" r:id="rId33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tags" Target="../tags/tag3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5" Type="http://schemas.openxmlformats.org/officeDocument/2006/relationships/tags" Target="../tags/tag5.xml"/><Relationship Id="rId4" Type="http://schemas.openxmlformats.org/officeDocument/2006/relationships/tags" Target="../tags/tag4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tags" Target="../tags/tag9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10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tags" Target="../tags/tag13.xml"/><Relationship Id="rId2" Type="http://schemas.openxmlformats.org/officeDocument/2006/relationships/tags" Target="../tags/tag12.xml"/><Relationship Id="rId1" Type="http://schemas.openxmlformats.org/officeDocument/2006/relationships/tags" Target="../tags/tag11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14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173157"/>
            <a:ext cx="7772400" cy="1470025"/>
          </a:xfrm>
        </p:spPr>
        <p:txBody>
          <a:bodyPr anchor="b"/>
          <a:lstStyle>
            <a:lvl1pPr algn="l">
              <a:defRPr sz="480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687716" y="2643182"/>
            <a:ext cx="6670366" cy="1752600"/>
          </a:xfrm>
        </p:spPr>
        <p:txBody>
          <a:bodyPr/>
          <a:lstStyle>
            <a:lvl1pPr marL="0" indent="0" algn="l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2019-10-14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2019-10-14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800" y="2924181"/>
            <a:ext cx="7772400" cy="1362075"/>
          </a:xfrm>
        </p:spPr>
        <p:txBody>
          <a:bodyPr anchor="t"/>
          <a:lstStyle>
            <a:lvl1pPr algn="l">
              <a:defRPr sz="4400" b="0" cap="all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85800" y="1428747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2019-10-14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2019-10-14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2019-10-14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2019-10-14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2019-10-14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0382" y="1071546"/>
            <a:ext cx="5111750" cy="50497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679083" y="1071546"/>
            <a:ext cx="3008313" cy="342902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2019-10-14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5" y="285728"/>
            <a:ext cx="8230993" cy="696626"/>
          </a:xfrm>
        </p:spPr>
        <p:txBody>
          <a:bodyPr anchor="ctr"/>
          <a:lstStyle>
            <a:lvl1pPr algn="ctr">
              <a:defRPr sz="3600" b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001024" y="642918"/>
            <a:ext cx="785818" cy="4572032"/>
          </a:xfrm>
        </p:spPr>
        <p:txBody>
          <a:bodyPr vert="eaVert" anchor="ctr"/>
          <a:lstStyle>
            <a:lvl1pPr algn="l">
              <a:defRPr sz="2400" b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42922" y="541340"/>
            <a:ext cx="6415094" cy="5459428"/>
          </a:xfrm>
          <a:prstGeom prst="roundRect">
            <a:avLst>
              <a:gd name="adj" fmla="val 4800"/>
            </a:avLst>
          </a:prstGeom>
          <a:solidFill>
            <a:schemeClr val="accent1">
              <a:tint val="20000"/>
            </a:schemeClr>
          </a:solidFill>
          <a:ln w="38100">
            <a:gradFill flip="none" rotWithShape="1">
              <a:gsLst>
                <a:gs pos="0">
                  <a:schemeClr val="accent1">
                    <a:alpha val="50000"/>
                  </a:schemeClr>
                </a:gs>
                <a:gs pos="100000">
                  <a:schemeClr val="accent1">
                    <a:tint val="20000"/>
                  </a:schemeClr>
                </a:gs>
              </a:gsLst>
              <a:lin ang="16200000" scaled="1"/>
              <a:tileRect/>
            </a:gradFill>
          </a:ln>
          <a:effectLst>
            <a:outerShdw blurRad="76200" dist="38100" dir="5400000" sx="100500" sy="100500" algn="tl" rotWithShape="0">
              <a:srgbClr val="000000">
                <a:alpha val="50000"/>
              </a:srgb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zh-CN" altLang="en-US" smtClean="0"/>
              <a:t>单击图标添加图片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072330" y="1000108"/>
            <a:ext cx="914368" cy="4214842"/>
          </a:xfrm>
        </p:spPr>
        <p:txBody>
          <a:bodyPr vert="eaVert" anchor="ctr"/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1200"/>
            </a:lvl2pPr>
            <a:lvl3pPr marL="914400" indent="0" algn="ctr">
              <a:buNone/>
              <a:defRPr sz="1000"/>
            </a:lvl3pPr>
            <a:lvl4pPr marL="1371600" indent="0" algn="ctr">
              <a:buNone/>
              <a:defRPr sz="900"/>
            </a:lvl4pPr>
            <a:lvl5pPr marL="1828800" indent="0" algn="ctr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2019-10-14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2019-10-14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143768" y="274639"/>
            <a:ext cx="1543032" cy="5851525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615130" cy="5851525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2019-10-14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1"/>
            </p:custDataLst>
          </p:nvPr>
        </p:nvSpPr>
        <p:spPr>
          <a:xfrm>
            <a:off x="502447" y="1296000"/>
            <a:ext cx="3962432" cy="504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2"/>
            </p:custDataLst>
          </p:nvPr>
        </p:nvSpPr>
        <p:spPr>
          <a:xfrm>
            <a:off x="4679194" y="1296000"/>
            <a:ext cx="3962432" cy="50400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2019-10-14</a:t>
            </a:fld>
            <a:endParaRPr lang="zh-CN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24932405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2019-10-14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502448" y="952508"/>
            <a:ext cx="8139178" cy="504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242168550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2019-10-14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502412" y="2588282"/>
            <a:ext cx="8139178" cy="899167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5400" b="0" i="0" u="none" strike="noStrike" kern="1200" cap="none" spc="60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</a:p>
        </p:txBody>
      </p:sp>
    </p:spTree>
    <p:extLst>
      <p:ext uri="{BB962C8B-B14F-4D97-AF65-F5344CB8AC3E}">
        <p14:creationId xmlns:p14="http://schemas.microsoft.com/office/powerpoint/2010/main" val="1906826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83076494"/>
      </p:ext>
    </p:extLst>
  </p:cSld>
  <p:clrMapOvr>
    <a:masterClrMapping/>
  </p:clrMapOvr>
  <p:transition spd="med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4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17">
            <a:duotone>
              <a:schemeClr val="accent1"/>
              <a:srgbClr val="FFFFFF"/>
            </a:duotone>
            <a:lum bright="12000" contrast="40000"/>
          </a:blip>
          <a:stretch>
            <a:fillRect/>
          </a:stretch>
        </p:blipFill>
        <p:spPr>
          <a:xfrm>
            <a:off x="6667809" y="4915143"/>
            <a:ext cx="2476191" cy="1942857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矩形 9"/>
          <p:cNvSpPr/>
          <p:nvPr/>
        </p:nvSpPr>
        <p:spPr>
          <a:xfrm>
            <a:off x="0" y="0"/>
            <a:ext cx="9144000" cy="71438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100000"/>
                  <a:shade val="50000"/>
                  <a:hueMod val="100000"/>
                  <a:satMod val="250000"/>
                  <a:alpha val="0"/>
                </a:schemeClr>
              </a:gs>
              <a:gs pos="75000">
                <a:schemeClr val="accent1">
                  <a:tint val="80000"/>
                  <a:shade val="100000"/>
                  <a:hueMod val="100000"/>
                  <a:satMod val="375000"/>
                  <a:alpha val="20000"/>
                </a:schemeClr>
              </a:gs>
              <a:gs pos="100000">
                <a:schemeClr val="accent1">
                  <a:tint val="50000"/>
                  <a:shade val="100000"/>
                  <a:hueMod val="100000"/>
                  <a:satMod val="500000"/>
                </a:schemeClr>
              </a:gs>
            </a:gsLst>
            <a:lin ang="18900000" scaled="1"/>
            <a:tileRect/>
          </a:gradFill>
          <a:ln w="12700" cap="rnd" cmpd="sng" algn="ctr">
            <a:noFill/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0" y="40951"/>
            <a:ext cx="4572000" cy="71438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100000"/>
                  <a:shade val="50000"/>
                  <a:hueMod val="100000"/>
                  <a:satMod val="250000"/>
                  <a:alpha val="0"/>
                </a:schemeClr>
              </a:gs>
              <a:gs pos="75000">
                <a:schemeClr val="accent1">
                  <a:tint val="80000"/>
                  <a:shade val="100000"/>
                  <a:hueMod val="100000"/>
                  <a:satMod val="375000"/>
                  <a:alpha val="5000"/>
                </a:schemeClr>
              </a:gs>
              <a:gs pos="100000">
                <a:schemeClr val="accent1">
                  <a:tint val="50000"/>
                  <a:shade val="100000"/>
                  <a:hueMod val="100000"/>
                  <a:satMod val="500000"/>
                  <a:alpha val="60000"/>
                </a:schemeClr>
              </a:gs>
            </a:gsLst>
            <a:lin ang="8100000" scaled="1"/>
            <a:tileRect/>
          </a:gradFill>
          <a:ln w="12700" cap="rnd" cmpd="sng" algn="ctr">
            <a:noFill/>
            <a:prstDash val="solid"/>
          </a:ln>
          <a:effectLst>
            <a:glow>
              <a:schemeClr val="accent1">
                <a:tint val="100000"/>
                <a:shade val="100000"/>
                <a:hueMod val="100000"/>
                <a:satMod val="100000"/>
              </a:schemeClr>
            </a:glow>
            <a:softEdge rad="127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18">
            <a:duotone>
              <a:schemeClr val="accent1"/>
              <a:srgbClr val="FFFFFF"/>
            </a:duotone>
            <a:lum bright="35000" contrast="40000"/>
          </a:blip>
          <a:stretch>
            <a:fillRect/>
          </a:stretch>
        </p:blipFill>
        <p:spPr>
          <a:xfrm>
            <a:off x="0" y="6420445"/>
            <a:ext cx="9144000" cy="43755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2019-10-14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80" r:id="rId12"/>
    <p:sldLayoutId id="2147483682" r:id="rId13"/>
    <p:sldLayoutId id="2147483683" r:id="rId14"/>
    <p:sldLayoutId id="2147483684" r:id="rId15"/>
  </p:sldLayoutIdLst>
  <p:txStyles>
    <p:titleStyle>
      <a:lvl1pPr algn="ctr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50000"/>
        <a:buFont typeface="Wingdings 2"/>
        <a:buChar char="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2"/>
        </a:buClr>
        <a:buSzPct val="50000"/>
        <a:buFont typeface="Wingdings 2"/>
        <a:buChar char="³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3"/>
        </a:buClr>
        <a:buSzPct val="60000"/>
        <a:buFont typeface="Wingdings 2"/>
        <a:buChar char="®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5"/>
        </a:buClr>
        <a:buSzPct val="45000"/>
        <a:buFont typeface="Wingdings 2"/>
        <a:buChar char="¯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6"/>
        </a:buClr>
        <a:buFont typeface="Wingdings 2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www.iambtp.com/photo/red901-2.html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第</a:t>
            </a: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11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课 辽夏金元的经济与社会</a:t>
            </a:r>
            <a:endParaRPr lang="zh-CN" altLang="en-US" b="1" dirty="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683568" y="3068960"/>
            <a:ext cx="7632848" cy="2160240"/>
          </a:xfrm>
        </p:spPr>
        <p:txBody>
          <a:bodyPr>
            <a:normAutofit fontScale="92500" lnSpcReduction="10000"/>
          </a:bodyPr>
          <a:lstStyle/>
          <a:p>
            <a:r>
              <a:rPr lang="zh-CN" altLang="en-US" b="1" dirty="0" smtClean="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课程标准：</a:t>
            </a:r>
            <a:endParaRPr lang="en-US" altLang="zh-CN" b="1" dirty="0" smtClean="0">
              <a:solidFill>
                <a:schemeClr val="tx1"/>
              </a:solidFill>
              <a:latin typeface="宋体" pitchFamily="2" charset="-122"/>
              <a:ea typeface="宋体" pitchFamily="2" charset="-122"/>
            </a:endParaRPr>
          </a:p>
          <a:p>
            <a:r>
              <a:rPr lang="en-US" altLang="zh-CN" b="1" dirty="0" smtClean="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b="1" dirty="0" smtClean="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、了解这一时期农业和手工业发展取得的成就</a:t>
            </a:r>
            <a:r>
              <a:rPr lang="zh-CN" altLang="en-US" b="1" dirty="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；</a:t>
            </a:r>
            <a:endParaRPr lang="en-US" altLang="zh-CN" b="1" dirty="0" smtClean="0">
              <a:solidFill>
                <a:schemeClr val="tx1"/>
              </a:solidFill>
              <a:latin typeface="宋体" pitchFamily="2" charset="-122"/>
              <a:ea typeface="宋体" pitchFamily="2" charset="-122"/>
            </a:endParaRPr>
          </a:p>
          <a:p>
            <a:r>
              <a:rPr lang="en-US" altLang="zh-CN" b="1" dirty="0" smtClean="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en-US" b="1" dirty="0" smtClean="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、了解这一时期商业和城市的发展及经济重心的的南移的史实；</a:t>
            </a:r>
            <a:endParaRPr lang="en-US" altLang="zh-CN" b="1" dirty="0" smtClean="0">
              <a:solidFill>
                <a:schemeClr val="tx1"/>
              </a:solidFill>
              <a:latin typeface="宋体" pitchFamily="2" charset="-122"/>
              <a:ea typeface="宋体" pitchFamily="2" charset="-122"/>
            </a:endParaRPr>
          </a:p>
          <a:p>
            <a:r>
              <a:rPr lang="en-US" altLang="zh-CN" b="1" dirty="0" smtClean="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3</a:t>
            </a:r>
            <a:r>
              <a:rPr lang="zh-CN" altLang="en-US" b="1" dirty="0" smtClean="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、了解这一时期社会变化的原因及特点。</a:t>
            </a:r>
            <a:endParaRPr lang="zh-CN" altLang="en-US" b="1" dirty="0">
              <a:solidFill>
                <a:schemeClr val="tx1"/>
              </a:solidFill>
              <a:latin typeface="宋体" pitchFamily="2" charset="-122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76726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7504" y="4941168"/>
            <a:ext cx="4608512" cy="16322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2000" b="1" dirty="0" smtClean="0">
                <a:latin typeface="宋体" pitchFamily="2" charset="-122"/>
                <a:ea typeface="宋体" pitchFamily="2" charset="-122"/>
              </a:rPr>
              <a:t>    宋代壁画反映了当时主人家富足的生活场景；宋代的瓷器闻名遐迩；元代青花至今都是人们喜爱的藏品，而这些都是这个时代的产物。</a:t>
            </a:r>
            <a:endParaRPr lang="zh-CN" altLang="en-US" sz="2000" b="1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027" name="Picture 3" descr="D:\Users\Administrator\Desktop\微信图片编辑_201909301636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4" y="-1888"/>
            <a:ext cx="3666703" cy="4571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Users\Administrator\Desktop\eee1e43a25d319c1ed75dcb84f5471a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" t="9419" r="-51" b="64075"/>
          <a:stretch/>
        </p:blipFill>
        <p:spPr bwMode="auto">
          <a:xfrm>
            <a:off x="3647225" y="12984"/>
            <a:ext cx="5496775" cy="2479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Users\Administrator\Desktop\微信图片编辑_2019093016444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918589"/>
            <a:ext cx="3828895" cy="3301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4187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7504" y="31288"/>
            <a:ext cx="4680520" cy="926976"/>
          </a:xfrm>
        </p:spPr>
        <p:txBody>
          <a:bodyPr>
            <a:normAutofit/>
          </a:bodyPr>
          <a:lstStyle/>
          <a:p>
            <a:r>
              <a:rPr lang="zh-CN" altLang="en-US" dirty="0"/>
              <a:t>一、</a:t>
            </a:r>
            <a:r>
              <a:rPr lang="zh-CN" altLang="en-US" dirty="0" smtClean="0"/>
              <a:t>农业的发展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51520" y="1052736"/>
            <a:ext cx="5832648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、原因</a:t>
            </a:r>
            <a:endParaRPr lang="zh-CN" altLang="en-US" b="1" dirty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）东汉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后期开始，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江南经济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逐步得到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发展；</a:t>
            </a:r>
            <a:endParaRPr lang="zh-CN" altLang="en-US" b="1" dirty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）唐宋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时期，南方战乱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较少；</a:t>
            </a:r>
            <a:endParaRPr lang="zh-CN" altLang="en-US" b="1" dirty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>
                <a:latin typeface="宋体" pitchFamily="2" charset="-122"/>
                <a:ea typeface="宋体" pitchFamily="2" charset="-122"/>
              </a:rPr>
              <a:t>3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）北方人口大批南迁，带去了先进生产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技术和劳动力；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4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）统治者的重视；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5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）劳动人民的辛勤劳动。</a:t>
            </a:r>
            <a:endParaRPr lang="zh-CN" altLang="en-US" b="1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5" name="Picture 6" descr="a3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718"/>
          <a:stretch>
            <a:fillRect/>
          </a:stretch>
        </p:blipFill>
        <p:spPr bwMode="auto">
          <a:xfrm>
            <a:off x="7164289" y="0"/>
            <a:ext cx="1979712" cy="23011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16216" y="4745985"/>
            <a:ext cx="2627784" cy="2132944"/>
          </a:xfrm>
          <a:prstGeom prst="rect">
            <a:avLst/>
          </a:prstGeom>
        </p:spPr>
      </p:pic>
      <p:pic>
        <p:nvPicPr>
          <p:cNvPr id="8" name="图片 2" descr="茶树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2317528"/>
            <a:ext cx="1979712" cy="23547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51618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79512" y="116633"/>
            <a:ext cx="8524605" cy="252027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CN" b="1" dirty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、表现</a:t>
            </a:r>
          </a:p>
          <a:p>
            <a:pPr marL="0" indent="0">
              <a:buNone/>
            </a:pPr>
            <a:r>
              <a:rPr lang="zh-CN" altLang="en-US" b="1" dirty="0">
                <a:latin typeface="宋体" pitchFamily="2" charset="-122"/>
                <a:ea typeface="宋体" pitchFamily="2" charset="-122"/>
              </a:rPr>
              <a:t> （</a:t>
            </a:r>
            <a:r>
              <a:rPr lang="en-US" altLang="zh-CN" b="1" dirty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）粮食作物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：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Calibri"/>
                <a:ea typeface="宋体" pitchFamily="2" charset="-122"/>
              </a:rPr>
              <a:t>①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稻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麦复种制在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南方普及；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Calibri"/>
                <a:ea typeface="宋体" pitchFamily="2" charset="-122"/>
              </a:rPr>
              <a:t>②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实现一年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两熟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部分或一年三熟；</a:t>
            </a:r>
            <a:endParaRPr lang="zh-CN" altLang="en-US" b="1" dirty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endParaRPr lang="zh-CN" altLang="en-US" b="1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52" y="2675371"/>
            <a:ext cx="3481387" cy="2609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图片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7791" y="2659496"/>
            <a:ext cx="3616325" cy="262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635813" y="5670540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/>
              <a:t>北宋自越南引进占城稻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1807" y="5285221"/>
            <a:ext cx="347638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        </a:t>
            </a:r>
            <a:r>
              <a:rPr lang="zh-CN" altLang="en-US" b="1" dirty="0" smtClean="0">
                <a:latin typeface="+mn-ea"/>
              </a:rPr>
              <a:t>稻</a:t>
            </a:r>
            <a:r>
              <a:rPr lang="zh-CN" altLang="en-US" b="1" dirty="0">
                <a:latin typeface="+mn-ea"/>
              </a:rPr>
              <a:t>麦复种制就是以稻</a:t>
            </a:r>
            <a:r>
              <a:rPr lang="en-US" altLang="zh-CN" b="1" dirty="0">
                <a:latin typeface="+mn-ea"/>
              </a:rPr>
              <a:t>,</a:t>
            </a:r>
            <a:r>
              <a:rPr lang="zh-CN" altLang="en-US" b="1" dirty="0">
                <a:latin typeface="+mn-ea"/>
              </a:rPr>
              <a:t>麦两种粮食作物轮种的复种方式。每年六月份种水稻</a:t>
            </a:r>
            <a:r>
              <a:rPr lang="en-US" altLang="zh-CN" b="1" dirty="0">
                <a:latin typeface="+mn-ea"/>
              </a:rPr>
              <a:t>,</a:t>
            </a:r>
            <a:r>
              <a:rPr lang="zh-CN" altLang="en-US" b="1" dirty="0">
                <a:latin typeface="+mn-ea"/>
              </a:rPr>
              <a:t>十一月份水稻收获后</a:t>
            </a:r>
            <a:r>
              <a:rPr lang="en-US" altLang="zh-CN" b="1" dirty="0">
                <a:latin typeface="+mn-ea"/>
              </a:rPr>
              <a:t>,</a:t>
            </a:r>
            <a:r>
              <a:rPr lang="zh-CN" altLang="en-US" b="1" dirty="0">
                <a:latin typeface="+mn-ea"/>
              </a:rPr>
              <a:t>翻耕播种三麦</a:t>
            </a:r>
            <a:r>
              <a:rPr lang="en-US" altLang="zh-CN" b="1" dirty="0">
                <a:latin typeface="+mn-ea"/>
              </a:rPr>
              <a:t>,</a:t>
            </a:r>
            <a:r>
              <a:rPr lang="zh-CN" altLang="en-US" b="1" dirty="0">
                <a:latin typeface="+mn-ea"/>
              </a:rPr>
              <a:t>越冬至来年五月收获</a:t>
            </a:r>
            <a:r>
              <a:rPr lang="en-US" altLang="zh-CN" b="1" dirty="0">
                <a:latin typeface="+mn-ea"/>
              </a:rPr>
              <a:t>,</a:t>
            </a:r>
            <a:r>
              <a:rPr lang="zh-CN" altLang="en-US" b="1" dirty="0">
                <a:latin typeface="+mn-ea"/>
              </a:rPr>
              <a:t>麦茬翻耕灌溉后再种水稻。</a:t>
            </a:r>
          </a:p>
        </p:txBody>
      </p:sp>
    </p:spTree>
    <p:extLst>
      <p:ext uri="{BB962C8B-B14F-4D97-AF65-F5344CB8AC3E}">
        <p14:creationId xmlns:p14="http://schemas.microsoft.com/office/powerpoint/2010/main" val="2435334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79512" y="116632"/>
            <a:ext cx="8892480" cy="256490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zh-CN" altLang="en-US" b="1" dirty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）经济作物的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种植：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①棉花种植始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于宋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，元代大力推广，促进棉纺织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业发展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；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②部分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地区出现固定经济作物种植户，一定程度上突破自然经济结构。 </a:t>
            </a:r>
          </a:p>
        </p:txBody>
      </p:sp>
      <p:pic>
        <p:nvPicPr>
          <p:cNvPr id="4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452216"/>
            <a:ext cx="4343509" cy="2924944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3429000"/>
            <a:ext cx="4257675" cy="284416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932040" y="6404912"/>
            <a:ext cx="36816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/>
              <a:t>元代黄道婆发明脚踏</a:t>
            </a:r>
            <a:r>
              <a:rPr lang="zh-CN" altLang="en-US" b="1" dirty="0"/>
              <a:t>三锭棉纺车 </a:t>
            </a:r>
          </a:p>
        </p:txBody>
      </p:sp>
    </p:spTree>
    <p:extLst>
      <p:ext uri="{BB962C8B-B14F-4D97-AF65-F5344CB8AC3E}">
        <p14:creationId xmlns:p14="http://schemas.microsoft.com/office/powerpoint/2010/main" val="3503574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79512" y="548680"/>
            <a:ext cx="8640960" cy="1180728"/>
          </a:xfrm>
        </p:spPr>
        <p:txBody>
          <a:bodyPr/>
          <a:lstStyle/>
          <a:p>
            <a:pPr marL="0" indent="0">
              <a:buNone/>
            </a:pPr>
            <a:r>
              <a:rPr lang="zh-CN" altLang="en-US" b="1" dirty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>
                <a:latin typeface="宋体" pitchFamily="2" charset="-122"/>
                <a:ea typeface="宋体" pitchFamily="2" charset="-122"/>
              </a:rPr>
              <a:t>3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）人口数量增加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：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en-US" altLang="zh-CN" b="1" dirty="0">
                <a:latin typeface="宋体" pitchFamily="2" charset="-122"/>
                <a:ea typeface="宋体" pitchFamily="2" charset="-122"/>
              </a:rPr>
              <a:t> </a:t>
            </a: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 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宋代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人口实际数量超过</a:t>
            </a:r>
            <a:r>
              <a:rPr lang="en-US" altLang="zh-CN" b="1" dirty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个亿。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636912"/>
            <a:ext cx="5899690" cy="316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22489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51520" y="260649"/>
            <a:ext cx="8640960" cy="1872207"/>
          </a:xfrm>
        </p:spPr>
        <p:txBody>
          <a:bodyPr/>
          <a:lstStyle/>
          <a:p>
            <a:pPr marL="0" indent="0">
              <a:buNone/>
            </a:pPr>
            <a:r>
              <a:rPr lang="en-US" altLang="zh-CN" b="1" dirty="0">
                <a:latin typeface="宋体" pitchFamily="2" charset="-122"/>
                <a:ea typeface="宋体" pitchFamily="2" charset="-122"/>
              </a:rPr>
              <a:t>(4)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边疆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地区进一步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开发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：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漠北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、东北、西北、云南等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地农业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都有显著进步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。</a:t>
            </a:r>
            <a:endParaRPr lang="zh-CN" altLang="en-US" b="1" dirty="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9552" y="2369088"/>
            <a:ext cx="8712968" cy="353943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+mn-ea"/>
              </a:rPr>
              <a:t>辽</a:t>
            </a:r>
            <a:r>
              <a:rPr lang="zh-CN" altLang="en-US" sz="2800" b="1" dirty="0" smtClean="0">
                <a:latin typeface="+mn-ea"/>
              </a:rPr>
              <a:t>代采取</a:t>
            </a:r>
            <a:r>
              <a:rPr lang="zh-CN" altLang="en-US" sz="2800" b="1" dirty="0">
                <a:latin typeface="+mn-ea"/>
              </a:rPr>
              <a:t>赐贫农耕牛、垦荒免赋等措施，大力发展</a:t>
            </a:r>
            <a:r>
              <a:rPr lang="zh-CN" altLang="en-US" sz="2800" b="1" dirty="0" smtClean="0">
                <a:latin typeface="+mn-ea"/>
              </a:rPr>
              <a:t>农业；</a:t>
            </a:r>
            <a:endParaRPr lang="zh-CN" altLang="en-US" sz="2800" b="1" dirty="0">
              <a:latin typeface="+mn-ea"/>
            </a:endParaRPr>
          </a:p>
          <a:p>
            <a:r>
              <a:rPr lang="zh-CN" altLang="en-US" sz="2800" b="1" dirty="0">
                <a:latin typeface="+mn-ea"/>
              </a:rPr>
              <a:t>西夏河套和河西走廊地区有完善的的灌溉系统</a:t>
            </a:r>
            <a:r>
              <a:rPr lang="zh-CN" altLang="en-US" sz="2800" b="1" dirty="0" smtClean="0">
                <a:latin typeface="+mn-ea"/>
              </a:rPr>
              <a:t>，成为主要</a:t>
            </a:r>
            <a:r>
              <a:rPr lang="zh-CN" altLang="en-US" sz="2800" b="1" dirty="0">
                <a:latin typeface="+mn-ea"/>
              </a:rPr>
              <a:t>的</a:t>
            </a:r>
            <a:r>
              <a:rPr lang="zh-CN" altLang="en-US" sz="2800" b="1" dirty="0" smtClean="0">
                <a:latin typeface="+mn-ea"/>
              </a:rPr>
              <a:t>粮食生产基地；</a:t>
            </a:r>
            <a:endParaRPr lang="zh-CN" altLang="en-US" sz="2800" b="1" dirty="0">
              <a:latin typeface="+mn-ea"/>
            </a:endParaRPr>
          </a:p>
          <a:p>
            <a:r>
              <a:rPr lang="zh-CN" altLang="en-US" sz="2800" b="1" dirty="0" smtClean="0">
                <a:latin typeface="+mn-ea"/>
              </a:rPr>
              <a:t>金朝将</a:t>
            </a:r>
            <a:r>
              <a:rPr lang="zh-CN" altLang="en-US" sz="2800" b="1" dirty="0">
                <a:latin typeface="+mn-ea"/>
              </a:rPr>
              <a:t>具有先进农业文明的汉人迁至东北各地，充实人口，开垦</a:t>
            </a:r>
            <a:r>
              <a:rPr lang="zh-CN" altLang="en-US" sz="2800" b="1" dirty="0" smtClean="0">
                <a:latin typeface="+mn-ea"/>
              </a:rPr>
              <a:t>荒地；</a:t>
            </a:r>
            <a:endParaRPr lang="zh-CN" altLang="en-US" sz="2800" b="1" dirty="0">
              <a:latin typeface="+mn-ea"/>
            </a:endParaRPr>
          </a:p>
          <a:p>
            <a:r>
              <a:rPr lang="zh-CN" altLang="en-US" sz="2800" b="1" dirty="0" smtClean="0">
                <a:latin typeface="+mn-ea"/>
              </a:rPr>
              <a:t>元世祖时，中央</a:t>
            </a:r>
            <a:r>
              <a:rPr lang="zh-CN" altLang="en-US" sz="2800" b="1" dirty="0">
                <a:latin typeface="+mn-ea"/>
              </a:rPr>
              <a:t>设立负责农业和水泥机构大司农司，向全国颁布</a:t>
            </a:r>
            <a:r>
              <a:rPr lang="en-US" altLang="zh-CN" sz="2800" b="1" dirty="0">
                <a:latin typeface="+mn-ea"/>
              </a:rPr>
              <a:t>《</a:t>
            </a:r>
            <a:r>
              <a:rPr lang="zh-CN" altLang="en-US" sz="2800" b="1" dirty="0">
                <a:latin typeface="+mn-ea"/>
              </a:rPr>
              <a:t>农桑辑要</a:t>
            </a:r>
            <a:r>
              <a:rPr lang="en-US" altLang="zh-CN" sz="2800" b="1" dirty="0">
                <a:latin typeface="+mn-ea"/>
              </a:rPr>
              <a:t>》</a:t>
            </a:r>
            <a:r>
              <a:rPr lang="zh-CN" altLang="en-US" sz="2800" b="1" dirty="0">
                <a:latin typeface="+mn-ea"/>
              </a:rPr>
              <a:t>一书指导农业生产。</a:t>
            </a:r>
          </a:p>
        </p:txBody>
      </p:sp>
    </p:spTree>
    <p:extLst>
      <p:ext uri="{BB962C8B-B14F-4D97-AF65-F5344CB8AC3E}">
        <p14:creationId xmlns:p14="http://schemas.microsoft.com/office/powerpoint/2010/main" val="371006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1143000"/>
          </a:xfrm>
        </p:spPr>
        <p:txBody>
          <a:bodyPr/>
          <a:lstStyle/>
          <a:p>
            <a:r>
              <a:rPr lang="en-US" altLang="zh-CN" dirty="0" smtClean="0"/>
              <a:t>3</a:t>
            </a:r>
            <a:r>
              <a:rPr lang="zh-CN" altLang="en-US" dirty="0" smtClean="0"/>
              <a:t>、结果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23528" y="1340769"/>
            <a:ext cx="8229600" cy="2736304"/>
          </a:xfrm>
        </p:spPr>
        <p:txBody>
          <a:bodyPr/>
          <a:lstStyle/>
          <a:p>
            <a:pPr marL="0" indent="0">
              <a:buNone/>
            </a:pPr>
            <a:r>
              <a:rPr lang="zh-CN" altLang="en-US" b="1" dirty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）南方农业发展速度加快，逐渐超过北方</a:t>
            </a:r>
          </a:p>
          <a:p>
            <a:pPr marL="0" indent="0">
              <a:buNone/>
            </a:pPr>
            <a:r>
              <a:rPr lang="zh-CN" altLang="en-US" b="1" dirty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）自宋代开始，经济的发展进一步向湘西以西拓展，</a:t>
            </a: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3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）江西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、福建和两广地区也得到很大开发</a:t>
            </a:r>
          </a:p>
          <a:p>
            <a:pPr marL="0" indent="0">
              <a:buNone/>
            </a:pPr>
            <a:endParaRPr lang="zh-CN" altLang="en-US" b="1" dirty="0">
              <a:latin typeface="宋体" pitchFamily="2" charset="-122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09700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3528" y="404664"/>
            <a:ext cx="8229600" cy="1022592"/>
          </a:xfrm>
        </p:spPr>
        <p:txBody>
          <a:bodyPr/>
          <a:lstStyle/>
          <a:p>
            <a:r>
              <a:rPr lang="zh-CN" altLang="en-US" dirty="0" smtClean="0"/>
              <a:t>二、手工业</a:t>
            </a:r>
            <a:r>
              <a:rPr lang="zh-CN" altLang="en-US" dirty="0"/>
              <a:t>的发展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79512" y="1556792"/>
            <a:ext cx="8568952" cy="2592288"/>
          </a:xfrm>
        </p:spPr>
        <p:txBody>
          <a:bodyPr/>
          <a:lstStyle/>
          <a:p>
            <a:pPr marL="0" indent="0">
              <a:buNone/>
            </a:pP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、制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瓷业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：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）宋代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五大名窑（汝哥定钧官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）；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）元朝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青花瓷和釉里红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；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3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）瓷器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大量出口海外，成为中华文明新象征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； </a:t>
            </a:r>
            <a:endParaRPr lang="zh-CN" altLang="en-US" b="1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6" name="图片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E9E6E3"/>
              </a:clrFrom>
              <a:clrTo>
                <a:srgbClr val="E9E6E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728"/>
          <a:stretch>
            <a:fillRect/>
          </a:stretch>
        </p:blipFill>
        <p:spPr bwMode="auto">
          <a:xfrm>
            <a:off x="755576" y="4098000"/>
            <a:ext cx="2472708" cy="18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图片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E9E6E3"/>
              </a:clrFrom>
              <a:clrTo>
                <a:srgbClr val="E9E6E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662"/>
          <a:stretch>
            <a:fillRect/>
          </a:stretch>
        </p:blipFill>
        <p:spPr bwMode="auto">
          <a:xfrm>
            <a:off x="3567161" y="4207222"/>
            <a:ext cx="3862388" cy="167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文本框 13"/>
          <p:cNvSpPr txBox="1">
            <a:spLocks noChangeArrowheads="1"/>
          </p:cNvSpPr>
          <p:nvPr/>
        </p:nvSpPr>
        <p:spPr bwMode="auto">
          <a:xfrm>
            <a:off x="1115616" y="5937820"/>
            <a:ext cx="6529957" cy="580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1436" tIns="40718" rIns="81436" bIns="40718">
            <a:spAutoFit/>
          </a:bodyPr>
          <a:lstStyle>
            <a:lvl1pPr>
              <a:defRPr sz="3100">
                <a:solidFill>
                  <a:schemeClr val="tx1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1pPr>
            <a:lvl2pPr marL="742950" indent="-285750">
              <a:defRPr sz="3100">
                <a:solidFill>
                  <a:schemeClr val="tx1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2pPr>
            <a:lvl3pPr marL="1143000" indent="-228600">
              <a:defRPr sz="3100">
                <a:solidFill>
                  <a:schemeClr val="tx1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3pPr>
            <a:lvl4pPr marL="1600200" indent="-228600">
              <a:defRPr sz="3100">
                <a:solidFill>
                  <a:schemeClr val="tx1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4pPr>
            <a:lvl5pPr marL="2057400" indent="-228600">
              <a:defRPr sz="3100">
                <a:solidFill>
                  <a:schemeClr val="tx1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5pPr>
            <a:lvl6pPr marL="2514600" indent="-228600" algn="l" rtl="0" eaLnBrk="0" fontAlgn="base" hangingPunct="0">
              <a:spcBef>
                <a:spcPts val="700"/>
              </a:spcBef>
              <a:spcAft>
                <a:spcPct val="0"/>
              </a:spcAft>
              <a:buChar char="»"/>
              <a:defRPr sz="3100">
                <a:solidFill>
                  <a:schemeClr val="tx1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6pPr>
            <a:lvl7pPr marL="2971800" indent="-228600" algn="l" rtl="0" eaLnBrk="0" fontAlgn="base" hangingPunct="0">
              <a:spcBef>
                <a:spcPts val="700"/>
              </a:spcBef>
              <a:spcAft>
                <a:spcPct val="0"/>
              </a:spcAft>
              <a:buChar char="»"/>
              <a:defRPr sz="3100">
                <a:solidFill>
                  <a:schemeClr val="tx1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7pPr>
            <a:lvl8pPr marL="3429000" indent="-228600" algn="l" rtl="0" eaLnBrk="0" fontAlgn="base" hangingPunct="0">
              <a:spcBef>
                <a:spcPts val="700"/>
              </a:spcBef>
              <a:spcAft>
                <a:spcPct val="0"/>
              </a:spcAft>
              <a:buChar char="»"/>
              <a:defRPr sz="3100">
                <a:solidFill>
                  <a:schemeClr val="tx1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8pPr>
            <a:lvl9pPr marL="3886200" indent="-228600" algn="l" rtl="0" eaLnBrk="0" fontAlgn="base" hangingPunct="0">
              <a:spcBef>
                <a:spcPts val="700"/>
              </a:spcBef>
              <a:spcAft>
                <a:spcPct val="0"/>
              </a:spcAft>
              <a:buChar char="»"/>
              <a:defRPr sz="3100">
                <a:solidFill>
                  <a:schemeClr val="tx1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9pPr>
          </a:lstStyle>
          <a:p>
            <a:pPr algn="just" eaLnBrk="1" hangingPunct="1">
              <a:lnSpc>
                <a:spcPct val="90000"/>
              </a:lnSpc>
            </a:pPr>
            <a:r>
              <a:rPr lang="en-US" altLang="zh-CN" sz="1800" b="1" dirty="0">
                <a:solidFill>
                  <a:srgbClr val="000000"/>
                </a:solidFill>
                <a:latin typeface="Helvetica" pitchFamily="34" charset="0"/>
                <a:cs typeface="Helvetica" pitchFamily="34" charset="0"/>
                <a:sym typeface="Helvetica" pitchFamily="34" charset="0"/>
              </a:rPr>
              <a:t>    </a:t>
            </a:r>
            <a:r>
              <a:rPr lang="zh-CN" altLang="zh-CN" sz="1800" b="1" dirty="0">
                <a:solidFill>
                  <a:srgbClr val="000000"/>
                </a:solidFill>
                <a:latin typeface="Helvetica" pitchFamily="34" charset="0"/>
                <a:cs typeface="Helvetica" pitchFamily="34" charset="0"/>
                <a:sym typeface="Helvetica" pitchFamily="34" charset="0"/>
              </a:rPr>
              <a:t>汝窑       官窑   </a:t>
            </a:r>
            <a:r>
              <a:rPr lang="en-US" altLang="zh-CN" sz="1800" b="1" dirty="0">
                <a:solidFill>
                  <a:srgbClr val="000000"/>
                </a:solidFill>
                <a:latin typeface="Helvetica" pitchFamily="34" charset="0"/>
                <a:cs typeface="Helvetica" pitchFamily="34" charset="0"/>
                <a:sym typeface="Helvetica" pitchFamily="34" charset="0"/>
              </a:rPr>
              <a:t>  </a:t>
            </a:r>
            <a:r>
              <a:rPr lang="zh-CN" altLang="zh-CN" sz="1800" b="1" dirty="0">
                <a:solidFill>
                  <a:srgbClr val="000000"/>
                </a:solidFill>
                <a:latin typeface="Helvetica" pitchFamily="34" charset="0"/>
                <a:cs typeface="Helvetica" pitchFamily="34" charset="0"/>
                <a:sym typeface="Helvetica" pitchFamily="34" charset="0"/>
              </a:rPr>
              <a:t>      定窑                 哥窑               钧窑</a:t>
            </a:r>
          </a:p>
          <a:p>
            <a:pPr algn="just" eaLnBrk="1" hangingPunct="1">
              <a:lnSpc>
                <a:spcPct val="90000"/>
              </a:lnSpc>
            </a:pPr>
            <a:r>
              <a:rPr lang="zh-CN" altLang="zh-CN" sz="1800" b="1" dirty="0">
                <a:solidFill>
                  <a:srgbClr val="000000"/>
                </a:solidFill>
                <a:latin typeface="Helvetica" pitchFamily="34" charset="0"/>
                <a:cs typeface="Helvetica" pitchFamily="34" charset="0"/>
                <a:sym typeface="Helvetica" pitchFamily="34" charset="0"/>
              </a:rPr>
              <a:t> </a:t>
            </a:r>
            <a:r>
              <a:rPr lang="en-US" altLang="zh-CN" sz="1800" b="1" dirty="0">
                <a:solidFill>
                  <a:srgbClr val="000000"/>
                </a:solidFill>
                <a:latin typeface="Helvetica" pitchFamily="34" charset="0"/>
                <a:cs typeface="Helvetica" pitchFamily="34" charset="0"/>
                <a:sym typeface="Helvetica" pitchFamily="34" charset="0"/>
              </a:rPr>
              <a:t>            </a:t>
            </a:r>
            <a:r>
              <a:rPr lang="zh-CN" altLang="zh-CN" sz="1800" b="1" dirty="0">
                <a:solidFill>
                  <a:srgbClr val="000000"/>
                </a:solidFill>
                <a:latin typeface="Helvetica" pitchFamily="34" charset="0"/>
                <a:cs typeface="Helvetica" pitchFamily="34" charset="0"/>
                <a:sym typeface="Helvetica" pitchFamily="34" charset="0"/>
              </a:rPr>
              <a:t>洗贯耳瓶</a:t>
            </a:r>
            <a:r>
              <a:rPr lang="en-US" altLang="zh-CN" sz="1800" b="1" dirty="0">
                <a:solidFill>
                  <a:srgbClr val="000000"/>
                </a:solidFill>
                <a:latin typeface="Helvetica" pitchFamily="34" charset="0"/>
                <a:cs typeface="Helvetica" pitchFamily="34" charset="0"/>
                <a:sym typeface="Helvetica" pitchFamily="34" charset="0"/>
              </a:rPr>
              <a:t>   </a:t>
            </a:r>
            <a:r>
              <a:rPr lang="zh-CN" altLang="zh-CN" sz="1800" b="1" dirty="0">
                <a:solidFill>
                  <a:srgbClr val="000000"/>
                </a:solidFill>
                <a:latin typeface="Helvetica" pitchFamily="34" charset="0"/>
                <a:cs typeface="Helvetica" pitchFamily="34" charset="0"/>
                <a:sym typeface="Helvetica" pitchFamily="34" charset="0"/>
              </a:rPr>
              <a:t>划花萱草葵瓣口碗 </a:t>
            </a:r>
            <a:r>
              <a:rPr lang="en-US" altLang="zh-CN" sz="1800" b="1" dirty="0">
                <a:solidFill>
                  <a:srgbClr val="000000"/>
                </a:solidFill>
                <a:latin typeface="Helvetica" pitchFamily="34" charset="0"/>
                <a:cs typeface="Helvetica" pitchFamily="34" charset="0"/>
                <a:sym typeface="Helvetica" pitchFamily="34" charset="0"/>
              </a:rPr>
              <a:t> </a:t>
            </a:r>
            <a:r>
              <a:rPr lang="zh-CN" altLang="zh-CN" sz="1800" b="1" dirty="0">
                <a:solidFill>
                  <a:srgbClr val="000000"/>
                </a:solidFill>
                <a:latin typeface="Helvetica" pitchFamily="34" charset="0"/>
                <a:cs typeface="Helvetica" pitchFamily="34" charset="0"/>
                <a:sym typeface="Helvetica" pitchFamily="34" charset="0"/>
              </a:rPr>
              <a:t> 葵口盘   玫瑰紫大</a:t>
            </a:r>
            <a:r>
              <a:rPr lang="zh-CN" altLang="zh-CN" sz="1800" b="1" dirty="0" smtClean="0">
                <a:solidFill>
                  <a:srgbClr val="000000"/>
                </a:solidFill>
                <a:latin typeface="Helvetica" pitchFamily="34" charset="0"/>
                <a:cs typeface="Helvetica" pitchFamily="34" charset="0"/>
                <a:sym typeface="Helvetica" pitchFamily="34" charset="0"/>
              </a:rPr>
              <a:t>花盆</a:t>
            </a:r>
            <a:endParaRPr lang="zh-CN" altLang="zh-CN" sz="1800" b="1" dirty="0">
              <a:solidFill>
                <a:srgbClr val="000000"/>
              </a:solidFill>
              <a:latin typeface="Helvetica" pitchFamily="34" charset="0"/>
              <a:cs typeface="Helvetica" pitchFamily="34" charset="0"/>
              <a:sym typeface="Helvetic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9900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3574" y="-25379"/>
            <a:ext cx="9144000" cy="1331640"/>
          </a:xfrm>
          <a:solidFill>
            <a:srgbClr val="FF0000"/>
          </a:solidFill>
        </p:spPr>
        <p:txBody>
          <a:bodyPr/>
          <a:lstStyle/>
          <a:p>
            <a:r>
              <a:rPr lang="zh-CN" altLang="en-US" b="1" dirty="0" smtClean="0"/>
              <a:t>宋代五大名窑</a:t>
            </a:r>
            <a:endParaRPr lang="zh-CN" altLang="en-US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1268760"/>
            <a:ext cx="9144000" cy="5589240"/>
          </a:xfrm>
          <a:solidFill>
            <a:schemeClr val="bg2">
              <a:lumMod val="90000"/>
            </a:schemeClr>
          </a:solidFill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zh-CN" altLang="en-US" b="1" dirty="0"/>
              <a:t>定窑：在河北曲阳，以烧造白釉瓷器为主，胎质薄而坚硬，瓷釉洁白莹润。装饰方法有划花、刻花、印花和捏塑等。                 </a:t>
            </a:r>
          </a:p>
          <a:p>
            <a:pPr marL="0" indent="0">
              <a:buNone/>
            </a:pPr>
            <a:r>
              <a:rPr lang="zh-CN" altLang="en-US" b="1" dirty="0"/>
              <a:t>汝窑：在河南宝丰，以烧制青釉瓷器著称。釉面有细小的纹片，称为“蟹爪纹”。                  </a:t>
            </a:r>
          </a:p>
          <a:p>
            <a:pPr marL="0" indent="0">
              <a:buNone/>
            </a:pPr>
            <a:r>
              <a:rPr lang="zh-CN" altLang="en-US" b="1" dirty="0"/>
              <a:t>哥窑：相传在浙江龙泉，开片较大，为冰裂纹或形成一种无规则的蜘蛛网线，叫百圾碎。           </a:t>
            </a:r>
          </a:p>
          <a:p>
            <a:pPr marL="0" indent="0">
              <a:buNone/>
            </a:pPr>
            <a:r>
              <a:rPr lang="zh-CN" altLang="en-US" b="1" dirty="0"/>
              <a:t>官窑：在河南开封，以烧制青釉瓷器著称于世 ，釉面多有开片。</a:t>
            </a:r>
          </a:p>
          <a:p>
            <a:pPr marL="0" indent="0">
              <a:buNone/>
            </a:pPr>
            <a:r>
              <a:rPr lang="zh-CN" altLang="en-US" b="1" dirty="0"/>
              <a:t>钧窑：在河南禹州，产品有的青中带红，华而不俗，称为钧红；</a:t>
            </a:r>
          </a:p>
          <a:p>
            <a:pPr marL="0" indent="0">
              <a:buNone/>
            </a:pPr>
            <a:endParaRPr lang="zh-CN" altLang="en-US" b="1" dirty="0"/>
          </a:p>
        </p:txBody>
      </p:sp>
    </p:spTree>
    <p:extLst>
      <p:ext uri="{BB962C8B-B14F-4D97-AF65-F5344CB8AC3E}">
        <p14:creationId xmlns:p14="http://schemas.microsoft.com/office/powerpoint/2010/main" val="38075723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3" name="Picture 11" descr="元釉里红缠枝菊玉壶春瓶"/>
          <p:cNvPicPr>
            <a:picLocks noChangeAspect="1"/>
          </p:cNvPicPr>
          <p:nvPr/>
        </p:nvPicPr>
        <p:blipFill>
          <a:blip r:embed="rId2">
            <a:lum bright="17999"/>
          </a:blip>
          <a:stretch>
            <a:fillRect/>
          </a:stretch>
        </p:blipFill>
        <p:spPr>
          <a:xfrm>
            <a:off x="6013830" y="3581924"/>
            <a:ext cx="3094314" cy="32573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24" name="Picture 12" descr="yuan_shougong_taoci_3-19-1"/>
          <p:cNvPicPr>
            <a:picLocks noChangeAspect="1"/>
          </p:cNvPicPr>
          <p:nvPr/>
        </p:nvPicPr>
        <p:blipFill>
          <a:blip r:embed="rId3">
            <a:lum bright="29999" contrast="30000"/>
          </a:blip>
          <a:stretch>
            <a:fillRect/>
          </a:stretch>
        </p:blipFill>
        <p:spPr>
          <a:xfrm>
            <a:off x="0" y="3478833"/>
            <a:ext cx="2483768" cy="3396744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25" name="Text Box 13"/>
          <p:cNvSpPr txBox="1"/>
          <p:nvPr/>
        </p:nvSpPr>
        <p:spPr>
          <a:xfrm>
            <a:off x="2699792" y="4918230"/>
            <a:ext cx="3181296" cy="5847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  <a:latin typeface="Tahoma" panose="020B0604030504040204" pitchFamily="34" charset="0"/>
                <a:ea typeface="隶书" panose="02010509060101010101" pitchFamily="49" charset="-122"/>
              </a:rPr>
              <a:t>青花瓷</a:t>
            </a:r>
            <a:r>
              <a:rPr lang="zh-CN" altLang="en-US" sz="3200" b="1" dirty="0">
                <a:solidFill>
                  <a:srgbClr val="FF0000"/>
                </a:solidFill>
                <a:latin typeface="Tahoma" panose="020B0604030504040204" pitchFamily="34" charset="0"/>
                <a:ea typeface="隶书" panose="02010509060101010101" pitchFamily="49" charset="-122"/>
              </a:rPr>
              <a:t>和釉里红</a:t>
            </a: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611560" y="692696"/>
            <a:ext cx="7776864" cy="2246769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  <a:effectLst/>
        </p:spPr>
        <p:txBody>
          <a:bodyPr wrap="square" anchor="ctr">
            <a:spAutoFit/>
          </a:bodyPr>
          <a:lstStyle/>
          <a:p>
            <a:r>
              <a:rPr lang="zh-CN" altLang="en-US" sz="2800" dirty="0">
                <a:ea typeface="宋体" pitchFamily="2" charset="-122"/>
              </a:rPr>
              <a:t>      </a:t>
            </a:r>
            <a:r>
              <a:rPr lang="zh-CN" altLang="en-US" sz="2800" dirty="0" smtClean="0">
                <a:ea typeface="宋体" pitchFamily="2" charset="-122"/>
              </a:rPr>
              <a:t>   </a:t>
            </a:r>
            <a:r>
              <a:rPr lang="zh-CN" altLang="en-US" sz="2800" b="1" dirty="0" smtClean="0">
                <a:ea typeface="楷体" pitchFamily="49" charset="-122"/>
              </a:rPr>
              <a:t>成熟</a:t>
            </a:r>
            <a:r>
              <a:rPr lang="zh-CN" altLang="en-US" sz="2800" b="1" dirty="0">
                <a:ea typeface="楷体" pitchFamily="49" charset="-122"/>
              </a:rPr>
              <a:t>的青花瓷出现在元代的景德镇。根据时间大致分为延祐期、至正期和元末期三个阶段，其中又以</a:t>
            </a:r>
            <a:r>
              <a:rPr lang="zh-CN" altLang="en-US" sz="2800" b="1" dirty="0">
                <a:latin typeface="楷体"/>
                <a:ea typeface="楷体" pitchFamily="49" charset="-122"/>
              </a:rPr>
              <a:t>“</a:t>
            </a:r>
            <a:r>
              <a:rPr lang="zh-CN" altLang="en-US" sz="2800" b="1" dirty="0">
                <a:ea typeface="楷体" pitchFamily="49" charset="-122"/>
              </a:rPr>
              <a:t>至正型</a:t>
            </a:r>
            <a:r>
              <a:rPr lang="zh-CN" altLang="en-US" sz="2800" b="1" dirty="0">
                <a:latin typeface="楷体"/>
                <a:ea typeface="楷体" pitchFamily="49" charset="-122"/>
              </a:rPr>
              <a:t>”</a:t>
            </a:r>
            <a:r>
              <a:rPr lang="zh-CN" altLang="en-US" sz="2800" b="1" dirty="0">
                <a:ea typeface="楷体" pitchFamily="49" charset="-122"/>
              </a:rPr>
              <a:t>为最佳。明永乐、宣德时期是青花瓷器发展的一个高峰，以制作精美</a:t>
            </a:r>
            <a:r>
              <a:rPr lang="zh-CN" altLang="en-US" sz="2800" b="1" dirty="0" smtClean="0">
                <a:ea typeface="楷体" pitchFamily="49" charset="-122"/>
              </a:rPr>
              <a:t>著称。元</a:t>
            </a:r>
            <a:r>
              <a:rPr lang="zh-CN" altLang="en-US" sz="2800" b="1" dirty="0">
                <a:ea typeface="楷体" pitchFamily="49" charset="-122"/>
              </a:rPr>
              <a:t>青花瓷开辟了由素瓷向彩瓷过渡的新时代。</a:t>
            </a:r>
            <a:r>
              <a:rPr lang="zh-CN" altLang="en-US" sz="2800" dirty="0">
                <a:ea typeface="宋体" pitchFamily="2" charset="-122"/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208201759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5" grpId="0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79512" y="260648"/>
            <a:ext cx="5112568" cy="352839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、矿冶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业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：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①煤炭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开采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量大；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②都城居民普遍用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煤作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燃料；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③金属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冶炼的产量和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质量大大提高。</a:t>
            </a:r>
            <a:endParaRPr lang="zh-CN" altLang="en-US" b="1" dirty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     </a:t>
            </a:r>
            <a:endParaRPr lang="zh-CN" altLang="en-US" b="1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4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80" y="3688134"/>
            <a:ext cx="5021928" cy="3140881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矩形 4"/>
          <p:cNvSpPr/>
          <p:nvPr/>
        </p:nvSpPr>
        <p:spPr>
          <a:xfrm>
            <a:off x="5286720" y="4797152"/>
            <a:ext cx="3600400" cy="1815882"/>
          </a:xfrm>
          <a:prstGeom prst="rect">
            <a:avLst/>
          </a:prstGeom>
          <a:solidFill>
            <a:schemeClr val="bg2"/>
          </a:solidFill>
          <a:ln w="9525">
            <a:noFill/>
          </a:ln>
        </p:spPr>
        <p:txBody>
          <a:bodyPr wrap="square">
            <a:spAutoFit/>
          </a:bodyPr>
          <a:lstStyle/>
          <a:p>
            <a:pPr eaLnBrk="1" hangingPunct="1"/>
            <a:r>
              <a:rPr lang="en-US" altLang="zh-CN" sz="1600" dirty="0" smtClean="0">
                <a:latin typeface="Franklin Gothic Book" panose="020B0503020102020204" pitchFamily="34" charset="0"/>
                <a:ea typeface="黑体" panose="02010609060101010101" pitchFamily="49" charset="-122"/>
              </a:rPr>
              <a:t>       1959 </a:t>
            </a:r>
            <a:r>
              <a:rPr lang="zh-CN" altLang="en-US" sz="1600" dirty="0">
                <a:latin typeface="Franklin Gothic Book" panose="020B0503020102020204" pitchFamily="34" charset="0"/>
                <a:ea typeface="黑体" panose="02010609060101010101" pitchFamily="49" charset="-122"/>
              </a:rPr>
              <a:t>年，考古工作者在河南鹤壁（宋代相州）发掘了北宋时期的一个大型采煤遗址，发现这个煤矿井深</a:t>
            </a:r>
            <a:r>
              <a:rPr lang="en-US" altLang="zh-CN" sz="1600" dirty="0">
                <a:latin typeface="Franklin Gothic Book" panose="020B0503020102020204" pitchFamily="34" charset="0"/>
                <a:ea typeface="黑体" panose="02010609060101010101" pitchFamily="49" charset="-122"/>
              </a:rPr>
              <a:t>46 </a:t>
            </a:r>
            <a:r>
              <a:rPr lang="zh-CN" altLang="en-US" sz="1600" dirty="0">
                <a:latin typeface="Franklin Gothic Book" panose="020B0503020102020204" pitchFamily="34" charset="0"/>
                <a:ea typeface="黑体" panose="02010609060101010101" pitchFamily="49" charset="-122"/>
              </a:rPr>
              <a:t>米，有</a:t>
            </a:r>
            <a:r>
              <a:rPr lang="en-US" altLang="zh-CN" sz="1600" dirty="0">
                <a:latin typeface="Franklin Gothic Book" panose="020B0503020102020204" pitchFamily="34" charset="0"/>
                <a:ea typeface="黑体" panose="02010609060101010101" pitchFamily="49" charset="-122"/>
              </a:rPr>
              <a:t>10</a:t>
            </a:r>
            <a:r>
              <a:rPr lang="zh-CN" altLang="en-US" sz="1600" dirty="0">
                <a:latin typeface="Franklin Gothic Book" panose="020B0503020102020204" pitchFamily="34" charset="0"/>
                <a:ea typeface="黑体" panose="02010609060101010101" pitchFamily="49" charset="-122"/>
              </a:rPr>
              <a:t>个回采工作面，井下有完整的巷道和排水系统。这也是人类历史上最早的大型采煤遗址，可见宋朝人的挖煤技术已达到相当高的水平。</a:t>
            </a:r>
          </a:p>
        </p:txBody>
      </p:sp>
      <p:sp>
        <p:nvSpPr>
          <p:cNvPr id="6" name="内容占位符 2"/>
          <p:cNvSpPr txBox="1">
            <a:spLocks noChangeArrowheads="1"/>
          </p:cNvSpPr>
          <p:nvPr/>
        </p:nvSpPr>
        <p:spPr bwMode="auto">
          <a:xfrm>
            <a:off x="5868144" y="332656"/>
            <a:ext cx="3168352" cy="3672408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 2" pitchFamily="18" charset="2"/>
              <a:buChar char="ß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 2" pitchFamily="18" charset="2"/>
              <a:buChar char="Þ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 2" pitchFamily="18" charset="2"/>
              <a:buChar char="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 2" pitchFamily="18" charset="2"/>
              <a:buChar char="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 2" pitchFamily="18" charset="2"/>
              <a:buChar char="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F2F2F"/>
              </a:buClr>
              <a:buSzPct val="50000"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Franklin Gothic Book"/>
                <a:ea typeface="黑体"/>
                <a:cs typeface="+mn-cs"/>
              </a:rPr>
              <a:t>     “昔汴都数百万家，尽仰石炭，无一家燃薪者。”</a:t>
            </a:r>
            <a:endParaRPr kumimoji="0" lang="en-US" altLang="zh-CN" sz="2400" b="1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黑体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F2F2F"/>
              </a:buClr>
              <a:buSzPct val="50000"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Franklin Gothic Book"/>
                <a:ea typeface="黑体"/>
                <a:cs typeface="+mn-cs"/>
              </a:rPr>
              <a:t>              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Franklin Gothic Book"/>
                <a:ea typeface="黑体"/>
                <a:cs typeface="+mn-cs"/>
              </a:rPr>
              <a:t>——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Franklin Gothic Book"/>
                <a:ea typeface="黑体"/>
                <a:cs typeface="+mn-cs"/>
              </a:rPr>
              <a:t> 南宋庄绰</a:t>
            </a:r>
            <a:endParaRPr kumimoji="0" lang="en-US" altLang="zh-CN" sz="2400" b="1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黑体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F2F2F"/>
              </a:buClr>
              <a:buSzPct val="50000"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Franklin Gothic Book"/>
                <a:ea typeface="黑体"/>
                <a:cs typeface="+mn-cs"/>
              </a:rPr>
              <a:t>     “官卖石炭增二十余场，而天下市易务，炭皆官自卖”</a:t>
            </a:r>
            <a:endParaRPr kumimoji="0" lang="en-US" altLang="zh-CN" sz="2400" b="1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黑体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F2F2F"/>
              </a:buClr>
              <a:buSzPct val="50000"/>
              <a:buNone/>
              <a:tabLst/>
              <a:defRPr/>
            </a:pPr>
            <a:r>
              <a:rPr lang="en-US" altLang="zh-CN" sz="2400" b="1" dirty="0">
                <a:solidFill>
                  <a:sysClr val="windowText" lastClr="000000"/>
                </a:solidFill>
                <a:latin typeface="Franklin Gothic Book"/>
                <a:ea typeface="黑体"/>
              </a:rPr>
              <a:t> </a:t>
            </a:r>
            <a:r>
              <a:rPr lang="en-US" altLang="zh-CN" sz="2400" b="1" dirty="0" smtClean="0">
                <a:solidFill>
                  <a:sysClr val="windowText" lastClr="000000"/>
                </a:solidFill>
                <a:latin typeface="Franklin Gothic Book"/>
                <a:ea typeface="黑体"/>
              </a:rPr>
              <a:t>     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Franklin Gothic Book"/>
                <a:ea typeface="黑体"/>
                <a:cs typeface="+mn-cs"/>
              </a:rPr>
              <a:t>——《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Franklin Gothic Book"/>
                <a:ea typeface="黑体"/>
                <a:cs typeface="+mn-cs"/>
              </a:rPr>
              <a:t>宋史食货志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Franklin Gothic Book"/>
                <a:ea typeface="黑体"/>
                <a:cs typeface="+mn-cs"/>
              </a:rPr>
              <a:t>》</a:t>
            </a:r>
            <a:endParaRPr kumimoji="0" lang="zh-CN" altLang="en-US" sz="2400" b="1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黑体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22411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51519" y="260648"/>
            <a:ext cx="8760951" cy="208823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3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、印刷业：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）提高印制效率，推动文化普及和造纸业发展；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）传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到欧洲后，为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欧洲社会转型以及文艺复兴、宗教改革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运动的出现准备了条件。</a:t>
            </a:r>
          </a:p>
          <a:p>
            <a:pPr marL="0" indent="0">
              <a:buNone/>
            </a:pPr>
            <a:endParaRPr lang="zh-CN" altLang="en-US" b="1" dirty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endParaRPr lang="zh-CN" altLang="en-US" b="1" dirty="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5" name="内容占位符 2"/>
          <p:cNvSpPr txBox="1">
            <a:spLocks/>
          </p:cNvSpPr>
          <p:nvPr/>
        </p:nvSpPr>
        <p:spPr bwMode="auto">
          <a:xfrm>
            <a:off x="1" y="2420888"/>
            <a:ext cx="9143999" cy="2592288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 2" pitchFamily="18" charset="2"/>
              <a:buChar char="ß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 2" pitchFamily="18" charset="2"/>
              <a:buChar char="Þ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 2" pitchFamily="18" charset="2"/>
              <a:buChar char="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 2" pitchFamily="18" charset="2"/>
              <a:buChar char="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 2" pitchFamily="18" charset="2"/>
              <a:buChar char="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>
                <a:srgbClr val="2F2F2F"/>
              </a:buClr>
              <a:buSzPct val="50000"/>
              <a:buFont typeface="Wingdings 2" panose="05020102010507070707"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Franklin Gothic Book"/>
                <a:ea typeface="黑体"/>
                <a:cs typeface="+mn-cs"/>
              </a:rPr>
              <a:t>       （北宋）中央政府刻印图书，除国子监承刻之外，其它政府部门和地方官署都刻书、印书，全面开展了政府刻书事业</a:t>
            </a:r>
            <a:r>
              <a:rPr kumimoji="0" lang="en-US" altLang="zh-CN" sz="20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Franklin Gothic Book"/>
                <a:ea typeface="黑体"/>
                <a:cs typeface="+mn-cs"/>
              </a:rPr>
              <a:t>……</a:t>
            </a:r>
            <a:r>
              <a:rPr kumimoji="0" lang="zh-CN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Franklin Gothic Book"/>
                <a:ea typeface="黑体"/>
                <a:cs typeface="+mn-cs"/>
              </a:rPr>
              <a:t>刻书内容范围更加扩大，不仅刻印儒家经典著作，又遍刻正史、医书、诸子、算书、字书、类书和名家诗文</a:t>
            </a:r>
            <a:r>
              <a:rPr kumimoji="0" lang="en-US" altLang="zh-CN" sz="20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Franklin Gothic Book"/>
                <a:ea typeface="黑体"/>
                <a:cs typeface="+mn-cs"/>
              </a:rPr>
              <a:t>……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>
                <a:srgbClr val="2F2F2F"/>
              </a:buClr>
              <a:buSzPct val="50000"/>
              <a:buFont typeface="Wingdings 2" panose="05020102010507070707"/>
              <a:buNone/>
              <a:tabLst/>
              <a:defRPr/>
            </a:pPr>
            <a:r>
              <a:rPr kumimoji="0" lang="en-US" altLang="zh-CN" sz="20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Franklin Gothic Book"/>
                <a:ea typeface="黑体"/>
                <a:cs typeface="+mn-cs"/>
              </a:rPr>
              <a:t>                                                     ——</a:t>
            </a:r>
            <a:r>
              <a:rPr kumimoji="0" lang="zh-CN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Franklin Gothic Book"/>
                <a:ea typeface="黑体"/>
                <a:cs typeface="+mn-cs"/>
              </a:rPr>
              <a:t>钱存训</a:t>
            </a:r>
            <a:r>
              <a:rPr kumimoji="0" lang="en-US" altLang="zh-CN" sz="20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Franklin Gothic Book"/>
                <a:ea typeface="黑体"/>
                <a:cs typeface="+mn-cs"/>
              </a:rPr>
              <a:t>《</a:t>
            </a:r>
            <a:r>
              <a:rPr kumimoji="0" lang="zh-CN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Franklin Gothic Book"/>
                <a:ea typeface="黑体"/>
                <a:cs typeface="+mn-cs"/>
              </a:rPr>
              <a:t>印刷术在中国传统文化中的作用</a:t>
            </a:r>
            <a:r>
              <a:rPr kumimoji="0" lang="en-US" altLang="zh-CN" sz="20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Franklin Gothic Book"/>
                <a:ea typeface="黑体"/>
                <a:cs typeface="+mn-cs"/>
              </a:rPr>
              <a:t>》</a:t>
            </a:r>
            <a:endParaRPr kumimoji="0" lang="zh-CN" altLang="en-US" sz="20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黑体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2F2F2F"/>
              </a:buClr>
              <a:buSzPct val="50000"/>
              <a:buFont typeface="Wingdings 2" panose="05020102010507070707"/>
              <a:buChar char="ß"/>
              <a:tabLst/>
              <a:defRPr/>
            </a:pP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黑体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79871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23528" y="332657"/>
            <a:ext cx="8496944" cy="3024336"/>
          </a:xfrm>
        </p:spPr>
        <p:txBody>
          <a:bodyPr/>
          <a:lstStyle/>
          <a:p>
            <a:pPr marL="0" indent="0">
              <a:buNone/>
            </a:pP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4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、纺织业：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）丝织业：北宋时南方胜过北方，四川、江浙比较发达；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）棉纺织业：宋末元初兴起，出现先进的棉纺织工具，品种较多</a:t>
            </a:r>
            <a:endParaRPr lang="zh-CN" altLang="en-US" b="1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4" name="图片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579525"/>
            <a:ext cx="3138487" cy="2690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文本框 18434"/>
          <p:cNvSpPr txBox="1">
            <a:spLocks noRot="1" noChangeArrowheads="1"/>
          </p:cNvSpPr>
          <p:nvPr/>
        </p:nvSpPr>
        <p:spPr bwMode="auto">
          <a:xfrm>
            <a:off x="704639" y="6368092"/>
            <a:ext cx="352839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“号为冠天下”</a:t>
            </a:r>
            <a:r>
              <a:rPr lang="zh-CN" altLang="en-US" dirty="0" smtClean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的蜀</a:t>
            </a:r>
            <a:r>
              <a:rPr lang="zh-CN" altLang="en-US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地丝织品</a:t>
            </a:r>
          </a:p>
        </p:txBody>
      </p:sp>
      <p:pic>
        <p:nvPicPr>
          <p:cNvPr id="6" name="图片 153601" descr="南宋棉毯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561994"/>
            <a:ext cx="3354532" cy="2725877"/>
          </a:xfrm>
          <a:prstGeom prst="rect">
            <a:avLst/>
          </a:prstGeom>
          <a:noFill/>
          <a:ln w="9525">
            <a:solidFill>
              <a:srgbClr val="4454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标题 153602"/>
          <p:cNvSpPr>
            <a:spLocks noGrp="1" noChangeArrowheads="1"/>
          </p:cNvSpPr>
          <p:nvPr/>
        </p:nvSpPr>
        <p:spPr bwMode="auto">
          <a:xfrm>
            <a:off x="5255268" y="6298500"/>
            <a:ext cx="2132012" cy="534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zh-CN" altLang="en-US" b="1" dirty="0">
                <a:latin typeface="华文楷体" pitchFamily="2" charset="-122"/>
                <a:ea typeface="华文楷体" pitchFamily="2" charset="-122"/>
              </a:rPr>
              <a:t>南宋棉毯</a:t>
            </a:r>
          </a:p>
        </p:txBody>
      </p:sp>
    </p:spTree>
    <p:extLst>
      <p:ext uri="{BB962C8B-B14F-4D97-AF65-F5344CB8AC3E}">
        <p14:creationId xmlns:p14="http://schemas.microsoft.com/office/powerpoint/2010/main" val="42709597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7504" y="188641"/>
            <a:ext cx="8856984" cy="3600400"/>
          </a:xfrm>
        </p:spPr>
        <p:txBody>
          <a:bodyPr/>
          <a:lstStyle/>
          <a:p>
            <a:pPr marL="0" indent="0">
              <a:buNone/>
            </a:pP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5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、造船业：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）广州、泉州、明州水平很高，居于世界领先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地位；</a:t>
            </a:r>
            <a:endParaRPr lang="zh-CN" altLang="en-US" b="1" dirty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）北宋东京郊外，建有世界上最早的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船坞；</a:t>
            </a:r>
            <a:endParaRPr lang="zh-CN" altLang="en-US" b="1" dirty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3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）南宋海船规模宏大，设计科学，配备先进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指南针。</a:t>
            </a:r>
            <a:endParaRPr lang="zh-CN" altLang="en-US" b="1" dirty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endParaRPr lang="zh-CN" altLang="en-US" b="1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4" name="图片 3" descr="宋代海船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632" y="3683043"/>
            <a:ext cx="4668837" cy="299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6438270" y="5661247"/>
            <a:ext cx="2166178" cy="10360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zh-CN" altLang="en-US" dirty="0">
                <a:latin typeface="+mn-ea"/>
                <a:ea typeface="+mn-ea"/>
              </a:rPr>
              <a:t>福建泉州出土的宋代海船</a:t>
            </a:r>
          </a:p>
        </p:txBody>
      </p:sp>
    </p:spTree>
    <p:extLst>
      <p:ext uri="{BB962C8B-B14F-4D97-AF65-F5344CB8AC3E}">
        <p14:creationId xmlns:p14="http://schemas.microsoft.com/office/powerpoint/2010/main" val="2142448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三、商业和城市的发展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7504" y="1340769"/>
            <a:ext cx="8862566" cy="403244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、原因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）自唐朝晚期开始，南方的农业、手工业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生产取得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重大发展，为商业的繁荣奠定了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基础；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）自北宋开始，南方战乱少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，相对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安定，为商业的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发展提供有利的社会环境；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3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）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南宋政府重视商业，特别是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对外贸易的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发展，财政收入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增加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，促进了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商业的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繁荣。</a:t>
            </a:r>
            <a:endParaRPr lang="zh-CN" altLang="en-US" b="1" dirty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endParaRPr lang="zh-CN" altLang="en-US" b="1" dirty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endParaRPr lang="zh-CN" altLang="en-US" b="1" dirty="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4" name="文本框 14349"/>
          <p:cNvSpPr txBox="1">
            <a:spLocks noChangeArrowheads="1"/>
          </p:cNvSpPr>
          <p:nvPr/>
        </p:nvSpPr>
        <p:spPr bwMode="auto">
          <a:xfrm>
            <a:off x="251520" y="5517232"/>
            <a:ext cx="8718550" cy="517525"/>
          </a:xfrm>
          <a:prstGeom prst="rect">
            <a:avLst/>
          </a:prstGeom>
          <a:solidFill>
            <a:srgbClr val="FFFFFF"/>
          </a:solidFill>
          <a:ln w="12700" cmpd="sng">
            <a:solidFill>
              <a:srgbClr val="00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“市舶之利最厚，若措置合宜，则得动以百万计。”</a:t>
            </a:r>
            <a:endParaRPr kumimoji="0" lang="zh-CN" altLang="en-US" sz="28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56438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23528" y="188640"/>
            <a:ext cx="8640960" cy="338437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  </a:t>
            </a: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2.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表现：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）市场规模扩大：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①基层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市场蓬勃涌现，大众服务商业成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主流；  </a:t>
            </a:r>
            <a:endParaRPr lang="zh-CN" altLang="en-US" b="1" dirty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②各民族政权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间，官方榷场贸易和民间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贸易繁荣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。</a:t>
            </a:r>
          </a:p>
          <a:p>
            <a:pPr marL="0" indent="0">
              <a:buNone/>
            </a:pPr>
            <a:endParaRPr lang="zh-CN" altLang="en-US" b="1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4" name="Picture 4" descr="https://gss3.bdstatic.com/7Po3dSag_xI4khGkpoWK1HF6hhy/baike/c0%3Dbaike80%2C5%2C5%2C80%2C26/sign=9c182a5e3b12b31bd361c57be7715d1f/0df431adcbef7609a4a32f862cdda3cc7cd99e7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36" r="1721" b="3783"/>
          <a:stretch>
            <a:fillRect/>
          </a:stretch>
        </p:blipFill>
        <p:spPr bwMode="auto">
          <a:xfrm>
            <a:off x="539552" y="3572636"/>
            <a:ext cx="3561000" cy="2412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23528" y="6094910"/>
            <a:ext cx="3921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 宋代互</a:t>
            </a:r>
            <a:r>
              <a:rPr lang="zh-CN" altLang="en-US" dirty="0"/>
              <a:t>市图（与少数民族的边境贸易</a:t>
            </a:r>
            <a:r>
              <a:rPr lang="zh-CN" altLang="en-US" dirty="0" smtClean="0"/>
              <a:t>）</a:t>
            </a:r>
            <a:endParaRPr lang="zh-CN" altLang="en-US" dirty="0"/>
          </a:p>
        </p:txBody>
      </p:sp>
      <p:pic>
        <p:nvPicPr>
          <p:cNvPr id="6" name="图片 3" descr="timg[1]"/>
          <p:cNvPicPr>
            <a:picLocks noChangeAspect="1" noChangeArrowheads="1"/>
          </p:cNvPicPr>
          <p:nvPr/>
        </p:nvPicPr>
        <p:blipFill>
          <a:blip r:embed="rId3" cstate="print">
            <a:lum contrast="5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51" t="25195" r="5998" b="3262"/>
          <a:stretch>
            <a:fillRect/>
          </a:stretch>
        </p:blipFill>
        <p:spPr bwMode="auto">
          <a:xfrm>
            <a:off x="5199480" y="3565222"/>
            <a:ext cx="3326724" cy="2386286"/>
          </a:xfrm>
          <a:prstGeom prst="rect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文本框 7"/>
          <p:cNvSpPr txBox="1">
            <a:spLocks noChangeArrowheads="1"/>
          </p:cNvSpPr>
          <p:nvPr/>
        </p:nvSpPr>
        <p:spPr bwMode="auto">
          <a:xfrm>
            <a:off x="5279120" y="6094910"/>
            <a:ext cx="3262880" cy="359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1436" tIns="40718" rIns="81436" bIns="40718">
            <a:spAutoFit/>
          </a:bodyPr>
          <a:lstStyle>
            <a:lvl1pPr>
              <a:defRPr sz="3100">
                <a:solidFill>
                  <a:schemeClr val="tx1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1pPr>
            <a:lvl2pPr marL="742950" indent="-285750">
              <a:defRPr sz="3100">
                <a:solidFill>
                  <a:schemeClr val="tx1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2pPr>
            <a:lvl3pPr marL="1143000" indent="-228600">
              <a:defRPr sz="3100">
                <a:solidFill>
                  <a:schemeClr val="tx1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3pPr>
            <a:lvl4pPr marL="1600200" indent="-228600">
              <a:defRPr sz="3100">
                <a:solidFill>
                  <a:schemeClr val="tx1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4pPr>
            <a:lvl5pPr marL="2057400" indent="-228600">
              <a:defRPr sz="3100">
                <a:solidFill>
                  <a:schemeClr val="tx1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5pPr>
            <a:lvl6pPr marL="2514600" indent="-228600" algn="l" rtl="0" eaLnBrk="0" fontAlgn="base" hangingPunct="0">
              <a:spcBef>
                <a:spcPts val="700"/>
              </a:spcBef>
              <a:spcAft>
                <a:spcPct val="0"/>
              </a:spcAft>
              <a:buChar char="»"/>
              <a:defRPr sz="3100">
                <a:solidFill>
                  <a:schemeClr val="tx1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6pPr>
            <a:lvl7pPr marL="2971800" indent="-228600" algn="l" rtl="0" eaLnBrk="0" fontAlgn="base" hangingPunct="0">
              <a:spcBef>
                <a:spcPts val="700"/>
              </a:spcBef>
              <a:spcAft>
                <a:spcPct val="0"/>
              </a:spcAft>
              <a:buChar char="»"/>
              <a:defRPr sz="3100">
                <a:solidFill>
                  <a:schemeClr val="tx1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7pPr>
            <a:lvl8pPr marL="3429000" indent="-228600" algn="l" rtl="0" eaLnBrk="0" fontAlgn="base" hangingPunct="0">
              <a:spcBef>
                <a:spcPts val="700"/>
              </a:spcBef>
              <a:spcAft>
                <a:spcPct val="0"/>
              </a:spcAft>
              <a:buChar char="»"/>
              <a:defRPr sz="3100">
                <a:solidFill>
                  <a:schemeClr val="tx1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8pPr>
            <a:lvl9pPr marL="3886200" indent="-228600" algn="l" rtl="0" eaLnBrk="0" fontAlgn="base" hangingPunct="0">
              <a:spcBef>
                <a:spcPts val="700"/>
              </a:spcBef>
              <a:spcAft>
                <a:spcPct val="0"/>
              </a:spcAft>
              <a:buChar char="»"/>
              <a:defRPr sz="3100">
                <a:solidFill>
                  <a:schemeClr val="tx1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9pPr>
          </a:lstStyle>
          <a:p>
            <a:pPr algn="just" eaLnBrk="1" hangingPunct="1"/>
            <a:r>
              <a:rPr lang="zh-CN" altLang="zh-CN" sz="1800" dirty="0" smtClean="0">
                <a:solidFill>
                  <a:srgbClr val="000000"/>
                </a:solidFill>
                <a:latin typeface="Helvetica" pitchFamily="34" charset="0"/>
                <a:cs typeface="Helvetica" pitchFamily="34" charset="0"/>
                <a:sym typeface="Helvetica" pitchFamily="34" charset="0"/>
              </a:rPr>
              <a:t>南宋</a:t>
            </a:r>
            <a:r>
              <a:rPr lang="zh-CN" altLang="zh-CN" sz="1800" dirty="0">
                <a:solidFill>
                  <a:srgbClr val="000000"/>
                </a:solidFill>
                <a:latin typeface="Helvetica" pitchFamily="34" charset="0"/>
                <a:cs typeface="Helvetica" pitchFamily="34" charset="0"/>
                <a:sym typeface="Helvetica" pitchFamily="34" charset="0"/>
              </a:rPr>
              <a:t>、金、西夏榷场</a:t>
            </a:r>
            <a:r>
              <a:rPr lang="zh-CN" altLang="zh-CN" sz="1800" dirty="0" smtClean="0">
                <a:solidFill>
                  <a:srgbClr val="000000"/>
                </a:solidFill>
                <a:latin typeface="Helvetica" pitchFamily="34" charset="0"/>
                <a:cs typeface="Helvetica" pitchFamily="34" charset="0"/>
                <a:sym typeface="Helvetica" pitchFamily="34" charset="0"/>
              </a:rPr>
              <a:t>分布图</a:t>
            </a:r>
            <a:endParaRPr lang="zh-CN" altLang="zh-CN" sz="1800" dirty="0">
              <a:solidFill>
                <a:srgbClr val="000000"/>
              </a:solidFill>
              <a:latin typeface="Helvetica" pitchFamily="34" charset="0"/>
              <a:cs typeface="Helvetica" pitchFamily="34" charset="0"/>
              <a:sym typeface="Helvetic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8046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51520" y="404664"/>
            <a:ext cx="4896544" cy="583264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CN" altLang="en-US" b="1" dirty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） 货币需求量剧增：</a:t>
            </a:r>
          </a:p>
          <a:p>
            <a:pPr marL="0" indent="0">
              <a:buNone/>
            </a:pPr>
            <a:r>
              <a:rPr lang="zh-CN" altLang="en-US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原因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：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①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商贸的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繁荣</a:t>
            </a:r>
            <a:endParaRPr lang="zh-CN" altLang="en-US" b="1" dirty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>
                <a:latin typeface="宋体" pitchFamily="2" charset="-122"/>
                <a:ea typeface="宋体" pitchFamily="2" charset="-122"/>
              </a:rPr>
              <a:t>②金属货币携带不便</a:t>
            </a:r>
          </a:p>
          <a:p>
            <a:pPr marL="0" indent="0">
              <a:buNone/>
            </a:pPr>
            <a:r>
              <a:rPr lang="zh-CN" altLang="en-US" b="1" dirty="0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表现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：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①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钱币铸造量扩大；</a:t>
            </a:r>
          </a:p>
          <a:p>
            <a:pPr marL="0" indent="0">
              <a:buNone/>
            </a:pPr>
            <a:r>
              <a:rPr lang="zh-CN" altLang="en-US" b="1" dirty="0">
                <a:latin typeface="宋体" pitchFamily="2" charset="-122"/>
                <a:ea typeface="宋体" pitchFamily="2" charset="-122"/>
              </a:rPr>
              <a:t>②北宋开始出现纸币（交子）；</a:t>
            </a:r>
          </a:p>
          <a:p>
            <a:pPr marL="0" indent="0">
              <a:buNone/>
            </a:pPr>
            <a:r>
              <a:rPr lang="zh-CN" altLang="en-US" b="1" dirty="0">
                <a:latin typeface="宋体" pitchFamily="2" charset="-122"/>
                <a:ea typeface="宋体" pitchFamily="2" charset="-122"/>
              </a:rPr>
              <a:t>③元朝将纸币作为主币发行。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30811" y="5805264"/>
            <a:ext cx="14043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/>
              <a:t>元代纸币 </a:t>
            </a:r>
          </a:p>
        </p:txBody>
      </p:sp>
      <p:pic>
        <p:nvPicPr>
          <p:cNvPr id="6" name="图片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8448" y="4581128"/>
            <a:ext cx="1728192" cy="2175880"/>
          </a:xfrm>
          <a:prstGeom prst="rect">
            <a:avLst/>
          </a:prstGeom>
          <a:noFill/>
          <a:ln>
            <a:noFill/>
          </a:ln>
          <a:extLst/>
        </p:spPr>
      </p:pic>
      <p:pic>
        <p:nvPicPr>
          <p:cNvPr id="7" name="Picture 13" descr="http://zkres2.myzaker.com/201609/57cdd0747f52e9722000001d_64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2564" y="1319596"/>
            <a:ext cx="1980064" cy="2304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7164288" y="1319596"/>
            <a:ext cx="1737352" cy="2592288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txBody>
          <a:bodyPr lIns="0" tIns="0" rIns="0" bIns="0" anchor="ctr"/>
          <a:lstStyle/>
          <a:p>
            <a:pPr defTabSz="642938" eaLnBrk="1" hangingPunct="1"/>
            <a:r>
              <a:rPr lang="en-US" dirty="0">
                <a:latin typeface="+mn-ea"/>
                <a:sym typeface="楷体" pitchFamily="49" charset="-122"/>
              </a:rPr>
              <a:t>   </a:t>
            </a:r>
            <a:r>
              <a:rPr lang="en-US" b="1" dirty="0">
                <a:latin typeface="+mn-ea"/>
                <a:sym typeface="楷体" pitchFamily="49" charset="-122"/>
              </a:rPr>
              <a:t> “</a:t>
            </a:r>
            <a:r>
              <a:rPr lang="zh-CN" altLang="en-US" b="1" dirty="0">
                <a:latin typeface="+mn-ea"/>
                <a:sym typeface="楷体" pitchFamily="49" charset="-122"/>
              </a:rPr>
              <a:t>川界用铁钱，小钱每十贯重六十五斤</a:t>
            </a:r>
            <a:r>
              <a:rPr lang="en-US" b="1" dirty="0">
                <a:latin typeface="+mn-ea"/>
                <a:sym typeface="楷体" pitchFamily="49" charset="-122"/>
              </a:rPr>
              <a:t>⋯⋯</a:t>
            </a:r>
            <a:r>
              <a:rPr lang="zh-CN" altLang="en-US" b="1" dirty="0">
                <a:latin typeface="+mn-ea"/>
                <a:sym typeface="楷体" pitchFamily="49" charset="-122"/>
              </a:rPr>
              <a:t>街市买卖，至三五贯文，即难以携持。”</a:t>
            </a:r>
          </a:p>
          <a:p>
            <a:pPr defTabSz="642938" eaLnBrk="1" hangingPunct="1"/>
            <a:r>
              <a:rPr lang="zh-CN" altLang="en-US" b="1" dirty="0">
                <a:latin typeface="+mn-ea"/>
                <a:sym typeface="Gill Sans"/>
              </a:rPr>
              <a:t>    </a:t>
            </a:r>
            <a:r>
              <a:rPr lang="en-US" b="1" dirty="0">
                <a:latin typeface="+mn-ea"/>
                <a:sym typeface="Gill Sans"/>
              </a:rPr>
              <a:t>——</a:t>
            </a:r>
            <a:r>
              <a:rPr lang="zh-CN" altLang="en-US" b="1" dirty="0">
                <a:latin typeface="+mn-ea"/>
                <a:sym typeface="Gill Sans"/>
              </a:rPr>
              <a:t>李攸</a:t>
            </a:r>
            <a:r>
              <a:rPr lang="en-US" b="1" dirty="0">
                <a:latin typeface="+mn-ea"/>
                <a:sym typeface="Gill Sans"/>
              </a:rPr>
              <a:t>《</a:t>
            </a:r>
            <a:r>
              <a:rPr lang="zh-CN" altLang="en-US" b="1" dirty="0">
                <a:latin typeface="+mn-ea"/>
                <a:sym typeface="Gill Sans"/>
              </a:rPr>
              <a:t>宋朝事实</a:t>
            </a:r>
            <a:r>
              <a:rPr lang="en-US" b="1" dirty="0">
                <a:latin typeface="+mn-ea"/>
                <a:sym typeface="Gill Sans"/>
              </a:rPr>
              <a:t>》</a:t>
            </a:r>
          </a:p>
        </p:txBody>
      </p:sp>
    </p:spTree>
    <p:extLst>
      <p:ext uri="{BB962C8B-B14F-4D97-AF65-F5344CB8AC3E}">
        <p14:creationId xmlns:p14="http://schemas.microsoft.com/office/powerpoint/2010/main" val="3765364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79512" y="188640"/>
            <a:ext cx="8568952" cy="3024336"/>
          </a:xfrm>
        </p:spPr>
        <p:txBody>
          <a:bodyPr/>
          <a:lstStyle/>
          <a:p>
            <a:pPr marL="0" indent="0">
              <a:buNone/>
            </a:pPr>
            <a:r>
              <a:rPr lang="zh-CN" altLang="en-US" b="1" dirty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>
                <a:latin typeface="宋体" pitchFamily="2" charset="-122"/>
                <a:ea typeface="宋体" pitchFamily="2" charset="-122"/>
              </a:rPr>
              <a:t>3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）海外贸易繁荣：</a:t>
            </a:r>
          </a:p>
          <a:p>
            <a:pPr marL="0" indent="0">
              <a:buNone/>
            </a:pPr>
            <a:r>
              <a:rPr lang="zh-CN" altLang="en-US" b="1" dirty="0">
                <a:latin typeface="宋体" pitchFamily="2" charset="-122"/>
                <a:ea typeface="宋体" pitchFamily="2" charset="-122"/>
              </a:rPr>
              <a:t>①外贸税成宋元的重要财源；</a:t>
            </a:r>
          </a:p>
          <a:p>
            <a:pPr marL="0" indent="0">
              <a:buNone/>
            </a:pPr>
            <a:r>
              <a:rPr lang="zh-CN" altLang="en-US" b="1" dirty="0">
                <a:latin typeface="宋体" pitchFamily="2" charset="-122"/>
                <a:ea typeface="宋体" pitchFamily="2" charset="-122"/>
              </a:rPr>
              <a:t>②出口至亚非等国家地区丝织品、瓷器、茶叶等物品，进口香料、珠宝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；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③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主要港口广州、泉州、明州。</a:t>
            </a:r>
          </a:p>
          <a:p>
            <a:pPr marL="0" indent="0">
              <a:buNone/>
            </a:pPr>
            <a:endParaRPr lang="zh-CN" altLang="en-US" b="1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6" name="Picture 18" descr="宋代对外关系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384" y="3068960"/>
            <a:ext cx="7992888" cy="3685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03503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51520" y="188640"/>
            <a:ext cx="8496944" cy="1944216"/>
          </a:xfrm>
        </p:spPr>
        <p:txBody>
          <a:bodyPr/>
          <a:lstStyle/>
          <a:p>
            <a:pPr marL="0" indent="0">
              <a:buNone/>
            </a:pPr>
            <a:r>
              <a:rPr lang="zh-CN" altLang="en-US" b="1" dirty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>
                <a:latin typeface="宋体" pitchFamily="2" charset="-122"/>
                <a:ea typeface="宋体" pitchFamily="2" charset="-122"/>
              </a:rPr>
              <a:t>4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）大城市空前繁荣：</a:t>
            </a:r>
          </a:p>
          <a:p>
            <a:pPr marL="0" indent="0">
              <a:buNone/>
            </a:pPr>
            <a:r>
              <a:rPr lang="zh-CN" altLang="en-US" b="1" dirty="0">
                <a:latin typeface="宋体" pitchFamily="2" charset="-122"/>
                <a:ea typeface="宋体" pitchFamily="2" charset="-122"/>
              </a:rPr>
              <a:t>①北宋东京，南宋临安人口超百万；</a:t>
            </a:r>
          </a:p>
          <a:p>
            <a:pPr marL="0" indent="0">
              <a:buNone/>
            </a:pPr>
            <a:r>
              <a:rPr lang="zh-CN" altLang="en-US" b="1" dirty="0">
                <a:latin typeface="宋体" pitchFamily="2" charset="-122"/>
                <a:ea typeface="宋体" pitchFamily="2" charset="-122"/>
              </a:rPr>
              <a:t>②元大都成为北方的经济中心和商品集散地。</a:t>
            </a:r>
          </a:p>
          <a:p>
            <a:pPr marL="0" indent="0">
              <a:buNone/>
            </a:pPr>
            <a:endParaRPr lang="zh-CN" altLang="en-US" b="1" dirty="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7" name="文本框 4"/>
          <p:cNvSpPr txBox="1">
            <a:spLocks noChangeArrowheads="1"/>
          </p:cNvSpPr>
          <p:nvPr/>
        </p:nvSpPr>
        <p:spPr bwMode="auto">
          <a:xfrm>
            <a:off x="395536" y="6309320"/>
            <a:ext cx="2617788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1436" tIns="40718" rIns="81436" bIns="40718">
            <a:spAutoFit/>
          </a:bodyPr>
          <a:lstStyle>
            <a:lvl1pPr>
              <a:defRPr sz="3100">
                <a:solidFill>
                  <a:schemeClr val="tx1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1pPr>
            <a:lvl2pPr marL="742950" indent="-285750">
              <a:defRPr sz="3100">
                <a:solidFill>
                  <a:schemeClr val="tx1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2pPr>
            <a:lvl3pPr marL="1143000" indent="-228600">
              <a:defRPr sz="3100">
                <a:solidFill>
                  <a:schemeClr val="tx1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3pPr>
            <a:lvl4pPr marL="1600200" indent="-228600">
              <a:defRPr sz="3100">
                <a:solidFill>
                  <a:schemeClr val="tx1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4pPr>
            <a:lvl5pPr marL="2057400" indent="-228600">
              <a:defRPr sz="3100">
                <a:solidFill>
                  <a:schemeClr val="tx1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5pPr>
            <a:lvl6pPr marL="2514600" indent="-228600" algn="l" rtl="0" eaLnBrk="0" fontAlgn="base" hangingPunct="0">
              <a:spcBef>
                <a:spcPts val="700"/>
              </a:spcBef>
              <a:spcAft>
                <a:spcPct val="0"/>
              </a:spcAft>
              <a:buChar char="»"/>
              <a:defRPr sz="3100">
                <a:solidFill>
                  <a:schemeClr val="tx1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6pPr>
            <a:lvl7pPr marL="2971800" indent="-228600" algn="l" rtl="0" eaLnBrk="0" fontAlgn="base" hangingPunct="0">
              <a:spcBef>
                <a:spcPts val="700"/>
              </a:spcBef>
              <a:spcAft>
                <a:spcPct val="0"/>
              </a:spcAft>
              <a:buChar char="»"/>
              <a:defRPr sz="3100">
                <a:solidFill>
                  <a:schemeClr val="tx1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7pPr>
            <a:lvl8pPr marL="3429000" indent="-228600" algn="l" rtl="0" eaLnBrk="0" fontAlgn="base" hangingPunct="0">
              <a:spcBef>
                <a:spcPts val="700"/>
              </a:spcBef>
              <a:spcAft>
                <a:spcPct val="0"/>
              </a:spcAft>
              <a:buChar char="»"/>
              <a:defRPr sz="3100">
                <a:solidFill>
                  <a:schemeClr val="tx1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8pPr>
            <a:lvl9pPr marL="3886200" indent="-228600" algn="l" rtl="0" eaLnBrk="0" fontAlgn="base" hangingPunct="0">
              <a:spcBef>
                <a:spcPts val="700"/>
              </a:spcBef>
              <a:spcAft>
                <a:spcPct val="0"/>
              </a:spcAft>
              <a:buChar char="»"/>
              <a:defRPr sz="3100">
                <a:solidFill>
                  <a:schemeClr val="tx1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9pPr>
          </a:lstStyle>
          <a:p>
            <a:pPr eaLnBrk="1" hangingPunct="1"/>
            <a:r>
              <a:rPr lang="zh-CN" altLang="zh-CN" sz="1800" b="1" dirty="0" smtClean="0">
                <a:solidFill>
                  <a:srgbClr val="000000"/>
                </a:solidFill>
                <a:latin typeface="Helvetica" pitchFamily="34" charset="0"/>
                <a:cs typeface="Helvetica" pitchFamily="34" charset="0"/>
                <a:sym typeface="Helvetica" pitchFamily="34" charset="0"/>
              </a:rPr>
              <a:t>元</a:t>
            </a:r>
            <a:r>
              <a:rPr lang="zh-CN" altLang="zh-CN" sz="1800" b="1" dirty="0">
                <a:solidFill>
                  <a:srgbClr val="000000"/>
                </a:solidFill>
                <a:latin typeface="Helvetica" pitchFamily="34" charset="0"/>
                <a:cs typeface="Helvetica" pitchFamily="34" charset="0"/>
                <a:sym typeface="Helvetica" pitchFamily="34" charset="0"/>
              </a:rPr>
              <a:t>大都城复原平面图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1432" y="2433525"/>
            <a:ext cx="3873963" cy="37317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5"/>
          <p:cNvSpPr txBox="1">
            <a:spLocks noChangeArrowheads="1"/>
          </p:cNvSpPr>
          <p:nvPr/>
        </p:nvSpPr>
        <p:spPr bwMode="auto">
          <a:xfrm>
            <a:off x="5508104" y="6261911"/>
            <a:ext cx="1475084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000" dirty="0">
                <a:latin typeface="华文行楷" pitchFamily="2" charset="-122"/>
                <a:ea typeface="华文行楷" pitchFamily="2" charset="-122"/>
              </a:rPr>
              <a:t>北宋东京城</a:t>
            </a:r>
          </a:p>
        </p:txBody>
      </p:sp>
      <p:pic>
        <p:nvPicPr>
          <p:cNvPr id="10" name="Picture 15" descr="PICT002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433525"/>
            <a:ext cx="3528392" cy="37317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8075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39552" y="0"/>
            <a:ext cx="8075240" cy="1196752"/>
          </a:xfrm>
          <a:solidFill>
            <a:srgbClr val="FF0000"/>
          </a:solidFill>
        </p:spPr>
        <p:txBody>
          <a:bodyPr>
            <a:normAutofit/>
          </a:bodyPr>
          <a:lstStyle/>
          <a:p>
            <a:r>
              <a:rPr lang="zh-CN" altLang="en-US" sz="3600" dirty="0" smtClean="0"/>
              <a:t>经济重心南移的原因（回顾知识）</a:t>
            </a:r>
            <a:endParaRPr lang="zh-CN" altLang="en-US" sz="3600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23528" y="1268760"/>
            <a:ext cx="8568952" cy="4752528"/>
          </a:xfrm>
          <a:solidFill>
            <a:schemeClr val="bg2">
              <a:lumMod val="90000"/>
            </a:schemeClr>
          </a:solidFill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zh-CN" altLang="en-US" b="1" dirty="0">
                <a:latin typeface="宋体" pitchFamily="2" charset="-122"/>
                <a:ea typeface="宋体" pitchFamily="2" charset="-122"/>
              </a:rPr>
              <a:t>政治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：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Calibri"/>
                <a:ea typeface="宋体" pitchFamily="2" charset="-122"/>
              </a:rPr>
              <a:t>①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北方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战乱，南方社会环境相对稳定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；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Calibri"/>
                <a:ea typeface="宋体" pitchFamily="2" charset="-122"/>
              </a:rPr>
              <a:t>②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政府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的重视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支持；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>
                <a:latin typeface="宋体" pitchFamily="2" charset="-122"/>
                <a:ea typeface="宋体" pitchFamily="2" charset="-122"/>
              </a:rPr>
              <a:t>经济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：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中原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人口的南迁，为南方带来大量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劳动力，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和先进的生产工具、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技术；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>
                <a:latin typeface="宋体" pitchFamily="2" charset="-122"/>
                <a:ea typeface="宋体" pitchFamily="2" charset="-122"/>
              </a:rPr>
              <a:t>其他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：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zh-CN" b="1" dirty="0">
                <a:latin typeface="宋体" pitchFamily="2" charset="-122"/>
                <a:ea typeface="宋体" pitchFamily="2" charset="-122"/>
              </a:rPr>
              <a:t>①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南方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自然条件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优越；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zh-CN" b="1" dirty="0">
                <a:latin typeface="宋体" pitchFamily="2" charset="-122"/>
                <a:ea typeface="宋体" pitchFamily="2" charset="-122"/>
              </a:rPr>
              <a:t>②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南北方劳动人民的辛勤劳动。</a:t>
            </a:r>
            <a:endParaRPr lang="zh-CN" altLang="en-US" b="1" dirty="0">
              <a:latin typeface="宋体" pitchFamily="2" charset="-122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88352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表格 2"/>
          <p:cNvGraphicFramePr/>
          <p:nvPr>
            <p:extLst>
              <p:ext uri="{D42A27DB-BD31-4B8C-83A1-F6EECF244321}">
                <p14:modId xmlns:p14="http://schemas.microsoft.com/office/powerpoint/2010/main" val="532381740"/>
              </p:ext>
            </p:extLst>
          </p:nvPr>
        </p:nvGraphicFramePr>
        <p:xfrm>
          <a:off x="107504" y="692696"/>
          <a:ext cx="8928992" cy="60170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12312"/>
                <a:gridCol w="3700256"/>
                <a:gridCol w="1872208"/>
                <a:gridCol w="1944216"/>
              </a:tblGrid>
              <a:tr h="510064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400" dirty="0" err="1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朝代</a:t>
                      </a:r>
                      <a:endParaRPr lang="en-US" altLang="en-US" sz="24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51436" marR="51436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4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表现</a:t>
                      </a:r>
                      <a:endParaRPr lang="en-US" altLang="en-US" sz="24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51436" marR="51436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4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特征</a:t>
                      </a:r>
                      <a:endParaRPr lang="en-US" altLang="en-US" sz="24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51436" marR="51436" marT="0" marB="0" anchor="ctr"/>
                </a:tc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4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规律</a:t>
                      </a:r>
                      <a:endParaRPr lang="en-US" altLang="en-US" sz="24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51436" marR="51436" marT="0" marB="0" anchor="ctr"/>
                </a:tc>
              </a:tr>
              <a:tr h="1675925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400" dirty="0" err="1">
                          <a:solidFill>
                            <a:srgbClr val="FF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魏晋南北朝</a:t>
                      </a:r>
                      <a:endParaRPr lang="en-US" sz="2400" dirty="0">
                        <a:solidFill>
                          <a:srgbClr val="FF00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  <a:p>
                      <a:pPr indent="0" algn="ctr">
                        <a:buNone/>
                      </a:pPr>
                      <a:endParaRPr lang="zh-CN" altLang="en-US" sz="24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51436" marR="51436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buNone/>
                      </a:pPr>
                      <a:r>
                        <a:rPr lang="en-US" sz="2000" b="1" dirty="0" smtClean="0">
                          <a:latin typeface="Calibri"/>
                          <a:ea typeface="黑体" panose="02010609060101010101" pitchFamily="49" charset="-122"/>
                        </a:rPr>
                        <a:t>①</a:t>
                      </a:r>
                      <a:r>
                        <a:rPr lang="en-US" sz="2000" b="1" dirty="0" err="1" smtClean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初步形成稻麦兼种</a:t>
                      </a:r>
                      <a:r>
                        <a:rPr lang="en-US" sz="2000" b="1" dirty="0" err="1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、</a:t>
                      </a:r>
                      <a:r>
                        <a:rPr lang="en-US" sz="2000" b="1" dirty="0" err="1" smtClean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水陆互补的作物体系</a:t>
                      </a:r>
                      <a:r>
                        <a:rPr lang="zh-CN" altLang="en-US" sz="2000" b="1" dirty="0" smtClean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；</a:t>
                      </a:r>
                      <a:endParaRPr lang="en-US" altLang="zh-CN" sz="2000" b="1" dirty="0" smtClean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  <a:p>
                      <a:pPr indent="0" algn="just">
                        <a:buNone/>
                      </a:pPr>
                      <a:r>
                        <a:rPr lang="zh-CN" altLang="en-US" sz="2000" b="1" dirty="0" smtClean="0">
                          <a:latin typeface="Calibri"/>
                          <a:ea typeface="黑体" panose="02010609060101010101" pitchFamily="49" charset="-122"/>
                        </a:rPr>
                        <a:t>②</a:t>
                      </a:r>
                      <a:r>
                        <a:rPr lang="en-US" sz="2000" b="1" dirty="0" err="1" smtClean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耕地面积和产量大幅度提高</a:t>
                      </a:r>
                      <a:r>
                        <a:rPr lang="zh-CN" altLang="en-US" sz="2000" b="1" dirty="0" smtClean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；</a:t>
                      </a:r>
                      <a:endParaRPr lang="en-US" altLang="zh-CN" sz="2000" b="1" dirty="0" smtClean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  <a:p>
                      <a:pPr indent="0" algn="just">
                        <a:buNone/>
                      </a:pPr>
                      <a:r>
                        <a:rPr lang="zh-CN" altLang="en-US" sz="2000" b="1" dirty="0" smtClean="0">
                          <a:latin typeface="Calibri"/>
                          <a:ea typeface="黑体" panose="02010609060101010101" pitchFamily="49" charset="-122"/>
                        </a:rPr>
                        <a:t>③</a:t>
                      </a:r>
                      <a:r>
                        <a:rPr lang="en-US" sz="2000" b="1" dirty="0" err="1" smtClean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农业</a:t>
                      </a:r>
                      <a:r>
                        <a:rPr lang="en-US" sz="2000" b="1" dirty="0" err="1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、</a:t>
                      </a:r>
                      <a:r>
                        <a:rPr lang="en-US" sz="2000" b="1" dirty="0" err="1" smtClean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手工业和商业发展</a:t>
                      </a:r>
                      <a:r>
                        <a:rPr lang="zh-CN" altLang="en-US" sz="2000" b="1" dirty="0" smtClean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；</a:t>
                      </a:r>
                      <a:endParaRPr lang="en-US" altLang="zh-CN" sz="2000" b="1" dirty="0" smtClean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  <a:p>
                      <a:pPr indent="0" algn="just">
                        <a:buNone/>
                      </a:pPr>
                      <a:r>
                        <a:rPr lang="zh-CN" altLang="en-US" sz="2000" b="1" dirty="0" smtClean="0">
                          <a:latin typeface="Calibri"/>
                          <a:ea typeface="黑体" panose="02010609060101010101" pitchFamily="49" charset="-122"/>
                        </a:rPr>
                        <a:t>④</a:t>
                      </a:r>
                      <a:r>
                        <a:rPr lang="en-US" sz="2000" b="1" dirty="0" err="1" smtClean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出现了</a:t>
                      </a:r>
                      <a:r>
                        <a:rPr lang="en-US" altLang="zh-CN" sz="2000" b="1" dirty="0" err="1" smtClean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人口</a:t>
                      </a:r>
                      <a:r>
                        <a:rPr lang="en-US" sz="2000" b="1" dirty="0" err="1" smtClean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百万的大城市</a:t>
                      </a:r>
                      <a:endParaRPr lang="en-US" altLang="en-US" sz="2000" b="1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51436" marR="51436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buNone/>
                      </a:pPr>
                      <a:r>
                        <a:rPr lang="en-US" sz="2000" b="1" dirty="0" err="1">
                          <a:solidFill>
                            <a:srgbClr val="FF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江南得到初步开发</a:t>
                      </a:r>
                      <a:endParaRPr lang="en-US" altLang="en-US" sz="2000" b="1" dirty="0">
                        <a:solidFill>
                          <a:srgbClr val="FF00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51436" marR="51436" marT="0" marB="0" anchor="ctr"/>
                </a:tc>
                <a:tc rowSpan="5">
                  <a:txBody>
                    <a:bodyPr/>
                    <a:lstStyle/>
                    <a:p>
                      <a:pPr indent="0" algn="just">
                        <a:buNone/>
                      </a:pPr>
                      <a:r>
                        <a:rPr lang="en-US" sz="2400" dirty="0" smtClean="0">
                          <a:latin typeface="Calibri"/>
                          <a:ea typeface="黑体" panose="02010609060101010101" pitchFamily="49" charset="-122"/>
                        </a:rPr>
                        <a:t>①</a:t>
                      </a:r>
                      <a:r>
                        <a:rPr lang="en-US" sz="2400" dirty="0" err="1" smtClean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由北向南从黄河流域转移到长江流域和江南一带</a:t>
                      </a:r>
                      <a:r>
                        <a:rPr lang="zh-CN" altLang="en-US" sz="2400" dirty="0" smtClean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；</a:t>
                      </a:r>
                      <a:endParaRPr lang="en-US" altLang="zh-CN" sz="2400" dirty="0" smtClean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  <a:p>
                      <a:pPr indent="0" algn="just">
                        <a:buNone/>
                      </a:pPr>
                      <a:r>
                        <a:rPr lang="en-US" sz="2400" dirty="0" smtClean="0">
                          <a:latin typeface="Calibri"/>
                          <a:ea typeface="黑体" panose="02010609060101010101" pitchFamily="49" charset="-122"/>
                        </a:rPr>
                        <a:t>②</a:t>
                      </a:r>
                      <a:r>
                        <a:rPr lang="en-US" sz="2400" dirty="0" err="1" smtClean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由内地向沿海逐渐转移</a:t>
                      </a:r>
                      <a:r>
                        <a:rPr lang="zh-CN" altLang="en-US" sz="2400" dirty="0" smtClean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；</a:t>
                      </a:r>
                      <a:endParaRPr lang="en-US" altLang="zh-CN" sz="2400" dirty="0" smtClean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  <a:p>
                      <a:pPr indent="0" algn="just">
                        <a:buNone/>
                      </a:pPr>
                      <a:r>
                        <a:rPr lang="zh-CN" altLang="en-US" sz="2400" dirty="0" smtClean="0">
                          <a:latin typeface="Calibri"/>
                          <a:ea typeface="黑体" panose="02010609060101010101" pitchFamily="49" charset="-122"/>
                        </a:rPr>
                        <a:t>③带动了</a:t>
                      </a:r>
                      <a:r>
                        <a:rPr lang="zh-CN" altLang="en-US" sz="2400" dirty="0" smtClean="0">
                          <a:solidFill>
                            <a:srgbClr val="FF0000"/>
                          </a:solidFill>
                          <a:latin typeface="Calibri"/>
                          <a:ea typeface="黑体" panose="02010609060101010101" pitchFamily="49" charset="-122"/>
                        </a:rPr>
                        <a:t>文化的南移</a:t>
                      </a:r>
                      <a:endParaRPr lang="en-US" altLang="en-US" sz="2400" dirty="0">
                        <a:solidFill>
                          <a:srgbClr val="FF00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51436" marR="51436" marT="0" marB="0" anchor="ctr"/>
                </a:tc>
              </a:tr>
              <a:tr h="655797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en-US" sz="2400" dirty="0" err="1" smtClean="0">
                          <a:solidFill>
                            <a:srgbClr val="FF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中唐以后</a:t>
                      </a:r>
                      <a:endParaRPr lang="en-US" sz="2400" dirty="0">
                        <a:solidFill>
                          <a:srgbClr val="FF00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51436" marR="51436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buNone/>
                      </a:pPr>
                      <a:r>
                        <a:rPr lang="en-US" sz="2000" b="1" dirty="0" err="1" smtClean="0">
                          <a:solidFill>
                            <a:srgbClr val="FF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南方经济逐渐</a:t>
                      </a:r>
                      <a:r>
                        <a:rPr lang="zh-CN" altLang="en-US" sz="2000" b="1" dirty="0" smtClean="0">
                          <a:solidFill>
                            <a:srgbClr val="FF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超过</a:t>
                      </a:r>
                      <a:r>
                        <a:rPr lang="en-US" sz="2000" b="1" dirty="0" err="1" smtClean="0">
                          <a:solidFill>
                            <a:srgbClr val="FF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北方</a:t>
                      </a:r>
                      <a:endParaRPr lang="en-US" altLang="en-US" sz="2000" b="1" dirty="0">
                        <a:solidFill>
                          <a:srgbClr val="FF00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51436" marR="51436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buNone/>
                      </a:pPr>
                      <a:r>
                        <a:rPr lang="zh-CN" altLang="en-US" sz="2000" b="1" dirty="0" smtClean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南北</a:t>
                      </a:r>
                      <a:r>
                        <a:rPr lang="en-US" sz="2000" b="1" dirty="0" err="1" smtClean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经济总量基本持平</a:t>
                      </a:r>
                      <a:endParaRPr lang="en-US" altLang="en-US" sz="2000" b="1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51436" marR="51436" marT="0" marB="0" anchor="ctr"/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</a:tr>
              <a:tr h="766800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zh-CN" altLang="en-US" sz="2400" dirty="0" smtClean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北宋</a:t>
                      </a:r>
                      <a:endParaRPr lang="zh-CN" altLang="en-US" sz="24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51436" marR="51436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buNone/>
                      </a:pPr>
                      <a:r>
                        <a:rPr lang="zh-CN" altLang="en-US" sz="2000" b="1" dirty="0" smtClean="0">
                          <a:latin typeface="Calibri"/>
                          <a:ea typeface="黑体" panose="02010609060101010101" pitchFamily="49" charset="-122"/>
                        </a:rPr>
                        <a:t>①</a:t>
                      </a:r>
                      <a:r>
                        <a:rPr lang="zh-CN" altLang="en-US" sz="2000" b="1" dirty="0" smtClean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经济上依赖南方；</a:t>
                      </a:r>
                      <a:endParaRPr lang="en-US" altLang="zh-CN" sz="2000" b="1" dirty="0" smtClean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  <a:p>
                      <a:pPr indent="0" algn="just">
                        <a:buNone/>
                      </a:pPr>
                      <a:r>
                        <a:rPr lang="zh-CN" altLang="en-US" sz="2000" b="1" dirty="0" smtClean="0">
                          <a:latin typeface="Calibri"/>
                          <a:ea typeface="黑体" panose="02010609060101010101" pitchFamily="49" charset="-122"/>
                        </a:rPr>
                        <a:t>②</a:t>
                      </a:r>
                      <a:r>
                        <a:rPr lang="zh-CN" altLang="en-US" sz="2000" b="1" dirty="0" smtClean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户口分布南多北少</a:t>
                      </a:r>
                      <a:endParaRPr lang="en-US" altLang="en-US" sz="2000" b="1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51436" marR="51436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buNone/>
                      </a:pPr>
                      <a:r>
                        <a:rPr lang="zh-CN" altLang="en-US" sz="2000" b="1" dirty="0" smtClean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南方开始超过北方</a:t>
                      </a:r>
                      <a:endParaRPr lang="en-US" altLang="en-US" sz="2000" b="1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51436" marR="51436" marT="0" marB="0" anchor="ctr"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1073872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zh-CN" altLang="en-US" sz="2400" dirty="0" smtClean="0">
                          <a:solidFill>
                            <a:srgbClr val="FF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南宋</a:t>
                      </a:r>
                      <a:endParaRPr lang="zh-CN" altLang="en-US" sz="2400" dirty="0">
                        <a:solidFill>
                          <a:srgbClr val="FF00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51436" marR="51436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buNone/>
                      </a:pPr>
                      <a:r>
                        <a:rPr lang="en-US" sz="2000" b="1" dirty="0" err="1" smtClean="0">
                          <a:solidFill>
                            <a:srgbClr val="FF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经济上</a:t>
                      </a:r>
                      <a:r>
                        <a:rPr lang="zh-CN" altLang="en-US" sz="2000" b="1" dirty="0" smtClean="0">
                          <a:solidFill>
                            <a:srgbClr val="FF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南方超过北方</a:t>
                      </a:r>
                      <a:r>
                        <a:rPr lang="en-US" sz="2000" b="1" dirty="0" err="1" smtClean="0">
                          <a:solidFill>
                            <a:srgbClr val="FF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正式成为经济重心</a:t>
                      </a:r>
                      <a:endParaRPr lang="en-US" altLang="en-US" sz="2000" b="1" dirty="0">
                        <a:solidFill>
                          <a:srgbClr val="FF00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51436" marR="51436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buNone/>
                      </a:pPr>
                      <a:r>
                        <a:rPr lang="en-US" sz="2000" b="1" dirty="0" err="1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经济重心南移完成</a:t>
                      </a:r>
                      <a:endParaRPr lang="en-US" altLang="en-US" sz="2000" b="1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51436" marR="51436" marT="0" marB="0" anchor="ctr"/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</a:tr>
              <a:tr h="1334580">
                <a:tc>
                  <a:txBody>
                    <a:bodyPr/>
                    <a:lstStyle/>
                    <a:p>
                      <a:pPr indent="0" algn="ctr">
                        <a:buNone/>
                      </a:pPr>
                      <a:r>
                        <a:rPr lang="zh-CN" altLang="en-US" sz="2400" dirty="0" smtClean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元朝</a:t>
                      </a:r>
                      <a:endParaRPr lang="zh-CN" altLang="en-US" sz="24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51436" marR="51436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buNone/>
                      </a:pPr>
                      <a:r>
                        <a:rPr lang="zh-CN" altLang="en-US" sz="2000" b="1" dirty="0" smtClean="0">
                          <a:latin typeface="Calibri"/>
                          <a:ea typeface="黑体" panose="02010609060101010101" pitchFamily="49" charset="-122"/>
                        </a:rPr>
                        <a:t>①</a:t>
                      </a:r>
                      <a:r>
                        <a:rPr lang="zh-CN" altLang="en-US" sz="2000" b="1" dirty="0" smtClean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人口和税收集中在江南；</a:t>
                      </a:r>
                      <a:endParaRPr lang="en-US" altLang="zh-CN" sz="2000" b="1" dirty="0" smtClean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  <a:p>
                      <a:pPr indent="0" algn="just">
                        <a:buNone/>
                      </a:pPr>
                      <a:r>
                        <a:rPr lang="zh-CN" altLang="en-US" sz="2000" b="1" dirty="0" smtClean="0">
                          <a:latin typeface="Calibri"/>
                          <a:ea typeface="黑体" panose="02010609060101010101" pitchFamily="49" charset="-122"/>
                        </a:rPr>
                        <a:t>②</a:t>
                      </a:r>
                      <a:r>
                        <a:rPr lang="zh-CN" altLang="en-US" sz="2000" b="1" dirty="0" smtClean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重开大运河，改变路线，缩短航程；</a:t>
                      </a:r>
                      <a:endParaRPr lang="en-US" altLang="zh-CN" sz="2000" b="1" dirty="0" smtClean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  <a:p>
                      <a:pPr indent="0" algn="just">
                        <a:buNone/>
                      </a:pPr>
                      <a:r>
                        <a:rPr lang="zh-CN" altLang="en-US" sz="2000" b="1" dirty="0" smtClean="0">
                          <a:latin typeface="Calibri"/>
                          <a:ea typeface="黑体" panose="02010609060101010101" pitchFamily="49" charset="-122"/>
                        </a:rPr>
                        <a:t>③</a:t>
                      </a:r>
                      <a:r>
                        <a:rPr lang="zh-CN" altLang="en-US" sz="2000" b="1" dirty="0" smtClean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开辟长途海运航线</a:t>
                      </a:r>
                      <a:endParaRPr lang="en-US" altLang="en-US" sz="2000" b="1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51436" marR="51436" marT="0" marB="0" anchor="ctr"/>
                </a:tc>
                <a:tc>
                  <a:txBody>
                    <a:bodyPr/>
                    <a:lstStyle/>
                    <a:p>
                      <a:pPr indent="0" algn="just">
                        <a:buNone/>
                      </a:pPr>
                      <a:r>
                        <a:rPr lang="zh-CN" altLang="en-US" sz="2000" b="1" dirty="0" smtClean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南北经济差距继续扩大</a:t>
                      </a:r>
                      <a:endParaRPr lang="en-US" altLang="en-US" sz="2000" b="1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51436" marR="51436" marT="0" marB="0" anchor="ctr"/>
                </a:tc>
                <a:tc vMerge="1">
                  <a:txBody>
                    <a:bodyPr/>
                    <a:lstStyle/>
                    <a:p>
                      <a:pPr indent="0" algn="just">
                        <a:buNone/>
                      </a:pPr>
                      <a:endParaRPr lang="en-US" altLang="en-US" sz="24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51436" marR="51436" marT="0" marB="0" anchor="ctr"/>
                </a:tc>
              </a:tr>
            </a:tbl>
          </a:graphicData>
        </a:graphic>
      </p:graphicFrame>
      <p:sp>
        <p:nvSpPr>
          <p:cNvPr id="21533" name="文本框 99"/>
          <p:cNvSpPr txBox="1">
            <a:spLocks noChangeArrowheads="1"/>
          </p:cNvSpPr>
          <p:nvPr/>
        </p:nvSpPr>
        <p:spPr bwMode="auto">
          <a:xfrm>
            <a:off x="2411760" y="101475"/>
            <a:ext cx="4824536" cy="4616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17" tIns="45708" rIns="91417" bIns="45708">
            <a:spAutoFit/>
          </a:bodyPr>
          <a:lstStyle>
            <a:lvl1pPr>
              <a:defRPr sz="3100">
                <a:solidFill>
                  <a:schemeClr val="tx1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1pPr>
            <a:lvl2pPr marL="742950" indent="-285750">
              <a:defRPr sz="3100">
                <a:solidFill>
                  <a:schemeClr val="tx1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2pPr>
            <a:lvl3pPr marL="1143000" indent="-228600">
              <a:defRPr sz="3100">
                <a:solidFill>
                  <a:schemeClr val="tx1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3pPr>
            <a:lvl4pPr marL="1600200" indent="-228600">
              <a:defRPr sz="3100">
                <a:solidFill>
                  <a:schemeClr val="tx1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4pPr>
            <a:lvl5pPr marL="2057400" indent="-228600">
              <a:defRPr sz="3100">
                <a:solidFill>
                  <a:schemeClr val="tx1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5pPr>
            <a:lvl6pPr marL="2514600" indent="-228600" algn="l" rtl="0" eaLnBrk="0" fontAlgn="base" hangingPunct="0">
              <a:spcBef>
                <a:spcPts val="700"/>
              </a:spcBef>
              <a:spcAft>
                <a:spcPct val="0"/>
              </a:spcAft>
              <a:buChar char="»"/>
              <a:defRPr sz="3100">
                <a:solidFill>
                  <a:schemeClr val="tx1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6pPr>
            <a:lvl7pPr marL="2971800" indent="-228600" algn="l" rtl="0" eaLnBrk="0" fontAlgn="base" hangingPunct="0">
              <a:spcBef>
                <a:spcPts val="700"/>
              </a:spcBef>
              <a:spcAft>
                <a:spcPct val="0"/>
              </a:spcAft>
              <a:buChar char="»"/>
              <a:defRPr sz="3100">
                <a:solidFill>
                  <a:schemeClr val="tx1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7pPr>
            <a:lvl8pPr marL="3429000" indent="-228600" algn="l" rtl="0" eaLnBrk="0" fontAlgn="base" hangingPunct="0">
              <a:spcBef>
                <a:spcPts val="700"/>
              </a:spcBef>
              <a:spcAft>
                <a:spcPct val="0"/>
              </a:spcAft>
              <a:buChar char="»"/>
              <a:defRPr sz="3100">
                <a:solidFill>
                  <a:schemeClr val="tx1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8pPr>
            <a:lvl9pPr marL="3886200" indent="-228600" algn="l" rtl="0" eaLnBrk="0" fontAlgn="base" hangingPunct="0">
              <a:spcBef>
                <a:spcPts val="700"/>
              </a:spcBef>
              <a:spcAft>
                <a:spcPct val="0"/>
              </a:spcAft>
              <a:buChar char="»"/>
              <a:defRPr sz="3100">
                <a:solidFill>
                  <a:schemeClr val="tx1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dirty="0" smtClean="0">
                <a:solidFill>
                  <a:srgbClr val="000000"/>
                </a:solidFill>
                <a:latin typeface="Helvetica" pitchFamily="34" charset="0"/>
                <a:ea typeface="黑体" pitchFamily="49" charset="-122"/>
                <a:cs typeface="Helvetica" pitchFamily="34" charset="0"/>
                <a:sym typeface="Helvetica" pitchFamily="34" charset="0"/>
              </a:rPr>
              <a:t>四、</a:t>
            </a:r>
            <a:r>
              <a:rPr lang="zh-CN" altLang="zh-CN" sz="2400" b="1" dirty="0" smtClean="0">
                <a:solidFill>
                  <a:srgbClr val="000000"/>
                </a:solidFill>
                <a:latin typeface="Helvetica" pitchFamily="34" charset="0"/>
                <a:ea typeface="黑体" pitchFamily="49" charset="-122"/>
                <a:cs typeface="Helvetica" pitchFamily="34" charset="0"/>
                <a:sym typeface="Helvetica" pitchFamily="34" charset="0"/>
              </a:rPr>
              <a:t>古代</a:t>
            </a:r>
            <a:r>
              <a:rPr lang="zh-CN" altLang="zh-CN" sz="2400" b="1" dirty="0">
                <a:solidFill>
                  <a:srgbClr val="000000"/>
                </a:solidFill>
                <a:latin typeface="Helvetica" pitchFamily="34" charset="0"/>
                <a:ea typeface="黑体" pitchFamily="49" charset="-122"/>
                <a:cs typeface="Helvetica" pitchFamily="34" charset="0"/>
                <a:sym typeface="Helvetica" pitchFamily="34" charset="0"/>
              </a:rPr>
              <a:t>中国经济</a:t>
            </a:r>
            <a:r>
              <a:rPr lang="zh-CN" altLang="zh-CN" sz="2400" b="1" dirty="0" smtClean="0">
                <a:solidFill>
                  <a:srgbClr val="000000"/>
                </a:solidFill>
                <a:latin typeface="Helvetica" pitchFamily="34" charset="0"/>
                <a:ea typeface="黑体" pitchFamily="49" charset="-122"/>
                <a:cs typeface="Helvetica" pitchFamily="34" charset="0"/>
                <a:sym typeface="Helvetica" pitchFamily="34" charset="0"/>
              </a:rPr>
              <a:t>重心</a:t>
            </a:r>
            <a:r>
              <a:rPr lang="zh-CN" altLang="en-US" sz="2400" b="1" dirty="0" smtClean="0">
                <a:solidFill>
                  <a:srgbClr val="000000"/>
                </a:solidFill>
                <a:latin typeface="Helvetica" pitchFamily="34" charset="0"/>
                <a:ea typeface="黑体" pitchFamily="49" charset="-122"/>
                <a:cs typeface="Helvetica" pitchFamily="34" charset="0"/>
                <a:sym typeface="Helvetica" pitchFamily="34" charset="0"/>
              </a:rPr>
              <a:t>的</a:t>
            </a:r>
            <a:r>
              <a:rPr lang="zh-CN" altLang="zh-CN" sz="2400" b="1" dirty="0" smtClean="0">
                <a:solidFill>
                  <a:srgbClr val="000000"/>
                </a:solidFill>
                <a:latin typeface="Helvetica" pitchFamily="34" charset="0"/>
                <a:ea typeface="黑体" pitchFamily="49" charset="-122"/>
                <a:cs typeface="Helvetica" pitchFamily="34" charset="0"/>
                <a:sym typeface="Helvetica" pitchFamily="34" charset="0"/>
              </a:rPr>
              <a:t>南移</a:t>
            </a:r>
            <a:r>
              <a:rPr lang="zh-CN" altLang="en-US" sz="2400" b="1" dirty="0" smtClean="0">
                <a:solidFill>
                  <a:srgbClr val="000000"/>
                </a:solidFill>
                <a:latin typeface="Helvetica" pitchFamily="34" charset="0"/>
                <a:ea typeface="黑体" pitchFamily="49" charset="-122"/>
                <a:cs typeface="Helvetica" pitchFamily="34" charset="0"/>
                <a:sym typeface="Helvetica" pitchFamily="34" charset="0"/>
              </a:rPr>
              <a:t>过程</a:t>
            </a:r>
            <a:endParaRPr lang="zh-CN" altLang="en-US" sz="2400" b="1" dirty="0">
              <a:solidFill>
                <a:srgbClr val="000000"/>
              </a:solidFill>
              <a:latin typeface="Helvetica" pitchFamily="34" charset="0"/>
              <a:ea typeface="黑体" pitchFamily="49" charset="-122"/>
              <a:cs typeface="Helvetica" pitchFamily="34" charset="0"/>
              <a:sym typeface="Helvetic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9459254"/>
      </p:ext>
    </p:extLst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1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3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76113" y="6904"/>
            <a:ext cx="8229600" cy="829808"/>
          </a:xfrm>
          <a:solidFill>
            <a:schemeClr val="bg2">
              <a:lumMod val="90000"/>
            </a:schemeClr>
          </a:solidFill>
        </p:spPr>
        <p:txBody>
          <a:bodyPr/>
          <a:lstStyle/>
          <a:p>
            <a:r>
              <a:rPr lang="zh-CN" altLang="en-US" dirty="0" smtClean="0"/>
              <a:t>经济重心南移的影响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8768" y="908720"/>
            <a:ext cx="8711703" cy="24692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zh-CN" sz="2400" b="1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、带动</a:t>
            </a:r>
            <a:r>
              <a:rPr lang="zh-CN" altLang="en-US" sz="2400" b="1" dirty="0">
                <a:latin typeface="宋体" pitchFamily="2" charset="-122"/>
                <a:ea typeface="宋体" pitchFamily="2" charset="-122"/>
              </a:rPr>
              <a:t>南北交通运输业发展（漕运、海运）；</a:t>
            </a:r>
          </a:p>
          <a:p>
            <a:pPr marL="0" indent="0">
              <a:buNone/>
            </a:pPr>
            <a:r>
              <a:rPr lang="en-US" altLang="zh-CN" sz="2400" b="1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、文化</a:t>
            </a:r>
            <a:r>
              <a:rPr lang="zh-CN" altLang="en-US" sz="2400" b="1" dirty="0">
                <a:latin typeface="宋体" pitchFamily="2" charset="-122"/>
                <a:ea typeface="宋体" pitchFamily="2" charset="-122"/>
              </a:rPr>
              <a:t>重心南移，北宋科举考试被迫采取南北分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卷，分别录取；</a:t>
            </a:r>
            <a:endParaRPr lang="en-US" altLang="zh-CN" sz="2400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en-US" altLang="zh-CN" sz="2400" b="1" dirty="0" smtClean="0">
                <a:latin typeface="宋体" pitchFamily="2" charset="-122"/>
                <a:ea typeface="宋体" pitchFamily="2" charset="-122"/>
              </a:rPr>
              <a:t>3</a:t>
            </a:r>
            <a:r>
              <a:rPr lang="zh-CN" altLang="en-US" sz="2400" b="1" dirty="0">
                <a:latin typeface="宋体" pitchFamily="2" charset="-122"/>
                <a:ea typeface="宋体" pitchFamily="2" charset="-122"/>
              </a:rPr>
              <a:t>、促使北方人民进一步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南迁，南方人口逐渐增加；</a:t>
            </a:r>
            <a:endParaRPr lang="en-US" altLang="zh-CN" sz="2400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en-US" altLang="zh-CN" sz="2400" b="1" dirty="0" smtClean="0">
                <a:latin typeface="宋体" pitchFamily="2" charset="-122"/>
                <a:ea typeface="宋体" pitchFamily="2" charset="-122"/>
              </a:rPr>
              <a:t>4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、导致</a:t>
            </a:r>
            <a:r>
              <a:rPr lang="zh-CN" altLang="en-US" sz="2400" b="1" dirty="0">
                <a:latin typeface="宋体" pitchFamily="2" charset="-122"/>
                <a:ea typeface="宋体" pitchFamily="2" charset="-122"/>
              </a:rPr>
              <a:t>了人才教育的相应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变化，江浙逐渐成为人才集中的区域；</a:t>
            </a:r>
            <a:endParaRPr lang="en-US" altLang="zh-CN" sz="2400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en-US" altLang="zh-CN" sz="2400" b="1" dirty="0" smtClean="0">
                <a:latin typeface="宋体" pitchFamily="2" charset="-122"/>
                <a:ea typeface="宋体" pitchFamily="2" charset="-122"/>
              </a:rPr>
              <a:t>5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、促进了各民族地融合，促进</a:t>
            </a:r>
            <a:r>
              <a:rPr lang="zh-CN" altLang="en-US" sz="2400" b="1" dirty="0">
                <a:latin typeface="宋体" pitchFamily="2" charset="-122"/>
                <a:ea typeface="宋体" pitchFamily="2" charset="-122"/>
              </a:rPr>
              <a:t>了民族的多样性和统一性的发展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。</a:t>
            </a:r>
            <a:endParaRPr lang="zh-CN" altLang="en-US" sz="2400" b="1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3685397"/>
            <a:ext cx="3169617" cy="2891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 descr="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82"/>
          <a:stretch>
            <a:fillRect/>
          </a:stretch>
        </p:blipFill>
        <p:spPr bwMode="auto">
          <a:xfrm>
            <a:off x="251520" y="3698908"/>
            <a:ext cx="3816424" cy="28354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70905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283968" y="1600200"/>
            <a:ext cx="4680520" cy="4781128"/>
          </a:xfrm>
          <a:solidFill>
            <a:schemeClr val="bg2">
              <a:lumMod val="90000"/>
            </a:schemeClr>
          </a:solidFill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zh-CN" altLang="en-US" dirty="0"/>
              <a:t>　　三分之一领土，</a:t>
            </a:r>
            <a:r>
              <a:rPr lang="en-US" altLang="zh-CN" dirty="0"/>
              <a:t>150</a:t>
            </a:r>
            <a:r>
              <a:rPr lang="zh-CN" altLang="en-US" dirty="0"/>
              <a:t>年偏安，立足农耕，劝进商业，使南宋一朝渐成富强。都城临安，皇城九里、人口百万、生活奢华。尤其在农业、手工业、教育、科技、对外贸易、城市建设等方面取得了长足的发展。因为宋室南渡，南方正式成为中国古代经济、文化、军事的重心，其中许多延祚至今。南宋之后，南方对于北方的历史性超越，成为定局。 </a:t>
            </a:r>
          </a:p>
          <a:p>
            <a:pPr marL="0" indent="0">
              <a:buNone/>
            </a:pPr>
            <a:endParaRPr lang="zh-CN" altLang="en-US" dirty="0"/>
          </a:p>
        </p:txBody>
      </p:sp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0A57D2D8-2D9D-4E6F-B411-0BC36E21DF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22" y="1772816"/>
            <a:ext cx="4178860" cy="4299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203848" y="332656"/>
            <a:ext cx="3168352" cy="76944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4400" b="1" dirty="0">
                <a:latin typeface="+mj-ea"/>
                <a:ea typeface="+mj-ea"/>
              </a:rPr>
              <a:t>《</a:t>
            </a:r>
            <a:r>
              <a:rPr lang="zh-CN" altLang="en-US" sz="4400" b="1" dirty="0">
                <a:latin typeface="+mj-ea"/>
                <a:ea typeface="+mj-ea"/>
              </a:rPr>
              <a:t>临安梦华</a:t>
            </a:r>
            <a:r>
              <a:rPr lang="en-US" altLang="zh-CN" sz="4400" b="1" dirty="0">
                <a:latin typeface="+mj-ea"/>
                <a:ea typeface="+mj-ea"/>
              </a:rPr>
              <a:t>》</a:t>
            </a:r>
          </a:p>
        </p:txBody>
      </p:sp>
    </p:spTree>
    <p:extLst>
      <p:ext uri="{BB962C8B-B14F-4D97-AF65-F5344CB8AC3E}">
        <p14:creationId xmlns:p14="http://schemas.microsoft.com/office/powerpoint/2010/main" val="3695839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1" name="图片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2339" y="755399"/>
            <a:ext cx="3170503" cy="5688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4" name="文本框 8"/>
          <p:cNvSpPr txBox="1">
            <a:spLocks noChangeArrowheads="1"/>
          </p:cNvSpPr>
          <p:nvPr/>
        </p:nvSpPr>
        <p:spPr bwMode="auto">
          <a:xfrm>
            <a:off x="6075844" y="6444230"/>
            <a:ext cx="3068157" cy="4000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17" tIns="45708" rIns="91417" bIns="45708">
            <a:spAutoFit/>
          </a:bodyPr>
          <a:lstStyle>
            <a:lvl1pPr>
              <a:defRPr sz="3100">
                <a:solidFill>
                  <a:schemeClr val="tx1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1pPr>
            <a:lvl2pPr marL="742950" indent="-285750">
              <a:defRPr sz="3100">
                <a:solidFill>
                  <a:schemeClr val="tx1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2pPr>
            <a:lvl3pPr marL="1143000" indent="-228600">
              <a:defRPr sz="3100">
                <a:solidFill>
                  <a:schemeClr val="tx1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3pPr>
            <a:lvl4pPr marL="1600200" indent="-228600">
              <a:defRPr sz="3100">
                <a:solidFill>
                  <a:schemeClr val="tx1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4pPr>
            <a:lvl5pPr marL="2057400" indent="-228600">
              <a:defRPr sz="3100">
                <a:solidFill>
                  <a:schemeClr val="tx1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5pPr>
            <a:lvl6pPr marL="2514600" indent="-228600" algn="l" rtl="0" eaLnBrk="0" fontAlgn="base" hangingPunct="0">
              <a:spcBef>
                <a:spcPts val="700"/>
              </a:spcBef>
              <a:spcAft>
                <a:spcPct val="0"/>
              </a:spcAft>
              <a:buChar char="»"/>
              <a:defRPr sz="3100">
                <a:solidFill>
                  <a:schemeClr val="tx1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6pPr>
            <a:lvl7pPr marL="2971800" indent="-228600" algn="l" rtl="0" eaLnBrk="0" fontAlgn="base" hangingPunct="0">
              <a:spcBef>
                <a:spcPts val="700"/>
              </a:spcBef>
              <a:spcAft>
                <a:spcPct val="0"/>
              </a:spcAft>
              <a:buChar char="»"/>
              <a:defRPr sz="3100">
                <a:solidFill>
                  <a:schemeClr val="tx1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7pPr>
            <a:lvl8pPr marL="3429000" indent="-228600" algn="l" rtl="0" eaLnBrk="0" fontAlgn="base" hangingPunct="0">
              <a:spcBef>
                <a:spcPts val="700"/>
              </a:spcBef>
              <a:spcAft>
                <a:spcPct val="0"/>
              </a:spcAft>
              <a:buChar char="»"/>
              <a:defRPr sz="3100">
                <a:solidFill>
                  <a:schemeClr val="tx1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8pPr>
            <a:lvl9pPr marL="3886200" indent="-228600" algn="l" rtl="0" eaLnBrk="0" fontAlgn="base" hangingPunct="0">
              <a:spcBef>
                <a:spcPts val="700"/>
              </a:spcBef>
              <a:spcAft>
                <a:spcPct val="0"/>
              </a:spcAft>
              <a:buChar char="»"/>
              <a:defRPr sz="3100">
                <a:solidFill>
                  <a:schemeClr val="tx1"/>
                </a:solidFill>
                <a:latin typeface="Arial" pitchFamily="34" charset="0"/>
                <a:cs typeface="Arial" pitchFamily="34" charset="0"/>
                <a:sym typeface="Arial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rgbClr val="000000"/>
                </a:solidFill>
                <a:latin typeface="Helvetica" pitchFamily="34" charset="0"/>
                <a:ea typeface="宋体" pitchFamily="2" charset="-122"/>
                <a:cs typeface="Helvetica" pitchFamily="34" charset="0"/>
                <a:sym typeface="Helvetica" pitchFamily="34" charset="0"/>
              </a:rPr>
              <a:t>◎</a:t>
            </a:r>
            <a:r>
              <a:rPr lang="zh-CN" altLang="zh-CN" sz="2000" dirty="0">
                <a:solidFill>
                  <a:srgbClr val="000000"/>
                </a:solidFill>
                <a:latin typeface="Helvetica" pitchFamily="34" charset="0"/>
                <a:ea typeface="宋体" pitchFamily="2" charset="-122"/>
                <a:cs typeface="Helvetica" pitchFamily="34" charset="0"/>
                <a:sym typeface="Helvetica" pitchFamily="34" charset="0"/>
              </a:rPr>
              <a:t>元朝运河、海运路线图</a:t>
            </a:r>
          </a:p>
        </p:txBody>
      </p:sp>
      <p:sp>
        <p:nvSpPr>
          <p:cNvPr id="9" name="矩形 8">
            <a:extLst>
              <a:ext uri="{FF2B5EF4-FFF2-40B4-BE49-F238E27FC236}">
                <a16:creationId xmlns="" xmlns:a16="http://schemas.microsoft.com/office/drawing/2014/main" id="{96846277-B58A-47F3-A1AD-01D53E0773D9}"/>
              </a:ext>
            </a:extLst>
          </p:cNvPr>
          <p:cNvSpPr/>
          <p:nvPr/>
        </p:nvSpPr>
        <p:spPr>
          <a:xfrm>
            <a:off x="76368" y="4341294"/>
            <a:ext cx="581597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dobe 仿宋 Std R" panose="02020400000000000000" pitchFamily="18" charset="-122"/>
                <a:ea typeface="Adobe 仿宋 Std R" panose="02020400000000000000" pitchFamily="18" charset="-122"/>
              </a:rPr>
              <a:t>       北宋</a:t>
            </a: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dobe 仿宋 Std R" panose="02020400000000000000" pitchFamily="18" charset="-122"/>
                <a:ea typeface="Adobe 仿宋 Std R" panose="02020400000000000000" pitchFamily="18" charset="-122"/>
              </a:rPr>
              <a:t>后期，科举考试采取南北分卷的制度，特许北方五路分别考试，单独录取，以维持南北地区间取士人数之大体均衡</a:t>
            </a:r>
            <a:r>
              <a:rPr kumimoji="0" lang="zh-CN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dobe 仿宋 Std R" panose="02020400000000000000" pitchFamily="18" charset="-122"/>
                <a:ea typeface="Adobe 仿宋 Std R" panose="02020400000000000000" pitchFamily="18" charset="-122"/>
              </a:rPr>
              <a:t>。</a:t>
            </a:r>
            <a:endParaRPr kumimoji="0" lang="en-US" altLang="zh-CN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kern="0" dirty="0">
                <a:solidFill>
                  <a:sysClr val="windowText" lastClr="000000"/>
                </a:solidFill>
                <a:latin typeface="Adobe 仿宋 Std R" panose="02020400000000000000" pitchFamily="18" charset="-122"/>
                <a:ea typeface="Adobe 仿宋 Std R" panose="02020400000000000000" pitchFamily="18" charset="-122"/>
              </a:rPr>
              <a:t> </a:t>
            </a:r>
            <a:r>
              <a:rPr lang="en-US" altLang="zh-CN" kern="0" dirty="0" smtClean="0">
                <a:solidFill>
                  <a:sysClr val="windowText" lastClr="000000"/>
                </a:solidFill>
                <a:latin typeface="Adobe 仿宋 Std R" panose="02020400000000000000" pitchFamily="18" charset="-122"/>
                <a:ea typeface="Adobe 仿宋 Std R" panose="02020400000000000000" pitchFamily="18" charset="-122"/>
              </a:rPr>
              <a:t>      </a:t>
            </a:r>
            <a:r>
              <a:rPr kumimoji="0" lang="zh-CN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dobe 仿宋 Std R" panose="02020400000000000000" pitchFamily="18" charset="-122"/>
                <a:ea typeface="Adobe 仿宋 Std R" panose="02020400000000000000" pitchFamily="18" charset="-122"/>
              </a:rPr>
              <a:t>明</a:t>
            </a: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dobe 仿宋 Std R" panose="02020400000000000000" pitchFamily="18" charset="-122"/>
                <a:ea typeface="Adobe 仿宋 Std R" panose="02020400000000000000" pitchFamily="18" charset="-122"/>
              </a:rPr>
              <a:t>宣德年间，科举考试正式实行南北分卷录取制度：应天及苏、松诸府，浙江、江西、福建、湖广、广东归入南卷；顺天、山东、山西、河南、陕西归入北卷；一些文化较落后、士子登第困难的地区归入中卷。每录取百人，南卷取</a:t>
            </a:r>
            <a:r>
              <a:rPr kumimoji="0" lang="en-US" altLang="zh-CN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dobe 仿宋 Std R" panose="02020400000000000000" pitchFamily="18" charset="-122"/>
                <a:ea typeface="Adobe 仿宋 Std R" panose="02020400000000000000" pitchFamily="18" charset="-122"/>
              </a:rPr>
              <a:t>55</a:t>
            </a: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dobe 仿宋 Std R" panose="02020400000000000000" pitchFamily="18" charset="-122"/>
                <a:ea typeface="Adobe 仿宋 Std R" panose="02020400000000000000" pitchFamily="18" charset="-122"/>
              </a:rPr>
              <a:t>人，北卷取</a:t>
            </a:r>
            <a:r>
              <a:rPr kumimoji="0" lang="en-US" altLang="zh-CN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dobe 仿宋 Std R" panose="02020400000000000000" pitchFamily="18" charset="-122"/>
                <a:ea typeface="Adobe 仿宋 Std R" panose="02020400000000000000" pitchFamily="18" charset="-122"/>
              </a:rPr>
              <a:t>35</a:t>
            </a: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dobe 仿宋 Std R" panose="02020400000000000000" pitchFamily="18" charset="-122"/>
                <a:ea typeface="Adobe 仿宋 Std R" panose="02020400000000000000" pitchFamily="18" charset="-122"/>
              </a:rPr>
              <a:t>人，中卷取</a:t>
            </a:r>
            <a:r>
              <a:rPr kumimoji="0" lang="en-US" altLang="zh-CN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dobe 仿宋 Std R" panose="02020400000000000000" pitchFamily="18" charset="-122"/>
                <a:ea typeface="Adobe 仿宋 Std R" panose="02020400000000000000" pitchFamily="18" charset="-122"/>
              </a:rPr>
              <a:t>10</a:t>
            </a: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dobe 仿宋 Std R" panose="02020400000000000000" pitchFamily="18" charset="-122"/>
                <a:ea typeface="Adobe 仿宋 Std R" panose="02020400000000000000" pitchFamily="18" charset="-122"/>
              </a:rPr>
              <a:t>人。</a:t>
            </a:r>
          </a:p>
        </p:txBody>
      </p:sp>
      <p:pic>
        <p:nvPicPr>
          <p:cNvPr id="10" name="Picture 2" descr="从官方二十四史收录,摘录各省名人统计表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94" t="4919" r="49359" b="59076"/>
          <a:stretch>
            <a:fillRect/>
          </a:stretch>
        </p:blipFill>
        <p:spPr bwMode="auto">
          <a:xfrm>
            <a:off x="1922140" y="952286"/>
            <a:ext cx="1584325" cy="280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 descr="从官方二十四史收录,摘录各省名人统计表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21" t="4919" r="25031" b="59076"/>
          <a:stretch>
            <a:fillRect/>
          </a:stretch>
        </p:blipFill>
        <p:spPr bwMode="auto">
          <a:xfrm>
            <a:off x="3506465" y="952286"/>
            <a:ext cx="1584325" cy="280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 descr="从官方二十四史收录,摘录各省名人统计表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6" t="4919" r="86006" b="58928"/>
          <a:stretch>
            <a:fillRect/>
          </a:stretch>
        </p:blipFill>
        <p:spPr bwMode="auto">
          <a:xfrm>
            <a:off x="266377" y="952284"/>
            <a:ext cx="1655763" cy="280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3" name="直接连接符 12"/>
          <p:cNvCxnSpPr/>
          <p:nvPr/>
        </p:nvCxnSpPr>
        <p:spPr>
          <a:xfrm>
            <a:off x="337815" y="3112873"/>
            <a:ext cx="4681537" cy="0"/>
          </a:xfrm>
          <a:prstGeom prst="line">
            <a:avLst/>
          </a:prstGeom>
          <a:noFill/>
          <a:ln w="38100" cap="flat" cmpd="sng" algn="ctr">
            <a:solidFill>
              <a:srgbClr val="FF0000"/>
            </a:solidFill>
            <a:prstDash val="solid"/>
          </a:ln>
          <a:effectLst/>
        </p:spPr>
      </p:cxnSp>
      <p:sp>
        <p:nvSpPr>
          <p:cNvPr id="14" name="Rectangle 3"/>
          <p:cNvSpPr>
            <a:spLocks noChangeArrowheads="1"/>
          </p:cNvSpPr>
          <p:nvPr/>
        </p:nvSpPr>
        <p:spPr bwMode="auto">
          <a:xfrm>
            <a:off x="482277" y="3905036"/>
            <a:ext cx="4464050" cy="400050"/>
          </a:xfrm>
          <a:prstGeom prst="rect">
            <a:avLst/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marL="0" marR="0" lvl="0" indent="149225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1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官方二十四史收录的各省名人统计表</a:t>
            </a: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042771659"/>
      </p:ext>
    </p:extLst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4" grpId="0"/>
      <p:bldP spid="9" grpId="0"/>
      <p:bldP spid="1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71599" y="116632"/>
            <a:ext cx="8229600" cy="936104"/>
          </a:xfrm>
        </p:spPr>
        <p:txBody>
          <a:bodyPr/>
          <a:lstStyle/>
          <a:p>
            <a:r>
              <a:rPr lang="zh-CN" altLang="en-US" dirty="0"/>
              <a:t>四、社会的变化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23528" y="836712"/>
            <a:ext cx="8421688" cy="2508866"/>
          </a:xfrm>
        </p:spPr>
        <p:txBody>
          <a:bodyPr/>
          <a:lstStyle/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原因：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、社会经济的发展，尤其是商品经济的发展；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、世家大族的衰弱；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3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、科举制的进一步发展</a:t>
            </a:r>
            <a:endParaRPr lang="zh-CN" altLang="en-US" b="1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429000"/>
            <a:ext cx="7344816" cy="32243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80458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0"/>
            <a:ext cx="1547664" cy="926976"/>
          </a:xfrm>
        </p:spPr>
        <p:txBody>
          <a:bodyPr>
            <a:normAutofit/>
          </a:bodyPr>
          <a:lstStyle/>
          <a:p>
            <a:r>
              <a:rPr lang="zh-CN" altLang="en-US" dirty="0" smtClean="0"/>
              <a:t>表现</a:t>
            </a:r>
            <a:endParaRPr lang="zh-CN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449664" y="836712"/>
            <a:ext cx="828092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sz="3200" b="1" dirty="0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、门第观念淡化：</a:t>
            </a:r>
            <a:endParaRPr lang="en-US" altLang="zh-CN" sz="3200" b="1" dirty="0" smtClean="0">
              <a:solidFill>
                <a:srgbClr val="FF0000"/>
              </a:solidFill>
              <a:latin typeface="宋体" pitchFamily="2" charset="-122"/>
              <a:ea typeface="宋体" pitchFamily="2" charset="-122"/>
            </a:endParaRPr>
          </a:p>
          <a:p>
            <a:r>
              <a:rPr lang="en-US" altLang="zh-CN" sz="3200" b="1" dirty="0" smtClean="0">
                <a:latin typeface="宋体" pitchFamily="2" charset="-122"/>
                <a:ea typeface="宋体" pitchFamily="2" charset="-122"/>
              </a:rPr>
              <a:t>(1</a:t>
            </a:r>
            <a:r>
              <a:rPr lang="en-US" altLang="zh-CN" sz="3200" b="1" dirty="0" smtClean="0">
                <a:latin typeface="宋体" pitchFamily="2" charset="-122"/>
                <a:ea typeface="宋体" pitchFamily="2" charset="-122"/>
              </a:rPr>
              <a:t>)</a:t>
            </a:r>
            <a:r>
              <a:rPr lang="zh-CN" altLang="en-US" sz="3200" b="1" dirty="0" smtClean="0">
                <a:latin typeface="宋体" pitchFamily="2" charset="-122"/>
                <a:ea typeface="宋体" pitchFamily="2" charset="-122"/>
              </a:rPr>
              <a:t>门第</a:t>
            </a:r>
            <a:r>
              <a:rPr lang="zh-CN" altLang="en-US" sz="3200" b="1" dirty="0">
                <a:latin typeface="宋体" pitchFamily="2" charset="-122"/>
                <a:ea typeface="宋体" pitchFamily="2" charset="-122"/>
              </a:rPr>
              <a:t>观念</a:t>
            </a:r>
            <a:r>
              <a:rPr lang="zh-CN" altLang="en-US" sz="3200" b="1" dirty="0" smtClean="0">
                <a:latin typeface="宋体" pitchFamily="2" charset="-122"/>
                <a:ea typeface="宋体" pitchFamily="2" charset="-122"/>
              </a:rPr>
              <a:t>仍然普遍；</a:t>
            </a:r>
            <a:endParaRPr lang="zh-CN" altLang="en-US" sz="3200" b="1" dirty="0">
              <a:latin typeface="宋体" pitchFamily="2" charset="-122"/>
              <a:ea typeface="宋体" pitchFamily="2" charset="-122"/>
            </a:endParaRPr>
          </a:p>
          <a:p>
            <a:r>
              <a:rPr lang="en-US" altLang="zh-CN" sz="3200" b="1" dirty="0">
                <a:latin typeface="宋体" pitchFamily="2" charset="-122"/>
                <a:ea typeface="宋体" pitchFamily="2" charset="-122"/>
              </a:rPr>
              <a:t>(2</a:t>
            </a:r>
            <a:r>
              <a:rPr lang="en-US" altLang="zh-CN" sz="3200" b="1" dirty="0" smtClean="0">
                <a:latin typeface="宋体" pitchFamily="2" charset="-122"/>
                <a:ea typeface="宋体" pitchFamily="2" charset="-122"/>
              </a:rPr>
              <a:t>)</a:t>
            </a:r>
            <a:r>
              <a:rPr lang="zh-CN" altLang="en-US" sz="3200" b="1" dirty="0" smtClean="0">
                <a:latin typeface="宋体" pitchFamily="2" charset="-122"/>
                <a:ea typeface="宋体" pitchFamily="2" charset="-122"/>
              </a:rPr>
              <a:t> 婚姻择偶以</a:t>
            </a:r>
            <a:r>
              <a:rPr lang="zh-CN" altLang="en-US" sz="3200" b="1" dirty="0">
                <a:latin typeface="宋体" pitchFamily="2" charset="-122"/>
                <a:ea typeface="宋体" pitchFamily="2" charset="-122"/>
              </a:rPr>
              <a:t>当下政治、经济地位为</a:t>
            </a:r>
            <a:r>
              <a:rPr lang="zh-CN" altLang="en-US" sz="3200" b="1" dirty="0" smtClean="0">
                <a:latin typeface="宋体" pitchFamily="2" charset="-122"/>
                <a:ea typeface="宋体" pitchFamily="2" charset="-122"/>
              </a:rPr>
              <a:t>重；</a:t>
            </a:r>
            <a:endParaRPr lang="en-US" altLang="zh-CN" sz="3200" b="1" dirty="0" smtClean="0">
              <a:latin typeface="宋体" pitchFamily="2" charset="-122"/>
              <a:ea typeface="宋体" pitchFamily="2" charset="-122"/>
            </a:endParaRPr>
          </a:p>
          <a:p>
            <a:r>
              <a:rPr lang="en-US" altLang="zh-CN" sz="3200" b="1" dirty="0">
                <a:latin typeface="宋体" pitchFamily="2" charset="-122"/>
                <a:ea typeface="宋体" pitchFamily="2" charset="-122"/>
              </a:rPr>
              <a:t>(3</a:t>
            </a:r>
            <a:r>
              <a:rPr lang="en-US" altLang="zh-CN" sz="3200" b="1" dirty="0" smtClean="0">
                <a:latin typeface="宋体" pitchFamily="2" charset="-122"/>
                <a:ea typeface="宋体" pitchFamily="2" charset="-122"/>
              </a:rPr>
              <a:t>)</a:t>
            </a:r>
            <a:r>
              <a:rPr lang="zh-CN" altLang="en-US" sz="3200" b="1" dirty="0" smtClean="0">
                <a:latin typeface="宋体" pitchFamily="2" charset="-122"/>
                <a:ea typeface="宋体" pitchFamily="2" charset="-122"/>
              </a:rPr>
              <a:t>大批</a:t>
            </a:r>
            <a:r>
              <a:rPr lang="zh-CN" altLang="en-US" sz="3200" b="1" dirty="0">
                <a:latin typeface="宋体" pitchFamily="2" charset="-122"/>
                <a:ea typeface="宋体" pitchFamily="2" charset="-122"/>
              </a:rPr>
              <a:t>平民出身的</a:t>
            </a:r>
            <a:r>
              <a:rPr lang="zh-CN" altLang="en-US" sz="3200" b="1" dirty="0" smtClean="0">
                <a:latin typeface="宋体" pitchFamily="2" charset="-122"/>
                <a:ea typeface="宋体" pitchFamily="2" charset="-122"/>
              </a:rPr>
              <a:t>士人通过科举考试进入</a:t>
            </a:r>
            <a:r>
              <a:rPr lang="zh-CN" altLang="en-US" sz="3200" b="1" dirty="0">
                <a:latin typeface="宋体" pitchFamily="2" charset="-122"/>
                <a:ea typeface="宋体" pitchFamily="2" charset="-122"/>
              </a:rPr>
              <a:t>政坛；</a:t>
            </a:r>
          </a:p>
          <a:p>
            <a:endParaRPr lang="en-US" altLang="zh-CN" sz="3200" b="1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724" y="3645024"/>
            <a:ext cx="8534400" cy="2109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0027452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5536" y="1628800"/>
            <a:ext cx="8280920" cy="252027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CN" b="1" dirty="0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2</a:t>
            </a:r>
            <a:r>
              <a:rPr lang="en-US" altLang="zh-CN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. </a:t>
            </a:r>
            <a:r>
              <a:rPr lang="zh-CN" altLang="en-US" b="1" dirty="0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社会成员身份趋于平等</a:t>
            </a:r>
            <a:endParaRPr lang="en-US" altLang="zh-CN" b="1" dirty="0" smtClean="0">
              <a:solidFill>
                <a:srgbClr val="FF0000"/>
              </a:solidFill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）贱民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阶层数量减少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；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）世袭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奴婢减少，雇佣关系发展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；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3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）无地农民的人身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束缚减少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。</a:t>
            </a:r>
            <a:endParaRPr lang="zh-CN" altLang="en-US" b="1" dirty="0">
              <a:latin typeface="宋体" pitchFamily="2" charset="-122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32143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5536" y="404664"/>
            <a:ext cx="8352928" cy="2448272"/>
          </a:xfrm>
        </p:spPr>
        <p:txBody>
          <a:bodyPr/>
          <a:lstStyle/>
          <a:p>
            <a:pPr marL="0" indent="0">
              <a:buNone/>
            </a:pPr>
            <a:r>
              <a:rPr lang="en-US" altLang="zh-CN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3.</a:t>
            </a:r>
            <a:r>
              <a:rPr lang="zh-CN" altLang="en-US" b="1" dirty="0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国家对社会的控制相对松弛</a:t>
            </a:r>
            <a:endParaRPr lang="en-US" altLang="zh-CN" b="1" dirty="0" smtClean="0">
              <a:solidFill>
                <a:srgbClr val="FF0000"/>
              </a:solidFill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）对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土地买卖、典当不加干预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；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）百姓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迁移住所，更换职业更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自由，日常生活标准更松弛；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780928"/>
            <a:ext cx="7992888" cy="3960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58518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2"/>
          <p:cNvSpPr txBox="1">
            <a:spLocks noChangeArrowheads="1"/>
          </p:cNvSpPr>
          <p:nvPr/>
        </p:nvSpPr>
        <p:spPr bwMode="auto">
          <a:xfrm>
            <a:off x="25168" y="0"/>
            <a:ext cx="9118832" cy="2554545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  <a:extLst/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3200" b="1" dirty="0" smtClean="0">
                <a:latin typeface="宋体" pitchFamily="2" charset="-122"/>
                <a:ea typeface="宋体" pitchFamily="2" charset="-122"/>
              </a:rPr>
              <a:t>思考：    </a:t>
            </a:r>
            <a:endParaRPr lang="en-US" altLang="zh-CN" sz="3200" b="1" dirty="0" smtClean="0">
              <a:latin typeface="宋体" pitchFamily="2" charset="-122"/>
              <a:ea typeface="宋体" pitchFamily="2" charset="-122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3200" b="1" dirty="0">
                <a:latin typeface="宋体" pitchFamily="2" charset="-122"/>
                <a:ea typeface="宋体" pitchFamily="2" charset="-122"/>
              </a:rPr>
              <a:t> </a:t>
            </a:r>
            <a:r>
              <a:rPr lang="en-US" altLang="zh-CN" sz="3200" b="1" dirty="0" smtClean="0">
                <a:latin typeface="宋体" pitchFamily="2" charset="-122"/>
                <a:ea typeface="宋体" pitchFamily="2" charset="-122"/>
              </a:rPr>
              <a:t>   </a:t>
            </a:r>
            <a:r>
              <a:rPr lang="zh-CN" altLang="en-US" sz="3200" b="1" dirty="0" smtClean="0">
                <a:latin typeface="宋体" pitchFamily="2" charset="-122"/>
                <a:ea typeface="宋体" pitchFamily="2" charset="-122"/>
              </a:rPr>
              <a:t>根据</a:t>
            </a:r>
            <a:r>
              <a:rPr lang="zh-CN" altLang="en-US" sz="3200" b="1" dirty="0" smtClean="0">
                <a:latin typeface="宋体" pitchFamily="2" charset="-122"/>
                <a:ea typeface="宋体" pitchFamily="2" charset="-122"/>
              </a:rPr>
              <a:t>所学知识及屏幕材料分析辽宋夏金元时期经济发展原因</a:t>
            </a:r>
            <a:r>
              <a:rPr lang="zh-CN" altLang="en-US" sz="3200" b="1" dirty="0" smtClean="0">
                <a:latin typeface="宋体" pitchFamily="2" charset="-122"/>
                <a:ea typeface="宋体" pitchFamily="2" charset="-122"/>
              </a:rPr>
              <a:t>？</a:t>
            </a:r>
            <a:endParaRPr lang="en-US" altLang="zh-CN" sz="3200" b="1" dirty="0" smtClean="0">
              <a:latin typeface="宋体" pitchFamily="2" charset="-122"/>
              <a:ea typeface="宋体" pitchFamily="2" charset="-122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3200" b="1" dirty="0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（从统一</a:t>
            </a:r>
            <a:r>
              <a:rPr lang="zh-CN" altLang="en-US" sz="3200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的市场、交通、生产进步、政府政策</a:t>
            </a:r>
            <a:r>
              <a:rPr lang="zh-CN" altLang="en-US" sz="3200" b="1" dirty="0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、经济、政治等方面思考）</a:t>
            </a:r>
            <a:endParaRPr lang="zh-CN" altLang="en-US" sz="3200" b="1" dirty="0">
              <a:solidFill>
                <a:srgbClr val="FF0000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0" y="2569032"/>
            <a:ext cx="9144000" cy="452431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sz="3200" b="1" dirty="0">
                <a:latin typeface="宋体" pitchFamily="2" charset="-122"/>
                <a:ea typeface="宋体" pitchFamily="2" charset="-122"/>
              </a:rPr>
              <a:t>、政治：国家统一，社会稳定；</a:t>
            </a:r>
            <a:br>
              <a:rPr lang="zh-CN" altLang="en-US" sz="3200" b="1" dirty="0">
                <a:latin typeface="宋体" pitchFamily="2" charset="-122"/>
                <a:ea typeface="宋体" pitchFamily="2" charset="-122"/>
              </a:rPr>
            </a:br>
            <a:r>
              <a:rPr lang="en-US" altLang="zh-CN" sz="3200" b="1" dirty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en-US" sz="3200" b="1" dirty="0">
                <a:latin typeface="宋体" pitchFamily="2" charset="-122"/>
                <a:ea typeface="宋体" pitchFamily="2" charset="-122"/>
              </a:rPr>
              <a:t>、政策：开明开放的政策，鼓励发展生产，政府逐渐放松对商品交易的限制；</a:t>
            </a:r>
          </a:p>
          <a:p>
            <a:r>
              <a:rPr lang="en-US" altLang="zh-CN" sz="3200" b="1" dirty="0">
                <a:latin typeface="宋体" pitchFamily="2" charset="-122"/>
                <a:ea typeface="宋体" pitchFamily="2" charset="-122"/>
              </a:rPr>
              <a:t>3</a:t>
            </a:r>
            <a:r>
              <a:rPr lang="zh-CN" altLang="en-US" sz="3200" b="1" dirty="0">
                <a:latin typeface="宋体" pitchFamily="2" charset="-122"/>
                <a:ea typeface="宋体" pitchFamily="2" charset="-122"/>
              </a:rPr>
              <a:t>、中外交往、民族融合加强；</a:t>
            </a:r>
          </a:p>
          <a:p>
            <a:r>
              <a:rPr lang="en-US" altLang="zh-CN" sz="3200" b="1" dirty="0">
                <a:latin typeface="宋体" pitchFamily="2" charset="-122"/>
                <a:ea typeface="宋体" pitchFamily="2" charset="-122"/>
              </a:rPr>
              <a:t>4</a:t>
            </a:r>
            <a:r>
              <a:rPr lang="zh-CN" altLang="en-US" sz="3200" b="1" dirty="0">
                <a:latin typeface="宋体" pitchFamily="2" charset="-122"/>
                <a:ea typeface="宋体" pitchFamily="2" charset="-122"/>
              </a:rPr>
              <a:t>、交通便利（大运河、丝绸之路）；</a:t>
            </a:r>
          </a:p>
          <a:p>
            <a:r>
              <a:rPr lang="en-US" altLang="zh-CN" sz="3200" b="1" dirty="0">
                <a:latin typeface="宋体" pitchFamily="2" charset="-122"/>
                <a:ea typeface="宋体" pitchFamily="2" charset="-122"/>
              </a:rPr>
              <a:t>5</a:t>
            </a:r>
            <a:r>
              <a:rPr lang="zh-CN" altLang="en-US" sz="3200" b="1" dirty="0">
                <a:latin typeface="宋体" pitchFamily="2" charset="-122"/>
                <a:ea typeface="宋体" pitchFamily="2" charset="-122"/>
              </a:rPr>
              <a:t>、经济：纸币的出现和应用促进了商业的繁荣；</a:t>
            </a:r>
          </a:p>
          <a:p>
            <a:r>
              <a:rPr lang="en-US" altLang="zh-CN" sz="3200" b="1" dirty="0">
                <a:latin typeface="宋体" pitchFamily="2" charset="-122"/>
                <a:ea typeface="宋体" pitchFamily="2" charset="-122"/>
              </a:rPr>
              <a:t>6</a:t>
            </a:r>
            <a:r>
              <a:rPr lang="zh-CN" altLang="en-US" sz="3200" b="1" dirty="0">
                <a:latin typeface="宋体" pitchFamily="2" charset="-122"/>
                <a:ea typeface="宋体" pitchFamily="2" charset="-122"/>
              </a:rPr>
              <a:t>、人民的辛勤</a:t>
            </a:r>
            <a:r>
              <a:rPr lang="zh-CN" altLang="en-US" sz="3200" b="1" dirty="0" smtClean="0">
                <a:latin typeface="宋体" pitchFamily="2" charset="-122"/>
                <a:ea typeface="宋体" pitchFamily="2" charset="-122"/>
              </a:rPr>
              <a:t>劳动</a:t>
            </a:r>
            <a:endParaRPr lang="en-US" altLang="zh-CN" sz="3200" b="1" dirty="0" smtClean="0">
              <a:latin typeface="宋体" pitchFamily="2" charset="-122"/>
              <a:ea typeface="宋体" pitchFamily="2" charset="-122"/>
            </a:endParaRPr>
          </a:p>
          <a:p>
            <a:endParaRPr lang="en-US" altLang="zh-CN" sz="3200" b="1" dirty="0">
              <a:latin typeface="宋体" pitchFamily="2" charset="-122"/>
              <a:ea typeface="宋体" pitchFamily="2" charset="-122"/>
            </a:endParaRPr>
          </a:p>
          <a:p>
            <a:endParaRPr lang="zh-CN" altLang="en-US" sz="3200" b="1" dirty="0">
              <a:latin typeface="宋体" pitchFamily="2" charset="-122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72817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 animBg="1"/>
      <p:bldP spid="2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本课线索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zh-CN" b="1" dirty="0" smtClean="0"/>
              <a:t>   1</a:t>
            </a:r>
            <a:r>
              <a:rPr lang="zh-CN" altLang="en-US" b="1" dirty="0"/>
              <a:t>个基础：宋代农业的发展；</a:t>
            </a:r>
          </a:p>
          <a:p>
            <a:pPr marL="0" indent="0">
              <a:buNone/>
            </a:pPr>
            <a:r>
              <a:rPr lang="zh-CN" altLang="en-US" b="1" dirty="0"/>
              <a:t>   </a:t>
            </a:r>
            <a:r>
              <a:rPr lang="en-US" altLang="zh-CN" b="1" dirty="0"/>
              <a:t>6</a:t>
            </a:r>
            <a:r>
              <a:rPr lang="zh-CN" altLang="en-US" b="1" dirty="0"/>
              <a:t>个繁荣：手工业，商业经济，边境贸易，对外贸易，城市，货币；</a:t>
            </a:r>
          </a:p>
          <a:p>
            <a:pPr marL="0" indent="0">
              <a:buNone/>
            </a:pPr>
            <a:r>
              <a:rPr lang="zh-CN" altLang="en-US" b="1" dirty="0"/>
              <a:t>   </a:t>
            </a:r>
            <a:r>
              <a:rPr lang="en-US" altLang="zh-CN" b="1" dirty="0"/>
              <a:t>1</a:t>
            </a:r>
            <a:r>
              <a:rPr lang="zh-CN" altLang="en-US" b="1" dirty="0"/>
              <a:t>个转移：经济中心的南移；</a:t>
            </a:r>
          </a:p>
          <a:p>
            <a:pPr marL="0" indent="0">
              <a:buNone/>
            </a:pPr>
            <a:r>
              <a:rPr lang="zh-CN" altLang="en-US" b="1" dirty="0"/>
              <a:t>   </a:t>
            </a:r>
            <a:r>
              <a:rPr lang="en-US" altLang="zh-CN" b="1" dirty="0"/>
              <a:t>3</a:t>
            </a:r>
            <a:r>
              <a:rPr lang="zh-CN" altLang="en-US" b="1" dirty="0"/>
              <a:t>个变化：社会阶层流动加快，人身自由增加，国家对社会控制放松；</a:t>
            </a:r>
          </a:p>
          <a:p>
            <a:pPr marL="0" indent="0">
              <a:buNone/>
            </a:pPr>
            <a:r>
              <a:rPr lang="zh-CN" altLang="en-US" b="1" dirty="0"/>
              <a:t>思维导图</a:t>
            </a:r>
          </a:p>
        </p:txBody>
      </p:sp>
    </p:spTree>
    <p:extLst>
      <p:ext uri="{BB962C8B-B14F-4D97-AF65-F5344CB8AC3E}">
        <p14:creationId xmlns:p14="http://schemas.microsoft.com/office/powerpoint/2010/main" val="3380593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520" y="260648"/>
            <a:ext cx="861774" cy="645333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4400" b="1" dirty="0" smtClean="0">
                <a:latin typeface="+mj-ea"/>
                <a:ea typeface="+mj-ea"/>
              </a:rPr>
              <a:t>辽宋夏金元的经济与社会</a:t>
            </a:r>
            <a:endParaRPr lang="zh-CN" altLang="en-US" sz="4400" b="1" dirty="0">
              <a:latin typeface="+mj-ea"/>
              <a:ea typeface="+mj-ea"/>
            </a:endParaRPr>
          </a:p>
        </p:txBody>
      </p:sp>
      <p:sp>
        <p:nvSpPr>
          <p:cNvPr id="5" name="左大括号 4"/>
          <p:cNvSpPr/>
          <p:nvPr/>
        </p:nvSpPr>
        <p:spPr>
          <a:xfrm>
            <a:off x="1178144" y="548680"/>
            <a:ext cx="369520" cy="576064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1561784" y="548680"/>
            <a:ext cx="702628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CN" altLang="en-US" sz="4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农业：原因、表现、结果</a:t>
            </a:r>
            <a:endParaRPr lang="zh-CN" altLang="en-US" sz="4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矩形 7"/>
          <p:cNvSpPr/>
          <p:nvPr/>
        </p:nvSpPr>
        <p:spPr>
          <a:xfrm>
            <a:off x="1362904" y="1670352"/>
            <a:ext cx="7648248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CN" altLang="en-US" sz="4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手工业：制瓷、矿冶、印刷</a:t>
            </a:r>
            <a:endParaRPr lang="en-US" altLang="zh-CN" sz="4800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zh-CN" altLang="en-US" sz="4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、纺织、造船</a:t>
            </a:r>
            <a:endParaRPr lang="zh-CN" altLang="en-US" sz="4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9" name="矩形 8"/>
          <p:cNvSpPr/>
          <p:nvPr/>
        </p:nvSpPr>
        <p:spPr>
          <a:xfrm>
            <a:off x="1362904" y="3356991"/>
            <a:ext cx="7648248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en-US" sz="4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商业：原因、表现、经济重</a:t>
            </a:r>
            <a:endParaRPr lang="en-US" altLang="zh-CN" sz="4800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r>
              <a:rPr lang="zh-CN" altLang="en-US" sz="4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心南移（</a:t>
            </a:r>
            <a:r>
              <a:rPr lang="zh-CN" altLang="en-US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原因、过程、影响）</a:t>
            </a:r>
            <a:endParaRPr lang="zh-CN" altLang="en-US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561784" y="5385990"/>
            <a:ext cx="577594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CN" altLang="en-U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社会：原因、表现</a:t>
            </a:r>
            <a:endParaRPr lang="zh-CN" altLang="en-US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70064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龙腾四海">
  <a:themeElements>
    <a:clrScheme name="龙腾四海">
      <a:dk1>
        <a:sysClr val="windowText" lastClr="000000"/>
      </a:dk1>
      <a:lt1>
        <a:sysClr val="window" lastClr="FFFFFF"/>
      </a:lt1>
      <a:dk2>
        <a:srgbClr val="001B36"/>
      </a:dk2>
      <a:lt2>
        <a:srgbClr val="EDF8FE"/>
      </a:lt2>
      <a:accent1>
        <a:srgbClr val="477AB1"/>
      </a:accent1>
      <a:accent2>
        <a:srgbClr val="51848E"/>
      </a:accent2>
      <a:accent3>
        <a:srgbClr val="7B9B57"/>
      </a:accent3>
      <a:accent4>
        <a:srgbClr val="8B8D8C"/>
      </a:accent4>
      <a:accent5>
        <a:srgbClr val="8B7396"/>
      </a:accent5>
      <a:accent6>
        <a:srgbClr val="E89A53"/>
      </a:accent6>
      <a:hlink>
        <a:srgbClr val="0080FF"/>
      </a:hlink>
      <a:folHlink>
        <a:srgbClr val="FF00FF"/>
      </a:folHlink>
    </a:clrScheme>
    <a:fontScheme name="龙腾四海">
      <a:majorFont>
        <a:latin typeface="Maiandra GD"/>
        <a:ea typeface=""/>
        <a:cs typeface=""/>
        <a:font script="CYRL" typeface="Times New Roman"/>
        <a:font script="GREK" typeface="Times New Roman"/>
        <a:font script="Jpan" typeface="ＭＳ Ｐゴシック"/>
        <a:font script="Hang" typeface="HY중고딕"/>
        <a:font script="Hans" typeface="隶书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Ｐ明朝"/>
        <a:font script="Hang" typeface="HY견명조"/>
        <a:font script="Hans" typeface="华文楷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龙腾四海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50000"/>
                <a:hueMod val="100000"/>
                <a:satMod val="250000"/>
              </a:schemeClr>
            </a:gs>
            <a:gs pos="75000">
              <a:schemeClr val="phClr">
                <a:tint val="80000"/>
                <a:shade val="100000"/>
                <a:hueMod val="100000"/>
                <a:satMod val="375000"/>
              </a:schemeClr>
            </a:gs>
            <a:gs pos="100000">
              <a:schemeClr val="phClr">
                <a:tint val="50000"/>
                <a:shade val="100000"/>
                <a:hueMod val="100000"/>
                <a:satMod val="5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50000"/>
                <a:hueMod val="100000"/>
                <a:satMod val="100000"/>
              </a:schemeClr>
              <a:schemeClr val="phClr">
                <a:tint val="100000"/>
                <a:shade val="75000"/>
                <a:hueMod val="100000"/>
                <a:satMod val="100000"/>
              </a:schemeClr>
            </a:duotone>
          </a:blip>
          <a:tile tx="0" ty="0" sx="50000" sy="50000" flip="none" algn="ctr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  <a:scene3d>
            <a:camera prst="orthographicFront" fov="0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2700" h="12700" prst="relaxedInset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  <a:outerShdw blurRad="44450" dist="50800" dir="3300000" sx="99000" sy="99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contrasting" dir="tl">
              <a:rot lat="0" lon="0" rev="14220000"/>
            </a:lightRig>
          </a:scene3d>
          <a:sp3d prstMaterial="dkEdge">
            <a:bevelT w="63500" h="63500"/>
            <a:bevelB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bg1">
                <a:tint val="100000"/>
                <a:shade val="100000"/>
                <a:hueMod val="100000"/>
                <a:satMod val="150000"/>
              </a:schemeClr>
            </a:gs>
            <a:gs pos="55000">
              <a:schemeClr val="bg1">
                <a:tint val="100000"/>
                <a:shade val="90000"/>
                <a:hueMod val="100000"/>
                <a:satMod val="375000"/>
              </a:schemeClr>
            </a:gs>
            <a:gs pos="100000">
              <a:schemeClr val="phClr">
                <a:tint val="88000"/>
                <a:shade val="100000"/>
                <a:hueMod val="100000"/>
                <a:satMod val="500000"/>
              </a:schemeClr>
            </a:gs>
          </a:gsLst>
          <a:lin ang="5400000" scaled="1"/>
        </a:gradFill>
        <a:blipFill>
          <a:blip xmlns:r="http://schemas.openxmlformats.org/officeDocument/2006/relationships" r:embed="rId2">
            <a:duotone>
              <a:schemeClr val="phClr">
                <a:shade val="30000"/>
                <a:satMod val="555000"/>
              </a:schemeClr>
              <a:schemeClr val="phClr">
                <a:tint val="96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1416</TotalTime>
  <Words>2162</Words>
  <Application>Microsoft Office PowerPoint</Application>
  <PresentationFormat>全屏显示(4:3)</PresentationFormat>
  <Paragraphs>195</Paragraphs>
  <Slides>32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32</vt:i4>
      </vt:variant>
    </vt:vector>
  </HeadingPairs>
  <TitlesOfParts>
    <vt:vector size="33" baseType="lpstr">
      <vt:lpstr>龙腾四海</vt:lpstr>
      <vt:lpstr>第11课 辽夏金元的经济与社会</vt:lpstr>
      <vt:lpstr>PowerPoint 演示文稿</vt:lpstr>
      <vt:lpstr>一、农业的发展</vt:lpstr>
      <vt:lpstr>PowerPoint 演示文稿</vt:lpstr>
      <vt:lpstr>PowerPoint 演示文稿</vt:lpstr>
      <vt:lpstr>PowerPoint 演示文稿</vt:lpstr>
      <vt:lpstr>PowerPoint 演示文稿</vt:lpstr>
      <vt:lpstr>3、结果</vt:lpstr>
      <vt:lpstr>二、手工业的发展</vt:lpstr>
      <vt:lpstr>宋代五大名窑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三、商业和城市的发展</vt:lpstr>
      <vt:lpstr>PowerPoint 演示文稿</vt:lpstr>
      <vt:lpstr>PowerPoint 演示文稿</vt:lpstr>
      <vt:lpstr>PowerPoint 演示文稿</vt:lpstr>
      <vt:lpstr>PowerPoint 演示文稿</vt:lpstr>
      <vt:lpstr>经济重心南移的原因（回顾知识）</vt:lpstr>
      <vt:lpstr>PowerPoint 演示文稿</vt:lpstr>
      <vt:lpstr>经济重心南移的影响</vt:lpstr>
      <vt:lpstr>PowerPoint 演示文稿</vt:lpstr>
      <vt:lpstr>PowerPoint 演示文稿</vt:lpstr>
      <vt:lpstr>四、社会的变化</vt:lpstr>
      <vt:lpstr>表现</vt:lpstr>
      <vt:lpstr>PowerPoint 演示文稿</vt:lpstr>
      <vt:lpstr>PowerPoint 演示文稿</vt:lpstr>
      <vt:lpstr>PowerPoint 演示文稿</vt:lpstr>
      <vt:lpstr>本课线索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2019-09-24T07:30:21Z</dcterms:created>
  <dcterms:modified xsi:type="dcterms:W3CDTF">2019-10-14T02:10:11Z</dcterms:modified>
</cp:coreProperties>
</file>