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gif" ContentType="image/gi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57" r:id="rId5"/>
    <p:sldId id="259" r:id="rId6"/>
    <p:sldId id="260" r:id="rId7"/>
    <p:sldId id="277" r:id="rId8"/>
    <p:sldId id="276" r:id="rId9"/>
    <p:sldId id="278" r:id="rId10"/>
    <p:sldId id="280" r:id="rId11"/>
    <p:sldId id="282" r:id="rId12"/>
    <p:sldId id="284" r:id="rId13"/>
    <p:sldId id="285" r:id="rId14"/>
    <p:sldId id="286" r:id="rId15"/>
    <p:sldId id="262" r:id="rId16"/>
    <p:sldId id="287" r:id="rId17"/>
    <p:sldId id="288" r:id="rId18"/>
    <p:sldId id="263" r:id="rId19"/>
    <p:sldId id="289" r:id="rId20"/>
    <p:sldId id="291" r:id="rId21"/>
    <p:sldId id="302" r:id="rId22"/>
    <p:sldId id="292" r:id="rId23"/>
    <p:sldId id="264" r:id="rId24"/>
    <p:sldId id="293" r:id="rId25"/>
    <p:sldId id="294" r:id="rId26"/>
    <p:sldId id="295" r:id="rId27"/>
    <p:sldId id="297" r:id="rId28"/>
    <p:sldId id="296" r:id="rId29"/>
    <p:sldId id="298" r:id="rId30"/>
    <p:sldId id="265" r:id="rId31"/>
    <p:sldId id="299" r:id="rId32"/>
    <p:sldId id="270" r:id="rId33"/>
    <p:sldId id="300" r:id="rId34"/>
    <p:sldId id="271" r:id="rId35"/>
    <p:sldId id="301" r:id="rId36"/>
    <p:sldId id="267" r:id="rId37"/>
  </p:sldIdLst>
  <p:sldSz cx="12190413" cy="6859588"/>
  <p:notesSz cx="6858000" cy="9144000"/>
  <p:custDataLst>
    <p:tags r:id="rId38"/>
  </p:custDataLst>
  <p:defaultTextStyle>
    <a:defPPr>
      <a:defRPr lang="zh-CN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348" y="-180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tags" Target="tags/tag1.xml" /><Relationship Id="rId39" Type="http://schemas.openxmlformats.org/officeDocument/2006/relationships/presProps" Target="presProps.xml" /><Relationship Id="rId4" Type="http://schemas.openxmlformats.org/officeDocument/2006/relationships/slide" Target="slides/slide2.xml" /><Relationship Id="rId40" Type="http://schemas.openxmlformats.org/officeDocument/2006/relationships/viewProps" Target="viewProps.xml" /><Relationship Id="rId41" Type="http://schemas.openxmlformats.org/officeDocument/2006/relationships/theme" Target="theme/theme1.xml" /><Relationship Id="rId42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B4570-67E1-416B-8FCC-7ED17C6CEDD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2289B-5334-4C98-B89D-4DB1601C95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045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办法一会使我们偏向大汉族主义，从地理上限制了本国史的内容，使中国历史变为汉族的历史或汉族统治者的历史，就是古代中国史等于汉族历史。所以不可取。第二种办法，会丰富中国史的内容，使中国史成为中华各民族共同的历史，追溯我们各个民族共同创造的优秀成果。这才是最客观、最公正的。所以，古代中国应是以中华人民共和国国土为主范围，上溯在这这块土地上人的活动。汉族也是民族融合而来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396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/>
              <a:t>http://game.ali213.net/forum.php?mod=viewthread&amp;page=1&amp;tid=5388482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969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/>
              <a:t>http://game.ali213.net/forum.php?mod=viewthread&amp;page=1&amp;tid=5388482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969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汉、羌持久战之进行，给双方带来严重危害。对汉政府而言，耗费大量人力、物力、财力。</a:t>
            </a:r>
            <a:r>
              <a:rPr lang="en-US" altLang="zh-CN" smtClean="0"/>
              <a:t>……</a:t>
            </a:r>
            <a:r>
              <a:rPr lang="zh-CN" altLang="en-US" smtClean="0"/>
              <a:t>饱受战乱的河西地区，生产凋敝，人口锐减。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048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/>
              <a:t>http://game.ali213.net/forum.php?mod=viewthread&amp;page=1&amp;tid=5388482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969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/>
              <a:t>http://game.ali213.net/forum.php?mod=viewthread&amp;page=1&amp;tid=5388482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969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749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749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2289B-5334-4C98-B89D-4DB1601C95E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749133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919"/>
            <a:ext cx="10361851" cy="147036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7386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572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2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78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78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2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4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6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1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gi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431315" y="675044"/>
            <a:ext cx="10847793" cy="102615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5900" b="1">
                <a:latin typeface="华文行楷" pitchFamily="2" charset="-122"/>
                <a:ea typeface="华文行楷" pitchFamily="2" charset="-122"/>
              </a:rPr>
              <a:t>第四单元    民族关系与国家关系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314" y="1989302"/>
            <a:ext cx="10559799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300">
                <a:latin typeface="+mn-ea"/>
              </a:rPr>
              <a:t>第</a:t>
            </a:r>
            <a:r>
              <a:rPr lang="en-US" altLang="zh-CN" sz="4300">
                <a:latin typeface="+mn-ea"/>
              </a:rPr>
              <a:t>10</a:t>
            </a:r>
            <a:r>
              <a:rPr lang="zh-CN" altLang="en-US" sz="4300">
                <a:latin typeface="+mn-ea"/>
              </a:rPr>
              <a:t>课   中国古代的民族关系与对外交往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1314" y="3429794"/>
            <a:ext cx="1123178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300">
                <a:latin typeface="+mn-ea"/>
              </a:rPr>
              <a:t>第</a:t>
            </a:r>
            <a:r>
              <a:rPr lang="en-US" altLang="zh-CN" sz="4300">
                <a:latin typeface="+mn-ea"/>
              </a:rPr>
              <a:t>11</a:t>
            </a:r>
            <a:r>
              <a:rPr lang="zh-CN" altLang="en-US" sz="4300">
                <a:latin typeface="+mn-ea"/>
              </a:rPr>
              <a:t>课   近代西方民族国家与国际法的发展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1314" y="4774255"/>
            <a:ext cx="10655797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300">
                <a:latin typeface="+mn-ea"/>
              </a:rPr>
              <a:t>第</a:t>
            </a:r>
            <a:r>
              <a:rPr lang="en-US" altLang="zh-CN" sz="4300">
                <a:latin typeface="+mn-ea"/>
              </a:rPr>
              <a:t>12</a:t>
            </a:r>
            <a:r>
              <a:rPr lang="zh-CN" altLang="en-US" sz="4300">
                <a:latin typeface="+mn-ea"/>
              </a:rPr>
              <a:t>课   当代中国的民族政策和外交</a:t>
            </a:r>
          </a:p>
        </p:txBody>
      </p:sp>
    </p:spTree>
    <p:extLst>
      <p:ext uri="{BB962C8B-B14F-4D97-AF65-F5344CB8AC3E}">
        <p14:creationId xmlns:p14="http://schemas.microsoft.com/office/powerpoint/2010/main" val="32433916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239318" y="356742"/>
            <a:ext cx="11615778" cy="861974"/>
          </a:xfrm>
          <a:prstGeom prst="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4800" b="1">
                <a:latin typeface="+mn-ea"/>
              </a:rPr>
              <a:t>第</a:t>
            </a:r>
            <a:r>
              <a:rPr lang="en-US" altLang="zh-CN" sz="4800" b="1">
                <a:latin typeface="+mn-ea"/>
              </a:rPr>
              <a:t>10</a:t>
            </a:r>
            <a:r>
              <a:rPr lang="zh-CN" altLang="en-US" sz="4800" b="1">
                <a:latin typeface="+mn-ea"/>
              </a:rPr>
              <a:t>课 中国古代的民族关系与对外交往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2831269" y="1218715"/>
            <a:ext cx="239995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7322" y="1509136"/>
            <a:ext cx="10943791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300" b="1"/>
              <a:t>问题一：何为古代中国？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8349" y="2373432"/>
            <a:ext cx="815602" cy="268892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华文楷体" pitchFamily="2" charset="-122"/>
                <a:ea typeface="华文楷体" pitchFamily="2" charset="-122"/>
              </a:rPr>
              <a:t>两种办法</a:t>
            </a:r>
          </a:p>
        </p:txBody>
      </p:sp>
      <p:sp>
        <p:nvSpPr>
          <p:cNvPr id="11" name="左大括号 10"/>
          <p:cNvSpPr/>
          <p:nvPr/>
        </p:nvSpPr>
        <p:spPr>
          <a:xfrm>
            <a:off x="963951" y="2469465"/>
            <a:ext cx="427346" cy="259288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391296" y="2277400"/>
            <a:ext cx="10799117" cy="1272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办法一：</a:t>
            </a:r>
            <a:r>
              <a:rPr lang="zh-CN" altLang="en-US" sz="3700"/>
              <a:t>以历代皇朝疆域、皇权统治范围确定历代      国土的范围。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91296" y="3981983"/>
            <a:ext cx="10799117" cy="1272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办法二：</a:t>
            </a:r>
            <a:r>
              <a:rPr lang="zh-CN" altLang="en-US" sz="3700"/>
              <a:t>以中华人民共和国的国土为主范围，上溯在这块土地上的人的活动。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9318" y="5350454"/>
            <a:ext cx="11807775" cy="1272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采纳办法二：以中华人民共和国的国土为主范围，上溯在这块土地上的人的活动。</a:t>
            </a:r>
          </a:p>
        </p:txBody>
      </p:sp>
    </p:spTree>
    <p:extLst>
      <p:ext uri="{BB962C8B-B14F-4D97-AF65-F5344CB8AC3E}">
        <p14:creationId xmlns:p14="http://schemas.microsoft.com/office/powerpoint/2010/main" val="28662116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47322" y="1509136"/>
            <a:ext cx="10943791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118530"/>
            <a:r>
              <a:rPr lang="zh-CN" altLang="en-US" sz="4300" b="1"/>
              <a:t>问题二：民族关系如何？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9318" y="356742"/>
            <a:ext cx="11615778" cy="861974"/>
          </a:xfrm>
          <a:prstGeom prst="rect">
            <a:avLst/>
          </a:prstGeom>
          <a:solidFill>
            <a:srgbClr val="0000CC"/>
          </a:solidFill>
          <a:ln>
            <a:solidFill>
              <a:srgbClr val="0000CC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4800" b="1">
                <a:latin typeface="+mn-ea"/>
              </a:rPr>
              <a:t>第</a:t>
            </a:r>
            <a:r>
              <a:rPr lang="en-US" altLang="zh-CN" sz="4800" b="1">
                <a:latin typeface="+mn-ea"/>
              </a:rPr>
              <a:t>10</a:t>
            </a:r>
            <a:r>
              <a:rPr lang="zh-CN" altLang="en-US" sz="4800" b="1">
                <a:latin typeface="+mn-ea"/>
              </a:rPr>
              <a:t>课 中国古代的民族关系与对外交往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5999208" y="1125004"/>
            <a:ext cx="239995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8590" y="2661531"/>
            <a:ext cx="11615778" cy="143662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300">
                <a:latin typeface="黑体" pitchFamily="49" charset="-122"/>
                <a:ea typeface="黑体" pitchFamily="49" charset="-122"/>
              </a:rPr>
              <a:t>在中国漫长的历史进程中，各民族之间既冲突，又融合，而民族融合是主流。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9935133" y="3429794"/>
            <a:ext cx="124797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19309" y="4005991"/>
            <a:ext cx="115197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2927267" y="4043723"/>
            <a:ext cx="39359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25973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5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/>
              <a:t>秦朝时期的民族关系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83293" y="836906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237061"/>
              </a:tabLst>
            </a:pPr>
            <a:r>
              <a:rPr lang="zh-CN" altLang="en-US" sz="3700" b="1"/>
              <a:t>阶段：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89272" y="2000703"/>
            <a:ext cx="796784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设“典客”“典属国”管理民族事务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35270" y="836906"/>
            <a:ext cx="65278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统一多民族国家历史的发端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04368" y="1989301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中央：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14246" y="3813926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地方：</a:t>
            </a:r>
          </a:p>
        </p:txBody>
      </p:sp>
      <p:sp>
        <p:nvSpPr>
          <p:cNvPr id="17" name="左大括号 16"/>
          <p:cNvSpPr/>
          <p:nvPr/>
        </p:nvSpPr>
        <p:spPr>
          <a:xfrm>
            <a:off x="3047582" y="2932146"/>
            <a:ext cx="287995" cy="2688921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228180" y="2922551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北面：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71596" y="2922551"/>
            <a:ext cx="505218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北逐匈奴，修筑长城；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33297" y="4954158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南面：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71394" y="4954158"/>
            <a:ext cx="5242664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南抚夷越，设郡管辖。</a:t>
            </a:r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2" t="8624" r="20371" b="10928"/>
          <a:stretch>
            <a:fillRect/>
          </a:stretch>
        </p:blipFill>
        <p:spPr bwMode="auto">
          <a:xfrm>
            <a:off x="6173913" y="0"/>
            <a:ext cx="6041973" cy="6920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844832" y="261442"/>
            <a:ext cx="836627" cy="147767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en-US" altLang="zh-CN" sz="8800" b="1">
                <a:solidFill>
                  <a:srgbClr val="FF0000"/>
                </a:solidFill>
                <a:latin typeface="+mn-ea"/>
              </a:rPr>
              <a:t>?</a:t>
            </a:r>
            <a:endParaRPr lang="zh-CN" altLang="en-US" sz="8800" b="1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08093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  <p:bldP spid="11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汉朝时期的民族关系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83293" y="797408"/>
            <a:ext cx="1151978" cy="615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中央：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1269" y="797408"/>
            <a:ext cx="4895907" cy="615696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设大鸿胪，管理民族事务。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293" y="2757564"/>
            <a:ext cx="1151978" cy="615696"/>
          </a:xfrm>
          <a:prstGeom prst="rect">
            <a:avLst/>
          </a:prstGeom>
          <a:solidFill>
            <a:schemeClr val="bg1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地方：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2735270" y="1413103"/>
            <a:ext cx="280769" cy="345718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9831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8676" y="-51450"/>
            <a:ext cx="10079808" cy="703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839623" y="30921"/>
            <a:ext cx="2350790" cy="697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匈奴</a:t>
            </a:r>
          </a:p>
        </p:txBody>
      </p:sp>
    </p:spTree>
    <p:extLst>
      <p:ext uri="{BB962C8B-B14F-4D97-AF65-F5344CB8AC3E}">
        <p14:creationId xmlns:p14="http://schemas.microsoft.com/office/powerpoint/2010/main" val="33960785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汉朝时期的民族关系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83293" y="797408"/>
            <a:ext cx="1151978" cy="615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中央：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1269" y="797408"/>
            <a:ext cx="4895907" cy="615696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设大鸿胪，管理民族事务。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293" y="2757564"/>
            <a:ext cx="1151978" cy="615696"/>
          </a:xfrm>
          <a:prstGeom prst="rect">
            <a:avLst/>
          </a:prstGeom>
          <a:solidFill>
            <a:schemeClr val="bg1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地方：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2735270" y="1413103"/>
            <a:ext cx="280769" cy="345718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927267" y="1469638"/>
            <a:ext cx="6527876" cy="615696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北面：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75243" y="1469638"/>
            <a:ext cx="4895907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匈奴，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23220" y="1509138"/>
            <a:ext cx="1108588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和亲</a:t>
            </a:r>
          </a:p>
        </p:txBody>
      </p:sp>
      <p:sp>
        <p:nvSpPr>
          <p:cNvPr id="34" name="右箭头 33"/>
          <p:cNvSpPr/>
          <p:nvPr/>
        </p:nvSpPr>
        <p:spPr>
          <a:xfrm>
            <a:off x="6575198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6863192" y="1509137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攻打</a:t>
            </a:r>
          </a:p>
        </p:txBody>
      </p:sp>
      <p:sp>
        <p:nvSpPr>
          <p:cNvPr id="36" name="右箭头 35"/>
          <p:cNvSpPr/>
          <p:nvPr/>
        </p:nvSpPr>
        <p:spPr>
          <a:xfrm>
            <a:off x="7919172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8207166" y="1469638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西迁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320" y="2141868"/>
            <a:ext cx="11929615" cy="20928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>
                <a:latin typeface="黑体" pitchFamily="49" charset="-122"/>
                <a:ea typeface="黑体" pitchFamily="49" charset="-122"/>
              </a:rPr>
              <a:t>如不遇水旱灾荒之年，百姓家给人足，各地官府仓廪皆满，府库充裕；京师之钱累聚巨万，穿钱之绳朽断而钱散不可胜数；太仓之粟陈陈相因，充溢而露积于外，以致腐败不可食用。</a:t>
            </a:r>
            <a:endParaRPr lang="en-US" altLang="zh-CN" sz="3200">
              <a:latin typeface="黑体" pitchFamily="49" charset="-122"/>
              <a:ea typeface="黑体" panose="02010609060101010101" pitchFamily="49" charset="-122"/>
            </a:endParaRPr>
          </a:p>
          <a:p>
            <a:r>
              <a:rPr lang="en-US" altLang="zh-CN" sz="3200">
                <a:latin typeface="黑体" pitchFamily="49" charset="-122"/>
                <a:ea typeface="黑体" pitchFamily="49" charset="-122"/>
              </a:rPr>
              <a:t>                    </a:t>
            </a:r>
            <a:r>
              <a:rPr lang="en-US" altLang="zh-CN" sz="3200" smtClean="0">
                <a:latin typeface="黑体" pitchFamily="49" charset="-122"/>
                <a:ea typeface="黑体" pitchFamily="49" charset="-122"/>
              </a:rPr>
              <a:t>        </a:t>
            </a:r>
            <a:r>
              <a:rPr lang="en-US" altLang="zh-CN" sz="3200">
                <a:latin typeface="黑体" pitchFamily="49" charset="-122"/>
                <a:ea typeface="黑体" pitchFamily="49" charset="-122"/>
              </a:rPr>
              <a:t>—《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史记</a:t>
            </a:r>
            <a:r>
              <a:rPr lang="en-US" altLang="zh-CN" sz="3200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3200">
                <a:latin typeface="黑体" pitchFamily="49" charset="-122"/>
                <a:ea typeface="黑体" pitchFamily="49" charset="-122"/>
              </a:rPr>
              <a:t>平准书</a:t>
            </a:r>
            <a:r>
              <a:rPr lang="en-US" altLang="zh-CN" sz="320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32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67148" y="1569204"/>
            <a:ext cx="3023265" cy="492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/>
              <a:t>初步实现汉匈统一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34025" y="3652947"/>
            <a:ext cx="2138910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国</a:t>
            </a:r>
            <a:r>
              <a:rPr lang="zh-CN" altLang="en-US" sz="3200" b="1" smtClean="0">
                <a:solidFill>
                  <a:srgbClr val="FF0000"/>
                </a:solidFill>
              </a:rPr>
              <a:t>富民足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6347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20" grpId="0"/>
      <p:bldP spid="20" grpId="1"/>
      <p:bldP spid="17" grpId="0"/>
      <p:bldP spid="18" grpId="0"/>
      <p:bldP spid="1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8676" y="-51450"/>
            <a:ext cx="10079808" cy="703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839623" y="30921"/>
            <a:ext cx="2350790" cy="697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匈奴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9623" y="728709"/>
            <a:ext cx="2389574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西域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39622" y="1297141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河西走廊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39622" y="1845618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羌</a:t>
            </a:r>
            <a:r>
              <a:rPr lang="zh-CN" altLang="en-US" sz="3700" b="1" smtClean="0">
                <a:solidFill>
                  <a:srgbClr val="FF0000"/>
                </a:solidFill>
              </a:rPr>
              <a:t>人地区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39622" y="2421682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氐人地区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39622" y="2953325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西南</a:t>
            </a:r>
            <a:r>
              <a:rPr lang="zh-CN" altLang="en-US" sz="3700" b="1" smtClean="0">
                <a:solidFill>
                  <a:srgbClr val="FF0000"/>
                </a:solidFill>
              </a:rPr>
              <a:t>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2536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汉朝时期的民族关系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83293" y="797408"/>
            <a:ext cx="1151978" cy="615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中央：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1269" y="797408"/>
            <a:ext cx="4895907" cy="615696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设大鸿胪，管理民族事务。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293" y="2757564"/>
            <a:ext cx="1151978" cy="615696"/>
          </a:xfrm>
          <a:prstGeom prst="rect">
            <a:avLst/>
          </a:prstGeom>
          <a:solidFill>
            <a:schemeClr val="bg1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地方：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2735270" y="1413103"/>
            <a:ext cx="280769" cy="345718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927267" y="1469638"/>
            <a:ext cx="6527876" cy="615696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北面：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75243" y="1469638"/>
            <a:ext cx="4895907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匈奴，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23220" y="1509138"/>
            <a:ext cx="1108588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和亲</a:t>
            </a:r>
          </a:p>
        </p:txBody>
      </p:sp>
      <p:sp>
        <p:nvSpPr>
          <p:cNvPr id="34" name="右箭头 33"/>
          <p:cNvSpPr/>
          <p:nvPr/>
        </p:nvSpPr>
        <p:spPr>
          <a:xfrm>
            <a:off x="6575198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6863192" y="1509137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攻打</a:t>
            </a:r>
          </a:p>
        </p:txBody>
      </p:sp>
      <p:sp>
        <p:nvSpPr>
          <p:cNvPr id="36" name="右箭头 35"/>
          <p:cNvSpPr/>
          <p:nvPr/>
        </p:nvSpPr>
        <p:spPr>
          <a:xfrm>
            <a:off x="7919172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8207166" y="1469638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西迁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67148" y="1569204"/>
            <a:ext cx="3023265" cy="492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/>
              <a:t>初步实现汉匈统一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27266" y="2133349"/>
            <a:ext cx="9263147" cy="624215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西面：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75243" y="2115098"/>
            <a:ext cx="8015170" cy="61554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河西走廊 西域 羌人、氐人、西南地区</a:t>
            </a:r>
            <a:endParaRPr lang="zh-CN" altLang="en-US" sz="3200" b="1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88619" y="2795851"/>
            <a:ext cx="2927267" cy="5391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700"/>
              <a:t>沟通西域和中亚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373260"/>
            <a:ext cx="12190413" cy="138499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+mn-ea"/>
              </a:rPr>
              <a:t>军旅之费，转运委输，用二百四十余亿，府帑空竭。延及内郡，边民死者不可胜数，并、凉二州遂至虚耗。</a:t>
            </a:r>
            <a:r>
              <a:rPr lang="en-US" altLang="zh-CN" sz="2800" b="1" smtClean="0">
                <a:latin typeface="+mn-ea"/>
              </a:rPr>
              <a:t>      ——《</a:t>
            </a:r>
            <a:r>
              <a:rPr lang="zh-CN" altLang="en-US" sz="2800" b="1" smtClean="0">
                <a:latin typeface="+mn-ea"/>
              </a:rPr>
              <a:t>后汉书</a:t>
            </a:r>
            <a:r>
              <a:rPr lang="en-US" altLang="zh-CN" sz="2800" b="1" smtClean="0">
                <a:latin typeface="+mn-ea"/>
              </a:rPr>
              <a:t>·</a:t>
            </a:r>
            <a:r>
              <a:rPr lang="zh-CN" altLang="en-US" sz="2800" b="1" smtClean="0">
                <a:latin typeface="+mn-ea"/>
              </a:rPr>
              <a:t>西羌传</a:t>
            </a:r>
            <a:r>
              <a:rPr lang="en-US" altLang="zh-CN" sz="2800" b="1" smtClean="0">
                <a:latin typeface="+mn-ea"/>
              </a:rPr>
              <a:t>》</a:t>
            </a:r>
          </a:p>
          <a:p>
            <a:endParaRPr lang="zh-CN" altLang="en-US" sz="2800" b="1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4706774"/>
            <a:ext cx="12215887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+mn-ea"/>
              </a:rPr>
              <a:t>田畴不得垦辟，禾稼不得收入。</a:t>
            </a:r>
            <a:r>
              <a:rPr lang="en-US" altLang="zh-CN" sz="2800" b="1" smtClean="0">
                <a:latin typeface="+mn-ea"/>
              </a:rPr>
              <a:t>——《</a:t>
            </a:r>
            <a:r>
              <a:rPr lang="zh-CN" altLang="en-US" sz="2800" b="1" smtClean="0">
                <a:latin typeface="+mn-ea"/>
              </a:rPr>
              <a:t>后汉书</a:t>
            </a:r>
            <a:r>
              <a:rPr lang="en-US" altLang="zh-CN" sz="2800" b="1" smtClean="0">
                <a:latin typeface="+mn-ea"/>
              </a:rPr>
              <a:t>·</a:t>
            </a:r>
            <a:r>
              <a:rPr lang="zh-CN" altLang="en-US" sz="2800" b="1" smtClean="0">
                <a:latin typeface="+mn-ea"/>
              </a:rPr>
              <a:t>庞参传</a:t>
            </a:r>
            <a:r>
              <a:rPr lang="en-US" altLang="zh-CN" sz="2800" b="1" smtClean="0">
                <a:latin typeface="+mn-ea"/>
              </a:rPr>
              <a:t>》</a:t>
            </a:r>
            <a:endParaRPr lang="zh-CN" altLang="en-US" sz="2800" b="1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290950"/>
            <a:ext cx="10895114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+mn-ea"/>
              </a:rPr>
              <a:t>汉政府虽平定羌人，而“汉祚亦衰焉”。</a:t>
            </a:r>
            <a:r>
              <a:rPr lang="en-US" altLang="zh-CN" sz="2800" b="1" smtClean="0">
                <a:latin typeface="+mn-ea"/>
              </a:rPr>
              <a:t>——《</a:t>
            </a:r>
            <a:r>
              <a:rPr lang="zh-CN" altLang="en-US" sz="2800" b="1" smtClean="0">
                <a:latin typeface="+mn-ea"/>
              </a:rPr>
              <a:t>秦汉史十二讲</a:t>
            </a:r>
            <a:r>
              <a:rPr lang="en-US" altLang="zh-CN" sz="2800" b="1" smtClean="0">
                <a:latin typeface="+mn-ea"/>
              </a:rPr>
              <a:t>》</a:t>
            </a:r>
            <a:endParaRPr lang="zh-CN" altLang="en-US" sz="2800" b="1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1930" y="5283999"/>
            <a:ext cx="12247343" cy="95410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+mn-ea"/>
              </a:rPr>
              <a:t>对羌人而言，在遭受汉军镇压时，还要受本族首领侵扰，或死或亡，牲畜被掳，处境亦艰。</a:t>
            </a:r>
            <a:r>
              <a:rPr lang="en-US" altLang="zh-CN" sz="2800" b="1" smtClean="0">
                <a:latin typeface="+mn-ea"/>
              </a:rPr>
              <a:t>——《</a:t>
            </a:r>
            <a:r>
              <a:rPr lang="zh-CN" altLang="en-US" sz="2800" b="1">
                <a:latin typeface="+mn-ea"/>
              </a:rPr>
              <a:t>秦汉史十二讲</a:t>
            </a:r>
            <a:r>
              <a:rPr lang="en-US" altLang="zh-CN" sz="2800" b="1" smtClean="0">
                <a:latin typeface="+mn-ea"/>
              </a:rPr>
              <a:t>》</a:t>
            </a:r>
            <a:endParaRPr lang="zh-CN" altLang="en-US" sz="2800" b="1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37007" y="4130710"/>
            <a:ext cx="1878879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耗费财力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337007" y="4706774"/>
            <a:ext cx="1878879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耗费人力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337006" y="5734050"/>
            <a:ext cx="1878880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国力衰败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337006" y="6290950"/>
            <a:ext cx="1878879" cy="54238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处境艰难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1485578"/>
            <a:ext cx="12225413" cy="184665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800" b="1">
                <a:latin typeface="宋体" pitchFamily="2" charset="-122"/>
                <a:ea typeface="宋体" pitchFamily="2" charset="-122"/>
              </a:rPr>
              <a:t>如不遇水旱灾荒之年，百姓家给人足，各地官府仓廪皆满，府库充裕；京师之钱累聚巨万，穿钱之绳朽断而钱散不可胜数；太仓之粟陈陈相因，充溢而露积于外，以致腐败不可食用。</a:t>
            </a:r>
            <a:endParaRPr lang="en-US" altLang="zh-CN" sz="2800" b="1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800" b="1">
                <a:latin typeface="宋体" pitchFamily="2" charset="-122"/>
                <a:ea typeface="宋体" pitchFamily="2" charset="-122"/>
              </a:rPr>
              <a:t>                    </a:t>
            </a:r>
            <a:r>
              <a:rPr lang="en-US" altLang="zh-CN" sz="2800" b="1" smtClean="0">
                <a:latin typeface="宋体" pitchFamily="2" charset="-122"/>
                <a:ea typeface="宋体" pitchFamily="2" charset="-122"/>
              </a:rPr>
              <a:t>        </a:t>
            </a:r>
            <a:r>
              <a:rPr lang="en-US" altLang="zh-CN" sz="2800" b="1">
                <a:latin typeface="宋体" pitchFamily="2" charset="-122"/>
                <a:ea typeface="宋体" pitchFamily="2" charset="-122"/>
              </a:rPr>
              <a:t>—《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史记</a:t>
            </a:r>
            <a:r>
              <a:rPr lang="en-US" altLang="zh-CN" sz="2800" b="1">
                <a:latin typeface="宋体" pitchFamily="2" charset="-122"/>
                <a:ea typeface="宋体" pitchFamily="2" charset="-122"/>
              </a:rPr>
              <a:t>·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平准书</a:t>
            </a:r>
            <a:r>
              <a:rPr lang="en-US" altLang="zh-CN" sz="2800" b="1">
                <a:latin typeface="宋体" pitchFamily="2" charset="-122"/>
                <a:ea typeface="宋体" pitchFamily="2" charset="-122"/>
              </a:rPr>
              <a:t>》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277468" y="2853729"/>
            <a:ext cx="1938417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国</a:t>
            </a:r>
            <a:r>
              <a:rPr lang="zh-CN" altLang="en-US" sz="2800" b="1" smtClean="0">
                <a:solidFill>
                  <a:srgbClr val="FF0000"/>
                </a:solidFill>
              </a:rPr>
              <a:t>富民足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1" y="819503"/>
            <a:ext cx="12190413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/>
              <a:t>民族关系和睦，有利于国家富强，人民生活安定，有利于边疆的发展和民族融合，促进对外交流；</a:t>
            </a:r>
            <a:endParaRPr lang="zh-CN" altLang="en-US" sz="2800" b="1"/>
          </a:p>
        </p:txBody>
      </p:sp>
      <p:sp>
        <p:nvSpPr>
          <p:cNvPr id="38" name="TextBox 37"/>
          <p:cNvSpPr txBox="1"/>
          <p:nvPr/>
        </p:nvSpPr>
        <p:spPr>
          <a:xfrm>
            <a:off x="-25474" y="1773610"/>
            <a:ext cx="12190413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/>
              <a:t>民族关系冲突，耗费人力、物力、财力，国力衰退，边疆生产凋敝，处境艰难。</a:t>
            </a:r>
            <a:endParaRPr lang="zh-CN" altLang="en-US" sz="2800" b="1"/>
          </a:p>
        </p:txBody>
      </p:sp>
      <p:sp>
        <p:nvSpPr>
          <p:cNvPr id="39" name="TextBox 38"/>
          <p:cNvSpPr txBox="1"/>
          <p:nvPr/>
        </p:nvSpPr>
        <p:spPr>
          <a:xfrm>
            <a:off x="-25474" y="2691711"/>
            <a:ext cx="12190413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smtClean="0"/>
              <a:t>举措：力避冲突，促进民族关系的和睦。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31189754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" grpId="0"/>
      <p:bldP spid="22" grpId="0"/>
      <p:bldP spid="7" grpId="0"/>
      <p:bldP spid="8" grpId="0"/>
      <p:bldP spid="15" grpId="0"/>
      <p:bldP spid="27" grpId="0"/>
      <p:bldP spid="28" grpId="0"/>
      <p:bldP spid="31" grpId="0"/>
      <p:bldP spid="32" grpId="0"/>
      <p:bldP spid="33" grpId="0"/>
      <p:bldP spid="16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8676" y="-51450"/>
            <a:ext cx="10079808" cy="703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839623" y="30921"/>
            <a:ext cx="2350790" cy="697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匈奴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9623" y="728709"/>
            <a:ext cx="2389574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西域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39622" y="1297141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河西走廊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39622" y="1845618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羌</a:t>
            </a:r>
            <a:r>
              <a:rPr lang="zh-CN" altLang="en-US" sz="3700" b="1" smtClean="0">
                <a:solidFill>
                  <a:srgbClr val="FF0000"/>
                </a:solidFill>
              </a:rPr>
              <a:t>人地区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39622" y="2421682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氐人地区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39622" y="2953325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西南</a:t>
            </a:r>
            <a:r>
              <a:rPr lang="zh-CN" altLang="en-US" sz="3700" b="1" smtClean="0">
                <a:solidFill>
                  <a:srgbClr val="FF0000"/>
                </a:solidFill>
              </a:rPr>
              <a:t>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839622" y="3645818"/>
            <a:ext cx="2422799" cy="692493"/>
          </a:xfrm>
          <a:prstGeom prst="rect">
            <a:avLst/>
          </a:prstGeom>
          <a:solidFill>
            <a:srgbClr val="002060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乌桓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39622" y="4321477"/>
            <a:ext cx="2422799" cy="692493"/>
          </a:xfrm>
          <a:prstGeom prst="rect">
            <a:avLst/>
          </a:prstGeom>
          <a:solidFill>
            <a:srgbClr val="002060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朝鲜</a:t>
            </a:r>
          </a:p>
        </p:txBody>
      </p:sp>
    </p:spTree>
    <p:extLst>
      <p:ext uri="{BB962C8B-B14F-4D97-AF65-F5344CB8AC3E}">
        <p14:creationId xmlns:p14="http://schemas.microsoft.com/office/powerpoint/2010/main" val="22688253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汉朝时期的民族关系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83293" y="797408"/>
            <a:ext cx="1151978" cy="615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中央：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1269" y="797408"/>
            <a:ext cx="4895907" cy="615696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设大鸿胪，管理民族事务。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293" y="2757564"/>
            <a:ext cx="1151978" cy="615696"/>
          </a:xfrm>
          <a:prstGeom prst="rect">
            <a:avLst/>
          </a:prstGeom>
          <a:solidFill>
            <a:schemeClr val="bg1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地方：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2735270" y="1413103"/>
            <a:ext cx="280769" cy="345718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927267" y="1469638"/>
            <a:ext cx="6527876" cy="615696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北面：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75243" y="1469638"/>
            <a:ext cx="4895907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匈奴，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23220" y="1509138"/>
            <a:ext cx="1108588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和亲</a:t>
            </a:r>
          </a:p>
        </p:txBody>
      </p:sp>
      <p:sp>
        <p:nvSpPr>
          <p:cNvPr id="34" name="右箭头 33"/>
          <p:cNvSpPr/>
          <p:nvPr/>
        </p:nvSpPr>
        <p:spPr>
          <a:xfrm>
            <a:off x="6575198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6863192" y="1509137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攻打</a:t>
            </a:r>
          </a:p>
        </p:txBody>
      </p:sp>
      <p:sp>
        <p:nvSpPr>
          <p:cNvPr id="36" name="右箭头 35"/>
          <p:cNvSpPr/>
          <p:nvPr/>
        </p:nvSpPr>
        <p:spPr>
          <a:xfrm>
            <a:off x="7919172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8207166" y="1469638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西迁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67148" y="1569204"/>
            <a:ext cx="3023265" cy="492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/>
              <a:t>初步实现汉匈统一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27266" y="2133349"/>
            <a:ext cx="9263147" cy="624215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西面：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75243" y="2115098"/>
            <a:ext cx="8015170" cy="61554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河西走廊 西域 羌人、氐人、西南地区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88619" y="2795851"/>
            <a:ext cx="2927267" cy="5391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700"/>
              <a:t>沟通西域和中亚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27267" y="3429794"/>
            <a:ext cx="1151978" cy="624215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东北：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78982" y="3429796"/>
            <a:ext cx="5375897" cy="615696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设乌桓校尉、灭卫氏</a:t>
            </a:r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朝鲜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69533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8676" y="-51450"/>
            <a:ext cx="10079808" cy="703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839623" y="30921"/>
            <a:ext cx="2350790" cy="697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匈奴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9623" y="728709"/>
            <a:ext cx="2389574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西域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39622" y="1297141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河西走廊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39622" y="1845618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羌</a:t>
            </a:r>
            <a:r>
              <a:rPr lang="zh-CN" altLang="en-US" sz="3700" b="1" smtClean="0">
                <a:solidFill>
                  <a:srgbClr val="FF0000"/>
                </a:solidFill>
              </a:rPr>
              <a:t>人地区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39622" y="2421682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氐人地区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39622" y="2953325"/>
            <a:ext cx="2422799" cy="692493"/>
          </a:xfrm>
          <a:prstGeom prst="rect">
            <a:avLst/>
          </a:prstGeom>
          <a:solidFill>
            <a:srgbClr val="00CC99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西南</a:t>
            </a:r>
            <a:r>
              <a:rPr lang="zh-CN" altLang="en-US" sz="3700" b="1" smtClean="0">
                <a:solidFill>
                  <a:srgbClr val="FF0000"/>
                </a:solidFill>
              </a:rPr>
              <a:t>地区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839622" y="3645818"/>
            <a:ext cx="2422799" cy="692493"/>
          </a:xfrm>
          <a:prstGeom prst="rect">
            <a:avLst/>
          </a:prstGeom>
          <a:solidFill>
            <a:srgbClr val="002060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 smtClean="0">
                <a:solidFill>
                  <a:srgbClr val="FF0000"/>
                </a:solidFill>
              </a:rPr>
              <a:t>乌桓</a:t>
            </a:r>
            <a:endParaRPr lang="zh-CN" altLang="en-US" sz="3700" b="1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39622" y="4321477"/>
            <a:ext cx="2422799" cy="692493"/>
          </a:xfrm>
          <a:prstGeom prst="rect">
            <a:avLst/>
          </a:prstGeom>
          <a:solidFill>
            <a:srgbClr val="002060"/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朝鲜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39622" y="5013970"/>
            <a:ext cx="2422799" cy="69249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700" b="1">
                <a:solidFill>
                  <a:srgbClr val="FF0000"/>
                </a:solidFill>
              </a:rPr>
              <a:t>南越</a:t>
            </a:r>
          </a:p>
        </p:txBody>
      </p:sp>
    </p:spTree>
    <p:extLst>
      <p:ext uri="{BB962C8B-B14F-4D97-AF65-F5344CB8AC3E}">
        <p14:creationId xmlns:p14="http://schemas.microsoft.com/office/powerpoint/2010/main" val="6023670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汉朝时期的民族关系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83293" y="797408"/>
            <a:ext cx="1151978" cy="615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中央：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1269" y="797408"/>
            <a:ext cx="4895907" cy="615696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设大鸿胪，管理民族事务。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293" y="2757564"/>
            <a:ext cx="1151978" cy="615696"/>
          </a:xfrm>
          <a:prstGeom prst="rect">
            <a:avLst/>
          </a:prstGeom>
          <a:solidFill>
            <a:schemeClr val="bg1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地方：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2735270" y="1413103"/>
            <a:ext cx="280769" cy="345718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927267" y="1469638"/>
            <a:ext cx="6527876" cy="615696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北面：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75243" y="1469638"/>
            <a:ext cx="4895907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匈奴，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23220" y="1509138"/>
            <a:ext cx="1108588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和亲</a:t>
            </a:r>
          </a:p>
        </p:txBody>
      </p:sp>
      <p:sp>
        <p:nvSpPr>
          <p:cNvPr id="34" name="右箭头 33"/>
          <p:cNvSpPr/>
          <p:nvPr/>
        </p:nvSpPr>
        <p:spPr>
          <a:xfrm>
            <a:off x="6575198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6863192" y="1509137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攻打</a:t>
            </a:r>
          </a:p>
        </p:txBody>
      </p:sp>
      <p:sp>
        <p:nvSpPr>
          <p:cNvPr id="36" name="右箭头 35"/>
          <p:cNvSpPr/>
          <p:nvPr/>
        </p:nvSpPr>
        <p:spPr>
          <a:xfrm>
            <a:off x="7919172" y="1756012"/>
            <a:ext cx="331388" cy="137256"/>
          </a:xfrm>
          <a:prstGeom prst="rightArrow">
            <a:avLst/>
          </a:prstGeom>
          <a:solidFill>
            <a:srgbClr val="02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8207166" y="1469638"/>
            <a:ext cx="1103979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西迁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67148" y="1569204"/>
            <a:ext cx="3023265" cy="492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/>
              <a:t>初步实现汉匈统一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27266" y="2133349"/>
            <a:ext cx="9263147" cy="624215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西面：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75243" y="2115098"/>
            <a:ext cx="8015170" cy="61554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河西走廊 西域 羌人、氐人、西南地区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88619" y="2795851"/>
            <a:ext cx="2927267" cy="5391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700"/>
              <a:t>沟通西域和中亚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27267" y="3429794"/>
            <a:ext cx="1151978" cy="624215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东北：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78982" y="3429796"/>
            <a:ext cx="5375897" cy="615696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设乌桓校尉、灭卫氏</a:t>
            </a:r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朝鲜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51706" y="4246073"/>
            <a:ext cx="6527876" cy="624215"/>
          </a:xfrm>
          <a:prstGeom prst="rect">
            <a:avLst/>
          </a:prstGeom>
          <a:solidFill>
            <a:srgbClr val="FFFF00"/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南面：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96866" y="4246073"/>
            <a:ext cx="5471896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灭南越，设置郡县。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95298" y="5830618"/>
            <a:ext cx="4031923" cy="6156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管理方法：屯戍政策</a:t>
            </a:r>
          </a:p>
        </p:txBody>
      </p:sp>
    </p:spTree>
    <p:extLst>
      <p:ext uri="{BB962C8B-B14F-4D97-AF65-F5344CB8AC3E}">
        <p14:creationId xmlns:p14="http://schemas.microsoft.com/office/powerpoint/2010/main" val="11645216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417513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汉朝时期的对外交往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911305" y="944557"/>
            <a:ext cx="383993" cy="4982092"/>
          </a:xfrm>
          <a:prstGeom prst="leftBrace">
            <a:avLst/>
          </a:prstGeom>
          <a:ln w="38100">
            <a:solidFill>
              <a:srgbClr val="02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103302" y="1003414"/>
            <a:ext cx="2495952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陆上通道：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02" y="4390123"/>
            <a:ext cx="230395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海上通道：</a:t>
            </a:r>
          </a:p>
        </p:txBody>
      </p:sp>
    </p:spTree>
    <p:extLst>
      <p:ext uri="{BB962C8B-B14F-4D97-AF65-F5344CB8AC3E}">
        <p14:creationId xmlns:p14="http://schemas.microsoft.com/office/powerpoint/2010/main" val="8360082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34" y="-26590"/>
            <a:ext cx="10624462" cy="6806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7289501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8063846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秦汉时期的民族关系与对外交往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702" y="1317070"/>
            <a:ext cx="815602" cy="4417513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汉朝时期的对外交往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911305" y="944557"/>
            <a:ext cx="383993" cy="4982092"/>
          </a:xfrm>
          <a:prstGeom prst="leftBrace">
            <a:avLst/>
          </a:prstGeom>
          <a:ln w="38100">
            <a:solidFill>
              <a:srgbClr val="0202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103302" y="1003414"/>
            <a:ext cx="2495952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陆上通道：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02" y="4390123"/>
            <a:ext cx="230395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黑体" pitchFamily="49" charset="-122"/>
                <a:ea typeface="黑体" pitchFamily="49" charset="-122"/>
              </a:rPr>
              <a:t>海上通道：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11259" y="1003414"/>
            <a:ext cx="892783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>
                <a:latin typeface="黑体" pitchFamily="49" charset="-122"/>
                <a:ea typeface="黑体" pitchFamily="49" charset="-122"/>
              </a:rPr>
              <a:t>经河西走廊、西域向中亚、西亚延伸。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11259" y="4390123"/>
            <a:ext cx="892783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>
                <a:latin typeface="黑体" pitchFamily="49" charset="-122"/>
                <a:ea typeface="黑体" pitchFamily="49" charset="-122"/>
              </a:rPr>
              <a:t>从合浦郡徐闻县（广东徐闻）至印度南部。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07258" y="1661701"/>
            <a:ext cx="8639835" cy="61569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>
                <a:latin typeface="黑体" pitchFamily="49" charset="-122"/>
                <a:ea typeface="黑体" pitchFamily="49" charset="-122"/>
              </a:rPr>
              <a:t>甘英出使大秦（罗马帝国），抵达波斯湾地区。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07258" y="5062354"/>
            <a:ext cx="7487857" cy="61569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>
                <a:latin typeface="黑体" pitchFamily="49" charset="-122"/>
                <a:ea typeface="黑体" pitchFamily="49" charset="-122"/>
              </a:rPr>
              <a:t>倭国遣使来朝，光武帝赐倭国国王金印。</a:t>
            </a:r>
          </a:p>
        </p:txBody>
      </p:sp>
    </p:spTree>
    <p:extLst>
      <p:ext uri="{BB962C8B-B14F-4D97-AF65-F5344CB8AC3E}">
        <p14:creationId xmlns:p14="http://schemas.microsoft.com/office/powerpoint/2010/main" val="1691621668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9695815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隋唐至两宋时期的民族关系与对外交往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46460" y="1040590"/>
            <a:ext cx="861768" cy="5366224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pPr algn="ctr"/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隋唐时期的民族关系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623311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15307" y="1291512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中央：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05081" y="1099447"/>
            <a:ext cx="119817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礼部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05081" y="1963743"/>
            <a:ext cx="167816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鸿胪寺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2063283" y="932939"/>
            <a:ext cx="383993" cy="1536526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2" name="左大括号 11"/>
          <p:cNvSpPr/>
          <p:nvPr/>
        </p:nvSpPr>
        <p:spPr>
          <a:xfrm>
            <a:off x="3311259" y="1028972"/>
            <a:ext cx="287995" cy="864296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b="1"/>
          </a:p>
        </p:txBody>
      </p:sp>
      <p:sp>
        <p:nvSpPr>
          <p:cNvPr id="13" name="TextBox 12"/>
          <p:cNvSpPr txBox="1"/>
          <p:nvPr/>
        </p:nvSpPr>
        <p:spPr>
          <a:xfrm>
            <a:off x="3455257" y="836906"/>
            <a:ext cx="167996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礼部司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55257" y="1387545"/>
            <a:ext cx="167996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主客司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95229" y="836907"/>
            <a:ext cx="628788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负责“宾礼” 及“出蕃册授”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95229" y="1387545"/>
            <a:ext cx="628788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负责宾客接待礼仪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039227" y="1448341"/>
            <a:ext cx="58558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039226" y="1989301"/>
            <a:ext cx="374392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743251" y="1963743"/>
            <a:ext cx="429591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负责宾客接待礼仪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3887248" y="2565498"/>
            <a:ext cx="374392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15307" y="4294090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地方：</a:t>
            </a:r>
          </a:p>
        </p:txBody>
      </p:sp>
      <p:sp>
        <p:nvSpPr>
          <p:cNvPr id="23" name="左大括号 22"/>
          <p:cNvSpPr/>
          <p:nvPr/>
        </p:nvSpPr>
        <p:spPr>
          <a:xfrm>
            <a:off x="2063283" y="2661531"/>
            <a:ext cx="383993" cy="419805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305081" y="2539940"/>
            <a:ext cx="129417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隋朝：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99254" y="2539941"/>
            <a:ext cx="2255957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北方突厥</a:t>
            </a:r>
          </a:p>
        </p:txBody>
      </p:sp>
      <p:sp>
        <p:nvSpPr>
          <p:cNvPr id="27" name="矩形 26"/>
          <p:cNvSpPr/>
          <p:nvPr/>
        </p:nvSpPr>
        <p:spPr>
          <a:xfrm>
            <a:off x="5653631" y="2539941"/>
            <a:ext cx="2169543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南方百越</a:t>
            </a:r>
            <a:endParaRPr lang="zh-CN" altLang="en-US" sz="3700"/>
          </a:p>
        </p:txBody>
      </p:sp>
      <p:sp>
        <p:nvSpPr>
          <p:cNvPr id="28" name="矩形 27"/>
          <p:cNvSpPr/>
          <p:nvPr/>
        </p:nvSpPr>
        <p:spPr>
          <a:xfrm>
            <a:off x="9167148" y="2539940"/>
            <a:ext cx="1316857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流球 </a:t>
            </a:r>
            <a:endParaRPr lang="zh-CN" altLang="en-US" sz="3700"/>
          </a:p>
        </p:txBody>
      </p:sp>
      <p:sp>
        <p:nvSpPr>
          <p:cNvPr id="29" name="矩形 28"/>
          <p:cNvSpPr/>
          <p:nvPr/>
        </p:nvSpPr>
        <p:spPr>
          <a:xfrm>
            <a:off x="7670441" y="2539940"/>
            <a:ext cx="1688704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郡县制</a:t>
            </a:r>
            <a:endParaRPr lang="zh-CN" altLang="en-US" sz="3700"/>
          </a:p>
        </p:txBody>
      </p:sp>
      <p:cxnSp>
        <p:nvCxnSpPr>
          <p:cNvPr id="32" name="直接连接符 31"/>
          <p:cNvCxnSpPr/>
          <p:nvPr/>
        </p:nvCxnSpPr>
        <p:spPr>
          <a:xfrm>
            <a:off x="3839250" y="3141695"/>
            <a:ext cx="17759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855211" y="3141695"/>
            <a:ext cx="17759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871173" y="3141695"/>
            <a:ext cx="139197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9407144" y="3141695"/>
            <a:ext cx="81598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6389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2" grpId="0"/>
      <p:bldP spid="12" grpId="0"/>
      <p:bldP spid="13" grpId="0"/>
      <p:bldP spid="14" grpId="0"/>
      <p:bldP spid="15" grpId="0"/>
      <p:bldP spid="16" grpId="0"/>
      <p:bldP spid="20" grpId="0"/>
      <p:bldP spid="22" grpId="0"/>
      <p:bldP spid="23" grpId="0"/>
      <p:bldP spid="24" grpId="0"/>
      <p:bldP spid="25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34" y="0"/>
            <a:ext cx="9335119" cy="700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27456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43" y="-26590"/>
            <a:ext cx="9669463" cy="6871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14638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9695815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隋唐至两宋时期的民族关系与对外交往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46460" y="1040590"/>
            <a:ext cx="861768" cy="5366224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pPr algn="ctr"/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隋唐时期的民族关系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623311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15307" y="1291512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中央：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05081" y="1099447"/>
            <a:ext cx="119817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礼部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05081" y="1963743"/>
            <a:ext cx="167816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鸿胪寺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2063283" y="932939"/>
            <a:ext cx="383993" cy="1536526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2" name="左大括号 11"/>
          <p:cNvSpPr/>
          <p:nvPr/>
        </p:nvSpPr>
        <p:spPr>
          <a:xfrm>
            <a:off x="3311259" y="1028972"/>
            <a:ext cx="287995" cy="864296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b="1"/>
          </a:p>
        </p:txBody>
      </p:sp>
      <p:sp>
        <p:nvSpPr>
          <p:cNvPr id="13" name="TextBox 12"/>
          <p:cNvSpPr txBox="1"/>
          <p:nvPr/>
        </p:nvSpPr>
        <p:spPr>
          <a:xfrm>
            <a:off x="3455257" y="836906"/>
            <a:ext cx="167996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礼部司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55257" y="1387545"/>
            <a:ext cx="167996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主客司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95229" y="836907"/>
            <a:ext cx="628788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负责“宾礼” 及“出蕃册授”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95229" y="1387545"/>
            <a:ext cx="628788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负责宾客接待礼仪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039227" y="1448341"/>
            <a:ext cx="58558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039226" y="1989301"/>
            <a:ext cx="374392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743251" y="1963743"/>
            <a:ext cx="429591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负责宾客接待礼仪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3887248" y="2565498"/>
            <a:ext cx="374392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15307" y="4294090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地方：</a:t>
            </a:r>
          </a:p>
        </p:txBody>
      </p:sp>
      <p:sp>
        <p:nvSpPr>
          <p:cNvPr id="23" name="左大括号 22"/>
          <p:cNvSpPr/>
          <p:nvPr/>
        </p:nvSpPr>
        <p:spPr>
          <a:xfrm>
            <a:off x="2063283" y="2661531"/>
            <a:ext cx="383993" cy="419805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305081" y="2539940"/>
            <a:ext cx="129417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隋朝：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99254" y="2539941"/>
            <a:ext cx="2255957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北方突厥</a:t>
            </a:r>
          </a:p>
        </p:txBody>
      </p:sp>
      <p:sp>
        <p:nvSpPr>
          <p:cNvPr id="27" name="矩形 26"/>
          <p:cNvSpPr/>
          <p:nvPr/>
        </p:nvSpPr>
        <p:spPr>
          <a:xfrm>
            <a:off x="5653631" y="2539941"/>
            <a:ext cx="2169543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南方百越</a:t>
            </a:r>
            <a:endParaRPr lang="zh-CN" altLang="en-US" sz="3700"/>
          </a:p>
        </p:txBody>
      </p:sp>
      <p:sp>
        <p:nvSpPr>
          <p:cNvPr id="28" name="矩形 27"/>
          <p:cNvSpPr/>
          <p:nvPr/>
        </p:nvSpPr>
        <p:spPr>
          <a:xfrm>
            <a:off x="9167148" y="2539940"/>
            <a:ext cx="1316857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流球 </a:t>
            </a:r>
            <a:endParaRPr lang="zh-CN" altLang="en-US" sz="3700"/>
          </a:p>
        </p:txBody>
      </p:sp>
      <p:sp>
        <p:nvSpPr>
          <p:cNvPr id="29" name="矩形 28"/>
          <p:cNvSpPr/>
          <p:nvPr/>
        </p:nvSpPr>
        <p:spPr>
          <a:xfrm>
            <a:off x="7670441" y="2539940"/>
            <a:ext cx="1688704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郡县制</a:t>
            </a:r>
            <a:endParaRPr lang="zh-CN" altLang="en-US" sz="3700"/>
          </a:p>
        </p:txBody>
      </p:sp>
      <p:cxnSp>
        <p:nvCxnSpPr>
          <p:cNvPr id="32" name="直接连接符 31"/>
          <p:cNvCxnSpPr/>
          <p:nvPr/>
        </p:nvCxnSpPr>
        <p:spPr>
          <a:xfrm>
            <a:off x="3839250" y="3141695"/>
            <a:ext cx="17759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855211" y="3141695"/>
            <a:ext cx="17759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871173" y="3141695"/>
            <a:ext cx="139197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9407144" y="3141695"/>
            <a:ext cx="81598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82232" y="3636429"/>
            <a:ext cx="129417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唐朝：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209083" y="4294091"/>
            <a:ext cx="1294173" cy="1272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solidFill>
                  <a:srgbClr val="FF0000"/>
                </a:solidFill>
              </a:rPr>
              <a:t>关系良好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407258" y="3308203"/>
            <a:ext cx="1487972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西北：</a:t>
            </a:r>
          </a:p>
        </p:txBody>
      </p:sp>
      <p:sp>
        <p:nvSpPr>
          <p:cNvPr id="36" name="左大括号 35"/>
          <p:cNvSpPr/>
          <p:nvPr/>
        </p:nvSpPr>
        <p:spPr>
          <a:xfrm>
            <a:off x="3321074" y="3237730"/>
            <a:ext cx="422178" cy="3457183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8" name="左大括号 37"/>
          <p:cNvSpPr/>
          <p:nvPr/>
        </p:nvSpPr>
        <p:spPr>
          <a:xfrm>
            <a:off x="4655234" y="3308203"/>
            <a:ext cx="212878" cy="889854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4778351" y="3141697"/>
            <a:ext cx="5060785" cy="69778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/>
              <a:t>东突厥归附，天可汗。 </a:t>
            </a:r>
            <a:endParaRPr lang="zh-CN" altLang="en-US" sz="3700"/>
          </a:p>
        </p:txBody>
      </p:sp>
      <p:sp>
        <p:nvSpPr>
          <p:cNvPr id="40" name="矩形 39"/>
          <p:cNvSpPr/>
          <p:nvPr/>
        </p:nvSpPr>
        <p:spPr>
          <a:xfrm>
            <a:off x="4778351" y="3621860"/>
            <a:ext cx="4004805" cy="69778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/>
              <a:t>吐蕃和亲、会盟 </a:t>
            </a:r>
            <a:endParaRPr lang="zh-CN" altLang="en-US" sz="3700"/>
          </a:p>
        </p:txBody>
      </p:sp>
      <p:sp>
        <p:nvSpPr>
          <p:cNvPr id="41" name="TextBox 40"/>
          <p:cNvSpPr txBox="1"/>
          <p:nvPr/>
        </p:nvSpPr>
        <p:spPr>
          <a:xfrm>
            <a:off x="3407258" y="4268532"/>
            <a:ext cx="1319974" cy="69249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南方：</a:t>
            </a:r>
          </a:p>
        </p:txBody>
      </p:sp>
      <p:sp>
        <p:nvSpPr>
          <p:cNvPr id="42" name="矩形 41"/>
          <p:cNvSpPr/>
          <p:nvPr/>
        </p:nvSpPr>
        <p:spPr>
          <a:xfrm>
            <a:off x="4490356" y="4294092"/>
            <a:ext cx="6692754" cy="69778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/>
              <a:t>加封南诏，南诏子弟入唐学习。 </a:t>
            </a:r>
            <a:endParaRPr lang="zh-CN" altLang="en-US" sz="3700"/>
          </a:p>
        </p:txBody>
      </p:sp>
      <p:sp>
        <p:nvSpPr>
          <p:cNvPr id="43" name="TextBox 42"/>
          <p:cNvSpPr txBox="1"/>
          <p:nvPr/>
        </p:nvSpPr>
        <p:spPr>
          <a:xfrm>
            <a:off x="3407258" y="5516960"/>
            <a:ext cx="235195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管理机构：</a:t>
            </a:r>
          </a:p>
        </p:txBody>
      </p:sp>
      <p:sp>
        <p:nvSpPr>
          <p:cNvPr id="44" name="左大括号 43"/>
          <p:cNvSpPr/>
          <p:nvPr/>
        </p:nvSpPr>
        <p:spPr>
          <a:xfrm>
            <a:off x="5615008" y="5469330"/>
            <a:ext cx="212878" cy="889854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563052" y="5036794"/>
            <a:ext cx="2220103" cy="6977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/>
              <a:t>大都护府</a:t>
            </a:r>
            <a:endParaRPr lang="zh-CN" altLang="en-US" sz="3700"/>
          </a:p>
        </p:txBody>
      </p:sp>
      <p:cxnSp>
        <p:nvCxnSpPr>
          <p:cNvPr id="46" name="直接连接符 45"/>
          <p:cNvCxnSpPr/>
          <p:nvPr/>
        </p:nvCxnSpPr>
        <p:spPr>
          <a:xfrm flipH="1">
            <a:off x="6735564" y="5734584"/>
            <a:ext cx="937541" cy="23388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7673104" y="5734584"/>
            <a:ext cx="1273257" cy="23388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5891211" y="5968470"/>
            <a:ext cx="1688704" cy="6977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都督府</a:t>
            </a:r>
            <a:endParaRPr lang="zh-CN" altLang="en-US" sz="3700"/>
          </a:p>
        </p:txBody>
      </p:sp>
      <p:sp>
        <p:nvSpPr>
          <p:cNvPr id="49" name="矩形 48"/>
          <p:cNvSpPr/>
          <p:nvPr/>
        </p:nvSpPr>
        <p:spPr>
          <a:xfrm>
            <a:off x="7861589" y="5968470"/>
            <a:ext cx="2169543" cy="6977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羁縻府州</a:t>
            </a:r>
            <a:endParaRPr lang="zh-CN" altLang="en-US" sz="3700"/>
          </a:p>
        </p:txBody>
      </p:sp>
    </p:spTree>
    <p:extLst>
      <p:ext uri="{BB962C8B-B14F-4D97-AF65-F5344CB8AC3E}">
        <p14:creationId xmlns:p14="http://schemas.microsoft.com/office/powerpoint/2010/main" val="14958385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2" grpId="0"/>
      <p:bldP spid="12" grpId="0"/>
      <p:bldP spid="13" grpId="0"/>
      <p:bldP spid="14" grpId="0"/>
      <p:bldP spid="15" grpId="0"/>
      <p:bldP spid="16" grpId="0"/>
      <p:bldP spid="20" grpId="0"/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8" grpId="0"/>
      <p:bldP spid="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mtClean="0"/>
              <a:t>唐朝民族关系和睦的原因  提到民族政策平等</a:t>
            </a:r>
            <a:endParaRPr lang="en-US" altLang="zh-CN" smtClean="0"/>
          </a:p>
          <a:p>
            <a:pPr marL="0" indent="0">
              <a:buNone/>
            </a:pPr>
            <a:r>
              <a:rPr lang="zh-CN" altLang="en-US" smtClean="0"/>
              <a:t>适合少数民族的政策</a:t>
            </a:r>
            <a:endParaRPr lang="en-US" altLang="zh-CN" smtClean="0"/>
          </a:p>
          <a:p>
            <a:pPr marL="0" indent="0"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889775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6149" y="3143976"/>
            <a:ext cx="10971372" cy="1143265"/>
          </a:xfrm>
        </p:spPr>
        <p:txBody>
          <a:bodyPr/>
          <a:lstStyle/>
          <a:p>
            <a:r>
              <a:rPr lang="zh-CN" altLang="en-US" smtClean="0"/>
              <a:t>宋朝用地图来讲</a:t>
            </a:r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666625" y="2000703"/>
            <a:ext cx="8380968" cy="49255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mtClean="0"/>
              <a:t>先讲对外关系再讲民族关系，宋朝</a:t>
            </a: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43320" y="164677"/>
            <a:ext cx="9695815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隋唐至两宋时期的民族关系与对外交往</a:t>
            </a:r>
          </a:p>
        </p:txBody>
      </p:sp>
    </p:spTree>
    <p:extLst>
      <p:ext uri="{BB962C8B-B14F-4D97-AF65-F5344CB8AC3E}">
        <p14:creationId xmlns:p14="http://schemas.microsoft.com/office/powerpoint/2010/main" val="641087038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6290" y="0"/>
            <a:ext cx="9093823" cy="6887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255068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7482" y="-98598"/>
            <a:ext cx="10078629" cy="7031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870797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9695815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隋唐至两宋时期的民族关系与对外交往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46460" y="1040590"/>
            <a:ext cx="861768" cy="5366224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pPr algn="ctr"/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隋唐时期的对外交往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623311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15307" y="932940"/>
            <a:ext cx="1823965" cy="697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solidFill>
                  <a:srgbClr val="FF0000"/>
                </a:solidFill>
              </a:rPr>
              <a:t>总体上：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750087" y="2762885"/>
            <a:ext cx="129749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隋朝：</a:t>
            </a:r>
          </a:p>
        </p:txBody>
      </p:sp>
      <p:sp>
        <p:nvSpPr>
          <p:cNvPr id="42" name="矩形 41"/>
          <p:cNvSpPr/>
          <p:nvPr/>
        </p:nvSpPr>
        <p:spPr>
          <a:xfrm>
            <a:off x="4682352" y="3141695"/>
            <a:ext cx="355180" cy="69778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700" b="1"/>
              <a:t> </a:t>
            </a:r>
            <a:endParaRPr lang="zh-CN" altLang="en-US" sz="3700"/>
          </a:p>
        </p:txBody>
      </p:sp>
      <p:sp>
        <p:nvSpPr>
          <p:cNvPr id="47" name="矩形 46"/>
          <p:cNvSpPr/>
          <p:nvPr/>
        </p:nvSpPr>
        <p:spPr>
          <a:xfrm>
            <a:off x="3238059" y="5876006"/>
            <a:ext cx="9047635" cy="69778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/>
              <a:t>日本使者、学生、僧人来唐，带回唐文化。 </a:t>
            </a:r>
            <a:endParaRPr lang="zh-CN" altLang="en-US" sz="3700"/>
          </a:p>
        </p:txBody>
      </p:sp>
      <p:sp>
        <p:nvSpPr>
          <p:cNvPr id="50" name="TextBox 49"/>
          <p:cNvSpPr txBox="1"/>
          <p:nvPr/>
        </p:nvSpPr>
        <p:spPr>
          <a:xfrm>
            <a:off x="2639272" y="932940"/>
            <a:ext cx="719986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空前发展，经济、文化交流活跃。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041966" y="2732006"/>
            <a:ext cx="8577061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裴矩驻张掖，管理通商、商人往来事务。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750087" y="3525067"/>
            <a:ext cx="129749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唐朝：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047582" y="3525067"/>
            <a:ext cx="8672342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怛罗斯之战，兵败大食，中国技术西传。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990589" y="1969824"/>
            <a:ext cx="500938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与西域、中亚商路畅通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00109" y="2065097"/>
            <a:ext cx="2342711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solidFill>
                  <a:srgbClr val="FF0000"/>
                </a:solidFill>
              </a:rPr>
              <a:t>陆上通道：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2761867" y="1524339"/>
            <a:ext cx="6857155" cy="211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857102" y="4446915"/>
            <a:ext cx="2342711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solidFill>
                  <a:srgbClr val="FF0000"/>
                </a:solidFill>
              </a:rPr>
              <a:t>海上通道：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90589" y="4351642"/>
            <a:ext cx="224747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交流活跃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3047582" y="2665494"/>
            <a:ext cx="4857152" cy="211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3142820" y="4954157"/>
            <a:ext cx="2000004" cy="211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809484" y="5399642"/>
            <a:ext cx="133333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唐朝：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276304" y="4923279"/>
            <a:ext cx="5771289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与赤土国人员往来</a:t>
            </a:r>
          </a:p>
        </p:txBody>
      </p:sp>
      <p:sp>
        <p:nvSpPr>
          <p:cNvPr id="56" name="左大括号 55"/>
          <p:cNvSpPr/>
          <p:nvPr/>
        </p:nvSpPr>
        <p:spPr>
          <a:xfrm>
            <a:off x="3215658" y="5302849"/>
            <a:ext cx="212878" cy="889854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3062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50" grpId="0"/>
      <p:bldP spid="26" grpId="0"/>
      <p:bldP spid="28" grpId="0"/>
      <p:bldP spid="31" grpId="0"/>
      <p:bldP spid="32" grpId="0"/>
      <p:bldP spid="4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4036" y="0"/>
            <a:ext cx="10375126" cy="685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486717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08"/>
          <a:stretch>
            <a:fillRect/>
          </a:stretch>
        </p:blipFill>
        <p:spPr bwMode="auto">
          <a:xfrm>
            <a:off x="19297" y="117426"/>
            <a:ext cx="12200675" cy="525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5875141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5474" y="1"/>
            <a:ext cx="9217024" cy="712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1901278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-46448" y="1040590"/>
            <a:ext cx="861768" cy="5366224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pPr algn="ctr"/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元朝时期的民族关系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571387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43320" y="164678"/>
            <a:ext cx="10047132" cy="144654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元明清至两宋时期的民族关系与对外交往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3769" y="857431"/>
            <a:ext cx="10190495" cy="6977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>
                <a:solidFill>
                  <a:srgbClr val="FF0000"/>
                </a:solidFill>
              </a:rPr>
              <a:t>结束各政权的并存对峙，重建统一多民族国家。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1523770" y="1619612"/>
            <a:ext cx="285715" cy="1810182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714246" y="1588735"/>
            <a:ext cx="228571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“行汉法”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14289" y="2667612"/>
            <a:ext cx="4761871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“因其俗而柔其人”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98645" y="1524339"/>
            <a:ext cx="815602" cy="2191273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/>
              <a:t>管理办法</a:t>
            </a:r>
          </a:p>
        </p:txBody>
      </p:sp>
      <p:sp>
        <p:nvSpPr>
          <p:cNvPr id="19" name="左大括号 18"/>
          <p:cNvSpPr/>
          <p:nvPr/>
        </p:nvSpPr>
        <p:spPr>
          <a:xfrm>
            <a:off x="3714250" y="3429794"/>
            <a:ext cx="380953" cy="3144000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999965" y="3239250"/>
            <a:ext cx="685715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用色目人做官，促进民族融合。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9965" y="4161097"/>
            <a:ext cx="685715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对西藏实行行政管理；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99965" y="5144703"/>
            <a:ext cx="6857155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在东北、云南设行省；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999965" y="6097430"/>
            <a:ext cx="7619061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设澎湖巡检司，管辖澎湖玙和琉球；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24500" y="3810885"/>
            <a:ext cx="1384988" cy="23818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>
                <a:latin typeface="+mn-ea"/>
              </a:rPr>
              <a:t>不同民族</a:t>
            </a:r>
            <a:endParaRPr lang="en-US" altLang="zh-CN" sz="3700" b="1">
              <a:latin typeface="+mn-ea"/>
            </a:endParaRPr>
          </a:p>
          <a:p>
            <a:r>
              <a:rPr lang="zh-CN" altLang="en-US" sz="3700" b="1">
                <a:latin typeface="+mn-ea"/>
              </a:rPr>
              <a:t>不同政策</a:t>
            </a:r>
            <a:endParaRPr lang="zh-CN" altLang="en-US" sz="3700">
              <a:latin typeface="+mn-ea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2285676" y="3334521"/>
            <a:ext cx="3523816" cy="21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76583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6" grpId="0"/>
      <p:bldP spid="17" grpId="0"/>
      <p:bldP spid="20" grpId="0"/>
      <p:bldP spid="21" grpId="0"/>
      <p:bldP spid="22" grpId="0"/>
      <p:bldP spid="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5474" y="0"/>
            <a:ext cx="10297144" cy="6936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339342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191702" y="1317070"/>
            <a:ext cx="815602" cy="4897678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3700" b="1"/>
              <a:t>明朝时期的民族关系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571391" y="921824"/>
            <a:ext cx="6190487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礼部、鸿胪寺、提督四夷馆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33293" y="952703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中央：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33293" y="3692335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地方：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66629" y="1619612"/>
            <a:ext cx="5052188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修筑明长城，布置军镇。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66629" y="5876006"/>
            <a:ext cx="9809542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赦封西藏宗教领袖，管辖该地区，进行贸易。</a:t>
            </a:r>
          </a:p>
        </p:txBody>
      </p:sp>
      <p:sp>
        <p:nvSpPr>
          <p:cNvPr id="22" name="左大括号 21"/>
          <p:cNvSpPr/>
          <p:nvPr/>
        </p:nvSpPr>
        <p:spPr>
          <a:xfrm>
            <a:off x="2571391" y="1714885"/>
            <a:ext cx="380953" cy="4858909"/>
          </a:xfrm>
          <a:prstGeom prst="leftBrace">
            <a:avLst>
              <a:gd name="adj1" fmla="val 8333"/>
              <a:gd name="adj2" fmla="val 50326"/>
            </a:avLst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666629" y="2350917"/>
            <a:ext cx="7714300" cy="69778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开放马市，与蒙古、女真各族贸易。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61867" y="3780008"/>
            <a:ext cx="1333336" cy="126942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羁縻</a:t>
            </a:r>
            <a:endParaRPr lang="en-US" altLang="zh-CN" sz="3700" b="1"/>
          </a:p>
          <a:p>
            <a:r>
              <a:rPr lang="zh-CN" altLang="en-US" sz="3700" b="1"/>
              <a:t>政策</a:t>
            </a:r>
          </a:p>
        </p:txBody>
      </p:sp>
      <p:sp>
        <p:nvSpPr>
          <p:cNvPr id="23" name="左大括号 22"/>
          <p:cNvSpPr/>
          <p:nvPr/>
        </p:nvSpPr>
        <p:spPr>
          <a:xfrm>
            <a:off x="3904726" y="3143976"/>
            <a:ext cx="190477" cy="2667636"/>
          </a:xfrm>
          <a:prstGeom prst="leftBrac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3999964" y="3048703"/>
            <a:ext cx="7714300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东北：设都司、卫、所，管理女真；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99965" y="3780006"/>
            <a:ext cx="6380964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漠南、哈密：设蒙古卫、所；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9965" y="4477794"/>
            <a:ext cx="6380964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西南：设土司；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99965" y="5144703"/>
            <a:ext cx="7238108" cy="6977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酋长世袭任职，统领部署，进贡。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3320" y="164678"/>
            <a:ext cx="10848430" cy="78482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元明清至两宋时期的民族关系与对外交往</a:t>
            </a:r>
          </a:p>
        </p:txBody>
      </p:sp>
    </p:spTree>
    <p:extLst>
      <p:ext uri="{BB962C8B-B14F-4D97-AF65-F5344CB8AC3E}">
        <p14:creationId xmlns:p14="http://schemas.microsoft.com/office/powerpoint/2010/main" val="33108093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5" grpId="0"/>
      <p:bldP spid="16" grpId="0"/>
      <p:bldP spid="19" grpId="0"/>
      <p:bldP spid="20" grpId="0"/>
      <p:bldP spid="12" grpId="0"/>
      <p:bldP spid="18" grpId="0"/>
      <p:bldP spid="24" grpId="0"/>
      <p:bldP spid="25" grpId="0"/>
      <p:bldP spid="27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20" y="21668"/>
            <a:ext cx="8044610" cy="68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469758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99368" y="1317070"/>
            <a:ext cx="907935" cy="5281809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4300" b="1"/>
              <a:t>清朝时期的民族关系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571391" y="921824"/>
            <a:ext cx="6190487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理藩院管理边疆民族事务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33293" y="952703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中央：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33293" y="3620340"/>
            <a:ext cx="1247976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地方：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66629" y="1619612"/>
            <a:ext cx="8324484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满蒙联姻，加强与蒙古族的合作；</a:t>
            </a:r>
          </a:p>
        </p:txBody>
      </p:sp>
      <p:sp>
        <p:nvSpPr>
          <p:cNvPr id="22" name="左大括号 21"/>
          <p:cNvSpPr/>
          <p:nvPr/>
        </p:nvSpPr>
        <p:spPr>
          <a:xfrm>
            <a:off x="2571391" y="1605169"/>
            <a:ext cx="380953" cy="4858909"/>
          </a:xfrm>
          <a:prstGeom prst="leftBrace">
            <a:avLst>
              <a:gd name="adj1" fmla="val 8333"/>
              <a:gd name="adj2" fmla="val 50326"/>
            </a:avLst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666629" y="2350917"/>
            <a:ext cx="7714300" cy="69778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平定噶尔丹叛乱，巩固西北边疆；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673093" y="3048705"/>
            <a:ext cx="9599817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扶持黄教，设办事大臣、驻藏大臣管辖西藏；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12973" y="5036795"/>
            <a:ext cx="9599817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西南地区沿袭土官制度，也“改土归流”；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59236" y="3620339"/>
            <a:ext cx="7583855" cy="69930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册封五世达赖为“达赖喇嘛”；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559236" y="4268532"/>
            <a:ext cx="7583855" cy="6977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册封五世班禅为“班禅额尔德尼”；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59236" y="5638551"/>
            <a:ext cx="7583855" cy="127243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改土归流：废除世袭土官，改派有任期的流官。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3320" y="164678"/>
            <a:ext cx="10632406" cy="78482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元明清至两宋时期的民族关系与对外交往</a:t>
            </a:r>
          </a:p>
        </p:txBody>
      </p:sp>
    </p:spTree>
    <p:extLst>
      <p:ext uri="{BB962C8B-B14F-4D97-AF65-F5344CB8AC3E}">
        <p14:creationId xmlns:p14="http://schemas.microsoft.com/office/powerpoint/2010/main" val="33945786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5" grpId="0"/>
      <p:bldP spid="16" grpId="0"/>
      <p:bldP spid="19" grpId="0"/>
      <p:bldP spid="12" grpId="0"/>
      <p:bldP spid="24" grpId="0"/>
      <p:bldP spid="26" grpId="0"/>
      <p:bldP spid="29" grpId="0"/>
      <p:bldP spid="30" grpId="0"/>
      <p:bldP spid="3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7634" name="Picture 2" descr="200606301909566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4686" y="47335"/>
            <a:ext cx="8784616" cy="662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639" name="Oval 7"/>
          <p:cNvSpPr>
            <a:spLocks noChangeArrowheads="1"/>
          </p:cNvSpPr>
          <p:nvPr/>
        </p:nvSpPr>
        <p:spPr bwMode="auto">
          <a:xfrm rot="20500852">
            <a:off x="3598066" y="2347734"/>
            <a:ext cx="2460305" cy="1000357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97640" name="Text Box 8"/>
          <p:cNvSpPr txBox="1">
            <a:spLocks noChangeArrowheads="1"/>
          </p:cNvSpPr>
          <p:nvPr/>
        </p:nvSpPr>
        <p:spPr bwMode="auto">
          <a:xfrm rot="20500852">
            <a:off x="4055939" y="2563684"/>
            <a:ext cx="1620747" cy="523341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FF3300"/>
                </a:solidFill>
                <a:ea typeface="华文中宋" panose="02010600040101010101" pitchFamily="2" charset="-122"/>
              </a:rPr>
              <a:t>蒙古各部</a:t>
            </a:r>
          </a:p>
        </p:txBody>
      </p:sp>
      <p:sp>
        <p:nvSpPr>
          <p:cNvPr id="197641" name="Oval 9"/>
          <p:cNvSpPr>
            <a:spLocks noChangeArrowheads="1"/>
          </p:cNvSpPr>
          <p:nvPr/>
        </p:nvSpPr>
        <p:spPr bwMode="auto">
          <a:xfrm>
            <a:off x="6887268" y="692312"/>
            <a:ext cx="2460305" cy="1000357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97642" name="Text Box 10"/>
          <p:cNvSpPr txBox="1">
            <a:spLocks noChangeArrowheads="1"/>
          </p:cNvSpPr>
          <p:nvPr/>
        </p:nvSpPr>
        <p:spPr bwMode="auto">
          <a:xfrm>
            <a:off x="7319012" y="908262"/>
            <a:ext cx="1799991" cy="519233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FF3300"/>
                </a:solidFill>
                <a:ea typeface="华文中宋" panose="02010600040101010101" pitchFamily="2" charset="-122"/>
              </a:rPr>
              <a:t>沙俄入侵</a:t>
            </a:r>
          </a:p>
        </p:txBody>
      </p:sp>
      <p:sp>
        <p:nvSpPr>
          <p:cNvPr id="13" name="Oval 7"/>
          <p:cNvSpPr>
            <a:spLocks noChangeArrowheads="1"/>
          </p:cNvSpPr>
          <p:nvPr/>
        </p:nvSpPr>
        <p:spPr bwMode="auto">
          <a:xfrm rot="1652129">
            <a:off x="2803702" y="3689079"/>
            <a:ext cx="2460305" cy="1000357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 rot="1652129">
            <a:off x="3620602" y="3905029"/>
            <a:ext cx="902694" cy="523341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FF3300"/>
                </a:solidFill>
                <a:ea typeface="华文中宋" panose="02010600040101010101" pitchFamily="2" charset="-122"/>
              </a:rPr>
              <a:t>西藏</a:t>
            </a:r>
          </a:p>
        </p:txBody>
      </p:sp>
    </p:spTree>
    <p:extLst>
      <p:ext uri="{BB962C8B-B14F-4D97-AF65-F5344CB8AC3E}">
        <p14:creationId xmlns:p14="http://schemas.microsoft.com/office/powerpoint/2010/main" val="2910982096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9" grpId="0"/>
      <p:bldP spid="197640" grpId="0"/>
      <p:bldP spid="197641" grpId="0"/>
      <p:bldP spid="197642" grpId="0"/>
      <p:bldP spid="13" grpId="0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3320" y="164677"/>
            <a:ext cx="11064454" cy="78482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tabLst>
                <a:tab pos="1670009"/>
              </a:tabLst>
            </a:pPr>
            <a:r>
              <a:rPr lang="zh-CN" altLang="en-US" sz="4300" b="1">
                <a:solidFill>
                  <a:srgbClr val="C00000"/>
                </a:solidFill>
              </a:rPr>
              <a:t>元明清至两宋时期的民族关系与对外交往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9368" y="1317070"/>
            <a:ext cx="907935" cy="5281809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</a:bodyPr>
          <a:lstStyle/>
          <a:p>
            <a:r>
              <a:rPr lang="zh-CN" altLang="en-US" sz="4300" b="1"/>
              <a:t>清朝时期的对外交往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007304" y="944557"/>
            <a:ext cx="575989" cy="5654322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95298" y="932939"/>
            <a:ext cx="8255843" cy="6977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康熙时期，中俄订立</a:t>
            </a:r>
            <a:r>
              <a:rPr lang="en-US" altLang="zh-CN" sz="3700" b="1"/>
              <a:t>《</a:t>
            </a:r>
            <a:r>
              <a:rPr lang="zh-CN" altLang="en-US" sz="3700" b="1"/>
              <a:t>尼布楚条约</a:t>
            </a:r>
            <a:r>
              <a:rPr lang="en-US" altLang="zh-CN" sz="3700" b="1"/>
              <a:t>》</a:t>
            </a:r>
            <a:r>
              <a:rPr lang="zh-CN" altLang="en-US" sz="3700" b="1"/>
              <a:t>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95298" y="1579612"/>
            <a:ext cx="10751795" cy="1272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/>
              <a:t>乾隆时期，马戛尔尼使团来华，拒绝使团请求，关上对英交往的大门。</a:t>
            </a:r>
          </a:p>
        </p:txBody>
      </p:sp>
      <p:pic>
        <p:nvPicPr>
          <p:cNvPr id="9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293600" y="11823700"/>
            <a:ext cx="304800" cy="342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252</Paragraphs>
  <Slides>35</Slides>
  <Notes>9</Notes>
  <TotalTime>2316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baseType="lpstr" size="43">
      <vt:lpstr>Arial</vt:lpstr>
      <vt:lpstr>Calibri</vt:lpstr>
      <vt:lpstr>华文行楷</vt:lpstr>
      <vt:lpstr>华文楷体</vt:lpstr>
      <vt:lpstr>黑体</vt:lpstr>
      <vt:lpstr>宋体</vt:lpstr>
      <vt:lpstr>华文中宋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宋朝用地图来讲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2018-12-18T01:41:55Z</dcterms:created>
  <dcterms:modified xsi:type="dcterms:W3CDTF">2020-07-02T09:00:10Z</dcterms:modified>
</cp:coreProperties>
</file>