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gif" ContentType="image/gi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</p:sldMasterIdLst>
  <p:notesMasterIdLst>
    <p:notesMasterId r:id="rId24"/>
  </p:notesMasterIdLst>
  <p:sldIdLst>
    <p:sldId id="463" r:id="rId5"/>
    <p:sldId id="373" r:id="rId6"/>
    <p:sldId id="267" r:id="rId7"/>
    <p:sldId id="422" r:id="rId8"/>
    <p:sldId id="424" r:id="rId9"/>
    <p:sldId id="423" r:id="rId10"/>
    <p:sldId id="425" r:id="rId11"/>
    <p:sldId id="471" r:id="rId12"/>
    <p:sldId id="472" r:id="rId13"/>
    <p:sldId id="473" r:id="rId14"/>
    <p:sldId id="474" r:id="rId15"/>
    <p:sldId id="475" r:id="rId16"/>
    <p:sldId id="468" r:id="rId17"/>
    <p:sldId id="469" r:id="rId18"/>
    <p:sldId id="470" r:id="rId19"/>
    <p:sldId id="466" r:id="rId20"/>
    <p:sldId id="333" r:id="rId21"/>
    <p:sldId id="403" r:id="rId22"/>
    <p:sldId id="334" r:id="rId23"/>
    <p:sldId id="465" r:id="rId25"/>
    <p:sldId id="336" r:id="rId26"/>
    <p:sldId id="378" r:id="rId27"/>
    <p:sldId id="402" r:id="rId28"/>
    <p:sldId id="337" r:id="rId29"/>
    <p:sldId id="404" r:id="rId30"/>
    <p:sldId id="329" r:id="rId31"/>
    <p:sldId id="353" r:id="rId32"/>
    <p:sldId id="456" r:id="rId33"/>
    <p:sldId id="374" r:id="rId34"/>
    <p:sldId id="459" r:id="rId35"/>
    <p:sldId id="401" r:id="rId36"/>
    <p:sldId id="400" r:id="rId37"/>
    <p:sldId id="458" r:id="rId38"/>
  </p:sldIdLst>
  <p:sldSz cx="9144000" cy="6858000" type="screen4x3"/>
  <p:notesSz cx="6858000" cy="9144000"/>
  <p:defaultTextStyle>
    <a:defPPr>
      <a:defRPr lang="en-US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隶书" panose="02010509060101010101" pitchFamily="1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隶书" panose="02010509060101010101" pitchFamily="1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隶书" panose="02010509060101010101" pitchFamily="1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隶书" panose="02010509060101010101" pitchFamily="1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隶书" panose="02010509060101010101" pitchFamily="1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隶书" panose="02010509060101010101" pitchFamily="1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隶书" panose="02010509060101010101" pitchFamily="1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隶书" panose="02010509060101010101" pitchFamily="1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sz="3200" b="1" i="0" u="none" kern="1200" baseline="0">
        <a:solidFill>
          <a:schemeClr val="tx1"/>
        </a:solidFill>
        <a:latin typeface="Arial" panose="020B0604020202020204" pitchFamily="34" charset="0"/>
        <a:ea typeface="隶书" panose="02010509060101010101" pitchFamily="1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7EF86"/>
    <a:srgbClr val="FF0000"/>
    <a:srgbClr val="0DA709"/>
    <a:srgbClr val="F40ADC"/>
    <a:srgbClr val="CCFF99"/>
    <a:srgbClr val="990000"/>
    <a:srgbClr val="660033"/>
    <a:srgbClr val="46020A"/>
    <a:srgbClr val="0000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38" y="-102"/>
      </p:cViewPr>
      <p:guideLst>
        <p:guide orient="horz" pos="2153"/>
        <p:guide pos="2840"/>
      </p:guideLst>
    </p:cSldViewPr>
  </p:slide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41" Type="http://schemas.openxmlformats.org/officeDocument/2006/relationships/tableStyles" Target="tableStyles.xml"/><Relationship Id="rId40" Type="http://schemas.openxmlformats.org/officeDocument/2006/relationships/viewProps" Target="viewProps.xml"/><Relationship Id="rId4" Type="http://schemas.openxmlformats.org/officeDocument/2006/relationships/slideMaster" Target="slideMasters/slideMaster3.xml"/><Relationship Id="rId39" Type="http://schemas.openxmlformats.org/officeDocument/2006/relationships/presProps" Target="presProps.xml"/><Relationship Id="rId38" Type="http://schemas.openxmlformats.org/officeDocument/2006/relationships/slide" Target="slides/slide33.xml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4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4" Type="http://schemas.openxmlformats.org/officeDocument/2006/relationships/notesMaster" Target="notesMasters/notesMaster1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122" name="页眉占位符 512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b="0" dirty="0"/>
          </a:p>
        </p:txBody>
      </p:sp>
      <p:sp>
        <p:nvSpPr>
          <p:cNvPr id="5123" name="日期占位符 5122"/>
          <p:cNvSpPr>
            <a:spLocks noGrp="1"/>
          </p:cNvSpPr>
          <p:nvPr>
            <p:ph type="dt" idx="1"/>
          </p:nvPr>
        </p:nvSpPr>
        <p:spPr>
          <a:xfrm>
            <a:off x="3883025" y="0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b="0" dirty="0"/>
          </a:p>
        </p:txBody>
      </p:sp>
      <p:sp>
        <p:nvSpPr>
          <p:cNvPr id="5124" name="幻灯片图像占位符 5123"/>
          <p:cNvSpPr>
            <a:spLocks noGrp="1" noRo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5125" name="文本占位符 5124"/>
          <p:cNvSpPr>
            <a:spLocks noGrp="1" noRot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126" name="页脚占位符 512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0213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b="0" dirty="0"/>
          </a:p>
        </p:txBody>
      </p:sp>
      <p:sp>
        <p:nvSpPr>
          <p:cNvPr id="5127" name="灯片编号占位符 5126"/>
          <p:cNvSpPr>
            <a:spLocks noGrp="1"/>
          </p:cNvSpPr>
          <p:nvPr>
            <p:ph type="sldNum" sz="quarter" idx="5"/>
          </p:nvPr>
        </p:nvSpPr>
        <p:spPr>
          <a:xfrm>
            <a:off x="3883025" y="8685213"/>
            <a:ext cx="2973388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b="0" dirty="0"/>
            </a:fld>
            <a:endParaRPr lang="zh-CN" altLang="en-US" sz="1200" b="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2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482" name="幻灯片图像占位符 20481"/>
          <p:cNvSpPr>
            <a:spLocks noTextEdit="1"/>
          </p:cNvSpPr>
          <p:nvPr>
            <p:ph type="sldImg"/>
          </p:nvPr>
        </p:nvSpPr>
        <p:spPr>
          <a:xfrm>
            <a:off x="1139825" y="754063"/>
            <a:ext cx="4392613" cy="3294062"/>
          </a:xfrm>
          <a:ln w="1"/>
        </p:spPr>
      </p:sp>
      <p:sp>
        <p:nvSpPr>
          <p:cNvPr id="20483" name="文本占位符 20482"/>
          <p:cNvSpPr/>
          <p:nvPr>
            <p:ph type="body" idx="1"/>
          </p:nvPr>
        </p:nvSpPr>
        <p:spPr>
          <a:xfrm>
            <a:off x="538163" y="4387850"/>
            <a:ext cx="5780087" cy="3952875"/>
          </a:xfrm>
          <a:ln w="1"/>
        </p:spPr>
        <p:txBody>
          <a:bodyPr anchor="ctr"/>
          <a:p>
            <a:pPr lvl="0"/>
            <a:r>
              <a:rPr lang="zh-CN" altLang="en-US" dirty="0"/>
              <a:t>强迫劳动，在整个殖民时期，被埋葬在矿井下的印第安人达到</a:t>
            </a:r>
            <a:r>
              <a:rPr lang="en-US" altLang="zh-CN" dirty="0"/>
              <a:t>800</a:t>
            </a:r>
            <a:r>
              <a:rPr lang="zh-CN" altLang="en-US" dirty="0"/>
              <a:t>万；黑奴的境遇比印第安人还惨，过度劳累的折磨下，黑奴的存活率仅为</a:t>
            </a:r>
            <a:r>
              <a:rPr lang="en-US" altLang="zh-CN" dirty="0"/>
              <a:t>4.5%</a:t>
            </a:r>
            <a:r>
              <a:rPr lang="zh-CN" altLang="en-US" dirty="0"/>
              <a:t>，到巴西后品均寿命不过七年。</a:t>
            </a:r>
            <a:endParaRPr lang="zh-CN" alt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098" name="标题 4097"/>
          <p:cNvSpPr>
            <a:spLocks noGrp="1" noRot="1"/>
          </p:cNvSpPr>
          <p:nvPr>
            <p:ph type="ctrTitle"/>
          </p:nvPr>
        </p:nvSpPr>
        <p:spPr>
          <a:xfrm>
            <a:off x="3962400" y="1066800"/>
            <a:ext cx="4648200" cy="19812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defRPr/>
            </a:lvl1pPr>
          </a:lstStyle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4099" name="副标题 4098"/>
          <p:cNvSpPr>
            <a:spLocks noGrp="1" noRot="1"/>
          </p:cNvSpPr>
          <p:nvPr>
            <p:ph type="subTitle" idx="1"/>
          </p:nvPr>
        </p:nvSpPr>
        <p:spPr>
          <a:xfrm>
            <a:off x="3962400" y="3657600"/>
            <a:ext cx="4572000" cy="16764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None/>
              <a:defRPr/>
            </a:lvl1pPr>
            <a:lvl2pPr marL="457200" lvl="1" indent="0" algn="ctr">
              <a:buNone/>
              <a:defRPr/>
            </a:lvl2pPr>
            <a:lvl3pPr marL="914400" lvl="2" indent="0" algn="ctr">
              <a:buNone/>
              <a:defRPr/>
            </a:lvl3pPr>
            <a:lvl4pPr marL="1371600" lvl="3" indent="0" algn="ctr">
              <a:buNone/>
              <a:defRPr/>
            </a:lvl4pPr>
            <a:lvl5pPr marL="1828800" lvl="4" indent="0" algn="ctr">
              <a:buNone/>
              <a:defRPr/>
            </a:lvl5pPr>
          </a:lstStyle>
          <a:p>
            <a:pPr lvl="0"/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100" name="日期占位符 4099"/>
          <p:cNvSpPr>
            <a:spLocks noGrp="1"/>
          </p:cNvSpPr>
          <p:nvPr>
            <p:ph type="dt" sz="half" idx="2"/>
          </p:nvPr>
        </p:nvSpPr>
        <p:spPr>
          <a:xfrm>
            <a:off x="301625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 b="0">
                <a:latin typeface="Arial" panose="020B0604020202020204" pitchFamily="34" charset="0"/>
              </a:defRPr>
            </a:lvl1pPr>
          </a:lstStyle>
          <a:p>
            <a:pPr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4101" name="页脚占位符 4100"/>
          <p:cNvSpPr>
            <a:spLocks noGrp="1"/>
          </p:cNvSpPr>
          <p:nvPr>
            <p:ph type="ftr" sz="quarter" idx="3"/>
          </p:nvPr>
        </p:nvSpPr>
        <p:spPr>
          <a:xfrm>
            <a:off x="3124200" y="607695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 b="0">
                <a:latin typeface="Arial" panose="020B0604020202020204" pitchFamily="34" charset="0"/>
              </a:defRPr>
            </a:lvl1pPr>
          </a:lstStyle>
          <a:p>
            <a:pPr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4102" name="灯片编号占位符 4101"/>
          <p:cNvSpPr>
            <a:spLocks noGrp="1"/>
          </p:cNvSpPr>
          <p:nvPr>
            <p:ph type="sldNum" sz="quarter" idx="4"/>
          </p:nvPr>
        </p:nvSpPr>
        <p:spPr>
          <a:xfrm>
            <a:off x="6553200" y="607695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 b="0">
                <a:latin typeface="Arial" panose="020B0604020202020204" pitchFamily="34" charset="0"/>
              </a:defRPr>
            </a:lvl1pPr>
          </a:lstStyle>
          <a:p>
            <a:pPr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hf sldNum="0" hdr="0" ftr="0" dt="0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4800" y="1981200"/>
            <a:ext cx="4184968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60583" y="1981200"/>
            <a:ext cx="4184968" cy="3886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9569" y="685800"/>
            <a:ext cx="2135981" cy="5181600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85800"/>
            <a:ext cx="6284119" cy="5181600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3" Type="http://schemas.openxmlformats.org/officeDocument/2006/relationships/theme" Target="../theme/theme3.xml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2049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2051" name="文本占位符 2050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2052" name="日期占位符 205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053" name="页脚占位符 2052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054" name="灯片编号占位符 2053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074" name="标题 3073"/>
          <p:cNvSpPr>
            <a:spLocks noGrp="1" noRot="1"/>
          </p:cNvSpPr>
          <p:nvPr>
            <p:ph type="title"/>
          </p:nvPr>
        </p:nvSpPr>
        <p:spPr>
          <a:xfrm>
            <a:off x="301625" y="6858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075" name="文本占位符 3074"/>
          <p:cNvSpPr>
            <a:spLocks noGrp="1" noRot="1"/>
          </p:cNvSpPr>
          <p:nvPr>
            <p:ph type="body" idx="1"/>
          </p:nvPr>
        </p:nvSpPr>
        <p:spPr>
          <a:xfrm>
            <a:off x="304800" y="1981200"/>
            <a:ext cx="8540750" cy="3886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3076" name="日期占位符 3075"/>
          <p:cNvSpPr>
            <a:spLocks noGrp="1"/>
          </p:cNvSpPr>
          <p:nvPr>
            <p:ph type="dt" sz="half" idx="2"/>
          </p:nvPr>
        </p:nvSpPr>
        <p:spPr>
          <a:xfrm>
            <a:off x="301625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b="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077" name="页脚占位符 3076"/>
          <p:cNvSpPr>
            <a:spLocks noGrp="1"/>
          </p:cNvSpPr>
          <p:nvPr>
            <p:ph type="ftr" sz="quarter" idx="3"/>
          </p:nvPr>
        </p:nvSpPr>
        <p:spPr>
          <a:xfrm>
            <a:off x="3124200" y="60198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b="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3078" name="灯片编号占位符 3077"/>
          <p:cNvSpPr>
            <a:spLocks noGrp="1"/>
          </p:cNvSpPr>
          <p:nvPr>
            <p:ph type="sldNum" sz="quarter" idx="4"/>
          </p:nvPr>
        </p:nvSpPr>
        <p:spPr>
          <a:xfrm>
            <a:off x="6553200" y="60198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b="0">
                <a:latin typeface="Arial" panose="020B0604020202020204" pitchFamily="34" charset="0"/>
              </a:defRPr>
            </a:lvl1pPr>
          </a:lstStyle>
          <a:p>
            <a:pPr lvl="0">
              <a:buClrTx/>
            </a:pPr>
            <a:fld id="{9A0DB2DC-4C9A-4742-B13C-FB6460FD3503}" type="slidenum">
              <a:rPr lang="zh-CN" altLang="en-US" dirty="0">
                <a:ea typeface="宋体" panose="02010600030101010101" pitchFamily="2" charset="-122"/>
              </a:rPr>
            </a:fld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0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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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3200" b="1" i="0" u="none" kern="1200" baseline="0">
          <a:solidFill>
            <a:schemeClr val="tx1"/>
          </a:solidFill>
          <a:latin typeface="Arial" panose="020B0604020202020204" pitchFamily="34" charset="0"/>
          <a:ea typeface="隶书" panose="02010509060101010101" pitchFamily="1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4.wmf"/><Relationship Id="rId1" Type="http://schemas.openxmlformats.org/officeDocument/2006/relationships/slide" Target="slide5.xml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19.xml"/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slide" Target="slide19.xml"/><Relationship Id="rId4" Type="http://schemas.openxmlformats.org/officeDocument/2006/relationships/slide" Target="slide20.xml"/><Relationship Id="rId3" Type="http://schemas.openxmlformats.org/officeDocument/2006/relationships/slide" Target="slide16.xml"/><Relationship Id="rId2" Type="http://schemas.openxmlformats.org/officeDocument/2006/relationships/slide" Target="slide1.xml"/><Relationship Id="rId1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slide" Target="slide22.xml"/><Relationship Id="rId3" Type="http://schemas.openxmlformats.org/officeDocument/2006/relationships/slide" Target="slide1.xml"/><Relationship Id="rId2" Type="http://schemas.openxmlformats.org/officeDocument/2006/relationships/slide" Target="slide27.xml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slide" Target="slide31.xml"/><Relationship Id="rId4" Type="http://schemas.openxmlformats.org/officeDocument/2006/relationships/slide" Target="slide28.xml"/><Relationship Id="rId3" Type="http://schemas.openxmlformats.org/officeDocument/2006/relationships/slide" Target="slide26.xml"/><Relationship Id="rId2" Type="http://schemas.openxmlformats.org/officeDocument/2006/relationships/slide" Target="slide1.xml"/><Relationship Id="rId1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slide" Target="slide21.xml"/><Relationship Id="rId2" Type="http://schemas.openxmlformats.org/officeDocument/2006/relationships/slide" Target="slide27.xml"/><Relationship Id="rId1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slide" Target="slide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slide" Target="slide30.xml"/></Relationships>
</file>

<file path=ppt/slides/_rels/slide1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13.png"/><Relationship Id="rId2" Type="http://schemas.openxmlformats.org/officeDocument/2006/relationships/oleObject" Target="../embeddings/oleObject1.bin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slide" Target="slide3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slide" Target="slide33.xml"/><Relationship Id="rId1" Type="http://schemas.openxmlformats.org/officeDocument/2006/relationships/image" Target="../media/image14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13.xml"/><Relationship Id="rId3" Type="http://schemas.openxmlformats.org/officeDocument/2006/relationships/slide" Target="slide3.xml"/><Relationship Id="rId2" Type="http://schemas.openxmlformats.org/officeDocument/2006/relationships/image" Target="../media/image16.wmf"/><Relationship Id="rId1" Type="http://schemas.openxmlformats.org/officeDocument/2006/relationships/oleObject" Target="../embeddings/oleObject2.bin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" Target="slide4.xml"/><Relationship Id="rId1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8.xml"/><Relationship Id="rId2" Type="http://schemas.openxmlformats.org/officeDocument/2006/relationships/slide" Target="slide4.xml"/><Relationship Id="rId1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slide" Target="slide7.xml"/><Relationship Id="rId2" Type="http://schemas.openxmlformats.org/officeDocument/2006/relationships/slide" Target="slide4.xml"/><Relationship Id="rId1" Type="http://schemas.openxmlformats.org/officeDocument/2006/relationships/slide" Target="slide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7.xml"/><Relationship Id="rId1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" Target="slide5.xml"/><Relationship Id="rId1" Type="http://schemas.openxmlformats.org/officeDocument/2006/relationships/image" Target="../media/image22.GI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image" Target="../media/image24.jpeg"/><Relationship Id="rId1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" Target="slide6.xml"/><Relationship Id="rId1" Type="http://schemas.openxmlformats.org/officeDocument/2006/relationships/image" Target="../media/image25.jpeg"/></Relationships>
</file>

<file path=ppt/slides/_rels/slide2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slide" Target="slide6.xml"/><Relationship Id="rId2" Type="http://schemas.openxmlformats.org/officeDocument/2006/relationships/image" Target="../media/image26.png"/><Relationship Id="rId1" Type="http://schemas.openxmlformats.org/officeDocument/2006/relationships/hyperlink" Target="http://www.tzhledu.net/Article/Article_UploadFiles/200912/2009121509220805.bmp" TargetMode="Externa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slide" Target="slide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2" Type="http://schemas.openxmlformats.org/officeDocument/2006/relationships/slide" Target="slide6.xml"/><Relationship Id="rId1" Type="http://schemas.openxmlformats.org/officeDocument/2006/relationships/image" Target="../media/image2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8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8.xml"/><Relationship Id="rId1" Type="http://schemas.openxmlformats.org/officeDocument/2006/relationships/image" Target="../media/image29.jpeg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3.xml"/><Relationship Id="rId3" Type="http://schemas.openxmlformats.org/officeDocument/2006/relationships/audio" Target="../media/audio1.wav"/><Relationship Id="rId2" Type="http://schemas.openxmlformats.org/officeDocument/2006/relationships/slide" Target="slide6.xml"/><Relationship Id="rId1" Type="http://schemas.openxmlformats.org/officeDocument/2006/relationships/image" Target="../media/image3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图片 23553" descr="PE01753_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5588" y="-69850"/>
            <a:ext cx="2171700" cy="2819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矩形 23554"/>
          <p:cNvSpPr/>
          <p:nvPr/>
        </p:nvSpPr>
        <p:spPr>
          <a:xfrm>
            <a:off x="147638" y="3152775"/>
            <a:ext cx="7164387" cy="9239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>
              <a:lnSpc>
                <a:spcPct val="130000"/>
              </a:lnSpc>
              <a:spcBef>
                <a:spcPct val="20000"/>
              </a:spcBef>
            </a:pPr>
            <a:r>
              <a:rPr lang="en-US" altLang="zh-CN" sz="3200" b="1">
                <a:latin typeface="Arial" panose="020B0604020202020204" pitchFamily="34" charset="0"/>
                <a:ea typeface="黑体" panose="02010609060101010101" pitchFamily="2" charset="-122"/>
              </a:rPr>
              <a:t>1.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2" charset="-122"/>
              </a:rPr>
              <a:t>领导美国独立战争，赢得国家独立</a:t>
            </a:r>
            <a:r>
              <a:rPr lang="en-US" altLang="zh-CN" sz="4400" b="1"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en-US" altLang="zh-CN" sz="4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30000"/>
              </a:lnSpc>
              <a:spcBef>
                <a:spcPct val="20000"/>
              </a:spcBef>
            </a:pPr>
            <a:endParaRPr lang="en-US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7651" name="矩形 23555"/>
          <p:cNvSpPr/>
          <p:nvPr/>
        </p:nvSpPr>
        <p:spPr>
          <a:xfrm>
            <a:off x="2187575" y="1039813"/>
            <a:ext cx="6665913" cy="175260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“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战争中的第一人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    “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和平中的第一人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”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       “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同胞心中的第一人</a:t>
            </a: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!”</a:t>
            </a:r>
            <a:endParaRPr lang="en-US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40" name="矩形 23556"/>
          <p:cNvSpPr/>
          <p:nvPr/>
        </p:nvSpPr>
        <p:spPr>
          <a:xfrm>
            <a:off x="528638" y="2681288"/>
            <a:ext cx="140017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solidFill>
                  <a:srgbClr val="33669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华盛顿</a:t>
            </a:r>
            <a:endParaRPr lang="zh-CN" altLang="en-US" sz="3600" b="1">
              <a:solidFill>
                <a:srgbClr val="33669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椭圆形标注 1"/>
          <p:cNvSpPr/>
          <p:nvPr/>
        </p:nvSpPr>
        <p:spPr>
          <a:xfrm>
            <a:off x="2497138" y="1052513"/>
            <a:ext cx="3529013" cy="576263"/>
          </a:xfrm>
          <a:prstGeom prst="wedgeEllipseCallout">
            <a:avLst>
              <a:gd name="adj1" fmla="val -99766"/>
              <a:gd name="adj2" fmla="val 386493"/>
            </a:avLst>
          </a:prstGeom>
          <a:noFill/>
          <a:ln w="349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3" name="文本框 2"/>
          <p:cNvSpPr txBox="1"/>
          <p:nvPr/>
        </p:nvSpPr>
        <p:spPr>
          <a:xfrm>
            <a:off x="147638" y="4340225"/>
            <a:ext cx="7889875" cy="877888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lnSpc>
                <a:spcPct val="70000"/>
              </a:lnSpc>
              <a:spcBef>
                <a:spcPct val="20000"/>
              </a:spcBef>
            </a:pP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2.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主持了美国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1787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年宪法的制订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en-US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70000"/>
              </a:lnSpc>
              <a:spcBef>
                <a:spcPct val="20000"/>
              </a:spcBef>
            </a:pP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美国历史上的第一任总统</a:t>
            </a:r>
            <a:r>
              <a:rPr lang="en-US" altLang="zh-CN" sz="3200" b="1"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en-US" altLang="zh-CN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椭圆形标注 3"/>
          <p:cNvSpPr/>
          <p:nvPr/>
        </p:nvSpPr>
        <p:spPr>
          <a:xfrm>
            <a:off x="3783013" y="1628775"/>
            <a:ext cx="3529013" cy="574675"/>
          </a:xfrm>
          <a:prstGeom prst="wedgeEllipseCallout">
            <a:avLst>
              <a:gd name="adj1" fmla="val -137922"/>
              <a:gd name="adj2" fmla="val 420452"/>
            </a:avLst>
          </a:prstGeom>
          <a:noFill/>
          <a:ln w="34925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5" name="椭圆形标注 4"/>
          <p:cNvSpPr/>
          <p:nvPr/>
        </p:nvSpPr>
        <p:spPr>
          <a:xfrm>
            <a:off x="4508500" y="2292350"/>
            <a:ext cx="3529013" cy="574675"/>
          </a:xfrm>
          <a:prstGeom prst="wedgeEllipseCallout">
            <a:avLst>
              <a:gd name="adj1" fmla="val -144438"/>
              <a:gd name="adj2" fmla="val 547574"/>
            </a:avLst>
          </a:prstGeom>
          <a:noFill/>
          <a:ln w="34925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 fontAlgn="base"/>
            <a:endParaRPr lang="zh-CN" altLang="en-US" strike="noStrike" noProof="1"/>
          </a:p>
        </p:txBody>
      </p:sp>
      <p:sp>
        <p:nvSpPr>
          <p:cNvPr id="6" name="矩形 5"/>
          <p:cNvSpPr/>
          <p:nvPr/>
        </p:nvSpPr>
        <p:spPr>
          <a:xfrm>
            <a:off x="255588" y="5546725"/>
            <a:ext cx="7164387" cy="923925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>
              <a:lnSpc>
                <a:spcPct val="70000"/>
              </a:lnSpc>
              <a:spcBef>
                <a:spcPct val="20000"/>
              </a:spcBef>
            </a:pPr>
            <a:r>
              <a:rPr lang="en-US" altLang="zh-CN" sz="3200" b="1">
                <a:latin typeface="Arial" panose="020B0604020202020204" pitchFamily="34" charset="0"/>
                <a:ea typeface="黑体" panose="02010609060101010101" pitchFamily="2" charset="-122"/>
              </a:rPr>
              <a:t>3.</a:t>
            </a:r>
            <a:r>
              <a:rPr lang="zh-CN" altLang="en-US" sz="3200" b="1">
                <a:latin typeface="Arial" panose="020B0604020202020204" pitchFamily="34" charset="0"/>
                <a:ea typeface="黑体" panose="02010609060101010101" pitchFamily="2" charset="-122"/>
              </a:rPr>
              <a:t>拒绝连任第三届总统，开创了比较民主的政治体制典范</a:t>
            </a:r>
            <a:r>
              <a:rPr lang="en-US" altLang="zh-CN" sz="4400" b="1">
                <a:latin typeface="黑体" panose="02010609060101010101" pitchFamily="2" charset="-122"/>
                <a:ea typeface="黑体" panose="02010609060101010101" pitchFamily="2" charset="-122"/>
              </a:rPr>
              <a:t>;</a:t>
            </a:r>
            <a:endParaRPr lang="en-US" altLang="zh-CN" sz="44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zh-CN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7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/>
      <p:bldP spid="6" grpId="0"/>
      <p:bldP spid="27651" grpId="0"/>
      <p:bldP spid="2" grpId="0" bldLvl="0" animBg="1"/>
      <p:bldP spid="4" grpId="0" bldLvl="0" animBg="1"/>
      <p:bldP spid="3" grpId="0"/>
      <p:bldP spid="5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4579" name="图片 24578" descr="圣马丁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04185" y="2404110"/>
            <a:ext cx="3135313" cy="4876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19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61075" y="-31750"/>
            <a:ext cx="2947670" cy="49530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9220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700" y="80010"/>
            <a:ext cx="3199765" cy="5029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圆角矩形标注 7">
            <a:hlinkClick r:id="rId4" action="ppaction://hlinksldjump"/>
          </p:cNvPr>
          <p:cNvSpPr/>
          <p:nvPr/>
        </p:nvSpPr>
        <p:spPr>
          <a:xfrm>
            <a:off x="224155" y="5716905"/>
            <a:ext cx="1923415" cy="576580"/>
          </a:xfrm>
          <a:prstGeom prst="wedgeRoundRectCallout">
            <a:avLst>
              <a:gd name="adj1" fmla="val 54919"/>
              <a:gd name="adj2" fmla="val -22577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2" charset="0"/>
                <a:ea typeface="楷体_GB2312" pitchFamily="1" charset="-122"/>
              </a:rPr>
              <a:t>玻璃瓦尔</a:t>
            </a:r>
            <a:endParaRPr lang="zh-CN" altLang="en-US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" name="圆角矩形标注 1">
            <a:hlinkClick r:id="rId4" action="ppaction://hlinksldjump"/>
          </p:cNvPr>
          <p:cNvSpPr/>
          <p:nvPr/>
        </p:nvSpPr>
        <p:spPr>
          <a:xfrm>
            <a:off x="3684905" y="1934845"/>
            <a:ext cx="1774190" cy="576580"/>
          </a:xfrm>
          <a:prstGeom prst="wedgeRoundRectCallout">
            <a:avLst>
              <a:gd name="adj1" fmla="val 49483"/>
              <a:gd name="adj2" fmla="val -19493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2" charset="0"/>
                <a:ea typeface="楷体_GB2312" pitchFamily="1" charset="-122"/>
              </a:rPr>
              <a:t>圣马丁</a:t>
            </a:r>
            <a:endParaRPr lang="zh-CN" altLang="en-US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3" name="圆角矩形标注 2">
            <a:hlinkClick r:id="rId4" action="ppaction://hlinksldjump"/>
          </p:cNvPr>
          <p:cNvSpPr/>
          <p:nvPr/>
        </p:nvSpPr>
        <p:spPr>
          <a:xfrm>
            <a:off x="6614795" y="5657850"/>
            <a:ext cx="2056130" cy="576580"/>
          </a:xfrm>
          <a:prstGeom prst="wedgeRoundRectCallout">
            <a:avLst>
              <a:gd name="adj1" fmla="val 49483"/>
              <a:gd name="adj2" fmla="val -19493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 dirty="0">
                <a:latin typeface="Times New Roman" panose="02020603050405020304" pitchFamily="2" charset="0"/>
                <a:ea typeface="楷体_GB2312" pitchFamily="1" charset="-122"/>
              </a:rPr>
              <a:t>章西女王</a:t>
            </a:r>
            <a:endParaRPr lang="zh-CN" altLang="en-US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ldLvl="0" animBg="1"/>
      <p:bldP spid="2" grpId="0" bldLvl="0" animBg="1"/>
      <p:bldP spid="3" grpId="0" bldLvl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横卷形 10241"/>
          <p:cNvSpPr/>
          <p:nvPr/>
        </p:nvSpPr>
        <p:spPr>
          <a:xfrm>
            <a:off x="3203575" y="836613"/>
            <a:ext cx="2362200" cy="1219200"/>
          </a:xfrm>
          <a:prstGeom prst="horizontalScroll">
            <a:avLst>
              <a:gd name="adj" fmla="val 12500"/>
            </a:avLst>
          </a:prstGeom>
          <a:gradFill rotWithShape="1">
            <a:gsLst>
              <a:gs pos="0">
                <a:srgbClr val="660033">
                  <a:gamma/>
                  <a:shade val="46275"/>
                  <a:invGamma/>
                </a:srgbClr>
              </a:gs>
              <a:gs pos="50000">
                <a:srgbClr val="660033"/>
              </a:gs>
              <a:gs pos="100000">
                <a:srgbClr val="660033">
                  <a:gamma/>
                  <a:shade val="46275"/>
                  <a:invGamma/>
                </a:srgbClr>
              </a:gs>
            </a:gsLst>
            <a:lin ang="5400000" scaled="1"/>
            <a:tileRect/>
          </a:gra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3600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0243" name="文本框 10242"/>
          <p:cNvSpPr txBox="1"/>
          <p:nvPr/>
        </p:nvSpPr>
        <p:spPr>
          <a:xfrm>
            <a:off x="189230" y="3141980"/>
            <a:ext cx="8883015" cy="1106805"/>
          </a:xfrm>
          <a:prstGeom prst="rect">
            <a:avLst/>
          </a:prstGeom>
          <a:solidFill>
            <a:schemeClr val="bg1"/>
          </a:solidFill>
          <a:ln w="57150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  <a:effectLst>
            <a:outerShdw dist="310047" dir="19500478" algn="ctr" rotWithShape="0">
              <a:srgbClr val="808080">
                <a:alpha val="50000"/>
              </a:srgbClr>
            </a:outerShdw>
          </a:effectLst>
        </p:spPr>
        <p:txBody>
          <a:bodyPr wrap="square">
            <a:spAutoFit/>
          </a:bodyPr>
          <a:p>
            <a:pPr>
              <a:spcBef>
                <a:spcPct val="50000"/>
              </a:spcBef>
            </a:pPr>
            <a:r>
              <a:rPr lang="zh-CN" altLang="en-US" sz="6600" dirty="0">
                <a:solidFill>
                  <a:srgbClr val="660033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2" charset="0"/>
                <a:ea typeface="隶书" panose="02010509060101010101" pitchFamily="1" charset="-122"/>
              </a:rPr>
              <a:t>殖民地人民的反抗斗争</a:t>
            </a:r>
            <a:endParaRPr lang="zh-CN" altLang="en-US" sz="6600" dirty="0">
              <a:solidFill>
                <a:srgbClr val="660033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2" charset="0"/>
              <a:ea typeface="隶书" panose="02010509060101010101" pitchFamily="1" charset="-122"/>
            </a:endParaRPr>
          </a:p>
        </p:txBody>
      </p:sp>
      <p:sp>
        <p:nvSpPr>
          <p:cNvPr id="10244" name="文本框 10243"/>
          <p:cNvSpPr txBox="1"/>
          <p:nvPr/>
        </p:nvSpPr>
        <p:spPr>
          <a:xfrm>
            <a:off x="3492500" y="1125538"/>
            <a:ext cx="20161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0" hangingPunct="0">
              <a:spcBef>
                <a:spcPct val="50000"/>
              </a:spcBef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第1</a:t>
            </a:r>
            <a:r>
              <a:rPr lang="en-US" altLang="zh-CN" sz="3600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zh-CN" altLang="en-US" sz="3600" dirty="0">
                <a:solidFill>
                  <a:schemeClr val="bg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课</a:t>
            </a:r>
            <a:endParaRPr lang="zh-CN" altLang="en-US" sz="3600" dirty="0">
              <a:solidFill>
                <a:schemeClr val="bg1"/>
              </a:solidFill>
              <a:effectLst>
                <a:outerShdw blurRad="38100" dist="38100" dir="2700000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19555" y="-1370965"/>
            <a:ext cx="6104890" cy="8418830"/>
          </a:xfrm>
          <a:prstGeom prst="rect">
            <a:avLst/>
          </a:prstGeom>
        </p:spPr>
      </p:pic>
      <p:cxnSp>
        <p:nvCxnSpPr>
          <p:cNvPr id="3" name="直接连接符 2"/>
          <p:cNvCxnSpPr/>
          <p:nvPr/>
        </p:nvCxnSpPr>
        <p:spPr>
          <a:xfrm>
            <a:off x="2522220" y="3657600"/>
            <a:ext cx="2148205" cy="508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>
            <a:off x="2217420" y="3917315"/>
            <a:ext cx="1058545" cy="1587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30" name="流程图: 过程 9229">
            <a:hlinkClick r:id="rId2" action="ppaction://hlinksldjump"/>
          </p:cNvPr>
          <p:cNvSpPr/>
          <p:nvPr/>
        </p:nvSpPr>
        <p:spPr>
          <a:xfrm>
            <a:off x="2662555" y="4171950"/>
            <a:ext cx="529590" cy="215900"/>
          </a:xfrm>
          <a:prstGeom prst="flowChartProcess">
            <a:avLst/>
          </a:prstGeom>
          <a:noFill/>
          <a:ln w="28575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流程图: 过程 4">
            <a:hlinkClick r:id="rId2" action="ppaction://hlinksldjump"/>
          </p:cNvPr>
          <p:cNvSpPr/>
          <p:nvPr/>
        </p:nvSpPr>
        <p:spPr>
          <a:xfrm>
            <a:off x="3465195" y="4171950"/>
            <a:ext cx="529590" cy="215900"/>
          </a:xfrm>
          <a:prstGeom prst="flowChartProcess">
            <a:avLst/>
          </a:prstGeom>
          <a:noFill/>
          <a:ln w="28575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笑脸 5">
            <a:hlinkClick r:id="rId3" action="ppaction://hlinksldjump"/>
          </p:cNvPr>
          <p:cNvSpPr/>
          <p:nvPr/>
        </p:nvSpPr>
        <p:spPr>
          <a:xfrm>
            <a:off x="1547495" y="3573145"/>
            <a:ext cx="431800" cy="50419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155" name="圆角矩形标注 6154">
            <a:hlinkClick r:id="rId4" action="ppaction://hlinksldjump"/>
          </p:cNvPr>
          <p:cNvSpPr/>
          <p:nvPr/>
        </p:nvSpPr>
        <p:spPr>
          <a:xfrm>
            <a:off x="4670425" y="2776220"/>
            <a:ext cx="4563110" cy="1061085"/>
          </a:xfrm>
          <a:prstGeom prst="wedgeRoundRectCallout">
            <a:avLst>
              <a:gd name="adj1" fmla="val -34699"/>
              <a:gd name="adj2" fmla="val 92626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sz="3200" b="1" dirty="0">
                <a:latin typeface="Times New Roman" panose="02020603050405020304" pitchFamily="2" charset="0"/>
                <a:ea typeface="楷体_GB2312" pitchFamily="1" charset="-122"/>
              </a:rPr>
              <a:t>背景</a:t>
            </a:r>
            <a:r>
              <a:rPr lang="en-US" altLang="zh-CN" sz="3200" b="1" dirty="0">
                <a:latin typeface="Times New Roman" panose="02020603050405020304" pitchFamily="2" charset="0"/>
                <a:ea typeface="楷体_GB2312" pitchFamily="1" charset="-122"/>
              </a:rPr>
              <a:t>2:</a:t>
            </a:r>
            <a:r>
              <a:rPr lang="zh-CN" altLang="en-US" dirty="0">
                <a:latin typeface="+mj-ea"/>
                <a:ea typeface="+mj-ea"/>
                <a:sym typeface="+mn-ea"/>
              </a:rPr>
              <a:t>当地土生白人也对殖民统治不满。</a:t>
            </a:r>
            <a:endParaRPr lang="zh-CN" altLang="en-US" sz="3200" b="1" dirty="0">
              <a:latin typeface="+mj-ea"/>
              <a:ea typeface="+mj-ea"/>
              <a:sym typeface="+mn-ea"/>
            </a:endParaRPr>
          </a:p>
        </p:txBody>
      </p:sp>
      <p:sp>
        <p:nvSpPr>
          <p:cNvPr id="8" name="圆角矩形标注 7">
            <a:hlinkClick r:id="rId5" action="ppaction://hlinksldjump"/>
          </p:cNvPr>
          <p:cNvSpPr/>
          <p:nvPr/>
        </p:nvSpPr>
        <p:spPr>
          <a:xfrm>
            <a:off x="628015" y="4334510"/>
            <a:ext cx="1351280" cy="576580"/>
          </a:xfrm>
          <a:prstGeom prst="wedgeRoundRectCallout">
            <a:avLst>
              <a:gd name="adj1" fmla="val 86043"/>
              <a:gd name="adj2" fmla="val -28634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sz="3200" b="1" dirty="0">
                <a:latin typeface="Times New Roman" panose="02020603050405020304" pitchFamily="2" charset="0"/>
                <a:ea typeface="楷体_GB2312" pitchFamily="1" charset="-122"/>
              </a:rPr>
              <a:t>背景</a:t>
            </a:r>
            <a:r>
              <a:rPr lang="en-US" altLang="zh-CN" sz="3200" b="1" dirty="0">
                <a:latin typeface="Times New Roman" panose="02020603050405020304" pitchFamily="2" charset="0"/>
                <a:ea typeface="楷体_GB2312" pitchFamily="1" charset="-122"/>
              </a:rPr>
              <a:t>1</a:t>
            </a:r>
            <a:endParaRPr lang="en-US" altLang="zh-CN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230" grpId="0" animBg="1"/>
      <p:bldP spid="6155" grpId="0" bldLvl="0" animBg="1"/>
      <p:bldP spid="8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62430" y="-264795"/>
            <a:ext cx="5819140" cy="7952105"/>
          </a:xfrm>
          <a:prstGeom prst="rect">
            <a:avLst/>
          </a:prstGeom>
        </p:spPr>
      </p:pic>
      <p:cxnSp>
        <p:nvCxnSpPr>
          <p:cNvPr id="3" name="直接连接符 2"/>
          <p:cNvCxnSpPr/>
          <p:nvPr/>
        </p:nvCxnSpPr>
        <p:spPr>
          <a:xfrm>
            <a:off x="2195830" y="299085"/>
            <a:ext cx="2148205" cy="508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V="1">
            <a:off x="1896745" y="548640"/>
            <a:ext cx="1595120" cy="635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5" name="圆角矩形标注 6154">
            <a:hlinkClick r:id="rId2" action="ppaction://hlinksldjump"/>
          </p:cNvPr>
          <p:cNvSpPr/>
          <p:nvPr/>
        </p:nvSpPr>
        <p:spPr>
          <a:xfrm>
            <a:off x="133350" y="182245"/>
            <a:ext cx="1351280" cy="576580"/>
          </a:xfrm>
          <a:prstGeom prst="wedgeRoundRectCallout">
            <a:avLst>
              <a:gd name="adj1" fmla="val 81484"/>
              <a:gd name="adj2" fmla="val 4955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sz="3200" b="1" dirty="0">
                <a:latin typeface="Times New Roman" panose="02020603050405020304" pitchFamily="2" charset="0"/>
                <a:ea typeface="楷体_GB2312" pitchFamily="1" charset="-122"/>
              </a:rPr>
              <a:t>背景</a:t>
            </a:r>
            <a:r>
              <a:rPr lang="en-US" altLang="zh-CN" sz="3200" b="1" dirty="0">
                <a:latin typeface="Times New Roman" panose="02020603050405020304" pitchFamily="2" charset="0"/>
                <a:ea typeface="楷体_GB2312" pitchFamily="1" charset="-122"/>
              </a:rPr>
              <a:t>3</a:t>
            </a:r>
            <a:endParaRPr lang="en-US" altLang="zh-CN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5" name="流程图: 过程 4">
            <a:hlinkClick r:id="rId3" action="ppaction://hlinksldjump"/>
          </p:cNvPr>
          <p:cNvSpPr/>
          <p:nvPr/>
        </p:nvSpPr>
        <p:spPr>
          <a:xfrm>
            <a:off x="3658870" y="1536065"/>
            <a:ext cx="775970" cy="215900"/>
          </a:xfrm>
          <a:prstGeom prst="flowChartProcess">
            <a:avLst/>
          </a:prstGeom>
          <a:noFill/>
          <a:ln w="28575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2748915" y="3637280"/>
            <a:ext cx="1595120" cy="635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流程图: 过程 6">
            <a:hlinkClick r:id="rId3" action="ppaction://hlinksldjump"/>
          </p:cNvPr>
          <p:cNvSpPr/>
          <p:nvPr/>
        </p:nvSpPr>
        <p:spPr>
          <a:xfrm>
            <a:off x="3935730" y="3910965"/>
            <a:ext cx="599440" cy="215900"/>
          </a:xfrm>
          <a:prstGeom prst="flowChartProcess">
            <a:avLst/>
          </a:prstGeom>
          <a:noFill/>
          <a:ln w="28575" cap="flat" cmpd="sng">
            <a:solidFill>
              <a:schemeClr val="accent6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282825" y="4302760"/>
            <a:ext cx="1296670" cy="432435"/>
          </a:xfrm>
          <a:prstGeom prst="ellipse">
            <a:avLst/>
          </a:prstGeom>
          <a:noFill/>
          <a:ln w="34925">
            <a:solidFill>
              <a:srgbClr val="F40AD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/>
        </p:nvCxnSpPr>
        <p:spPr>
          <a:xfrm flipV="1">
            <a:off x="4344035" y="4364990"/>
            <a:ext cx="1019810" cy="3175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 flipV="1">
            <a:off x="1896745" y="4610735"/>
            <a:ext cx="1595120" cy="635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472690" y="1751965"/>
            <a:ext cx="1883410" cy="2095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2748915" y="4126865"/>
            <a:ext cx="1823085" cy="2222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2"/>
          <p:cNvSpPr/>
          <p:nvPr/>
        </p:nvSpPr>
        <p:spPr>
          <a:xfrm>
            <a:off x="2843530" y="1484630"/>
            <a:ext cx="432435" cy="288290"/>
          </a:xfrm>
          <a:prstGeom prst="ellipse">
            <a:avLst/>
          </a:prstGeom>
          <a:noFill/>
          <a:ln w="2857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3147060" y="3874770"/>
            <a:ext cx="432435" cy="288290"/>
          </a:xfrm>
          <a:prstGeom prst="ellipse">
            <a:avLst/>
          </a:prstGeom>
          <a:noFill/>
          <a:ln w="2857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笑脸 14">
            <a:hlinkClick r:id="rId4" action="ppaction://hlinksldjump"/>
          </p:cNvPr>
          <p:cNvSpPr/>
          <p:nvPr/>
        </p:nvSpPr>
        <p:spPr>
          <a:xfrm>
            <a:off x="957580" y="1772920"/>
            <a:ext cx="704850" cy="77724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1" animBg="1"/>
      <p:bldP spid="13" grpId="0" animBg="1"/>
      <p:bldP spid="5" grpId="1" animBg="1"/>
      <p:bldP spid="14" grpId="0" animBg="1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14500" y="54610"/>
            <a:ext cx="5714365" cy="7024370"/>
          </a:xfrm>
          <a:prstGeom prst="rect">
            <a:avLst/>
          </a:prstGeom>
        </p:spPr>
      </p:pic>
      <p:sp>
        <p:nvSpPr>
          <p:cNvPr id="5" name="流程图: 过程 4">
            <a:hlinkClick r:id="rId2" action="ppaction://hlinksldjump"/>
          </p:cNvPr>
          <p:cNvSpPr/>
          <p:nvPr/>
        </p:nvSpPr>
        <p:spPr>
          <a:xfrm>
            <a:off x="1904365" y="54610"/>
            <a:ext cx="1270000" cy="215900"/>
          </a:xfrm>
          <a:prstGeom prst="flowChartProcess">
            <a:avLst/>
          </a:prstGeom>
          <a:noFill/>
          <a:ln w="28575" cap="flat" cmpd="sng">
            <a:solidFill>
              <a:srgbClr val="F40ADC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3244850" y="527685"/>
            <a:ext cx="1181100" cy="1270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V="1">
            <a:off x="1904365" y="728345"/>
            <a:ext cx="791210" cy="1143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5" name="圆角矩形标注 6154">
            <a:hlinkClick r:id="rId3" action="ppaction://hlinksldjump"/>
          </p:cNvPr>
          <p:cNvSpPr/>
          <p:nvPr/>
        </p:nvSpPr>
        <p:spPr>
          <a:xfrm>
            <a:off x="450850" y="728345"/>
            <a:ext cx="1351280" cy="576580"/>
          </a:xfrm>
          <a:prstGeom prst="wedgeRoundRectCallout">
            <a:avLst>
              <a:gd name="adj1" fmla="val 81484"/>
              <a:gd name="adj2" fmla="val 4955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sz="3200" b="1" dirty="0">
                <a:latin typeface="Times New Roman" panose="02020603050405020304" pitchFamily="2" charset="0"/>
                <a:ea typeface="楷体_GB2312" pitchFamily="1" charset="-122"/>
              </a:rPr>
              <a:t>背景</a:t>
            </a:r>
            <a:endParaRPr lang="zh-CN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3244850" y="751205"/>
            <a:ext cx="1183005" cy="13335"/>
          </a:xfrm>
          <a:prstGeom prst="line">
            <a:avLst/>
          </a:prstGeom>
          <a:ln w="28575" cmpd="sng"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1947545" y="948690"/>
            <a:ext cx="2480310" cy="32385"/>
          </a:xfrm>
          <a:prstGeom prst="line">
            <a:avLst/>
          </a:prstGeom>
          <a:ln w="28575" cmpd="sng"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1947545" y="1212850"/>
            <a:ext cx="1183005" cy="13335"/>
          </a:xfrm>
          <a:prstGeom prst="line">
            <a:avLst/>
          </a:prstGeom>
          <a:ln w="28575" cmpd="sng"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流程图: 过程 9">
            <a:hlinkClick r:id="rId2" action="ppaction://hlinksldjump"/>
          </p:cNvPr>
          <p:cNvSpPr/>
          <p:nvPr/>
        </p:nvSpPr>
        <p:spPr>
          <a:xfrm>
            <a:off x="3130550" y="5826760"/>
            <a:ext cx="767715" cy="215900"/>
          </a:xfrm>
          <a:prstGeom prst="flowChartProcess">
            <a:avLst/>
          </a:prstGeom>
          <a:noFill/>
          <a:ln w="28575" cap="flat" cmpd="sng">
            <a:solidFill>
              <a:srgbClr val="F40ADC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9900"/>
            </a:prstShdw>
          </a:effectLst>
        </p:spPr>
        <p:txBody>
          <a:bodyPr anchor="t"/>
          <a:p>
            <a:endParaRPr lang="zh-CN" altLang="en-US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3707765" y="2339975"/>
            <a:ext cx="791845" cy="215900"/>
          </a:xfrm>
          <a:prstGeom prst="ellipse">
            <a:avLst/>
          </a:prstGeom>
          <a:noFill/>
          <a:ln w="2857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2221865" y="2784475"/>
            <a:ext cx="791845" cy="215900"/>
          </a:xfrm>
          <a:prstGeom prst="ellipse">
            <a:avLst/>
          </a:prstGeom>
          <a:noFill/>
          <a:ln w="2857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2915920" y="3418205"/>
            <a:ext cx="791845" cy="215900"/>
          </a:xfrm>
          <a:prstGeom prst="ellipse">
            <a:avLst/>
          </a:prstGeom>
          <a:noFill/>
          <a:ln w="2857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714500" y="2568575"/>
            <a:ext cx="791845" cy="215900"/>
          </a:xfrm>
          <a:prstGeom prst="ellipse">
            <a:avLst/>
          </a:prstGeom>
          <a:noFill/>
          <a:ln w="28575" cmpd="sng">
            <a:solidFill>
              <a:srgbClr val="0000FF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3409315" y="2087880"/>
            <a:ext cx="38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2" charset="0"/>
                <a:ea typeface="楷体_GB2312" pitchFamily="1" charset="-122"/>
                <a:sym typeface="+mn-ea"/>
              </a:rPr>
              <a:t>1</a:t>
            </a:r>
            <a:endParaRPr lang="en-US" altLang="zh-CN" dirty="0">
              <a:solidFill>
                <a:schemeClr val="accent2"/>
              </a:solidFill>
              <a:latin typeface="Times New Roman" panose="02020603050405020304" pitchFamily="2" charset="0"/>
              <a:ea typeface="楷体_GB2312" pitchFamily="1" charset="-122"/>
              <a:sym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917065" y="2671445"/>
            <a:ext cx="38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2" charset="0"/>
                <a:ea typeface="楷体_GB2312" pitchFamily="1" charset="-122"/>
                <a:sym typeface="+mn-ea"/>
              </a:rPr>
              <a:t>2</a:t>
            </a:r>
            <a:endParaRPr lang="en-US" altLang="zh-CN" dirty="0">
              <a:solidFill>
                <a:schemeClr val="accent2"/>
              </a:solidFill>
              <a:latin typeface="Times New Roman" panose="02020603050405020304" pitchFamily="2" charset="0"/>
              <a:ea typeface="楷体_GB2312" pitchFamily="1" charset="-122"/>
              <a:sym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529840" y="3234055"/>
            <a:ext cx="38608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en-US" altLang="zh-CN" dirty="0">
                <a:solidFill>
                  <a:schemeClr val="accent2"/>
                </a:solidFill>
                <a:latin typeface="Times New Roman" panose="02020603050405020304" pitchFamily="2" charset="0"/>
                <a:ea typeface="楷体_GB2312" pitchFamily="1" charset="-122"/>
                <a:sym typeface="+mn-ea"/>
              </a:rPr>
              <a:t>3</a:t>
            </a:r>
            <a:endParaRPr lang="en-US" altLang="zh-CN" dirty="0">
              <a:solidFill>
                <a:schemeClr val="accent2"/>
              </a:solidFill>
              <a:latin typeface="Times New Roman" panose="02020603050405020304" pitchFamily="2" charset="0"/>
              <a:ea typeface="楷体_GB2312" pitchFamily="1" charset="-122"/>
              <a:sym typeface="+mn-ea"/>
            </a:endParaRPr>
          </a:p>
        </p:txBody>
      </p:sp>
      <p:cxnSp>
        <p:nvCxnSpPr>
          <p:cNvPr id="18" name="直接连接符 17"/>
          <p:cNvCxnSpPr/>
          <p:nvPr/>
        </p:nvCxnSpPr>
        <p:spPr>
          <a:xfrm flipV="1">
            <a:off x="3013710" y="4725035"/>
            <a:ext cx="1198245" cy="1143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 flipV="1">
            <a:off x="3504565" y="4940935"/>
            <a:ext cx="635000" cy="1968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 flipV="1">
            <a:off x="2915285" y="4509135"/>
            <a:ext cx="720725" cy="2794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笑脸 20">
            <a:hlinkClick r:id="rId4" action="ppaction://hlinksldjump"/>
          </p:cNvPr>
          <p:cNvSpPr/>
          <p:nvPr/>
        </p:nvSpPr>
        <p:spPr>
          <a:xfrm>
            <a:off x="774065" y="2223135"/>
            <a:ext cx="704850" cy="77724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2" name="笑脸 21">
            <a:hlinkClick r:id="rId5" action="ppaction://hlinksldjump"/>
          </p:cNvPr>
          <p:cNvSpPr/>
          <p:nvPr/>
        </p:nvSpPr>
        <p:spPr>
          <a:xfrm>
            <a:off x="774065" y="5161915"/>
            <a:ext cx="704850" cy="77724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1" animBg="1"/>
      <p:bldP spid="15" grpId="0"/>
      <p:bldP spid="11" grpId="0" animBg="1"/>
      <p:bldP spid="14" grpId="0" animBg="1"/>
      <p:bldP spid="16" grpId="0"/>
      <p:bldP spid="12" grpId="0" animBg="1"/>
      <p:bldP spid="17" grpId="0"/>
      <p:bldP spid="13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608455" y="49530"/>
            <a:ext cx="5714365" cy="7428865"/>
          </a:xfrm>
          <a:prstGeom prst="rect">
            <a:avLst/>
          </a:prstGeom>
        </p:spPr>
      </p:pic>
      <p:cxnSp>
        <p:nvCxnSpPr>
          <p:cNvPr id="6" name="直接连接符 5"/>
          <p:cNvCxnSpPr/>
          <p:nvPr/>
        </p:nvCxnSpPr>
        <p:spPr>
          <a:xfrm>
            <a:off x="2105660" y="294005"/>
            <a:ext cx="3689985" cy="3873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/>
          <p:cNvCxnSpPr/>
          <p:nvPr/>
        </p:nvCxnSpPr>
        <p:spPr>
          <a:xfrm flipV="1">
            <a:off x="1796415" y="548640"/>
            <a:ext cx="1263015" cy="1016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/>
          <p:cNvCxnSpPr/>
          <p:nvPr/>
        </p:nvCxnSpPr>
        <p:spPr>
          <a:xfrm flipV="1">
            <a:off x="4044950" y="552450"/>
            <a:ext cx="1595120" cy="635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1849755" y="831850"/>
            <a:ext cx="1713865" cy="508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5" name="圆角矩形标注 6154">
            <a:hlinkClick r:id="rId2" action="ppaction://hlinksldjump"/>
          </p:cNvPr>
          <p:cNvSpPr/>
          <p:nvPr/>
        </p:nvSpPr>
        <p:spPr>
          <a:xfrm>
            <a:off x="257175" y="49530"/>
            <a:ext cx="1351280" cy="576580"/>
          </a:xfrm>
          <a:prstGeom prst="wedgeRoundRectCallout">
            <a:avLst>
              <a:gd name="adj1" fmla="val 81484"/>
              <a:gd name="adj2" fmla="val 4955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sz="3200" b="1" dirty="0">
                <a:latin typeface="Times New Roman" panose="02020603050405020304" pitchFamily="2" charset="0"/>
                <a:ea typeface="楷体_GB2312" pitchFamily="1" charset="-122"/>
              </a:rPr>
              <a:t>国内</a:t>
            </a:r>
            <a:endParaRPr lang="zh-CN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7" name="圆角矩形标注 6">
            <a:hlinkClick r:id="rId2" action="ppaction://hlinksldjump"/>
          </p:cNvPr>
          <p:cNvSpPr/>
          <p:nvPr/>
        </p:nvSpPr>
        <p:spPr>
          <a:xfrm>
            <a:off x="4444365" y="831850"/>
            <a:ext cx="1351280" cy="576580"/>
          </a:xfrm>
          <a:prstGeom prst="wedgeRoundRectCallout">
            <a:avLst>
              <a:gd name="adj1" fmla="val -52866"/>
              <a:gd name="adj2" fmla="val -94493"/>
              <a:gd name="adj3" fmla="val 16667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zh-CN" sz="3200" b="1" dirty="0">
                <a:latin typeface="Times New Roman" panose="02020603050405020304" pitchFamily="2" charset="0"/>
                <a:ea typeface="楷体_GB2312" pitchFamily="1" charset="-122"/>
              </a:rPr>
              <a:t>国际</a:t>
            </a:r>
            <a:endParaRPr lang="zh-CN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1" name="笑脸 20">
            <a:hlinkClick r:id="rId3" tooltip="" action="ppaction://hlinksldjump"/>
          </p:cNvPr>
          <p:cNvSpPr/>
          <p:nvPr/>
        </p:nvSpPr>
        <p:spPr>
          <a:xfrm>
            <a:off x="3215640" y="1844675"/>
            <a:ext cx="448945" cy="503555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圆角矩形标注 8">
            <a:hlinkClick r:id="rId2" action="ppaction://hlinksldjump"/>
          </p:cNvPr>
          <p:cNvSpPr/>
          <p:nvPr/>
        </p:nvSpPr>
        <p:spPr>
          <a:xfrm>
            <a:off x="38100" y="3035300"/>
            <a:ext cx="4065905" cy="576580"/>
          </a:xfrm>
          <a:prstGeom prst="wedgeRoundRectCallout">
            <a:avLst>
              <a:gd name="adj1" fmla="val 17890"/>
              <a:gd name="adj2" fmla="val -112885"/>
              <a:gd name="adj3" fmla="val 16667"/>
            </a:avLst>
          </a:prstGeom>
          <a:solidFill>
            <a:srgbClr val="47EF8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prstShdw prst="shdw17" dist="17961" dir="2699999">
              <a:srgbClr val="000000"/>
            </a:prstShdw>
          </a:effectLst>
        </p:spPr>
        <p:txBody>
          <a:bodyPr anchor="t"/>
          <a:p>
            <a:pPr algn="ctr">
              <a:buFont typeface="Arial" panose="020B0604020202020204" pitchFamily="34" charset="0"/>
              <a:buNone/>
            </a:pPr>
            <a:r>
              <a:rPr lang="en-US" altLang="zh-CN" sz="3200" b="1" dirty="0">
                <a:latin typeface="Times New Roman" panose="02020603050405020304" pitchFamily="2" charset="0"/>
                <a:ea typeface="楷体_GB2312" pitchFamily="1" charset="-122"/>
              </a:rPr>
              <a:t>1851</a:t>
            </a:r>
            <a:r>
              <a:rPr lang="zh-CN" sz="3200" b="1" dirty="0">
                <a:latin typeface="Times New Roman" panose="02020603050405020304" pitchFamily="2" charset="0"/>
                <a:ea typeface="楷体_GB2312" pitchFamily="1" charset="-122"/>
              </a:rPr>
              <a:t>太平天国运动</a:t>
            </a:r>
            <a:endParaRPr lang="zh-CN" sz="3200" b="1" dirty="0">
              <a:latin typeface="Times New Roman" panose="02020603050405020304" pitchFamily="2" charset="0"/>
              <a:ea typeface="楷体_GB2312" pitchFamily="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5" grpId="1" animBg="1"/>
      <p:bldP spid="7" grpId="0" animBg="1"/>
      <p:bldP spid="9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8434" name="表格 18433"/>
          <p:cNvGraphicFramePr/>
          <p:nvPr/>
        </p:nvGraphicFramePr>
        <p:xfrm>
          <a:off x="34925" y="44450"/>
          <a:ext cx="9144000" cy="6769100"/>
        </p:xfrm>
        <a:graphic>
          <a:graphicData uri="http://schemas.openxmlformats.org/drawingml/2006/table">
            <a:tbl>
              <a:tblPr/>
              <a:tblGrid>
                <a:gridCol w="536575"/>
                <a:gridCol w="1371600"/>
                <a:gridCol w="2286000"/>
                <a:gridCol w="1781175"/>
                <a:gridCol w="1335088"/>
                <a:gridCol w="1833562"/>
              </a:tblGrid>
              <a:tr h="660400">
                <a:tc rowSpan="2"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600" b="1" dirty="0"/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600" b="1" dirty="0"/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600" b="1" dirty="0"/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600" b="1" dirty="0"/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600" b="1" dirty="0"/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108700">
                <a:tc vMerge="1"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dirty="0"/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000" b="1" dirty="0">
                        <a:ea typeface="隶书" panose="02010509060101010101" pitchFamily="1" charset="-122"/>
                      </a:endParaRPr>
                    </a:p>
                  </a:txBody>
                  <a:tcPr marL="90000" marR="90000" marT="46800" marB="46800"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27" name="文本框 18455"/>
          <p:cNvSpPr txBox="1"/>
          <p:nvPr/>
        </p:nvSpPr>
        <p:spPr>
          <a:xfrm>
            <a:off x="533400" y="1295400"/>
            <a:ext cx="455613" cy="92075"/>
          </a:xfrm>
          <a:prstGeom prst="rect">
            <a:avLst/>
          </a:prstGeom>
          <a:noFill/>
          <a:ln w="9525">
            <a:noFill/>
          </a:ln>
        </p:spPr>
        <p:txBody>
          <a:bodyPr vert="eaVert" wrap="none" lIns="90000" tIns="46800" rIns="90000" bIns="46800" anchor="t">
            <a:spAutoFit/>
          </a:bodyPr>
          <a:p>
            <a:endParaRPr lang="zh-CN" altLang="en-US" sz="2400" dirty="0"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21528" name="文本框 18456"/>
          <p:cNvSpPr txBox="1"/>
          <p:nvPr/>
        </p:nvSpPr>
        <p:spPr>
          <a:xfrm>
            <a:off x="34925" y="765175"/>
            <a:ext cx="606425" cy="4038600"/>
          </a:xfrm>
          <a:prstGeom prst="rect">
            <a:avLst/>
          </a:prstGeom>
          <a:noFill/>
          <a:ln w="9525">
            <a:noFill/>
          </a:ln>
        </p:spPr>
        <p:txBody>
          <a:bodyPr vert="eaVert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ahoma" panose="020B0604030504040204" pitchFamily="2" charset="0"/>
                <a:ea typeface="宋体" panose="02010600030101010101" pitchFamily="2" charset="-122"/>
              </a:rPr>
              <a:t>拉丁美洲独立运动</a:t>
            </a:r>
            <a:endParaRPr lang="zh-CN" altLang="en-US" sz="2800" b="1">
              <a:solidFill>
                <a:srgbClr val="FF0000"/>
              </a:solidFill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18458" name="文本框 18457"/>
          <p:cNvSpPr txBox="1"/>
          <p:nvPr/>
        </p:nvSpPr>
        <p:spPr>
          <a:xfrm>
            <a:off x="533400" y="1447800"/>
            <a:ext cx="1600200" cy="94615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19世纪初</a:t>
            </a:r>
            <a:endParaRPr lang="zh-CN" altLang="en-US" sz="28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59" name="文本框 18458"/>
          <p:cNvSpPr txBox="1"/>
          <p:nvPr/>
        </p:nvSpPr>
        <p:spPr>
          <a:xfrm>
            <a:off x="2017713" y="3130550"/>
            <a:ext cx="2058987" cy="1187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、美国独立战争和法国大革命的影响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60" name="文本框 18459"/>
          <p:cNvSpPr txBox="1"/>
          <p:nvPr/>
        </p:nvSpPr>
        <p:spPr>
          <a:xfrm>
            <a:off x="4281488" y="1339850"/>
            <a:ext cx="18161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玻利瓦尔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61" name="文本框 18460"/>
          <p:cNvSpPr txBox="1"/>
          <p:nvPr/>
        </p:nvSpPr>
        <p:spPr>
          <a:xfrm>
            <a:off x="4425950" y="2205038"/>
            <a:ext cx="1408113" cy="579437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33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圣马丁</a:t>
            </a:r>
            <a:endParaRPr lang="zh-CN" altLang="en-US" sz="3200" b="1">
              <a:solidFill>
                <a:srgbClr val="FF33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1533" name="文本框 18461"/>
          <p:cNvSpPr txBox="1"/>
          <p:nvPr/>
        </p:nvSpPr>
        <p:spPr>
          <a:xfrm>
            <a:off x="755650" y="44450"/>
            <a:ext cx="1371600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ahoma" panose="020B0604030504040204" pitchFamily="2" charset="0"/>
                <a:ea typeface="宋体" panose="02010600030101010101" pitchFamily="2" charset="-122"/>
              </a:rPr>
              <a:t>时间</a:t>
            </a:r>
            <a:endParaRPr lang="zh-CN" altLang="en-US" sz="3200" b="1"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21534" name="文本框 18462"/>
          <p:cNvSpPr txBox="1"/>
          <p:nvPr/>
        </p:nvSpPr>
        <p:spPr>
          <a:xfrm>
            <a:off x="1908175" y="44450"/>
            <a:ext cx="2667000" cy="57943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ahoma" panose="020B0604030504040204" pitchFamily="2" charset="0"/>
                <a:ea typeface="宋体" panose="02010600030101010101" pitchFamily="2" charset="-122"/>
              </a:rPr>
              <a:t>背景（原因）</a:t>
            </a:r>
            <a:endParaRPr lang="zh-CN" altLang="en-US" sz="3200" b="1"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21535" name="文本框 18463"/>
          <p:cNvSpPr txBox="1"/>
          <p:nvPr/>
        </p:nvSpPr>
        <p:spPr>
          <a:xfrm>
            <a:off x="4213225" y="44450"/>
            <a:ext cx="2057400" cy="57943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ahoma" panose="020B0604030504040204" pitchFamily="2" charset="0"/>
                <a:ea typeface="宋体" panose="02010600030101010101" pitchFamily="2" charset="-122"/>
              </a:rPr>
              <a:t>著名人物</a:t>
            </a:r>
            <a:endParaRPr lang="zh-CN" altLang="en-US" sz="3200" b="1"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21536" name="文本框 18464"/>
          <p:cNvSpPr txBox="1"/>
          <p:nvPr/>
        </p:nvSpPr>
        <p:spPr>
          <a:xfrm>
            <a:off x="6084888" y="44450"/>
            <a:ext cx="1371600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ahoma" panose="020B0604030504040204" pitchFamily="2" charset="0"/>
                <a:ea typeface="宋体" panose="02010600030101010101" pitchFamily="2" charset="-122"/>
              </a:rPr>
              <a:t>结果</a:t>
            </a:r>
            <a:endParaRPr lang="zh-CN" altLang="en-US" sz="3200" b="1"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21537" name="文本框 18465"/>
          <p:cNvSpPr txBox="1"/>
          <p:nvPr/>
        </p:nvSpPr>
        <p:spPr>
          <a:xfrm>
            <a:off x="7669213" y="44450"/>
            <a:ext cx="1371600" cy="5810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>
                <a:latin typeface="Tahoma" panose="020B0604030504040204" pitchFamily="2" charset="0"/>
                <a:ea typeface="宋体" panose="02010600030101010101" pitchFamily="2" charset="-122"/>
              </a:rPr>
              <a:t>意义</a:t>
            </a:r>
            <a:endParaRPr lang="zh-CN" altLang="en-US" sz="3200" b="1"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18467" name="文本框 18466">
            <a:hlinkClick r:id="rId1" action="ppaction://hlinksldjump"/>
          </p:cNvPr>
          <p:cNvSpPr txBox="1"/>
          <p:nvPr/>
        </p:nvSpPr>
        <p:spPr>
          <a:xfrm>
            <a:off x="6172200" y="1295400"/>
            <a:ext cx="1295400" cy="155575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  <a:cs typeface="+mn-cs"/>
              </a:rPr>
              <a:t>成功</a:t>
            </a:r>
            <a:endParaRPr lang="zh-CN" altLang="en-US" sz="4800" b="1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21539" name="文本框 18467"/>
          <p:cNvSpPr txBox="1"/>
          <p:nvPr/>
        </p:nvSpPr>
        <p:spPr>
          <a:xfrm>
            <a:off x="34925" y="4292600"/>
            <a:ext cx="606425" cy="4038600"/>
          </a:xfrm>
          <a:prstGeom prst="rect">
            <a:avLst/>
          </a:prstGeom>
          <a:noFill/>
          <a:ln w="9525">
            <a:noFill/>
          </a:ln>
        </p:spPr>
        <p:txBody>
          <a:bodyPr vert="eaVert"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latin typeface="Tahoma" panose="020B0604030504040204" pitchFamily="2" charset="0"/>
                <a:ea typeface="宋体" panose="02010600030101010101" pitchFamily="2" charset="-122"/>
              </a:rPr>
              <a:t>印度民族大起义</a:t>
            </a:r>
            <a:endParaRPr lang="zh-CN" altLang="en-US" sz="2800" b="1">
              <a:solidFill>
                <a:srgbClr val="FF0000"/>
              </a:solidFill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18469" name="文本框 18468"/>
          <p:cNvSpPr txBox="1"/>
          <p:nvPr/>
        </p:nvSpPr>
        <p:spPr>
          <a:xfrm>
            <a:off x="609600" y="4572000"/>
            <a:ext cx="1295400" cy="2224088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>
                <a:latin typeface="宋体" panose="02010600030101010101" pitchFamily="2" charset="-122"/>
                <a:ea typeface="宋体" panose="02010600030101010101" pitchFamily="2" charset="-122"/>
              </a:rPr>
              <a:t>19</a:t>
            </a:r>
            <a:r>
              <a:rPr lang="zh-CN" altLang="en-US" sz="2800" b="1" dirty="0">
                <a:latin typeface="宋体" panose="02010600030101010101" pitchFamily="2" charset="-122"/>
                <a:ea typeface="宋体" panose="02010600030101010101" pitchFamily="2" charset="-122"/>
              </a:rPr>
              <a:t>世纪中期</a:t>
            </a: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1857~</a:t>
            </a:r>
            <a:endParaRPr lang="en-US" altLang="zh-CN" sz="24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latin typeface="宋体" panose="02010600030101010101" pitchFamily="2" charset="-122"/>
                <a:ea typeface="宋体" panose="02010600030101010101" pitchFamily="2" charset="-122"/>
              </a:rPr>
              <a:t>1859</a:t>
            </a:r>
            <a:r>
              <a:rPr lang="zh-CN" altLang="en-US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年</a:t>
            </a:r>
            <a:r>
              <a:rPr lang="zh-CN" altLang="en-US" sz="24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）</a:t>
            </a:r>
            <a:endParaRPr lang="zh-CN" altLang="en-US" sz="2400" b="1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70" name="文本框 18469">
            <a:hlinkClick r:id="rId1" action="ppaction://hlinksldjump"/>
          </p:cNvPr>
          <p:cNvSpPr txBox="1"/>
          <p:nvPr/>
        </p:nvSpPr>
        <p:spPr>
          <a:xfrm>
            <a:off x="2057400" y="4498975"/>
            <a:ext cx="2133600" cy="22828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2400" b="1">
                <a:latin typeface="Times New Roman" panose="02020603050405020304" pitchFamily="2" charset="0"/>
                <a:ea typeface="黑体" panose="02010609060101010101" pitchFamily="2" charset="-122"/>
              </a:rPr>
              <a:t>英国完成工业革命，加紧对印度的经济剥削和政治统治，激起人民反抗。</a:t>
            </a:r>
            <a:endParaRPr lang="zh-CN" altLang="en-US" sz="2400" b="1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18471" name="文本框 18470">
            <a:hlinkClick r:id="rId1" action="ppaction://hlinksldjump"/>
          </p:cNvPr>
          <p:cNvSpPr txBox="1"/>
          <p:nvPr/>
        </p:nvSpPr>
        <p:spPr>
          <a:xfrm>
            <a:off x="4210050" y="5518150"/>
            <a:ext cx="1816100" cy="579438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章西女王</a:t>
            </a:r>
            <a:endParaRPr lang="zh-CN" altLang="en-US" sz="3200" b="1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72" name="文本框 18471"/>
          <p:cNvSpPr txBox="1"/>
          <p:nvPr/>
        </p:nvSpPr>
        <p:spPr>
          <a:xfrm>
            <a:off x="6172200" y="4953000"/>
            <a:ext cx="106680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b="1">
                <a:latin typeface="Times New Roman" panose="02020603050405020304" pitchFamily="2" charset="0"/>
                <a:ea typeface="宋体" panose="02010600030101010101" pitchFamily="2" charset="-122"/>
              </a:rPr>
              <a:t>失败</a:t>
            </a:r>
            <a:endParaRPr lang="zh-CN" altLang="en-US" sz="4000" b="1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73" name="文本框 18472"/>
          <p:cNvSpPr txBox="1"/>
          <p:nvPr/>
        </p:nvSpPr>
        <p:spPr>
          <a:xfrm>
            <a:off x="7380288" y="4332288"/>
            <a:ext cx="1871662" cy="25527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1">
                <a:latin typeface="Tahoma" panose="020B0604030504040204" pitchFamily="2" charset="0"/>
                <a:ea typeface="宋体" panose="02010600030101010101" pitchFamily="2" charset="-122"/>
              </a:rPr>
              <a:t>1</a:t>
            </a:r>
            <a:r>
              <a:rPr lang="zh-CN" altLang="en-US" sz="2000" b="1">
                <a:latin typeface="Tahoma" panose="020B0604030504040204" pitchFamily="2" charset="0"/>
                <a:ea typeface="宋体" panose="02010600030101010101" pitchFamily="2" charset="-122"/>
              </a:rPr>
              <a:t>、打击了英国殖民统治者，反映了印度民族意识的觉醒。</a:t>
            </a:r>
            <a:endParaRPr lang="zh-CN" altLang="en-US" sz="2000" b="1">
              <a:latin typeface="Tahoma" panose="020B0604030504040204" pitchFamily="2" charset="0"/>
              <a:ea typeface="宋体" panose="02010600030101010101" pitchFamily="2" charset="-122"/>
            </a:endParaRPr>
          </a:p>
          <a:p>
            <a:r>
              <a:rPr lang="en-US" altLang="zh-CN" sz="2000" b="1">
                <a:latin typeface="Tahoma" panose="020B0604030504040204" pitchFamily="2" charset="0"/>
                <a:ea typeface="宋体" panose="02010600030101010101" pitchFamily="2" charset="-122"/>
              </a:rPr>
              <a:t>2</a:t>
            </a:r>
            <a:r>
              <a:rPr lang="zh-CN" altLang="en-US" sz="2000" b="1">
                <a:latin typeface="Tahoma" panose="020B0604030504040204" pitchFamily="2" charset="0"/>
                <a:ea typeface="宋体" panose="02010600030101010101" pitchFamily="2" charset="-122"/>
              </a:rPr>
              <a:t>、是</a:t>
            </a:r>
            <a:r>
              <a:rPr lang="en-US" altLang="zh-CN" sz="2000" b="1">
                <a:latin typeface="Tahoma" panose="020B0604030504040204" pitchFamily="2" charset="0"/>
                <a:ea typeface="宋体" panose="02010600030101010101" pitchFamily="2" charset="-122"/>
              </a:rPr>
              <a:t>19</a:t>
            </a:r>
            <a:r>
              <a:rPr lang="zh-CN" altLang="en-US" sz="2000" b="1">
                <a:latin typeface="Tahoma" panose="020B0604030504040204" pitchFamily="2" charset="0"/>
                <a:ea typeface="宋体" panose="02010600030101010101" pitchFamily="2" charset="-122"/>
              </a:rPr>
              <a:t>世纪中期亚洲民族解放运动的重要组成部分</a:t>
            </a:r>
            <a:endParaRPr lang="zh-CN" altLang="en-US" sz="2000" b="1"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  <p:sp>
        <p:nvSpPr>
          <p:cNvPr id="21545" name="直接连接符 18473"/>
          <p:cNvSpPr/>
          <p:nvPr/>
        </p:nvSpPr>
        <p:spPr>
          <a:xfrm flipH="1">
            <a:off x="34925" y="692150"/>
            <a:ext cx="504825" cy="1588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475" name="文本框 18474"/>
          <p:cNvSpPr txBox="1"/>
          <p:nvPr/>
        </p:nvSpPr>
        <p:spPr>
          <a:xfrm>
            <a:off x="34925" y="117475"/>
            <a:ext cx="457200" cy="547688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r>
              <a:rPr lang="zh-CN" altLang="en-US" b="1" noProof="1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  <a:cs typeface="+mn-cs"/>
              </a:rPr>
              <a:t>事件</a:t>
            </a:r>
            <a:endParaRPr lang="zh-CN" altLang="en-US" b="1" noProof="1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21547" name="直接连接符 18475"/>
          <p:cNvSpPr/>
          <p:nvPr/>
        </p:nvSpPr>
        <p:spPr>
          <a:xfrm>
            <a:off x="34925" y="4365625"/>
            <a:ext cx="9145588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18477" name="文本框 18476"/>
          <p:cNvSpPr txBox="1"/>
          <p:nvPr/>
        </p:nvSpPr>
        <p:spPr>
          <a:xfrm>
            <a:off x="7380288" y="762000"/>
            <a:ext cx="1871662" cy="3444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、赶走了西班牙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葡萄牙殖民主义者，赢得独立战争的胜利</a:t>
            </a:r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.</a:t>
            </a:r>
            <a:endParaRPr lang="zh-CN" altLang="en-US" sz="2000" b="1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000" b="1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000" b="1" dirty="0">
                <a:latin typeface="宋体" panose="02010600030101010101" pitchFamily="2" charset="-122"/>
                <a:ea typeface="宋体" panose="02010600030101010101" pitchFamily="2" charset="-122"/>
              </a:rPr>
              <a:t>、南美出现了一系列新兴独立国家，基本上形成今天拉美的国家格局。</a:t>
            </a:r>
            <a:endParaRPr lang="en-US" altLang="zh-CN" sz="20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000" b="1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78" name="文本框 18477"/>
          <p:cNvSpPr txBox="1"/>
          <p:nvPr/>
        </p:nvSpPr>
        <p:spPr>
          <a:xfrm>
            <a:off x="1979613" y="762000"/>
            <a:ext cx="2133600" cy="2368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1、西班牙、葡萄牙的殖民统治引起拉美人民</a:t>
            </a:r>
            <a:r>
              <a:rPr lang="zh-CN" altLang="en-US" sz="24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（尤其是土生白人）</a:t>
            </a:r>
            <a:r>
              <a:rPr lang="en-US" altLang="zh-CN" sz="24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的</a:t>
            </a:r>
            <a:endParaRPr lang="en-US" altLang="zh-CN" sz="2400" b="1" noProof="1"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  <a:p>
            <a:r>
              <a:rPr lang="en-US" altLang="zh-CN" sz="24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不满</a:t>
            </a:r>
            <a:r>
              <a:rPr lang="en-US" altLang="zh-CN" sz="2800" b="1" noProof="1">
                <a:effectLst>
                  <a:outerShdw blurRad="38100" dist="38100" dir="2700000">
                    <a:srgbClr val="C0C0C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。</a:t>
            </a:r>
            <a:endParaRPr lang="en-US" altLang="zh-CN" sz="2800" b="1" noProof="1">
              <a:effectLst>
                <a:outerShdw blurRad="38100" dist="38100" dir="2700000">
                  <a:srgbClr val="C0C0C0"/>
                </a:outerShdw>
              </a:effectLst>
              <a:latin typeface="宋体" panose="02010600030101010101" pitchFamily="2" charset="-122"/>
            </a:endParaRPr>
          </a:p>
        </p:txBody>
      </p:sp>
      <p:sp>
        <p:nvSpPr>
          <p:cNvPr id="18479" name="矩形 18478"/>
          <p:cNvSpPr/>
          <p:nvPr/>
        </p:nvSpPr>
        <p:spPr>
          <a:xfrm>
            <a:off x="941388" y="3683000"/>
            <a:ext cx="8496300" cy="649288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 fontAlgn="base"/>
            <a:r>
              <a:rPr lang="zh-CN" altLang="en-US" sz="2800" b="1" strike="noStrike" noProof="1">
                <a:solidFill>
                  <a:schemeClr val="accent2"/>
                </a:solidFill>
                <a:latin typeface="Times New Roman" panose="02020603050405020304" pitchFamily="2" charset="0"/>
                <a:ea typeface="黑体" panose="02010609060101010101" pitchFamily="2" charset="-122"/>
                <a:cs typeface="+mn-cs"/>
              </a:rPr>
              <a:t>拉美独立运动和印度民族大起义有什么异同点？</a:t>
            </a:r>
            <a:endParaRPr lang="zh-CN" altLang="en-US" sz="2800" b="1" strike="noStrike" noProof="1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4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18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8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8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84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8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8" dur="500"/>
                                        <p:tgtEl>
                                          <p:spTgt spid="18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8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8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8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84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18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8" grpId="0"/>
      <p:bldP spid="18459" grpId="0"/>
      <p:bldP spid="18460" grpId="0"/>
      <p:bldP spid="18461" grpId="0"/>
      <p:bldP spid="18467" grpId="0"/>
      <p:bldP spid="18469" grpId="0"/>
      <p:bldP spid="18470" grpId="0"/>
      <p:bldP spid="18471" grpId="0"/>
      <p:bldP spid="18472" grpId="0"/>
      <p:bldP spid="18473" grpId="0"/>
      <p:bldP spid="18477" grpId="0" bldLvl="0"/>
      <p:bldP spid="18478" grpId="0" bldLvl="0"/>
      <p:bldP spid="18479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矩形 29697"/>
          <p:cNvSpPr/>
          <p:nvPr/>
        </p:nvSpPr>
        <p:spPr>
          <a:xfrm>
            <a:off x="762000" y="2667000"/>
            <a:ext cx="1752600" cy="1752600"/>
          </a:xfrm>
          <a:prstGeom prst="rect">
            <a:avLst/>
          </a:prstGeom>
          <a:solidFill>
            <a:srgbClr val="FFFF66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残酷的殖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 algn="ctr">
              <a:buClrTx/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民统治和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  <a:p>
            <a:pPr algn="ctr">
              <a:buClrTx/>
            </a:pP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经济掠夺</a:t>
            </a:r>
            <a:endParaRPr lang="zh-CN" altLang="en-US" dirty="0">
              <a:solidFill>
                <a:srgbClr val="FF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29699" name="文本框 29698"/>
          <p:cNvSpPr txBox="1"/>
          <p:nvPr/>
        </p:nvSpPr>
        <p:spPr>
          <a:xfrm>
            <a:off x="3657600" y="5486400"/>
            <a:ext cx="309563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endParaRPr lang="zh-CN" altLang="en-US" sz="2400" b="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29700" name="组合 29699"/>
          <p:cNvGrpSpPr/>
          <p:nvPr/>
        </p:nvGrpSpPr>
        <p:grpSpPr>
          <a:xfrm>
            <a:off x="2743200" y="2209800"/>
            <a:ext cx="5791200" cy="3048000"/>
            <a:chOff x="0" y="0"/>
            <a:chExt cx="9120" cy="4800"/>
          </a:xfrm>
        </p:grpSpPr>
        <p:sp>
          <p:nvSpPr>
            <p:cNvPr id="29701" name="文本框 29700"/>
            <p:cNvSpPr txBox="1"/>
            <p:nvPr/>
          </p:nvSpPr>
          <p:spPr>
            <a:xfrm>
              <a:off x="360" y="1320"/>
              <a:ext cx="1410" cy="216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>
                <a:buClrTx/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2" charset="-122"/>
                </a:rPr>
                <a:t>根本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endParaRPr>
            </a:p>
            <a:p>
              <a:pPr>
                <a:buClrTx/>
              </a:pP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endParaRPr>
            </a:p>
            <a:p>
              <a:pPr>
                <a:buClrTx/>
              </a:pPr>
              <a:r>
                <a:rPr lang="zh-CN" altLang="en-US" sz="2800" dirty="0">
                  <a:solidFill>
                    <a:srgbClr val="FF0000"/>
                  </a:solidFill>
                  <a:latin typeface="Times New Roman" panose="02020603050405020304" pitchFamily="2" charset="0"/>
                  <a:ea typeface="黑体" panose="02010609060101010101" pitchFamily="2" charset="-122"/>
                </a:rPr>
                <a:t>原因</a:t>
              </a:r>
              <a:endParaRPr lang="zh-CN" altLang="en-US" sz="2800" dirty="0">
                <a:solidFill>
                  <a:srgbClr val="FF0000"/>
                </a:solidFill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29702" name="左大括号 29701"/>
            <p:cNvSpPr/>
            <p:nvPr/>
          </p:nvSpPr>
          <p:spPr>
            <a:xfrm>
              <a:off x="1800" y="360"/>
              <a:ext cx="720" cy="3840"/>
            </a:xfrm>
            <a:prstGeom prst="leftBrace">
              <a:avLst>
                <a:gd name="adj1" fmla="val 44444"/>
                <a:gd name="adj2" fmla="val 50000"/>
              </a:avLst>
            </a:prstGeom>
            <a:noFill/>
            <a:ln w="476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03" name="矩形 29702">
              <a:hlinkClick r:id="rId1" action="ppaction://hlinksldjump"/>
            </p:cNvPr>
            <p:cNvSpPr/>
            <p:nvPr/>
          </p:nvSpPr>
          <p:spPr>
            <a:xfrm>
              <a:off x="2760" y="0"/>
              <a:ext cx="5760" cy="1440"/>
            </a:xfrm>
            <a:prstGeom prst="rect">
              <a:avLst/>
            </a:prstGeom>
            <a:solidFill>
              <a:srgbClr val="0000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Tx/>
              </a:pPr>
              <a:r>
                <a:rPr lang="zh-CN" altLang="en-US" sz="4000" dirty="0">
                  <a:solidFill>
                    <a:schemeClr val="bg1"/>
                  </a:solidFill>
                  <a:latin typeface="Times New Roman" panose="02020603050405020304" pitchFamily="2" charset="0"/>
                  <a:ea typeface="黑体" panose="02010609060101010101" pitchFamily="2" charset="-122"/>
                </a:rPr>
                <a:t>印度民族大起义</a:t>
              </a:r>
              <a:endParaRPr lang="zh-CN" altLang="en-US" sz="4000" dirty="0">
                <a:solidFill>
                  <a:schemeClr val="bg1"/>
                </a:solidFill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29704" name="矩形 29703">
              <a:hlinkClick r:id="rId1" action="ppaction://hlinksldjump"/>
            </p:cNvPr>
            <p:cNvSpPr/>
            <p:nvPr/>
          </p:nvSpPr>
          <p:spPr>
            <a:xfrm>
              <a:off x="2640" y="3480"/>
              <a:ext cx="6480" cy="1320"/>
            </a:xfrm>
            <a:prstGeom prst="rect">
              <a:avLst/>
            </a:prstGeom>
            <a:solidFill>
              <a:srgbClr val="0000FF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p>
              <a:pPr algn="ctr">
                <a:buClrTx/>
              </a:pPr>
              <a:r>
                <a:rPr lang="zh-CN" altLang="en-US" sz="4000" dirty="0">
                  <a:solidFill>
                    <a:schemeClr val="bg1"/>
                  </a:solidFill>
                  <a:latin typeface="Times New Roman" panose="02020603050405020304" pitchFamily="2" charset="0"/>
                  <a:ea typeface="黑体" panose="02010609060101010101" pitchFamily="2" charset="-122"/>
                </a:rPr>
                <a:t>拉丁美洲独立运动</a:t>
              </a:r>
              <a:endParaRPr lang="zh-CN" altLang="en-US" sz="4000" dirty="0">
                <a:solidFill>
                  <a:schemeClr val="bg1"/>
                </a:solidFill>
                <a:latin typeface="Times New Roman" panose="02020603050405020304" pitchFamily="2" charset="0"/>
                <a:ea typeface="黑体" panose="02010609060101010101" pitchFamily="2" charset="-122"/>
              </a:endParaRPr>
            </a:p>
          </p:txBody>
        </p:sp>
        <p:sp>
          <p:nvSpPr>
            <p:cNvPr id="29705" name="左箭头 29704"/>
            <p:cNvSpPr/>
            <p:nvPr/>
          </p:nvSpPr>
          <p:spPr>
            <a:xfrm>
              <a:off x="0" y="1920"/>
              <a:ext cx="1560" cy="840"/>
            </a:xfrm>
            <a:prstGeom prst="leftArrow">
              <a:avLst>
                <a:gd name="adj1" fmla="val 50000"/>
                <a:gd name="adj2" fmla="val 46428"/>
              </a:avLst>
            </a:prstGeom>
            <a:solidFill>
              <a:srgbClr val="FFFFFF">
                <a:alpha val="0"/>
              </a:srgbClr>
            </a:solidFill>
            <a:ln w="76200" cap="flat" cmpd="sng">
              <a:solidFill>
                <a:schemeClr val="tx2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29706" name="文本框 29705"/>
          <p:cNvSpPr txBox="1"/>
          <p:nvPr/>
        </p:nvSpPr>
        <p:spPr>
          <a:xfrm>
            <a:off x="684213" y="1341438"/>
            <a:ext cx="2468562" cy="639762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ClrTx/>
            </a:pP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相同点一：</a:t>
            </a:r>
            <a:endParaRPr lang="zh-CN" altLang="en-US" sz="3600" dirty="0">
              <a:solidFill>
                <a:srgbClr val="FF0000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9707" name="文本框 29706"/>
          <p:cNvSpPr txBox="1"/>
          <p:nvPr/>
        </p:nvSpPr>
        <p:spPr>
          <a:xfrm>
            <a:off x="3492500" y="1341438"/>
            <a:ext cx="44958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4400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黑体" panose="02010609060101010101" pitchFamily="2" charset="-122"/>
              </a:rPr>
              <a:t>根本原因相同</a:t>
            </a:r>
            <a:endParaRPr lang="zh-CN" altLang="en-US" sz="4400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29708" name="矩形 29707"/>
          <p:cNvSpPr/>
          <p:nvPr/>
        </p:nvSpPr>
        <p:spPr>
          <a:xfrm>
            <a:off x="396875" y="44450"/>
            <a:ext cx="5254625" cy="1081088"/>
          </a:xfrm>
          <a:prstGeom prst="rect">
            <a:avLst/>
          </a:prstGeom>
          <a:solidFill>
            <a:srgbClr val="FFFF66">
              <a:alpha val="100000"/>
            </a:srgbClr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horz" wrap="none" anchor="ctr"/>
          <a:p>
            <a:pPr algn="ctr">
              <a:buClrTx/>
            </a:pPr>
            <a:r>
              <a:rPr lang="en-US" altLang="zh-CN" sz="3600" dirty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、拉美独立运动和印度民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>
              <a:buClrTx/>
            </a:pPr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族大起义有什么同点？</a:t>
            </a:r>
            <a:endParaRPr lang="zh-CN" altLang="en-US" sz="3600" dirty="0">
              <a:effectLst>
                <a:outerShdw blurRad="38100" dist="38100" dir="2700000">
                  <a:srgbClr val="FFFFFF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97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ldLvl="0" animBg="1"/>
      <p:bldP spid="29707" grpId="0" bldLvl="0"/>
      <p:bldP spid="29708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22" name="图片 30721" descr="pic_18165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1188" y="981075"/>
            <a:ext cx="3240087" cy="4619625"/>
          </a:xfrm>
          <a:prstGeom prst="rect">
            <a:avLst/>
          </a:prstGeom>
          <a:noFill/>
          <a:ln w="34925" cap="flat" cmpd="sng">
            <a:solidFill>
              <a:srgbClr val="800000"/>
            </a:solidFill>
            <a:prstDash val="solid"/>
            <a:miter/>
            <a:headEnd type="none" w="med" len="med"/>
            <a:tailEnd type="none" w="med" len="med"/>
          </a:ln>
        </p:spPr>
      </p:pic>
      <p:grpSp>
        <p:nvGrpSpPr>
          <p:cNvPr id="30723" name="组合 30722"/>
          <p:cNvGrpSpPr/>
          <p:nvPr/>
        </p:nvGrpSpPr>
        <p:grpSpPr>
          <a:xfrm>
            <a:off x="3995738" y="1196975"/>
            <a:ext cx="3594100" cy="4248150"/>
            <a:chOff x="0" y="0"/>
            <a:chExt cx="4187" cy="3840"/>
          </a:xfrm>
        </p:grpSpPr>
        <p:graphicFrame>
          <p:nvGraphicFramePr>
            <p:cNvPr id="30724" name="对象 30723"/>
            <p:cNvGraphicFramePr>
              <a:graphicFrameLocks noChangeAspect="1"/>
            </p:cNvGraphicFramePr>
            <p:nvPr/>
          </p:nvGraphicFramePr>
          <p:xfrm>
            <a:off x="454" y="0"/>
            <a:ext cx="3733" cy="38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3077" name="" r:id="rId2" imgW="2936875" imgH="3021965" progId="PBrush">
                    <p:embed/>
                  </p:oleObj>
                </mc:Choice>
                <mc:Fallback>
                  <p:oleObj name="" r:id="rId2" imgW="2936875" imgH="3021965" progId="PBrush">
                    <p:embed/>
                    <p:pic>
                      <p:nvPicPr>
                        <p:cNvPr id="0" name="图片 3076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54" y="0"/>
                          <a:ext cx="3733" cy="3840"/>
                        </a:xfrm>
                        <a:prstGeom prst="rect">
                          <a:avLst/>
                        </a:prstGeom>
                        <a:noFill/>
                        <a:ln w="38100">
                          <a:noFill/>
                          <a:miter/>
                        </a:ln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0725" name="文本框 30724"/>
            <p:cNvSpPr txBox="1"/>
            <p:nvPr/>
          </p:nvSpPr>
          <p:spPr>
            <a:xfrm>
              <a:off x="0" y="0"/>
              <a:ext cx="995" cy="2577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>
              <a:spAutoFit/>
            </a:bodyPr>
            <a:p>
              <a:pPr>
                <a:spcBef>
                  <a:spcPct val="50000"/>
                </a:spcBef>
                <a:buClrTx/>
              </a:pPr>
              <a:endParaRPr lang="zh-CN" altLang="en-US" sz="4400" b="0" dirty="0">
                <a:effectLst>
                  <a:outerShdw blurRad="38100" dist="38100" dir="2700000">
                    <a:srgbClr val="C0C0C0"/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endParaRPr>
            </a:p>
          </p:txBody>
        </p:sp>
      </p:grpSp>
      <p:sp>
        <p:nvSpPr>
          <p:cNvPr id="30726" name="文本框 30725"/>
          <p:cNvSpPr txBox="1"/>
          <p:nvPr/>
        </p:nvSpPr>
        <p:spPr>
          <a:xfrm>
            <a:off x="5003800" y="5805488"/>
            <a:ext cx="1787525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2800" dirty="0">
                <a:latin typeface="Times New Roman" panose="02020603050405020304" pitchFamily="2" charset="0"/>
                <a:ea typeface="黑体" panose="02010609060101010101" pitchFamily="2" charset="-122"/>
              </a:rPr>
              <a:t>玻利瓦尔</a:t>
            </a:r>
            <a:endParaRPr lang="zh-CN" altLang="en-US" sz="2800" dirty="0"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30727" name="文本框 30726"/>
          <p:cNvSpPr txBox="1"/>
          <p:nvPr/>
        </p:nvSpPr>
        <p:spPr>
          <a:xfrm>
            <a:off x="1258888" y="5876925"/>
            <a:ext cx="2147887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2800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章西女王</a:t>
            </a:r>
            <a:endParaRPr lang="zh-CN" altLang="en-US" sz="2800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0728" name="文本框 30727"/>
          <p:cNvSpPr txBox="1"/>
          <p:nvPr/>
        </p:nvSpPr>
        <p:spPr>
          <a:xfrm>
            <a:off x="7451725" y="1341438"/>
            <a:ext cx="733425" cy="37973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buClrTx/>
            </a:pPr>
            <a:r>
              <a:rPr lang="zh-CN" altLang="en-US" sz="3600" dirty="0">
                <a:solidFill>
                  <a:srgbClr val="FF00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南美的解放者</a:t>
            </a:r>
            <a:endParaRPr lang="zh-CN" altLang="en-US" sz="3600" dirty="0">
              <a:solidFill>
                <a:srgbClr val="FF00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0729" name="文本框 30728"/>
          <p:cNvSpPr txBox="1"/>
          <p:nvPr/>
        </p:nvSpPr>
        <p:spPr>
          <a:xfrm>
            <a:off x="539750" y="117475"/>
            <a:ext cx="2478088" cy="6413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ClrTx/>
            </a:pPr>
            <a:r>
              <a:rPr lang="zh-CN" altLang="en-US" sz="3600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相同点二：</a:t>
            </a:r>
            <a:endParaRPr lang="zh-CN" altLang="en-US" sz="3600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30730" name="文本框 30729"/>
          <p:cNvSpPr txBox="1"/>
          <p:nvPr/>
        </p:nvSpPr>
        <p:spPr>
          <a:xfrm>
            <a:off x="2771775" y="117475"/>
            <a:ext cx="4695825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4000" dirty="0">
                <a:solidFill>
                  <a:srgbClr val="FF3399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都有英雄人物出现</a:t>
            </a:r>
            <a:endParaRPr lang="zh-CN" altLang="en-US" sz="4000" dirty="0">
              <a:solidFill>
                <a:srgbClr val="FF3399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07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07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7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07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6" grpId="0" bldLvl="0"/>
      <p:bldP spid="30727" grpId="0" bldLvl="0"/>
      <p:bldP spid="30728" grpId="0" bldLvl="0"/>
      <p:bldP spid="30730" grpId="0" bldLvl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文本框 31745"/>
          <p:cNvSpPr txBox="1"/>
          <p:nvPr/>
        </p:nvSpPr>
        <p:spPr>
          <a:xfrm>
            <a:off x="3657600" y="5486400"/>
            <a:ext cx="1841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endParaRPr lang="zh-CN" altLang="en-US" sz="2400" b="0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1747" name="矩形 31746">
            <a:hlinkClick r:id="rId1" action="ppaction://hlinksldjump"/>
          </p:cNvPr>
          <p:cNvSpPr/>
          <p:nvPr/>
        </p:nvSpPr>
        <p:spPr>
          <a:xfrm>
            <a:off x="466725" y="2276475"/>
            <a:ext cx="3952875" cy="914400"/>
          </a:xfrm>
          <a:prstGeom prst="rect">
            <a:avLst/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sz="4000" dirty="0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印度民族大起义</a:t>
            </a:r>
            <a:endParaRPr lang="zh-CN" altLang="en-US" sz="4000" dirty="0">
              <a:solidFill>
                <a:schemeClr val="bg1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1748" name="矩形 31747">
            <a:hlinkClick r:id="rId1" action="ppaction://hlinksldjump"/>
          </p:cNvPr>
          <p:cNvSpPr/>
          <p:nvPr/>
        </p:nvSpPr>
        <p:spPr>
          <a:xfrm>
            <a:off x="107950" y="3933825"/>
            <a:ext cx="4464050" cy="838200"/>
          </a:xfrm>
          <a:prstGeom prst="rect">
            <a:avLst/>
          </a:prstGeom>
          <a:solidFill>
            <a:srgbClr val="0000FF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sz="4000" dirty="0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拉丁美洲独立运动</a:t>
            </a:r>
            <a:endParaRPr lang="zh-CN" altLang="en-US" sz="4000" dirty="0">
              <a:solidFill>
                <a:schemeClr val="bg1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31749" name="文本框 31748"/>
          <p:cNvSpPr txBox="1"/>
          <p:nvPr/>
        </p:nvSpPr>
        <p:spPr>
          <a:xfrm>
            <a:off x="885825" y="660400"/>
            <a:ext cx="2470150" cy="639763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ClrTx/>
            </a:pPr>
            <a:r>
              <a:rPr lang="zh-CN" altLang="en-US" sz="36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相同点三：</a:t>
            </a:r>
            <a:endParaRPr lang="zh-CN" altLang="en-US" sz="3600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grpSp>
        <p:nvGrpSpPr>
          <p:cNvPr id="31750" name="组合 31749"/>
          <p:cNvGrpSpPr/>
          <p:nvPr/>
        </p:nvGrpSpPr>
        <p:grpSpPr>
          <a:xfrm>
            <a:off x="4645025" y="2276475"/>
            <a:ext cx="2841625" cy="823913"/>
            <a:chOff x="0" y="0"/>
            <a:chExt cx="4476" cy="1296"/>
          </a:xfrm>
        </p:grpSpPr>
        <p:sp>
          <p:nvSpPr>
            <p:cNvPr id="31751" name="右箭头 31750"/>
            <p:cNvSpPr/>
            <p:nvPr/>
          </p:nvSpPr>
          <p:spPr>
            <a:xfrm>
              <a:off x="0" y="453"/>
              <a:ext cx="1814" cy="453"/>
            </a:xfrm>
            <a:prstGeom prst="rightArrow">
              <a:avLst>
                <a:gd name="adj1" fmla="val 50000"/>
                <a:gd name="adj2" fmla="val 10011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52" name="文本框 31751"/>
            <p:cNvSpPr txBox="1"/>
            <p:nvPr/>
          </p:nvSpPr>
          <p:spPr>
            <a:xfrm>
              <a:off x="2268" y="0"/>
              <a:ext cx="2208" cy="1296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ClrTx/>
              </a:pPr>
              <a:r>
                <a:rPr lang="zh-CN" altLang="en-US" sz="4800" dirty="0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隶书" panose="02010509060101010101" pitchFamily="1" charset="-122"/>
                </a:rPr>
                <a:t>英国</a:t>
              </a:r>
              <a:endParaRPr lang="zh-CN" altLang="en-US" sz="4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endParaRPr>
            </a:p>
          </p:txBody>
        </p:sp>
      </p:grpSp>
      <p:grpSp>
        <p:nvGrpSpPr>
          <p:cNvPr id="31753" name="组合 31752"/>
          <p:cNvGrpSpPr/>
          <p:nvPr/>
        </p:nvGrpSpPr>
        <p:grpSpPr>
          <a:xfrm>
            <a:off x="4572000" y="3860800"/>
            <a:ext cx="3524250" cy="1554163"/>
            <a:chOff x="0" y="0"/>
            <a:chExt cx="5550" cy="2448"/>
          </a:xfrm>
        </p:grpSpPr>
        <p:sp>
          <p:nvSpPr>
            <p:cNvPr id="31754" name="右箭头 31753"/>
            <p:cNvSpPr/>
            <p:nvPr/>
          </p:nvSpPr>
          <p:spPr>
            <a:xfrm>
              <a:off x="0" y="567"/>
              <a:ext cx="1814" cy="453"/>
            </a:xfrm>
            <a:prstGeom prst="rightArrow">
              <a:avLst>
                <a:gd name="adj1" fmla="val 50000"/>
                <a:gd name="adj2" fmla="val 100110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31755" name="文本框 31754"/>
            <p:cNvSpPr txBox="1"/>
            <p:nvPr/>
          </p:nvSpPr>
          <p:spPr>
            <a:xfrm>
              <a:off x="2382" y="0"/>
              <a:ext cx="3168" cy="244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p>
              <a:pPr>
                <a:buClrTx/>
              </a:pPr>
              <a:r>
                <a:rPr lang="zh-CN" altLang="en-US" sz="4800" dirty="0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隶书" panose="02010509060101010101" pitchFamily="1" charset="-122"/>
                </a:rPr>
                <a:t>西班牙</a:t>
              </a:r>
              <a:endParaRPr lang="zh-CN" altLang="en-US" sz="4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endParaRPr>
            </a:p>
            <a:p>
              <a:pPr>
                <a:buClrTx/>
              </a:pPr>
              <a:r>
                <a:rPr lang="zh-CN" altLang="en-US" sz="4800" dirty="0">
                  <a:solidFill>
                    <a:srgbClr val="FF0000"/>
                  </a:solidFill>
                  <a:effectLst>
                    <a:outerShdw blurRad="38100" dist="38100" dir="2700000">
                      <a:srgbClr val="C0C0C0"/>
                    </a:outerShdw>
                  </a:effectLst>
                  <a:latin typeface="Arial" panose="020B0604020202020204" pitchFamily="34" charset="0"/>
                  <a:ea typeface="隶书" panose="02010509060101010101" pitchFamily="1" charset="-122"/>
                </a:rPr>
                <a:t>葡萄牙</a:t>
              </a:r>
              <a:endParaRPr lang="zh-CN" altLang="en-US" sz="4800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endParaRPr>
            </a:p>
          </p:txBody>
        </p:sp>
      </p:grpSp>
      <p:sp>
        <p:nvSpPr>
          <p:cNvPr id="31756" name="文本框 31755"/>
          <p:cNvSpPr txBox="1"/>
          <p:nvPr/>
        </p:nvSpPr>
        <p:spPr>
          <a:xfrm>
            <a:off x="3060700" y="620713"/>
            <a:ext cx="52451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4400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2" charset="0"/>
                <a:ea typeface="宋体" panose="02010600030101010101" pitchFamily="2" charset="-122"/>
              </a:rPr>
              <a:t>都打击了殖民统治</a:t>
            </a:r>
            <a:endParaRPr lang="zh-CN" altLang="en-US" sz="4400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175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17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175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17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6" grpId="0" bldLvl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2770" name="云形标注 32769"/>
          <p:cNvSpPr/>
          <p:nvPr/>
        </p:nvSpPr>
        <p:spPr>
          <a:xfrm>
            <a:off x="395288" y="260350"/>
            <a:ext cx="2895600" cy="1044575"/>
          </a:xfrm>
          <a:prstGeom prst="cloudCallout">
            <a:avLst>
              <a:gd name="adj1" fmla="val 59704"/>
              <a:gd name="adj2" fmla="val 72037"/>
            </a:avLst>
          </a:prstGeom>
          <a:solidFill>
            <a:srgbClr val="00FFFF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pPr algn="ctr"/>
            <a:r>
              <a:rPr lang="zh-CN" altLang="en-US" sz="3600" i="1" dirty="0">
                <a:solidFill>
                  <a:srgbClr val="000000"/>
                </a:solidFill>
                <a:latin typeface="Times New Roman" panose="02020603050405020304" pitchFamily="2" charset="0"/>
                <a:ea typeface="黑体" panose="02010609060101010101" pitchFamily="2" charset="-122"/>
              </a:rPr>
              <a:t>议一议</a:t>
            </a:r>
            <a:endParaRPr lang="zh-CN" altLang="en-US" sz="3600" i="1" dirty="0">
              <a:solidFill>
                <a:srgbClr val="000000"/>
              </a:solidFill>
              <a:latin typeface="Times New Roman" panose="02020603050405020304" pitchFamily="2" charset="0"/>
              <a:ea typeface="黑体" panose="02010609060101010101" pitchFamily="2" charset="-122"/>
            </a:endParaRPr>
          </a:p>
        </p:txBody>
      </p:sp>
      <p:sp>
        <p:nvSpPr>
          <p:cNvPr id="32771" name="文本框 32770"/>
          <p:cNvSpPr txBox="1"/>
          <p:nvPr/>
        </p:nvSpPr>
        <p:spPr>
          <a:xfrm>
            <a:off x="1116013" y="1916113"/>
            <a:ext cx="7272337" cy="2428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zh-CN" altLang="en-US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  在世界近代史上，玻利瓦尔和章西女王领导的反殖民斗争是殖民地人民反抗的典范。他们的哪些优秀品质、精神值得我们学习？</a:t>
            </a:r>
            <a:endParaRPr lang="zh-CN" altLang="en-US" b="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2772" name="矩形 32771"/>
          <p:cNvSpPr/>
          <p:nvPr/>
        </p:nvSpPr>
        <p:spPr>
          <a:xfrm>
            <a:off x="914400" y="4876800"/>
            <a:ext cx="7315200" cy="838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 i="1">
                <a:solidFill>
                  <a:srgbClr val="FF0000"/>
                </a:solidFill>
                <a:effectLst>
                  <a:outerShdw dist="35921" dir="2699999" algn="ctr" rotWithShape="0">
                    <a:srgbClr val="000000">
                      <a:alpha val="79999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誓死捍卫民族尊严</a:t>
            </a:r>
            <a:endParaRPr lang="zh-CN" altLang="en-US" sz="3600" b="1" i="1">
              <a:solidFill>
                <a:srgbClr val="FF0000"/>
              </a:solidFill>
              <a:effectLst>
                <a:outerShdw dist="35921" dir="2699999" algn="ctr" rotWithShape="0">
                  <a:srgbClr val="000000">
                    <a:alpha val="79999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2773" name="组合 32772"/>
          <p:cNvGrpSpPr/>
          <p:nvPr/>
        </p:nvGrpSpPr>
        <p:grpSpPr>
          <a:xfrm>
            <a:off x="7380288" y="692150"/>
            <a:ext cx="971550" cy="971550"/>
            <a:chOff x="0" y="0"/>
            <a:chExt cx="612" cy="612"/>
          </a:xfrm>
        </p:grpSpPr>
        <p:pic>
          <p:nvPicPr>
            <p:cNvPr id="32774" name="图片 32773" descr="slide0001_image003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0" y="0"/>
              <a:ext cx="612" cy="612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32775" name="文本框 32774">
              <a:hlinkClick r:id="rId2" action="ppaction://hlinksldjump"/>
            </p:cNvPr>
            <p:cNvSpPr txBox="1"/>
            <p:nvPr/>
          </p:nvSpPr>
          <p:spPr>
            <a:xfrm>
              <a:off x="0" y="40"/>
              <a:ext cx="596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>
                <a:buClrTx/>
              </a:pPr>
              <a:r>
                <a:rPr lang="zh-CN" altLang="en-US" sz="2000" b="0" dirty="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返回</a:t>
              </a:r>
              <a:endParaRPr lang="zh-CN" altLang="en-US" sz="2000" b="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endParaRPr>
            </a:p>
            <a:p>
              <a:pPr algn="ctr">
                <a:buClrTx/>
              </a:pPr>
              <a:r>
                <a:rPr lang="zh-CN" altLang="en-US" sz="2000" b="0" dirty="0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2" charset="-122"/>
                </a:rPr>
                <a:t>主界面</a:t>
              </a:r>
              <a:endParaRPr lang="zh-CN" altLang="en-US" sz="2000" b="0" dirty="0">
                <a:solidFill>
                  <a:schemeClr val="bg1"/>
                </a:solidFill>
                <a:latin typeface="Arial" panose="020B0604020202020204" pitchFamily="34" charset="0"/>
                <a:ea typeface="黑体" panose="02010609060101010101" pitchFamily="2" charset="-122"/>
              </a:endParaRPr>
            </a:p>
          </p:txBody>
        </p:sp>
      </p:grp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0" grpId="0" bldLvl="0" animBg="1"/>
      <p:bldP spid="327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8" name="矩形 34817"/>
          <p:cNvSpPr/>
          <p:nvPr/>
        </p:nvSpPr>
        <p:spPr>
          <a:xfrm>
            <a:off x="323850" y="1125538"/>
            <a:ext cx="8486775" cy="2663825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70000"/>
              <a:buFont typeface="Wingdings" panose="05000000000000000000" pitchFamily="2" charset="2"/>
              <a:buChar char="v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lvl="1" indent="-28575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" panose="05000000000000000000" pitchFamily="2" charset="2"/>
              <a:buChar char="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lvl="2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lvl="3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Wingdings" panose="05000000000000000000" pitchFamily="2" charset="2"/>
              <a:buChar char="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lvl="4" indent="-228600" algn="l" defTabSz="91440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5000"/>
              <a:buFont typeface="Wingdings" panose="05000000000000000000" pitchFamily="2" charset="2"/>
              <a:buChar char="v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90000"/>
              </a:lnSpc>
              <a:buNone/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17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18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世纪，统治拉丁美洲绝大部分地区的殖民国家是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西班牙和葡萄牙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．英国和法国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．西班牙和荷兰 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．葡萄牙和法国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5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 拉美独立运动前夕，大大鼓舞拉美人民的历史事件是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　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．欧洲启蒙运动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．英国资产阶级革命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　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．美国独立战争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．法国大革命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</a:pP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6.  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领导拉美军队最终打败西班牙殖民军队的是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　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．杜桑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•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卢维杜尔  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．玻利瓦尔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　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．圣马丁         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．伊达尔哥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7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．巴西宣布独立时，摆脱的殖民国家是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  <a:buNone/>
            </a:pP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．法国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．英国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．西班牙   </a:t>
            </a:r>
            <a:r>
              <a:rPr lang="en-US" altLang="zh-CN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2400" b="1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．葡萄牙 </a:t>
            </a: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>
              <a:lnSpc>
                <a:spcPct val="90000"/>
              </a:lnSpc>
            </a:pPr>
            <a:endParaRPr lang="zh-CN" altLang="en-US" sz="2400" b="1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19" name="文本框 34818"/>
          <p:cNvSpPr txBox="1"/>
          <p:nvPr/>
        </p:nvSpPr>
        <p:spPr>
          <a:xfrm>
            <a:off x="8243888" y="1196975"/>
            <a:ext cx="360362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en-US" altLang="zh-CN" sz="2800" i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endParaRPr lang="en-US" altLang="zh-CN" sz="2800" i="1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20" name="文本框 34819"/>
          <p:cNvSpPr txBox="1"/>
          <p:nvPr/>
        </p:nvSpPr>
        <p:spPr>
          <a:xfrm>
            <a:off x="7956550" y="2349500"/>
            <a:ext cx="360363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en-US" altLang="zh-CN" sz="2800" i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endParaRPr lang="en-US" altLang="zh-CN" sz="2800" i="1" dirty="0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21" name="文本框 34820"/>
          <p:cNvSpPr txBox="1"/>
          <p:nvPr/>
        </p:nvSpPr>
        <p:spPr>
          <a:xfrm>
            <a:off x="7092950" y="4005263"/>
            <a:ext cx="360363" cy="5175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en-US" altLang="zh-CN" sz="2800" i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endParaRPr lang="en-US" altLang="zh-CN" sz="2800" i="1" dirty="0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4822" name="文本框 34821"/>
          <p:cNvSpPr txBox="1"/>
          <p:nvPr/>
        </p:nvSpPr>
        <p:spPr>
          <a:xfrm>
            <a:off x="6661150" y="5013325"/>
            <a:ext cx="525463" cy="5175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sz="2800" i="1" dirty="0">
                <a:solidFill>
                  <a:schemeClr val="hlink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endParaRPr lang="en-US" altLang="zh-CN" sz="2800" i="1" dirty="0">
              <a:solidFill>
                <a:schemeClr val="hlink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348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48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0" grpId="0"/>
      <p:bldP spid="34821" grpId="0"/>
      <p:bldP spid="348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5842" name="文本框 35841"/>
          <p:cNvSpPr txBox="1"/>
          <p:nvPr/>
        </p:nvSpPr>
        <p:spPr>
          <a:xfrm>
            <a:off x="323850" y="765175"/>
            <a:ext cx="7921625" cy="563118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pPr>
              <a:buClrTx/>
            </a:pP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8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、工业革命后，西方列强疯狂扩张，进一步激化了与殖民地半殖民地国家的矛盾，反侵略斗争此起彼伏。以下斗争以反对西班牙殖民统治为目标的是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19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世纪中期印度民族大起义   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、美国独立战争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、太平天国运动      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、拉丁美洲独立运动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endParaRPr lang="zh-CN" altLang="en-US" sz="24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9 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、比较章西女王和玻利瓦尔的历史功绩，可以看出他们的相同之处是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、反抗殖民统治      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、为民族独立而战死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、摧毁了殖民统治    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、赢得了国家的解放 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endParaRPr lang="zh-CN" altLang="en-US" sz="24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10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、下列历史人物都曾经领导过本国人民进行反抗侵略的斗争，成为本民族的英雄，其中，不属于抗击同一个殖民国家的是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A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、林则徐  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B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、章西女王  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C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、玻利瓦尔   </a:t>
            </a:r>
            <a:r>
              <a:rPr lang="en-US" altLang="zh-CN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D</a:t>
            </a:r>
            <a:r>
              <a:rPr lang="zh-CN" altLang="en-US" sz="2400" dirty="0"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、华盛顿</a:t>
            </a:r>
            <a:endParaRPr lang="zh-CN" altLang="en-US" sz="2400" dirty="0"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5843" name="矩形 35842"/>
          <p:cNvSpPr/>
          <p:nvPr/>
        </p:nvSpPr>
        <p:spPr>
          <a:xfrm>
            <a:off x="395288" y="92075"/>
            <a:ext cx="24765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点击中考</a:t>
            </a:r>
            <a:endParaRPr lang="zh-CN" altLang="en-US" sz="48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charRg st="135" end="1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5842">
                                            <p:txEl>
                                              <p:charRg st="135" end="1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charRg st="181" end="2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35842">
                                            <p:txEl>
                                              <p:charRg st="181" end="2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charRg st="208" end="2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5842">
                                            <p:txEl>
                                              <p:charRg st="208" end="2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charRg st="236" end="30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35842">
                                            <p:txEl>
                                              <p:charRg st="236" end="30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>
                                            <p:txEl>
                                              <p:charRg st="305" end="3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35842">
                                            <p:txEl>
                                              <p:charRg st="305" end="3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6866" name="文本框 36865"/>
          <p:cNvSpPr txBox="1"/>
          <p:nvPr/>
        </p:nvSpPr>
        <p:spPr>
          <a:xfrm>
            <a:off x="396875" y="1270000"/>
            <a:ext cx="8412163" cy="1550988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en-US" altLang="zh-CN" sz="2400" dirty="0">
                <a:solidFill>
                  <a:srgbClr val="19191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r>
              <a:rPr lang="zh-CN" altLang="en-US" sz="2400" dirty="0">
                <a:solidFill>
                  <a:srgbClr val="19191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 （</a:t>
            </a:r>
            <a:r>
              <a:rPr lang="en-US" altLang="zh-CN" sz="2400" dirty="0">
                <a:solidFill>
                  <a:srgbClr val="19191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2010 · </a:t>
            </a:r>
            <a:r>
              <a:rPr lang="zh-CN" altLang="en-US" sz="2400" dirty="0">
                <a:solidFill>
                  <a:srgbClr val="19191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河北迁安</a:t>
            </a:r>
            <a:r>
              <a:rPr lang="en-US" altLang="zh-CN" sz="2400" dirty="0">
                <a:solidFill>
                  <a:srgbClr val="19191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---</a:t>
            </a:r>
            <a:r>
              <a:rPr lang="zh-CN" altLang="en-US" sz="2400" dirty="0">
                <a:solidFill>
                  <a:srgbClr val="19191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有改动）世界历史，跳跃性大，</a:t>
            </a:r>
            <a:endParaRPr lang="zh-CN" altLang="en-US" sz="2400" dirty="0">
              <a:solidFill>
                <a:srgbClr val="19191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r>
              <a:rPr lang="zh-CN" altLang="en-US" sz="2400" dirty="0">
                <a:solidFill>
                  <a:srgbClr val="19191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纷繁杂乱。利用表格梳理知识脉络是一种有效的学习方法。</a:t>
            </a:r>
            <a:endParaRPr lang="zh-CN" altLang="en-US" sz="2400" dirty="0">
              <a:solidFill>
                <a:srgbClr val="19191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r>
              <a:rPr lang="zh-CN" altLang="en-US" sz="2400" dirty="0">
                <a:solidFill>
                  <a:srgbClr val="191919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请根据世界近代史的相关线索完成下列表格。</a:t>
            </a:r>
            <a:endParaRPr lang="zh-CN" altLang="en-US" sz="2400" dirty="0">
              <a:solidFill>
                <a:srgbClr val="19191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ClrTx/>
            </a:pPr>
            <a:endParaRPr lang="zh-CN" altLang="en-US" sz="2400" dirty="0">
              <a:solidFill>
                <a:srgbClr val="191919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aphicFrame>
        <p:nvGraphicFramePr>
          <p:cNvPr id="36867" name="表格 36866"/>
          <p:cNvGraphicFramePr/>
          <p:nvPr/>
        </p:nvGraphicFramePr>
        <p:xfrm>
          <a:off x="828675" y="2638425"/>
          <a:ext cx="7559675" cy="3109913"/>
        </p:xfrm>
        <a:graphic>
          <a:graphicData uri="http://schemas.openxmlformats.org/drawingml/2006/table">
            <a:tbl>
              <a:tblPr/>
              <a:tblGrid>
                <a:gridCol w="3622675"/>
                <a:gridCol w="3937000"/>
              </a:tblGrid>
              <a:tr h="742950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600" b="1">
                          <a:solidFill>
                            <a:srgbClr val="191919"/>
                          </a:solidFill>
                          <a:ea typeface="黑体" panose="02010609060101010101" pitchFamily="2" charset="-122"/>
                        </a:rPr>
                        <a:t>历史线索</a:t>
                      </a:r>
                      <a:endParaRPr lang="zh-CN" altLang="en-US" sz="2600" b="1">
                        <a:solidFill>
                          <a:srgbClr val="191919"/>
                        </a:solidFill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600" b="1">
                          <a:solidFill>
                            <a:srgbClr val="191919"/>
                          </a:solidFill>
                          <a:ea typeface="黑体" panose="02010609060101010101" pitchFamily="2" charset="-122"/>
                        </a:rPr>
                        <a:t>相关事例（至少举一例）</a:t>
                      </a:r>
                      <a:endParaRPr lang="zh-CN" altLang="en-US" sz="2600" b="1">
                        <a:solidFill>
                          <a:srgbClr val="191919"/>
                        </a:solidFill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600" b="1">
                          <a:solidFill>
                            <a:srgbClr val="191919"/>
                          </a:solidFill>
                          <a:ea typeface="黑体" panose="02010609060101010101" pitchFamily="2" charset="-122"/>
                        </a:rPr>
                        <a:t>资本主义制度的确立</a:t>
                      </a:r>
                      <a:endParaRPr lang="zh-CN" altLang="en-US" sz="2600" b="1">
                        <a:solidFill>
                          <a:srgbClr val="191919"/>
                        </a:solidFill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600" b="1">
                        <a:solidFill>
                          <a:srgbClr val="191919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237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600" b="1">
                          <a:solidFill>
                            <a:srgbClr val="191919"/>
                          </a:solidFill>
                          <a:ea typeface="黑体" panose="02010609060101010101" pitchFamily="2" charset="-122"/>
                        </a:rPr>
                        <a:t>殖民地半殖民地的民族解放运动</a:t>
                      </a:r>
                      <a:endParaRPr lang="zh-CN" altLang="en-US" sz="2600" b="1">
                        <a:solidFill>
                          <a:srgbClr val="191919"/>
                        </a:solidFill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600" b="1">
                        <a:solidFill>
                          <a:srgbClr val="191919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363"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r>
                        <a:rPr lang="zh-CN" altLang="en-US" sz="2600" b="1">
                          <a:solidFill>
                            <a:srgbClr val="191919"/>
                          </a:solidFill>
                          <a:ea typeface="黑体" panose="02010609060101010101" pitchFamily="2" charset="-122"/>
                        </a:rPr>
                        <a:t>血腥的原始资本积累</a:t>
                      </a:r>
                      <a:endParaRPr lang="zh-CN" altLang="en-US" sz="2600" b="1">
                        <a:solidFill>
                          <a:srgbClr val="191919"/>
                        </a:solidFill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wrap="square"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70000"/>
                        <a:buFont typeface="Wingdings" panose="05000000000000000000" pitchFamily="2" charset="2"/>
                        <a:buChar char="v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85000"/>
                        <a:buFont typeface="Wingdings" panose="05000000000000000000" pitchFamily="2" charset="2"/>
                        <a:buChar char="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lvl="2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0000"/>
                        <a:buFont typeface="Wingdings" panose="05000000000000000000" pitchFamily="2" charset="2"/>
                        <a:buChar char="v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lvl="3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90000"/>
                        <a:buFont typeface="Wingdings" panose="05000000000000000000" pitchFamily="2" charset="2"/>
                        <a:buChar char="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lvl="4" indent="-2286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hlink"/>
                        </a:buClr>
                        <a:buSzPct val="85000"/>
                        <a:buFont typeface="Wingdings" panose="05000000000000000000" pitchFamily="2" charset="2"/>
                        <a:buChar char="v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>
                        <a:buNone/>
                      </a:pPr>
                      <a:endParaRPr lang="zh-CN" altLang="en-US" sz="2600" b="1">
                        <a:solidFill>
                          <a:srgbClr val="191919"/>
                        </a:solidFill>
                        <a:latin typeface="黑体" panose="02010609060101010101" pitchFamily="2" charset="-122"/>
                        <a:ea typeface="黑体" panose="02010609060101010101" pitchFamily="2" charset="-122"/>
                      </a:endParaRPr>
                    </a:p>
                  </a:txBody>
                  <a:tcPr vert="horz" anchor="t"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6884" name="矩形 36883"/>
          <p:cNvSpPr/>
          <p:nvPr/>
        </p:nvSpPr>
        <p:spPr>
          <a:xfrm>
            <a:off x="323850" y="260350"/>
            <a:ext cx="24765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点击中考</a:t>
            </a:r>
            <a:endParaRPr lang="zh-CN" altLang="en-US" sz="4800" b="1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1" name="图片 24577" descr="awamericas_map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03350" y="11113"/>
            <a:ext cx="6372225" cy="6846887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4581" name="组合 24580"/>
          <p:cNvGrpSpPr/>
          <p:nvPr/>
        </p:nvGrpSpPr>
        <p:grpSpPr>
          <a:xfrm>
            <a:off x="179388" y="2708275"/>
            <a:ext cx="5184775" cy="3889375"/>
            <a:chOff x="113" y="1706"/>
            <a:chExt cx="3266" cy="2450"/>
          </a:xfrm>
        </p:grpSpPr>
        <p:grpSp>
          <p:nvGrpSpPr>
            <p:cNvPr id="5123" name="组合 24581"/>
            <p:cNvGrpSpPr/>
            <p:nvPr/>
          </p:nvGrpSpPr>
          <p:grpSpPr>
            <a:xfrm>
              <a:off x="113" y="1706"/>
              <a:ext cx="2358" cy="2450"/>
              <a:chOff x="204" y="1888"/>
              <a:chExt cx="2358" cy="2268"/>
            </a:xfrm>
          </p:grpSpPr>
          <p:grpSp>
            <p:nvGrpSpPr>
              <p:cNvPr id="5124" name="组合 24582"/>
              <p:cNvGrpSpPr/>
              <p:nvPr/>
            </p:nvGrpSpPr>
            <p:grpSpPr>
              <a:xfrm>
                <a:off x="204" y="1888"/>
                <a:ext cx="499" cy="2268"/>
                <a:chOff x="204" y="1117"/>
                <a:chExt cx="499" cy="2268"/>
              </a:xfrm>
            </p:grpSpPr>
            <p:sp>
              <p:nvSpPr>
                <p:cNvPr id="5125" name="矩形 24583"/>
                <p:cNvSpPr/>
                <p:nvPr/>
              </p:nvSpPr>
              <p:spPr>
                <a:xfrm>
                  <a:off x="204" y="1117"/>
                  <a:ext cx="499" cy="2268"/>
                </a:xfrm>
                <a:prstGeom prst="rect">
                  <a:avLst/>
                </a:prstGeom>
                <a:solidFill>
                  <a:srgbClr val="000000"/>
                </a:solidFill>
                <a:ln w="9525" cap="flat" cmpd="sng">
                  <a:solidFill>
                    <a:schemeClr val="tx1"/>
                  </a:solidFill>
                  <a:prstDash val="solid"/>
                  <a:miter/>
                  <a:headEnd type="none" w="med" len="med"/>
                  <a:tailEnd type="none" w="med" len="med"/>
                </a:ln>
              </p:spPr>
              <p:txBody>
                <a:bodyPr anchor="t"/>
                <a:p>
                  <a:endParaRPr lang="zh-CN" altLang="en-US">
                    <a:latin typeface="Arial" panose="020B0604020202020204" pitchFamily="34" charset="0"/>
                    <a:ea typeface="宋体" panose="02010600030101010101" pitchFamily="2" charset="-122"/>
                  </a:endParaRPr>
                </a:p>
              </p:txBody>
            </p:sp>
            <p:sp>
              <p:nvSpPr>
                <p:cNvPr id="5126" name="文本框 24584"/>
                <p:cNvSpPr txBox="1"/>
                <p:nvPr/>
              </p:nvSpPr>
              <p:spPr>
                <a:xfrm>
                  <a:off x="249" y="1434"/>
                  <a:ext cx="408" cy="1475"/>
                </a:xfrm>
                <a:prstGeom prst="rect">
                  <a:avLst/>
                </a:prstGeom>
                <a:noFill/>
                <a:ln w="9525">
                  <a:noFill/>
                </a:ln>
              </p:spPr>
              <p:txBody>
                <a:bodyPr anchor="t">
                  <a:spAutoFit/>
                </a:bodyPr>
                <a:p>
                  <a:pPr algn="ctr">
                    <a:buClr>
                      <a:schemeClr val="bg1"/>
                    </a:buClr>
                  </a:pPr>
                  <a:r>
                    <a:rPr lang="zh-CN" altLang="en-US" sz="4000" b="1" dirty="0">
                      <a:solidFill>
                        <a:schemeClr val="bg1"/>
                      </a:solidFill>
                      <a:latin typeface="Times New Roman" panose="02020603050405020304" pitchFamily="2" charset="0"/>
                      <a:ea typeface="黑体" panose="02010609060101010101" pitchFamily="2" charset="-122"/>
                    </a:rPr>
                    <a:t>拉丁美洲</a:t>
                  </a:r>
                  <a:endParaRPr lang="zh-CN" altLang="en-US" sz="4000" dirty="0">
                    <a:latin typeface="Times New Roman" panose="02020603050405020304" pitchFamily="2" charset="0"/>
                    <a:ea typeface="黑体" panose="02010609060101010101" pitchFamily="2" charset="-122"/>
                  </a:endParaRPr>
                </a:p>
              </p:txBody>
            </p:sp>
          </p:grpSp>
          <p:sp>
            <p:nvSpPr>
              <p:cNvPr id="5127" name="直接连接符 24585"/>
              <p:cNvSpPr/>
              <p:nvPr/>
            </p:nvSpPr>
            <p:spPr>
              <a:xfrm>
                <a:off x="204" y="1888"/>
                <a:ext cx="2358" cy="0"/>
              </a:xfrm>
              <a:prstGeom prst="line">
                <a:avLst/>
              </a:prstGeom>
              <a:ln w="38100" cap="flat" cmpd="sng">
                <a:solidFill>
                  <a:schemeClr val="tx1"/>
                </a:solidFill>
                <a:prstDash val="sysDot"/>
                <a:round/>
                <a:headEnd type="none" w="med" len="med"/>
                <a:tailEnd type="none" w="med" len="med"/>
              </a:ln>
            </p:spPr>
          </p:sp>
        </p:grpSp>
        <p:sp>
          <p:nvSpPr>
            <p:cNvPr id="5128" name="直接连接符 24586"/>
            <p:cNvSpPr/>
            <p:nvPr/>
          </p:nvSpPr>
          <p:spPr>
            <a:xfrm>
              <a:off x="158" y="4156"/>
              <a:ext cx="3221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ysDot"/>
              <a:round/>
              <a:headEnd type="none" w="med" len="med"/>
              <a:tailEnd type="none" w="med" len="med"/>
            </a:ln>
          </p:spPr>
        </p:sp>
      </p:grpSp>
      <p:sp>
        <p:nvSpPr>
          <p:cNvPr id="5129" name="文本框 24587"/>
          <p:cNvSpPr txBox="1"/>
          <p:nvPr/>
        </p:nvSpPr>
        <p:spPr>
          <a:xfrm>
            <a:off x="4067175" y="2276475"/>
            <a:ext cx="792163" cy="366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ea typeface="宋体" panose="02010600030101010101" pitchFamily="2" charset="-122"/>
              </a:rPr>
              <a:t>美国</a:t>
            </a:r>
            <a:endParaRPr lang="zh-CN" altLang="en-US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0" name="文本框 9224"/>
          <p:cNvSpPr txBox="1"/>
          <p:nvPr/>
        </p:nvSpPr>
        <p:spPr>
          <a:xfrm>
            <a:off x="152400" y="0"/>
            <a:ext cx="6705600" cy="641350"/>
          </a:xfrm>
          <a:prstGeom prst="rect">
            <a:avLst/>
          </a:prstGeom>
          <a:noFill/>
          <a:ln w="76200">
            <a:noFill/>
          </a:ln>
        </p:spPr>
        <p:txBody>
          <a:bodyPr lIns="90000" tIns="46800" rIns="90000" bIns="46800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  <a:ea typeface="黑体" panose="02010609060101010101" pitchFamily="2" charset="-122"/>
              </a:rPr>
              <a:t>一、拉丁美洲独立运动</a:t>
            </a:r>
            <a:endParaRPr lang="zh-CN" altLang="en-US" sz="36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9224" name="矩形 9223"/>
          <p:cNvSpPr/>
          <p:nvPr/>
        </p:nvSpPr>
        <p:spPr>
          <a:xfrm>
            <a:off x="6996113" y="801688"/>
            <a:ext cx="1895475" cy="2676525"/>
          </a:xfrm>
          <a:prstGeom prst="rect">
            <a:avLst/>
          </a:prstGeom>
          <a:noFill/>
          <a:ln w="9525">
            <a:noFill/>
          </a:ln>
        </p:spPr>
        <p:txBody>
          <a:bodyPr wrap="square" lIns="90000" tIns="46800" rIns="90000" bIns="46800" anchor="t">
            <a:spAutoFit/>
          </a:bodyPr>
          <a:p>
            <a:pPr>
              <a:lnSpc>
                <a:spcPct val="140000"/>
              </a:lnSpc>
            </a:pPr>
            <a:r>
              <a:rPr lang="zh-CN" altLang="en-US" sz="24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拉丁美洲：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通常用来指称美国以南的美洲大片的地区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 。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aphicFrame>
        <p:nvGraphicFramePr>
          <p:cNvPr id="18434" name="对象 18433"/>
          <p:cNvGraphicFramePr>
            <a:graphicFrameLocks noChangeAspect="1"/>
          </p:cNvGraphicFramePr>
          <p:nvPr/>
        </p:nvGraphicFramePr>
        <p:xfrm>
          <a:off x="17780" y="0"/>
          <a:ext cx="6629400" cy="685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2771775" imgH="3362325" progId="PBrush">
                  <p:embed/>
                </p:oleObj>
              </mc:Choice>
              <mc:Fallback>
                <p:oleObj name="" r:id="rId1" imgW="2771775" imgH="3362325" progId="PBrush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17780" y="0"/>
                        <a:ext cx="6629400" cy="68580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435" name="文本框 18434"/>
          <p:cNvSpPr txBox="1"/>
          <p:nvPr/>
        </p:nvSpPr>
        <p:spPr>
          <a:xfrm>
            <a:off x="7467600" y="1066800"/>
            <a:ext cx="854075" cy="54864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sz="4400" dirty="0">
                <a:solidFill>
                  <a:schemeClr val="tx2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独立前的拉丁美洲</a:t>
            </a:r>
            <a:endParaRPr lang="zh-CN" altLang="en-US" sz="4400" dirty="0">
              <a:solidFill>
                <a:schemeClr val="tx2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36" name="椭圆形标注 18435"/>
          <p:cNvSpPr/>
          <p:nvPr/>
        </p:nvSpPr>
        <p:spPr>
          <a:xfrm>
            <a:off x="3124200" y="762000"/>
            <a:ext cx="2209800" cy="1295400"/>
          </a:xfrm>
          <a:prstGeom prst="wedgeEllipseCallout">
            <a:avLst>
              <a:gd name="adj1" fmla="val -41741"/>
              <a:gd name="adj2" fmla="val 133699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sz="3600" b="0" dirty="0">
                <a:solidFill>
                  <a:schemeClr val="bg1"/>
                </a:solidFill>
                <a:latin typeface="Times New Roman" panose="02020603050405020304" pitchFamily="2" charset="0"/>
                <a:ea typeface="隶书" panose="02010509060101010101" pitchFamily="1" charset="-122"/>
              </a:rPr>
              <a:t>西班牙</a:t>
            </a:r>
            <a:endParaRPr lang="zh-CN" altLang="en-US" sz="3600" b="0" dirty="0">
              <a:solidFill>
                <a:schemeClr val="bg1"/>
              </a:solidFill>
              <a:latin typeface="Times New Roman" panose="02020603050405020304" pitchFamily="2" charset="0"/>
              <a:ea typeface="隶书" panose="02010509060101010101" pitchFamily="1" charset="-122"/>
            </a:endParaRPr>
          </a:p>
          <a:p>
            <a:pPr algn="ctr">
              <a:buClrTx/>
            </a:pPr>
            <a:r>
              <a:rPr lang="zh-CN" altLang="en-US" sz="3600" b="0" dirty="0">
                <a:solidFill>
                  <a:schemeClr val="bg1"/>
                </a:solidFill>
                <a:latin typeface="Times New Roman" panose="02020603050405020304" pitchFamily="2" charset="0"/>
                <a:ea typeface="隶书" panose="02010509060101010101" pitchFamily="1" charset="-122"/>
              </a:rPr>
              <a:t>殖民地</a:t>
            </a:r>
            <a:endParaRPr lang="zh-CN" altLang="en-US" sz="3600" b="0" dirty="0">
              <a:solidFill>
                <a:schemeClr val="bg1"/>
              </a:solidFill>
              <a:latin typeface="Times New Roman" panose="02020603050405020304" pitchFamily="2" charset="0"/>
              <a:ea typeface="隶书" panose="02010509060101010101" pitchFamily="1" charset="-122"/>
            </a:endParaRPr>
          </a:p>
        </p:txBody>
      </p:sp>
      <p:sp>
        <p:nvSpPr>
          <p:cNvPr id="18437" name="矩形标注 18436">
            <a:hlinkClick r:id="rId3" action="ppaction://hlinksldjump"/>
          </p:cNvPr>
          <p:cNvSpPr/>
          <p:nvPr/>
        </p:nvSpPr>
        <p:spPr>
          <a:xfrm>
            <a:off x="5029200" y="5181600"/>
            <a:ext cx="1524000" cy="990600"/>
          </a:xfrm>
          <a:prstGeom prst="wedgeRectCallout">
            <a:avLst>
              <a:gd name="adj1" fmla="val -49583"/>
              <a:gd name="adj2" fmla="val -158972"/>
            </a:avLst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葡萄牙</a:t>
            </a:r>
            <a:endParaRPr lang="zh-CN" altLang="en-US" dirty="0">
              <a:solidFill>
                <a:schemeClr val="bg1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  <a:p>
            <a:pPr algn="ctr">
              <a:buClrTx/>
            </a:pPr>
            <a:r>
              <a:rPr lang="zh-CN" altLang="en-US" dirty="0">
                <a:solidFill>
                  <a:schemeClr val="bg1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殖民地</a:t>
            </a:r>
            <a:endParaRPr lang="zh-CN" altLang="en-US" dirty="0">
              <a:solidFill>
                <a:schemeClr val="bg1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8438" name="文本框 18437"/>
          <p:cNvSpPr txBox="1"/>
          <p:nvPr/>
        </p:nvSpPr>
        <p:spPr>
          <a:xfrm>
            <a:off x="5791200" y="762000"/>
            <a:ext cx="611188" cy="1981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800" i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  西  洋</a:t>
            </a:r>
            <a:endParaRPr lang="zh-CN" altLang="en-US" sz="2800" i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39" name="文本框 18438"/>
          <p:cNvSpPr txBox="1"/>
          <p:nvPr/>
        </p:nvSpPr>
        <p:spPr>
          <a:xfrm>
            <a:off x="609600" y="4495800"/>
            <a:ext cx="21336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800" i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太 平 洋</a:t>
            </a:r>
            <a:endParaRPr lang="zh-CN" altLang="en-US" sz="2800" i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8440" name="文本框 18439"/>
          <p:cNvSpPr txBox="1"/>
          <p:nvPr/>
        </p:nvSpPr>
        <p:spPr>
          <a:xfrm>
            <a:off x="4267200" y="3352800"/>
            <a:ext cx="10668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sz="2400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巴 西</a:t>
            </a:r>
            <a:endParaRPr lang="zh-CN" altLang="en-US" sz="2400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nimBg="1"/>
      <p:bldP spid="1843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2" name="图片 2560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551815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3" name="文本框 25602"/>
          <p:cNvSpPr txBox="1"/>
          <p:nvPr/>
        </p:nvSpPr>
        <p:spPr>
          <a:xfrm>
            <a:off x="7380288" y="890588"/>
            <a:ext cx="923925" cy="44831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0" dirty="0">
                <a:solidFill>
                  <a:srgbClr val="000000"/>
                </a:solidFill>
                <a:latin typeface="Times New Roman" panose="02020603050405020304" pitchFamily="2" charset="0"/>
                <a:ea typeface="楷体_GB2312" pitchFamily="1" charset="-122"/>
              </a:rPr>
              <a:t>拉美独立国家</a:t>
            </a:r>
            <a:endParaRPr lang="zh-CN" altLang="en-US" sz="4800" b="0" dirty="0">
              <a:solidFill>
                <a:srgbClr val="000000"/>
              </a:solidFill>
              <a:latin typeface="Times New Roman" panose="02020603050405020304" pitchFamily="2" charset="0"/>
              <a:ea typeface="楷体_GB2312" pitchFamily="1" charset="-122"/>
            </a:endParaRPr>
          </a:p>
        </p:txBody>
      </p:sp>
      <p:sp>
        <p:nvSpPr>
          <p:cNvPr id="25604" name="文本框 25603"/>
          <p:cNvSpPr txBox="1"/>
          <p:nvPr/>
        </p:nvSpPr>
        <p:spPr>
          <a:xfrm rot="20573436">
            <a:off x="1157288" y="457200"/>
            <a:ext cx="671512" cy="13716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b="0" dirty="0">
                <a:solidFill>
                  <a:srgbClr val="000000"/>
                </a:solidFill>
                <a:latin typeface="Times New Roman" panose="02020603050405020304" pitchFamily="2" charset="0"/>
                <a:ea typeface="方正楷体_GBK" pitchFamily="1" charset="-122"/>
              </a:rPr>
              <a:t>墨西哥</a:t>
            </a:r>
            <a:endParaRPr lang="zh-CN" altLang="en-US" sz="2400" b="0" dirty="0">
              <a:solidFill>
                <a:srgbClr val="000000"/>
              </a:solidFill>
              <a:latin typeface="Times New Roman" panose="02020603050405020304" pitchFamily="2" charset="0"/>
              <a:ea typeface="方正楷体_GBK" pitchFamily="1" charset="-122"/>
            </a:endParaRPr>
          </a:p>
        </p:txBody>
      </p:sp>
      <p:sp>
        <p:nvSpPr>
          <p:cNvPr id="25605" name="矩形 25604"/>
          <p:cNvSpPr/>
          <p:nvPr/>
        </p:nvSpPr>
        <p:spPr>
          <a:xfrm rot="5400000">
            <a:off x="3048000" y="4800600"/>
            <a:ext cx="1143000" cy="5334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阿根廷</a:t>
            </a:r>
            <a:endParaRPr lang="zh-CN" altLang="en-US" sz="3600" b="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06" name="矩形 25605"/>
          <p:cNvSpPr/>
          <p:nvPr/>
        </p:nvSpPr>
        <p:spPr>
          <a:xfrm>
            <a:off x="4117975" y="3276600"/>
            <a:ext cx="914400" cy="609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p>
            <a:pPr algn="ctr"/>
            <a:r>
              <a:rPr lang="zh-CN" altLang="en-US" sz="3600" b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巴西</a:t>
            </a:r>
            <a:endParaRPr lang="zh-CN" altLang="en-US" sz="3600" b="0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07" name="圆角矩形标注 25606"/>
          <p:cNvSpPr/>
          <p:nvPr/>
        </p:nvSpPr>
        <p:spPr>
          <a:xfrm>
            <a:off x="3962400" y="381000"/>
            <a:ext cx="1981200" cy="533400"/>
          </a:xfrm>
          <a:prstGeom prst="wedgeRoundRectCallout">
            <a:avLst>
              <a:gd name="adj1" fmla="val -80208"/>
              <a:gd name="adj2" fmla="val 200597"/>
              <a:gd name="adj3" fmla="val 16667"/>
            </a:avLst>
          </a:prstGeom>
          <a:solidFill>
            <a:schemeClr val="bg1"/>
          </a:solidFill>
          <a:ln w="38100" cap="flat" cmpd="sng">
            <a:solidFill>
              <a:srgbClr val="000099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600" b="0" dirty="0">
                <a:solidFill>
                  <a:srgbClr val="000000"/>
                </a:solidFill>
                <a:latin typeface="Times New Roman" panose="02020603050405020304" pitchFamily="2" charset="0"/>
                <a:ea typeface="方正楷体_GBK" pitchFamily="1" charset="-122"/>
              </a:rPr>
              <a:t>海地</a:t>
            </a:r>
            <a:endParaRPr lang="zh-CN" altLang="en-US" sz="3600" b="0" dirty="0">
              <a:solidFill>
                <a:srgbClr val="000000"/>
              </a:solidFill>
              <a:latin typeface="Times New Roman" panose="02020603050405020304" pitchFamily="2" charset="0"/>
              <a:ea typeface="方正楷体_GBK" pitchFamily="1" charset="-122"/>
            </a:endParaRPr>
          </a:p>
        </p:txBody>
      </p:sp>
      <p:sp>
        <p:nvSpPr>
          <p:cNvPr id="25608" name="圆角矩形标注 25607"/>
          <p:cNvSpPr/>
          <p:nvPr/>
        </p:nvSpPr>
        <p:spPr>
          <a:xfrm>
            <a:off x="4495800" y="5486400"/>
            <a:ext cx="2209800" cy="533400"/>
          </a:xfrm>
          <a:prstGeom prst="wedgeRoundRectCallout">
            <a:avLst>
              <a:gd name="adj1" fmla="val -60991"/>
              <a:gd name="adj2" fmla="val -16220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0" dirty="0">
                <a:solidFill>
                  <a:srgbClr val="000000"/>
                </a:solidFill>
                <a:latin typeface="Times New Roman" panose="02020603050405020304" pitchFamily="2" charset="0"/>
                <a:ea typeface="方正楷体_GBK" pitchFamily="1" charset="-122"/>
              </a:rPr>
              <a:t>巴拉圭</a:t>
            </a:r>
            <a:endParaRPr lang="zh-CN" altLang="en-US" sz="2800" b="0" dirty="0">
              <a:solidFill>
                <a:srgbClr val="000000"/>
              </a:solidFill>
              <a:latin typeface="Times New Roman" panose="02020603050405020304" pitchFamily="2" charset="0"/>
              <a:ea typeface="方正楷体_GBK" pitchFamily="1" charset="-122"/>
            </a:endParaRPr>
          </a:p>
        </p:txBody>
      </p:sp>
      <p:sp>
        <p:nvSpPr>
          <p:cNvPr id="25609" name="圆角矩形标注 25608"/>
          <p:cNvSpPr/>
          <p:nvPr/>
        </p:nvSpPr>
        <p:spPr>
          <a:xfrm>
            <a:off x="5334000" y="4800600"/>
            <a:ext cx="1981200" cy="457200"/>
          </a:xfrm>
          <a:prstGeom prst="wedgeRoundRectCallout">
            <a:avLst>
              <a:gd name="adj1" fmla="val -112741"/>
              <a:gd name="adj2" fmla="val -154861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0" dirty="0">
                <a:solidFill>
                  <a:srgbClr val="000000"/>
                </a:solidFill>
                <a:latin typeface="Times New Roman" panose="02020603050405020304" pitchFamily="2" charset="0"/>
                <a:ea typeface="方正楷体_GBK" pitchFamily="1" charset="-122"/>
              </a:rPr>
              <a:t>乌拉圭</a:t>
            </a:r>
            <a:endParaRPr lang="zh-CN" altLang="en-US" sz="2800" b="0" dirty="0">
              <a:solidFill>
                <a:srgbClr val="000000"/>
              </a:solidFill>
              <a:latin typeface="Times New Roman" panose="02020603050405020304" pitchFamily="2" charset="0"/>
              <a:ea typeface="方正楷体_GBK" pitchFamily="1" charset="-122"/>
            </a:endParaRPr>
          </a:p>
        </p:txBody>
      </p:sp>
      <p:sp>
        <p:nvSpPr>
          <p:cNvPr id="25610" name="圆角矩形标注 25609"/>
          <p:cNvSpPr/>
          <p:nvPr/>
        </p:nvSpPr>
        <p:spPr>
          <a:xfrm>
            <a:off x="914400" y="4038600"/>
            <a:ext cx="1981200" cy="457200"/>
          </a:xfrm>
          <a:prstGeom prst="wedgeRoundRectCallout">
            <a:avLst>
              <a:gd name="adj1" fmla="val 82454"/>
              <a:gd name="adj2" fmla="val -8819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0" dirty="0">
                <a:solidFill>
                  <a:srgbClr val="000000"/>
                </a:solidFill>
                <a:latin typeface="Times New Roman" panose="02020603050405020304" pitchFamily="2" charset="0"/>
                <a:ea typeface="方正楷体_GBK" pitchFamily="1" charset="-122"/>
              </a:rPr>
              <a:t>玻利维亚</a:t>
            </a:r>
            <a:endParaRPr lang="zh-CN" altLang="en-US" sz="2400" b="0" dirty="0">
              <a:solidFill>
                <a:srgbClr val="000000"/>
              </a:solidFill>
              <a:latin typeface="Times New Roman" panose="02020603050405020304" pitchFamily="2" charset="0"/>
              <a:ea typeface="方正楷体_GBK" pitchFamily="1" charset="-122"/>
            </a:endParaRPr>
          </a:p>
        </p:txBody>
      </p:sp>
      <p:sp>
        <p:nvSpPr>
          <p:cNvPr id="25611" name="圆角矩形标注 25610"/>
          <p:cNvSpPr/>
          <p:nvPr/>
        </p:nvSpPr>
        <p:spPr>
          <a:xfrm>
            <a:off x="609600" y="4876800"/>
            <a:ext cx="1219200" cy="609600"/>
          </a:xfrm>
          <a:prstGeom prst="wedgeRoundRectCallout">
            <a:avLst>
              <a:gd name="adj1" fmla="val 173046"/>
              <a:gd name="adj2" fmla="val -1432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800" b="0" dirty="0">
                <a:solidFill>
                  <a:srgbClr val="000000"/>
                </a:solidFill>
                <a:latin typeface="Times New Roman" panose="02020603050405020304" pitchFamily="2" charset="0"/>
                <a:ea typeface="方正楷体_GBK" pitchFamily="1" charset="-122"/>
              </a:rPr>
              <a:t>智利</a:t>
            </a:r>
            <a:endParaRPr lang="zh-CN" altLang="en-US" sz="2800" b="0" dirty="0">
              <a:solidFill>
                <a:srgbClr val="000000"/>
              </a:solidFill>
              <a:latin typeface="Times New Roman" panose="02020603050405020304" pitchFamily="2" charset="0"/>
              <a:ea typeface="方正楷体_GBK" pitchFamily="1" charset="-122"/>
            </a:endParaRPr>
          </a:p>
        </p:txBody>
      </p:sp>
      <p:sp>
        <p:nvSpPr>
          <p:cNvPr id="25612" name="圆角矩形标注 25611"/>
          <p:cNvSpPr/>
          <p:nvPr/>
        </p:nvSpPr>
        <p:spPr>
          <a:xfrm>
            <a:off x="1066800" y="3352800"/>
            <a:ext cx="1371600" cy="457200"/>
          </a:xfrm>
          <a:prstGeom prst="wedgeRoundRectCallout">
            <a:avLst>
              <a:gd name="adj1" fmla="val 106597"/>
              <a:gd name="adj2" fmla="val -13194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0" dirty="0">
                <a:solidFill>
                  <a:srgbClr val="000000"/>
                </a:solidFill>
                <a:latin typeface="Times New Roman" panose="02020603050405020304" pitchFamily="2" charset="0"/>
                <a:ea typeface="方正楷体_GBK" pitchFamily="1" charset="-122"/>
              </a:rPr>
              <a:t>秘鲁</a:t>
            </a:r>
            <a:endParaRPr lang="zh-CN" altLang="en-US" sz="2400" b="0" dirty="0">
              <a:solidFill>
                <a:srgbClr val="000000"/>
              </a:solidFill>
              <a:latin typeface="Times New Roman" panose="02020603050405020304" pitchFamily="2" charset="0"/>
              <a:ea typeface="方正楷体_GBK" pitchFamily="1" charset="-122"/>
            </a:endParaRPr>
          </a:p>
        </p:txBody>
      </p:sp>
      <p:sp>
        <p:nvSpPr>
          <p:cNvPr id="25613" name="矩形 25612"/>
          <p:cNvSpPr/>
          <p:nvPr/>
        </p:nvSpPr>
        <p:spPr>
          <a:xfrm rot="19537302">
            <a:off x="2438400" y="2362200"/>
            <a:ext cx="1828800" cy="457200"/>
          </a:xfrm>
          <a:prstGeom prst="rect">
            <a:avLst/>
          </a:prstGeom>
        </p:spPr>
        <p:txBody>
          <a:bodyPr wrap="none" fromWordArt="1">
            <a:prstTxWarp prst="textArchUp">
              <a:avLst>
                <a:gd name="adj" fmla="val 10800000"/>
              </a:avLst>
            </a:prstTxWarp>
            <a:normAutofit fontScale="60000"/>
          </a:bodyPr>
          <a:p>
            <a:pPr algn="ctr"/>
            <a:r>
              <a:rPr lang="zh-CN" altLang="en-US" sz="3600" b="0">
                <a:ln w="9525" cap="flat" cmpd="sng">
                  <a:solidFill>
                    <a:srgbClr val="FF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哥伦比亚</a:t>
            </a:r>
            <a:endParaRPr lang="zh-CN" altLang="en-US" sz="3600" b="0">
              <a:ln w="9525" cap="flat" cmpd="sng">
                <a:solidFill>
                  <a:srgbClr val="FF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FF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5614" name="圆角矩形标注 25613"/>
          <p:cNvSpPr/>
          <p:nvPr/>
        </p:nvSpPr>
        <p:spPr>
          <a:xfrm>
            <a:off x="381000" y="2362200"/>
            <a:ext cx="2057400" cy="533400"/>
          </a:xfrm>
          <a:prstGeom prst="wedgeRoundRectCallout">
            <a:avLst>
              <a:gd name="adj1" fmla="val 46759"/>
              <a:gd name="adj2" fmla="val -97917"/>
              <a:gd name="adj3" fmla="val 1666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2400" b="0" dirty="0">
                <a:solidFill>
                  <a:srgbClr val="000000"/>
                </a:solidFill>
                <a:latin typeface="Times New Roman" panose="02020603050405020304" pitchFamily="2" charset="0"/>
                <a:ea typeface="方正楷体_GBK" pitchFamily="1" charset="-122"/>
              </a:rPr>
              <a:t>中美洲</a:t>
            </a:r>
            <a:endParaRPr lang="zh-CN" altLang="en-US" sz="2400" b="0" dirty="0">
              <a:solidFill>
                <a:srgbClr val="000000"/>
              </a:solidFill>
              <a:latin typeface="Times New Roman" panose="02020603050405020304" pitchFamily="2" charset="0"/>
              <a:ea typeface="方正楷体_GBK" pitchFamily="1" charset="-122"/>
            </a:endParaRPr>
          </a:p>
        </p:txBody>
      </p:sp>
      <p:sp>
        <p:nvSpPr>
          <p:cNvPr id="2" name="笑脸 1">
            <a:hlinkClick r:id="rId2" action="ppaction://hlinksldjump"/>
          </p:cNvPr>
          <p:cNvSpPr/>
          <p:nvPr/>
        </p:nvSpPr>
        <p:spPr>
          <a:xfrm>
            <a:off x="6948170" y="6021070"/>
            <a:ext cx="720090" cy="7924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2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5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56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5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25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/>
      <p:bldP spid="25607" grpId="0" animBg="1"/>
      <p:bldP spid="25608" grpId="0" animBg="1"/>
      <p:bldP spid="25609" grpId="0" animBg="1"/>
      <p:bldP spid="25610" grpId="0" animBg="1"/>
      <p:bldP spid="25611" grpId="0" animBg="1"/>
      <p:bldP spid="25612" grpId="0" animBg="1"/>
      <p:bldP spid="2561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19457"/>
          <p:cNvSpPr txBox="1"/>
          <p:nvPr/>
        </p:nvSpPr>
        <p:spPr>
          <a:xfrm>
            <a:off x="1620838" y="868363"/>
            <a:ext cx="6158865" cy="1076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en-US" altLang="zh-CN" sz="4000" dirty="0">
                <a:latin typeface="Times New Roman" panose="02020603050405020304" pitchFamily="2" charset="0"/>
                <a:ea typeface="华文新魏" panose="02010800040101010101" pitchFamily="2" charset="-122"/>
              </a:rPr>
              <a:t>1.</a:t>
            </a:r>
            <a:r>
              <a:rPr lang="zh-CN" altLang="en-US" sz="4000" dirty="0">
                <a:latin typeface="Times New Roman" panose="02020603050405020304" pitchFamily="2" charset="0"/>
                <a:ea typeface="华文新魏" panose="02010800040101010101" pitchFamily="2" charset="-122"/>
              </a:rPr>
              <a:t>殖民者对拉丁美洲的统治</a:t>
            </a:r>
            <a:endParaRPr lang="zh-CN" altLang="en-US" sz="4000" dirty="0">
              <a:latin typeface="Times New Roman" panose="02020603050405020304" pitchFamily="2" charset="0"/>
              <a:ea typeface="华文新魏" panose="02010800040101010101" pitchFamily="2" charset="-122"/>
            </a:endParaRPr>
          </a:p>
          <a:p>
            <a:pPr>
              <a:buClrTx/>
            </a:pPr>
            <a:endParaRPr lang="zh-CN" altLang="en-US" sz="2400" b="0" dirty="0">
              <a:solidFill>
                <a:srgbClr val="660033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9459" name="文本框 19458"/>
          <p:cNvSpPr txBox="1"/>
          <p:nvPr/>
        </p:nvSpPr>
        <p:spPr>
          <a:xfrm>
            <a:off x="107950" y="1503363"/>
            <a:ext cx="2417763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zh-CN" altLang="en-US" sz="4000" b="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altLang="zh-CN" sz="4000" b="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1</a:t>
            </a:r>
            <a:r>
              <a:rPr lang="zh-CN" altLang="en-US" sz="4000" b="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）掠夺</a:t>
            </a:r>
            <a:endParaRPr lang="zh-CN" altLang="en-US" sz="4000" b="0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9460" name="文本框 19459"/>
          <p:cNvSpPr txBox="1"/>
          <p:nvPr/>
        </p:nvSpPr>
        <p:spPr>
          <a:xfrm>
            <a:off x="684213" y="2636838"/>
            <a:ext cx="7924800" cy="356870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24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    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恩格斯说：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 “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黄金一词是驱使西班牙人横渡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大西洋到美洲去的咒语，黄金是白人刚踏上一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个新发现的海岸时所要的第一件东西。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”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2" charset="0"/>
            </a:endParaRPr>
          </a:p>
          <a:p>
            <a:pPr>
              <a:buClrTx/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   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2" charset="0"/>
            </a:endParaRPr>
          </a:p>
          <a:p>
            <a:pPr>
              <a:buClrTx/>
            </a:pP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   </a:t>
            </a:r>
            <a:r>
              <a:rPr lang="en-US" altLang="zh-CN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16-18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世纪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西班牙掠去了约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250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万公斤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的黄金和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1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亿公斤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的白银。葡萄牙从巴西运走至少有价值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6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亿美元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的黄金和</a:t>
            </a:r>
            <a:r>
              <a:rPr lang="en-US" altLang="zh-CN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2" charset="0"/>
              </a:rPr>
              <a:t>3</a:t>
            </a:r>
            <a:r>
              <a:rPr lang="zh-CN" altLang="en-US" sz="28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亿美元</a:t>
            </a:r>
            <a:r>
              <a:rPr lang="zh-CN" altLang="en-US" sz="280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的金刚石。</a:t>
            </a:r>
            <a:endParaRPr lang="zh-CN" altLang="en-US" sz="280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  <a:cs typeface="Times New Roman" panose="02020603050405020304" pitchFamily="2" charset="0"/>
            </a:endParaRPr>
          </a:p>
          <a:p>
            <a:pPr>
              <a:buClrTx/>
            </a:pPr>
            <a:endParaRPr lang="zh-CN" altLang="en-US" b="0" dirty="0">
              <a:solidFill>
                <a:schemeClr val="accent2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9461" name="文本框 19460"/>
          <p:cNvSpPr txBox="1"/>
          <p:nvPr/>
        </p:nvSpPr>
        <p:spPr>
          <a:xfrm>
            <a:off x="2700338" y="1503363"/>
            <a:ext cx="25050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zh-CN" altLang="en-US" sz="4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altLang="zh-CN" sz="4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2</a:t>
            </a:r>
            <a:r>
              <a:rPr lang="zh-CN" altLang="en-US" sz="4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）屠杀</a:t>
            </a:r>
            <a:endParaRPr lang="zh-CN" altLang="en-US" sz="4000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19462" name="文本框 19461"/>
          <p:cNvSpPr txBox="1"/>
          <p:nvPr/>
        </p:nvSpPr>
        <p:spPr>
          <a:xfrm>
            <a:off x="828675" y="3500438"/>
            <a:ext cx="7578725" cy="1860550"/>
          </a:xfrm>
          <a:prstGeom prst="rect">
            <a:avLst/>
          </a:prstGeom>
          <a:solidFill>
            <a:srgbClr val="FFFF66"/>
          </a:solidFill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zh-CN" altLang="en-US" sz="2400" b="0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有人估计在西班牙人入侵后</a:t>
            </a:r>
            <a:r>
              <a:rPr lang="en-US" altLang="zh-CN" sz="2800" dirty="0">
                <a:latin typeface="Times New Roman" panose="02020603050405020304" pitchFamily="2" charset="0"/>
                <a:ea typeface="宋体" panose="02010600030101010101" pitchFamily="2" charset="-122"/>
              </a:rPr>
              <a:t>12</a:t>
            </a: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年，墨西哥的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印第安人便被屠杀了好几百万。大规模的屠杀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很快使西印度群岛上的居民几乎绝迹，这种现</a:t>
            </a:r>
            <a:endParaRPr lang="zh-CN" altLang="en-US" sz="28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800" dirty="0">
                <a:latin typeface="宋体" panose="02010600030101010101" pitchFamily="2" charset="-122"/>
                <a:ea typeface="宋体" panose="02010600030101010101" pitchFamily="2" charset="-122"/>
              </a:rPr>
              <a:t>象接着在其他地区也出现了。</a:t>
            </a:r>
            <a:r>
              <a:rPr lang="zh-CN" altLang="en-US" dirty="0">
                <a:latin typeface="Times New Roman" panose="02020603050405020304" pitchFamily="2" charset="0"/>
                <a:ea typeface="宋体" panose="02010600030101010101" pitchFamily="2" charset="-122"/>
              </a:rPr>
              <a:t> </a:t>
            </a:r>
            <a:endParaRPr lang="zh-CN" altLang="en-US" dirty="0"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19463" name="文本框 19462"/>
          <p:cNvSpPr txBox="1"/>
          <p:nvPr/>
        </p:nvSpPr>
        <p:spPr>
          <a:xfrm>
            <a:off x="5221288" y="1503363"/>
            <a:ext cx="3521075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buClrTx/>
            </a:pPr>
            <a:r>
              <a:rPr lang="zh-CN" altLang="en-US" sz="4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（</a:t>
            </a:r>
            <a:r>
              <a:rPr lang="en-US" altLang="zh-CN" sz="4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3</a:t>
            </a:r>
            <a:r>
              <a:rPr lang="zh-CN" altLang="en-US" sz="4000" dirty="0">
                <a:solidFill>
                  <a:srgbClr val="FF0000"/>
                </a:solidFill>
                <a:latin typeface="华文新魏" panose="02010800040101010101" pitchFamily="2" charset="-122"/>
                <a:ea typeface="华文新魏" panose="02010800040101010101" pitchFamily="2" charset="-122"/>
              </a:rPr>
              <a:t>）强迫劳动</a:t>
            </a:r>
            <a:endParaRPr lang="zh-CN" altLang="en-US" sz="4000" dirty="0">
              <a:solidFill>
                <a:srgbClr val="FF0000"/>
              </a:solidFill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grpSp>
        <p:nvGrpSpPr>
          <p:cNvPr id="19464" name="组合 19463"/>
          <p:cNvGrpSpPr/>
          <p:nvPr/>
        </p:nvGrpSpPr>
        <p:grpSpPr>
          <a:xfrm>
            <a:off x="107950" y="2200275"/>
            <a:ext cx="8856663" cy="4468813"/>
            <a:chOff x="0" y="0"/>
            <a:chExt cx="5579" cy="2815"/>
          </a:xfrm>
        </p:grpSpPr>
        <p:pic>
          <p:nvPicPr>
            <p:cNvPr id="19465" name="图片 19464" descr="pic_300166"/>
            <p:cNvPicPr>
              <a:picLocks noChangeAspect="1"/>
            </p:cNvPicPr>
            <p:nvPr/>
          </p:nvPicPr>
          <p:blipFill>
            <a:blip r:embed="rId1"/>
            <a:srcRect l="35231" t="16585" r="4462" b="58064"/>
            <a:stretch>
              <a:fillRect/>
            </a:stretch>
          </p:blipFill>
          <p:spPr>
            <a:xfrm>
              <a:off x="0" y="0"/>
              <a:ext cx="5489" cy="254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9466" name="文本框 19465"/>
            <p:cNvSpPr txBox="1"/>
            <p:nvPr/>
          </p:nvSpPr>
          <p:spPr>
            <a:xfrm>
              <a:off x="453" y="2450"/>
              <a:ext cx="5126" cy="365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000" tIns="46800" rIns="90000" bIns="46800">
              <a:spAutoFit/>
            </a:bodyPr>
            <a:p>
              <a:pPr>
                <a:spcBef>
                  <a:spcPct val="50000"/>
                </a:spcBef>
                <a:buClrTx/>
              </a:pPr>
              <a:r>
                <a:rPr lang="zh-CN" altLang="en-US" dirty="0">
                  <a:solidFill>
                    <a:srgbClr val="000066"/>
                  </a:solidFill>
                  <a:latin typeface="Tahoma" panose="020B0604030504040204" pitchFamily="2" charset="0"/>
                  <a:ea typeface="宋体" panose="02010600030101010101" pitchFamily="2" charset="-122"/>
                </a:rPr>
                <a:t>印第安人、黑人被迫在银矿里劳动</a:t>
              </a:r>
              <a:endParaRPr lang="zh-CN" altLang="en-US" dirty="0">
                <a:solidFill>
                  <a:srgbClr val="000066"/>
                </a:solidFill>
                <a:latin typeface="Tahoma" panose="020B06040305040402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19467" name="矩形 19466"/>
          <p:cNvSpPr/>
          <p:nvPr/>
        </p:nvSpPr>
        <p:spPr>
          <a:xfrm>
            <a:off x="0" y="0"/>
            <a:ext cx="5562600" cy="579438"/>
          </a:xfrm>
          <a:prstGeom prst="rect">
            <a:avLst/>
          </a:prstGeom>
          <a:gradFill rotWithShape="1">
            <a:gsLst>
              <a:gs pos="0">
                <a:srgbClr val="808000">
                  <a:gamma/>
                  <a:shade val="46275"/>
                  <a:invGamma/>
                </a:srgbClr>
              </a:gs>
              <a:gs pos="50000">
                <a:srgbClr val="808000"/>
              </a:gs>
              <a:gs pos="100000">
                <a:srgbClr val="808000">
                  <a:gamma/>
                  <a:shade val="46275"/>
                  <a:invGamma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二</a:t>
            </a:r>
            <a:r>
              <a:rPr lang="en-US" altLang="zh-CN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.</a:t>
            </a:r>
            <a:r>
              <a:rPr lang="zh-CN" altLang="en-US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拉丁美洲的独立</a:t>
            </a:r>
            <a:r>
              <a:rPr lang="zh-CN" altLang="en-US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rPr>
              <a:t>运动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2" name="笑脸 1">
            <a:hlinkClick r:id="rId2" action="ppaction://hlinksldjump"/>
          </p:cNvPr>
          <p:cNvSpPr/>
          <p:nvPr/>
        </p:nvSpPr>
        <p:spPr>
          <a:xfrm>
            <a:off x="7256145" y="6089650"/>
            <a:ext cx="720090" cy="7924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5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60" grpId="0" bldLvl="0" animBg="1"/>
      <p:bldP spid="19460" grpId="1" bldLvl="0" animBg="1"/>
      <p:bldP spid="19461" grpId="0"/>
      <p:bldP spid="19462" grpId="0" animBg="1"/>
      <p:bldP spid="19462" grpId="1" animBg="1"/>
      <p:bldP spid="1946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文本占位符 101379" descr="西属拉美殖民地社会阶层示意图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040130" y="217805"/>
            <a:ext cx="7679690" cy="4176395"/>
          </a:xfrm>
        </p:spPr>
      </p:pic>
      <p:sp>
        <p:nvSpPr>
          <p:cNvPr id="2" name="文本框 1"/>
          <p:cNvSpPr txBox="1"/>
          <p:nvPr/>
        </p:nvSpPr>
        <p:spPr>
          <a:xfrm>
            <a:off x="1395413" y="4684713"/>
            <a:ext cx="7472362" cy="58261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 dirty="0">
                <a:latin typeface="Arial" panose="020B0604020202020204" pitchFamily="34" charset="0"/>
                <a:ea typeface="华文细黑" panose="02010600040101010101" pitchFamily="2" charset="-122"/>
              </a:rPr>
              <a:t>2</a:t>
            </a:r>
            <a:r>
              <a:rPr lang="zh-CN" altLang="en-US" sz="3200" b="1" dirty="0">
                <a:latin typeface="Arial" panose="020B0604020202020204" pitchFamily="34" charset="0"/>
                <a:ea typeface="华文细黑" panose="02010600040101010101" pitchFamily="2" charset="-122"/>
              </a:rPr>
              <a:t>）、当地土生白人也对殖民统治不满。</a:t>
            </a:r>
            <a:endParaRPr lang="zh-CN" altLang="en-US" sz="3200" b="1" dirty="0">
              <a:latin typeface="Arial" panose="020B0604020202020204" pitchFamily="34" charset="0"/>
              <a:ea typeface="华文细黑" panose="02010600040101010101" pitchFamily="2" charset="-122"/>
            </a:endParaRPr>
          </a:p>
        </p:txBody>
      </p:sp>
      <p:sp>
        <p:nvSpPr>
          <p:cNvPr id="12292" name="文本框 12291"/>
          <p:cNvSpPr txBox="1"/>
          <p:nvPr/>
        </p:nvSpPr>
        <p:spPr>
          <a:xfrm>
            <a:off x="1300163" y="5353050"/>
            <a:ext cx="7848600" cy="584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200" b="1" dirty="0">
                <a:latin typeface="黑体" panose="02010609060101010101" pitchFamily="2" charset="-122"/>
                <a:ea typeface="黑体" panose="02010609060101010101" pitchFamily="2" charset="-122"/>
              </a:rPr>
              <a:t>）、美国独立战争和法国大革命的影响</a:t>
            </a:r>
            <a:endParaRPr lang="zh-CN" altLang="en-US" sz="32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2" grpId="0"/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21505"/>
          <p:cNvSpPr txBox="1"/>
          <p:nvPr/>
        </p:nvSpPr>
        <p:spPr>
          <a:xfrm>
            <a:off x="381000" y="725488"/>
            <a:ext cx="8229600" cy="1190625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3600" dirty="0">
                <a:latin typeface="楷体_GB2312" pitchFamily="1" charset="-122"/>
                <a:ea typeface="楷体_GB2312" pitchFamily="1" charset="-122"/>
              </a:rPr>
              <a:t>从以上材料可以看出，拉丁美洲人民为什么要争取独立？</a:t>
            </a:r>
            <a:endParaRPr lang="zh-CN" altLang="en-US" dirty="0"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1507" name="文本框 21506"/>
          <p:cNvSpPr txBox="1"/>
          <p:nvPr/>
        </p:nvSpPr>
        <p:spPr>
          <a:xfrm>
            <a:off x="762000" y="2286000"/>
            <a:ext cx="708660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en-US" altLang="zh-CN" sz="3600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dirty="0">
                <a:solidFill>
                  <a:srgbClr val="99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、残酷的殖民统治和经济掠夺</a:t>
            </a:r>
            <a:endParaRPr lang="zh-CN" altLang="en-US" sz="3600" dirty="0">
              <a:solidFill>
                <a:srgbClr val="99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08" name="文本框 21507"/>
          <p:cNvSpPr txBox="1"/>
          <p:nvPr/>
        </p:nvSpPr>
        <p:spPr>
          <a:xfrm>
            <a:off x="762000" y="4495800"/>
            <a:ext cx="8382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、美国独立战争和法国大革命的影响</a:t>
            </a:r>
            <a:endParaRPr lang="zh-CN" altLang="en-US" dirty="0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1509" name="文本框 21508">
            <a:hlinkClick r:id="rId1" action="ppaction://hlinksldjump"/>
          </p:cNvPr>
          <p:cNvSpPr txBox="1"/>
          <p:nvPr/>
        </p:nvSpPr>
        <p:spPr>
          <a:xfrm>
            <a:off x="762000" y="3352800"/>
            <a:ext cx="68580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en-US" altLang="zh-CN" u="sng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zh-CN" altLang="en-US" u="sng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、土生白人对殖民统治的不满</a:t>
            </a:r>
            <a:endParaRPr lang="zh-CN" altLang="en-US" u="sng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1510" name="矩形 21509"/>
          <p:cNvSpPr/>
          <p:nvPr/>
        </p:nvSpPr>
        <p:spPr>
          <a:xfrm>
            <a:off x="0" y="0"/>
            <a:ext cx="8677275" cy="577850"/>
          </a:xfrm>
          <a:prstGeom prst="rect">
            <a:avLst/>
          </a:prstGeom>
          <a:solidFill>
            <a:srgbClr val="FFFFCC">
              <a:alpha val="100000"/>
            </a:srgbClr>
          </a:soli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二</a:t>
            </a:r>
            <a:r>
              <a:rPr lang="en-US" altLang="zh-CN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.</a:t>
            </a:r>
            <a:r>
              <a:rPr lang="zh-CN" altLang="en-US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拉丁美洲的独立</a:t>
            </a:r>
            <a:r>
              <a:rPr lang="zh-CN" altLang="en-US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rPr>
              <a:t>运动</a:t>
            </a:r>
            <a:r>
              <a:rPr lang="en-US" altLang="zh-CN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rPr>
              <a:t>(18</a:t>
            </a:r>
            <a:r>
              <a:rPr lang="zh-CN" altLang="en-US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rPr>
              <a:t>世纪末19世纪初</a:t>
            </a:r>
            <a:r>
              <a:rPr lang="en-US" altLang="zh-CN" dirty="0">
                <a:solidFill>
                  <a:srgbClr val="00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1" charset="-122"/>
              </a:rPr>
              <a:t>)</a:t>
            </a:r>
            <a:endParaRPr lang="zh-CN" altLang="en-US" dirty="0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隶书" panose="02010509060101010101" pitchFamily="1" charset="-122"/>
            </a:endParaRPr>
          </a:p>
        </p:txBody>
      </p:sp>
      <p:sp>
        <p:nvSpPr>
          <p:cNvPr id="2" name="笑脸 1">
            <a:hlinkClick r:id="rId2" action="ppaction://hlinksldjump"/>
          </p:cNvPr>
          <p:cNvSpPr/>
          <p:nvPr/>
        </p:nvSpPr>
        <p:spPr>
          <a:xfrm>
            <a:off x="6948170" y="6021070"/>
            <a:ext cx="720090" cy="7924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笑脸 2">
            <a:hlinkClick r:id="rId3" tooltip="" action="ppaction://hlinksldjump"/>
          </p:cNvPr>
          <p:cNvSpPr/>
          <p:nvPr/>
        </p:nvSpPr>
        <p:spPr>
          <a:xfrm>
            <a:off x="7788910" y="6021070"/>
            <a:ext cx="720090" cy="7924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4" name="图片 23553" descr="玻利瓦尔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9600" y="1447800"/>
            <a:ext cx="2541588" cy="4343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5" name="文本框 23554"/>
          <p:cNvSpPr txBox="1"/>
          <p:nvPr/>
        </p:nvSpPr>
        <p:spPr>
          <a:xfrm>
            <a:off x="533400" y="533400"/>
            <a:ext cx="70866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玻利瓦尔领导的南美独立战争的概况</a:t>
            </a:r>
            <a:endParaRPr lang="zh-CN" altLang="en-US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仿宋" panose="02010600040101010101" pitchFamily="2" charset="-122"/>
            </a:endParaRPr>
          </a:p>
        </p:txBody>
      </p:sp>
      <p:sp>
        <p:nvSpPr>
          <p:cNvPr id="23556" name="文本框 23555"/>
          <p:cNvSpPr txBox="1"/>
          <p:nvPr/>
        </p:nvSpPr>
        <p:spPr>
          <a:xfrm>
            <a:off x="3581400" y="1295400"/>
            <a:ext cx="4876800" cy="4362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2800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玻利瓦尔出生于委内瑞拉的加拉加斯城的一个土生白人贵族家庭。受过良好教育，游历过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法国等欧洲国家，受到启蒙运动的影响。</a:t>
            </a:r>
            <a:r>
              <a:rPr lang="en-US" altLang="zh-CN" sz="2800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1807</a:t>
            </a:r>
            <a:r>
              <a:rPr lang="zh-CN" altLang="en-US" sz="2800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年开始进行反对西班牙殖民统治的斗争。他带领他的人民、军队取得了很多胜利。被称为“</a:t>
            </a:r>
            <a:r>
              <a:rPr lang="zh-CN" altLang="en-US" sz="2800" dirty="0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南美的解放者</a:t>
            </a:r>
            <a:r>
              <a:rPr lang="zh-CN" altLang="en-US" sz="2800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华文仿宋" panose="02010600040101010101" pitchFamily="2" charset="-122"/>
              </a:rPr>
              <a:t>”。他在南美独立战争中做出了重要贡献。 </a:t>
            </a:r>
            <a:endParaRPr lang="zh-CN" altLang="en-US" sz="2800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华文仿宋" panose="0201060004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5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/>
          <p:nvPr>
            <p:ph type="title"/>
          </p:nvPr>
        </p:nvSpPr>
        <p:spPr/>
        <p:txBody>
          <a:bodyPr anchor="ctr"/>
          <a:p>
            <a:r>
              <a:rPr lang="zh-CN" altLang="en-US" dirty="0">
                <a:ea typeface="方正魏碑简体" pitchFamily="2" charset="-122"/>
              </a:rPr>
              <a:t>“祖国之父”</a:t>
            </a:r>
            <a:r>
              <a:rPr lang="en-US" altLang="zh-CN" dirty="0">
                <a:latin typeface="Arial" panose="020B0604020202020204" pitchFamily="34" charset="0"/>
                <a:ea typeface="方正魏碑简体" pitchFamily="2" charset="-122"/>
              </a:rPr>
              <a:t>——</a:t>
            </a:r>
            <a:r>
              <a:rPr lang="zh-CN" altLang="en-US" dirty="0">
                <a:ea typeface="方正魏碑简体" pitchFamily="2" charset="-122"/>
              </a:rPr>
              <a:t>圣马丁</a:t>
            </a:r>
            <a:endParaRPr lang="zh-CN" altLang="en-US" dirty="0">
              <a:ea typeface="方正魏碑简体" pitchFamily="2" charset="-122"/>
            </a:endParaRPr>
          </a:p>
        </p:txBody>
      </p:sp>
      <p:pic>
        <p:nvPicPr>
          <p:cNvPr id="24579" name="图片 24578" descr="圣马丁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81000" y="1981200"/>
            <a:ext cx="3135313" cy="487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0" name="文本框 24579"/>
          <p:cNvSpPr txBox="1"/>
          <p:nvPr/>
        </p:nvSpPr>
        <p:spPr>
          <a:xfrm>
            <a:off x="3810000" y="1981200"/>
            <a:ext cx="5029200" cy="4473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buClrTx/>
            </a:pPr>
            <a:r>
              <a:rPr lang="zh-CN" altLang="en-US" sz="2000" dirty="0">
                <a:latin typeface="Tahoma" panose="020B0604030504040204" pitchFamily="2" charset="0"/>
                <a:ea typeface="宋体" panose="02010600030101010101" pitchFamily="2" charset="-122"/>
              </a:rPr>
              <a:t>        </a:t>
            </a:r>
            <a:r>
              <a:rPr lang="zh-CN" altLang="en-US" sz="2400" dirty="0">
                <a:latin typeface="Tahoma" panose="020B0604030504040204" pitchFamily="2" charset="0"/>
                <a:ea typeface="宋体" panose="02010600030101010101" pitchFamily="2" charset="-122"/>
              </a:rPr>
              <a:t>圣马丁是南美解放运动的领导人之一，他一生大部分时间都致力于南美的解放斗争。</a:t>
            </a:r>
            <a:r>
              <a:rPr lang="en-US" altLang="zh-CN" sz="2400" dirty="0">
                <a:latin typeface="Tahoma" panose="020B0604030504040204" pitchFamily="2" charset="0"/>
                <a:ea typeface="宋体" panose="02010600030101010101" pitchFamily="2" charset="-122"/>
              </a:rPr>
              <a:t>1814</a:t>
            </a:r>
            <a:r>
              <a:rPr lang="zh-CN" altLang="en-US" sz="2400" dirty="0">
                <a:latin typeface="Tahoma" panose="020B0604030504040204" pitchFamily="2" charset="0"/>
                <a:ea typeface="宋体" panose="02010600030101010101" pitchFamily="2" charset="-122"/>
              </a:rPr>
              <a:t>年起圣马丁组织训练了一支骁勇善战的“安第斯军”，并指挥它于</a:t>
            </a:r>
            <a:r>
              <a:rPr lang="en-US" altLang="zh-CN" sz="2400" dirty="0">
                <a:latin typeface="Tahoma" panose="020B0604030504040204" pitchFamily="2" charset="0"/>
                <a:ea typeface="宋体" panose="02010600030101010101" pitchFamily="2" charset="-122"/>
              </a:rPr>
              <a:t>1818</a:t>
            </a:r>
            <a:r>
              <a:rPr lang="zh-CN" altLang="en-US" sz="2400" dirty="0">
                <a:latin typeface="Tahoma" panose="020B0604030504040204" pitchFamily="2" charset="0"/>
                <a:ea typeface="宋体" panose="02010600030101010101" pitchFamily="2" charset="-122"/>
              </a:rPr>
              <a:t>年解放了智利。</a:t>
            </a:r>
            <a:r>
              <a:rPr lang="en-US" altLang="zh-CN" sz="2400" dirty="0">
                <a:latin typeface="Tahoma" panose="020B0604030504040204" pitchFamily="2" charset="0"/>
                <a:ea typeface="宋体" panose="02010600030101010101" pitchFamily="2" charset="-122"/>
              </a:rPr>
              <a:t>1821</a:t>
            </a:r>
            <a:r>
              <a:rPr lang="zh-CN" altLang="en-US" sz="2400" dirty="0">
                <a:latin typeface="Tahoma" panose="020B0604030504040204" pitchFamily="2" charset="0"/>
                <a:ea typeface="宋体" panose="02010600030101010101" pitchFamily="2" charset="-122"/>
              </a:rPr>
              <a:t>年，圣马丁率部进入秘鲁，秘鲁宣告独立。不久，圣马丁将军队指挥权交给玻利瓦尔，悄然隐退，在欧洲度过了余生。</a:t>
            </a:r>
            <a:endParaRPr lang="zh-CN" altLang="en-US" sz="2400" dirty="0">
              <a:latin typeface="Tahoma" panose="020B0604030504040204" pitchFamily="2" charset="0"/>
              <a:ea typeface="宋体" panose="02010600030101010101" pitchFamily="2" charset="-122"/>
            </a:endParaRPr>
          </a:p>
          <a:p>
            <a:pPr>
              <a:buClrTx/>
            </a:pPr>
            <a:r>
              <a:rPr lang="zh-CN" altLang="en-US" sz="2400" dirty="0">
                <a:latin typeface="Tahoma" panose="020B0604030504040204" pitchFamily="2" charset="0"/>
                <a:ea typeface="宋体" panose="02010600030101010101" pitchFamily="2" charset="-122"/>
              </a:rPr>
              <a:t>       </a:t>
            </a:r>
            <a:r>
              <a:rPr lang="en-US" altLang="zh-CN" sz="2400" dirty="0">
                <a:latin typeface="Tahoma" panose="020B0604030504040204" pitchFamily="2" charset="0"/>
                <a:ea typeface="宋体" panose="02010600030101010101" pitchFamily="2" charset="-122"/>
              </a:rPr>
              <a:t>1878</a:t>
            </a:r>
            <a:r>
              <a:rPr lang="zh-CN" altLang="en-US" sz="2400" dirty="0">
                <a:latin typeface="Tahoma" panose="020B0604030504040204" pitchFamily="2" charset="0"/>
                <a:ea typeface="宋体" panose="02010600030101010101" pitchFamily="2" charset="-122"/>
              </a:rPr>
              <a:t>年，阿根廷、智利、秘鲁三国在共同纪念圣马丁诞生</a:t>
            </a:r>
            <a:r>
              <a:rPr lang="en-US" altLang="zh-CN" sz="2400" dirty="0">
                <a:latin typeface="Tahoma" panose="020B0604030504040204" pitchFamily="2" charset="0"/>
                <a:ea typeface="宋体" panose="02010600030101010101" pitchFamily="2" charset="-122"/>
              </a:rPr>
              <a:t>100</a:t>
            </a:r>
            <a:r>
              <a:rPr lang="zh-CN" altLang="en-US" sz="2400" dirty="0">
                <a:latin typeface="Tahoma" panose="020B0604030504040204" pitchFamily="2" charset="0"/>
                <a:ea typeface="宋体" panose="02010600030101010101" pitchFamily="2" charset="-122"/>
              </a:rPr>
              <a:t>周年时，共尊他为</a:t>
            </a:r>
            <a:r>
              <a:rPr lang="zh-CN" altLang="en-US" sz="2400" dirty="0">
                <a:solidFill>
                  <a:schemeClr val="accent2"/>
                </a:solidFill>
                <a:latin typeface="Tahoma" panose="020B0604030504040204" pitchFamily="2" charset="0"/>
                <a:ea typeface="宋体" panose="02010600030101010101" pitchFamily="2" charset="-122"/>
              </a:rPr>
              <a:t>“祖国之父”。</a:t>
            </a:r>
            <a:endParaRPr lang="zh-CN" altLang="en-US" sz="2400" dirty="0">
              <a:solidFill>
                <a:schemeClr val="accent2"/>
              </a:solidFill>
              <a:latin typeface="Tahoma" panose="020B0604030504040204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30" name="图片 225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20713"/>
            <a:ext cx="4559300" cy="62372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1" name="椭圆 22530"/>
          <p:cNvSpPr/>
          <p:nvPr/>
        </p:nvSpPr>
        <p:spPr>
          <a:xfrm>
            <a:off x="4724400" y="1219200"/>
            <a:ext cx="1981200" cy="7620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2" charset="0"/>
                <a:ea typeface="幼圆" panose="02010509060101010101" pitchFamily="1" charset="-122"/>
              </a:rPr>
              <a:t>委内瑞拉</a:t>
            </a:r>
            <a:endParaRPr lang="zh-CN" altLang="en-US" sz="2400" dirty="0">
              <a:latin typeface="Times New Roman" panose="02020603050405020304" pitchFamily="2" charset="0"/>
              <a:ea typeface="幼圆" panose="02010509060101010101" pitchFamily="1" charset="-122"/>
            </a:endParaRPr>
          </a:p>
        </p:txBody>
      </p:sp>
      <p:sp>
        <p:nvSpPr>
          <p:cNvPr id="22532" name="椭圆 22531"/>
          <p:cNvSpPr/>
          <p:nvPr/>
        </p:nvSpPr>
        <p:spPr>
          <a:xfrm>
            <a:off x="7086600" y="6096000"/>
            <a:ext cx="2057400" cy="762000"/>
          </a:xfrm>
          <a:prstGeom prst="ellipse">
            <a:avLst/>
          </a:prstGeom>
          <a:solidFill>
            <a:schemeClr val="accent1"/>
          </a:solidFill>
          <a:ln w="9525" cap="flat" cmpd="sng">
            <a:solidFill>
              <a:srgbClr val="000000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0000FF"/>
                </a:solidFill>
                <a:latin typeface="Times New Roman" panose="02020603050405020304" pitchFamily="2" charset="0"/>
                <a:ea typeface="幼圆" panose="02010509060101010101" pitchFamily="1" charset="-122"/>
              </a:rPr>
              <a:t>阿根廷</a:t>
            </a:r>
            <a:endParaRPr lang="zh-CN" altLang="en-US" sz="2400" dirty="0">
              <a:solidFill>
                <a:srgbClr val="0000FF"/>
              </a:solidFill>
              <a:latin typeface="Times New Roman" panose="02020603050405020304" pitchFamily="2" charset="0"/>
              <a:ea typeface="幼圆" panose="02010509060101010101" pitchFamily="1" charset="-122"/>
            </a:endParaRPr>
          </a:p>
        </p:txBody>
      </p:sp>
      <p:sp>
        <p:nvSpPr>
          <p:cNvPr id="22533" name="文本框 22532"/>
          <p:cNvSpPr txBox="1"/>
          <p:nvPr/>
        </p:nvSpPr>
        <p:spPr>
          <a:xfrm>
            <a:off x="4698048" y="2132013"/>
            <a:ext cx="1913255" cy="46037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2" charset="0"/>
                <a:ea typeface="华文细黑" panose="02010600040101010101" pitchFamily="2" charset="-122"/>
              </a:rPr>
              <a:t>玻利瓦尔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2" charset="0"/>
                <a:ea typeface="华文细黑" panose="02010600040101010101" pitchFamily="2" charset="-122"/>
              </a:rPr>
              <a:t>(</a:t>
            </a:r>
            <a:r>
              <a:rPr lang="zh-CN" altLang="zh-CN" sz="2400" dirty="0">
                <a:solidFill>
                  <a:srgbClr val="FF0000"/>
                </a:solidFill>
                <a:latin typeface="Times New Roman" panose="02020603050405020304" pitchFamily="2" charset="0"/>
                <a:ea typeface="华文细黑" panose="02010600040101010101" pitchFamily="2" charset="-122"/>
              </a:rPr>
              <a:t>北</a:t>
            </a:r>
            <a:r>
              <a:rPr lang="en-US" altLang="zh-CN" sz="2400" dirty="0">
                <a:solidFill>
                  <a:srgbClr val="FF0000"/>
                </a:solidFill>
                <a:latin typeface="Times New Roman" panose="02020603050405020304" pitchFamily="2" charset="0"/>
                <a:ea typeface="华文细黑" panose="02010600040101010101" pitchFamily="2" charset="-122"/>
              </a:rPr>
              <a:t>)</a:t>
            </a:r>
            <a:endParaRPr lang="en-US" altLang="zh-CN" sz="2400" dirty="0">
              <a:solidFill>
                <a:srgbClr val="FF0000"/>
              </a:solidFill>
              <a:latin typeface="Times New Roman" panose="02020603050405020304" pitchFamily="2" charset="0"/>
              <a:ea typeface="华文细黑" panose="02010600040101010101" pitchFamily="2" charset="-122"/>
            </a:endParaRPr>
          </a:p>
        </p:txBody>
      </p:sp>
      <p:sp>
        <p:nvSpPr>
          <p:cNvPr id="22534" name="文本框 22533"/>
          <p:cNvSpPr txBox="1"/>
          <p:nvPr/>
        </p:nvSpPr>
        <p:spPr>
          <a:xfrm>
            <a:off x="7141845" y="5736590"/>
            <a:ext cx="1819910" cy="46037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2" charset="0"/>
                <a:ea typeface="华文细黑" panose="02010600040101010101" pitchFamily="2" charset="-122"/>
              </a:rPr>
              <a:t>圣马丁（南）</a:t>
            </a:r>
            <a:endParaRPr lang="zh-CN" altLang="en-US" sz="2400" dirty="0">
              <a:solidFill>
                <a:srgbClr val="FF0000"/>
              </a:solidFill>
              <a:latin typeface="Times New Roman" panose="02020603050405020304" pitchFamily="2" charset="0"/>
              <a:ea typeface="华文细黑" panose="02010600040101010101" pitchFamily="2" charset="-122"/>
            </a:endParaRPr>
          </a:p>
        </p:txBody>
      </p:sp>
      <p:sp>
        <p:nvSpPr>
          <p:cNvPr id="22535" name="文本框 22534"/>
          <p:cNvSpPr txBox="1"/>
          <p:nvPr/>
        </p:nvSpPr>
        <p:spPr>
          <a:xfrm>
            <a:off x="4876800" y="3124200"/>
            <a:ext cx="1403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2" charset="0"/>
                <a:ea typeface="华文细黑" panose="02010600040101010101" pitchFamily="2" charset="-122"/>
              </a:rPr>
              <a:t>哥伦比亚</a:t>
            </a:r>
            <a:endParaRPr lang="zh-CN" altLang="en-US" sz="2400" dirty="0">
              <a:latin typeface="Times New Roman" panose="02020603050405020304" pitchFamily="2" charset="0"/>
              <a:ea typeface="华文细黑" panose="02010600040101010101" pitchFamily="2" charset="-122"/>
            </a:endParaRPr>
          </a:p>
        </p:txBody>
      </p:sp>
      <p:sp>
        <p:nvSpPr>
          <p:cNvPr id="22536" name="文本框 22535"/>
          <p:cNvSpPr txBox="1"/>
          <p:nvPr/>
        </p:nvSpPr>
        <p:spPr>
          <a:xfrm>
            <a:off x="4845050" y="4114800"/>
            <a:ext cx="1403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2" charset="0"/>
                <a:ea typeface="华文细黑" panose="02010600040101010101" pitchFamily="2" charset="-122"/>
              </a:rPr>
              <a:t>厄瓜多尔</a:t>
            </a:r>
            <a:endParaRPr lang="zh-CN" altLang="en-US" sz="2400" dirty="0">
              <a:latin typeface="Times New Roman" panose="02020603050405020304" pitchFamily="2" charset="0"/>
              <a:ea typeface="华文细黑" panose="02010600040101010101" pitchFamily="2" charset="-122"/>
            </a:endParaRPr>
          </a:p>
        </p:txBody>
      </p:sp>
      <p:sp>
        <p:nvSpPr>
          <p:cNvPr id="22537" name="文本框 22536"/>
          <p:cNvSpPr txBox="1"/>
          <p:nvPr/>
        </p:nvSpPr>
        <p:spPr>
          <a:xfrm>
            <a:off x="7620000" y="4876800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2" charset="0"/>
                <a:ea typeface="华文细黑" panose="02010600040101010101" pitchFamily="2" charset="-122"/>
              </a:rPr>
              <a:t>智利</a:t>
            </a:r>
            <a:endParaRPr lang="zh-CN" altLang="en-US" sz="2400" dirty="0">
              <a:latin typeface="Times New Roman" panose="02020603050405020304" pitchFamily="2" charset="0"/>
              <a:ea typeface="华文细黑" panose="02010600040101010101" pitchFamily="2" charset="-122"/>
            </a:endParaRPr>
          </a:p>
        </p:txBody>
      </p:sp>
      <p:sp>
        <p:nvSpPr>
          <p:cNvPr id="22538" name="直接连接符 22537"/>
          <p:cNvSpPr/>
          <p:nvPr/>
        </p:nvSpPr>
        <p:spPr>
          <a:xfrm>
            <a:off x="5562600" y="2667000"/>
            <a:ext cx="0" cy="381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39" name="直接连接符 22538"/>
          <p:cNvSpPr/>
          <p:nvPr/>
        </p:nvSpPr>
        <p:spPr>
          <a:xfrm>
            <a:off x="5562600" y="3581400"/>
            <a:ext cx="0" cy="4572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40" name="直接连接符 22539"/>
          <p:cNvSpPr/>
          <p:nvPr/>
        </p:nvSpPr>
        <p:spPr>
          <a:xfrm rot="10800000">
            <a:off x="8055610" y="5269865"/>
            <a:ext cx="0" cy="3810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41" name="未知"/>
          <p:cNvSpPr/>
          <p:nvPr/>
        </p:nvSpPr>
        <p:spPr>
          <a:xfrm flipV="1">
            <a:off x="7391400" y="4391025"/>
            <a:ext cx="664210" cy="485775"/>
          </a:xfrm>
          <a:custGeom>
            <a:avLst/>
            <a:gdLst/>
            <a:ahLst/>
            <a:cxnLst/>
            <a:pathLst>
              <a:path w="300" h="318">
                <a:moveTo>
                  <a:pt x="300" y="0"/>
                </a:moveTo>
                <a:lnTo>
                  <a:pt x="300" y="311"/>
                </a:lnTo>
                <a:lnTo>
                  <a:pt x="0" y="318"/>
                </a:lnTo>
              </a:path>
            </a:pathLst>
          </a:custGeom>
          <a:noFill/>
          <a:ln w="38100" cap="flat" cmpd="sng">
            <a:solidFill>
              <a:srgbClr val="FF0000"/>
            </a:solidFill>
            <a:prstDash val="solid"/>
            <a:headEnd type="none" w="med" len="med"/>
            <a:tailEnd type="stealth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542" name="文本框 22541"/>
          <p:cNvSpPr txBox="1"/>
          <p:nvPr/>
        </p:nvSpPr>
        <p:spPr>
          <a:xfrm>
            <a:off x="6629400" y="4191000"/>
            <a:ext cx="838200" cy="45720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2" charset="0"/>
                <a:ea typeface="华文细黑" panose="02010600040101010101" pitchFamily="2" charset="-122"/>
              </a:rPr>
              <a:t>秘鲁</a:t>
            </a:r>
            <a:endParaRPr lang="zh-CN" altLang="en-US" sz="2400" dirty="0">
              <a:latin typeface="Times New Roman" panose="02020603050405020304" pitchFamily="2" charset="0"/>
              <a:ea typeface="华文细黑" panose="02010600040101010101" pitchFamily="2" charset="-122"/>
            </a:endParaRPr>
          </a:p>
        </p:txBody>
      </p:sp>
      <p:sp>
        <p:nvSpPr>
          <p:cNvPr id="22543" name="上箭头 22542"/>
          <p:cNvSpPr/>
          <p:nvPr/>
        </p:nvSpPr>
        <p:spPr>
          <a:xfrm>
            <a:off x="6781800" y="3733800"/>
            <a:ext cx="533400" cy="381000"/>
          </a:xfrm>
          <a:prstGeom prst="upArrow">
            <a:avLst>
              <a:gd name="adj1" fmla="val 50000"/>
              <a:gd name="adj2" fmla="val 25000"/>
            </a:avLst>
          </a:prstGeom>
          <a:solidFill>
            <a:srgbClr val="FF0000"/>
          </a:solidFill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22544" name="文本框 22543"/>
          <p:cNvSpPr txBox="1"/>
          <p:nvPr/>
        </p:nvSpPr>
        <p:spPr>
          <a:xfrm>
            <a:off x="6496050" y="3092450"/>
            <a:ext cx="1123950" cy="519113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800" dirty="0">
                <a:solidFill>
                  <a:srgbClr val="009900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胜利</a:t>
            </a:r>
            <a:endParaRPr lang="zh-CN" altLang="en-US" sz="2800" b="0" dirty="0">
              <a:solidFill>
                <a:srgbClr val="009900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22545" name="直接连接符 22544"/>
          <p:cNvSpPr/>
          <p:nvPr/>
        </p:nvSpPr>
        <p:spPr>
          <a:xfrm>
            <a:off x="5562600" y="4724400"/>
            <a:ext cx="0" cy="457200"/>
          </a:xfrm>
          <a:prstGeom prst="line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46" name="文本框 22545"/>
          <p:cNvSpPr txBox="1"/>
          <p:nvPr/>
        </p:nvSpPr>
        <p:spPr>
          <a:xfrm>
            <a:off x="4876800" y="5334000"/>
            <a:ext cx="14033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2400" dirty="0">
                <a:latin typeface="Times New Roman" panose="02020603050405020304" pitchFamily="2" charset="0"/>
                <a:ea typeface="华文细黑" panose="02010600040101010101" pitchFamily="2" charset="-122"/>
              </a:rPr>
              <a:t>玻利维亚</a:t>
            </a:r>
            <a:endParaRPr lang="zh-CN" altLang="en-US" sz="2400" dirty="0">
              <a:latin typeface="Times New Roman" panose="02020603050405020304" pitchFamily="2" charset="0"/>
              <a:ea typeface="华文细黑" panose="02010600040101010101" pitchFamily="2" charset="-122"/>
            </a:endParaRPr>
          </a:p>
        </p:txBody>
      </p:sp>
      <p:sp>
        <p:nvSpPr>
          <p:cNvPr id="22547" name="直接连接符 22546"/>
          <p:cNvSpPr/>
          <p:nvPr/>
        </p:nvSpPr>
        <p:spPr>
          <a:xfrm flipV="1">
            <a:off x="6248400" y="4419600"/>
            <a:ext cx="381000" cy="0"/>
          </a:xfrm>
          <a:prstGeom prst="line">
            <a:avLst/>
          </a:prstGeom>
          <a:ln w="635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22548" name="矩形 22547"/>
          <p:cNvSpPr/>
          <p:nvPr/>
        </p:nvSpPr>
        <p:spPr>
          <a:xfrm>
            <a:off x="0" y="0"/>
            <a:ext cx="8174038" cy="579438"/>
          </a:xfrm>
          <a:prstGeom prst="rect">
            <a:avLst/>
          </a:prstGeom>
          <a:gradFill rotWithShape="1">
            <a:gsLst>
              <a:gs pos="0">
                <a:srgbClr val="808000">
                  <a:gamma/>
                  <a:shade val="46275"/>
                  <a:invGamma/>
                </a:srgbClr>
              </a:gs>
              <a:gs pos="50000">
                <a:srgbClr val="808000"/>
              </a:gs>
              <a:gs pos="100000">
                <a:srgbClr val="808000">
                  <a:gamma/>
                  <a:shade val="46275"/>
                  <a:invGamma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dirty="0">
                <a:solidFill>
                  <a:srgbClr val="FFFF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二</a:t>
            </a:r>
            <a:r>
              <a:rPr lang="en-US" altLang="zh-CN" dirty="0">
                <a:solidFill>
                  <a:srgbClr val="FFFF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dirty="0">
                <a:solidFill>
                  <a:srgbClr val="FFFF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拉丁美洲的独立运动</a:t>
            </a:r>
            <a:r>
              <a:rPr lang="en-US" altLang="zh-CN" dirty="0">
                <a:solidFill>
                  <a:srgbClr val="FFFF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(18</a:t>
            </a:r>
            <a:r>
              <a:rPr lang="zh-CN" altLang="en-US" dirty="0">
                <a:solidFill>
                  <a:srgbClr val="FFFF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世纪末19世纪初</a:t>
            </a:r>
            <a:r>
              <a:rPr lang="en-US" altLang="zh-CN" dirty="0">
                <a:solidFill>
                  <a:srgbClr val="FFFF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)</a:t>
            </a:r>
            <a:endParaRPr lang="zh-CN" altLang="en-US" dirty="0">
              <a:solidFill>
                <a:srgbClr val="FFFF66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2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25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25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000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22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00"/>
                            </p:stCondLst>
                            <p:childTnLst>
                              <p:par>
                                <p:cTn id="6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22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25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500"/>
                            </p:stCondLst>
                            <p:childTnLst>
                              <p:par>
                                <p:cTn id="6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500"/>
                                        <p:tgtEl>
                                          <p:spTgt spid="225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000"/>
                            </p:stCondLst>
                            <p:childTnLst>
                              <p:par>
                                <p:cTn id="7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225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1" grpId="0" animBg="1"/>
      <p:bldP spid="22532" grpId="0" bldLvl="0" animBg="1"/>
      <p:bldP spid="22533" grpId="0"/>
      <p:bldP spid="22534" grpId="0"/>
      <p:bldP spid="22535" grpId="0"/>
      <p:bldP spid="22536" grpId="0"/>
      <p:bldP spid="22537" grpId="0"/>
      <p:bldP spid="22542" grpId="0"/>
      <p:bldP spid="22544" grpId="0"/>
      <p:bldP spid="22546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矩形 27649"/>
          <p:cNvSpPr/>
          <p:nvPr/>
        </p:nvSpPr>
        <p:spPr>
          <a:xfrm>
            <a:off x="971550" y="1557338"/>
            <a:ext cx="7286625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 拉丁美洲独立的独立有何意义？</a:t>
            </a:r>
            <a:endParaRPr lang="zh-CN" altLang="en-US" sz="3600" b="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7651" name="文本框 27650"/>
          <p:cNvSpPr txBox="1"/>
          <p:nvPr/>
        </p:nvSpPr>
        <p:spPr>
          <a:xfrm>
            <a:off x="323850" y="2492375"/>
            <a:ext cx="8534400" cy="1736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0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en-US" sz="36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1</a:t>
            </a:r>
            <a:r>
              <a:rPr lang="en-US" altLang="zh-CN" sz="36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.</a:t>
            </a:r>
            <a:r>
              <a:rPr lang="zh-CN" altLang="en-US" sz="3600" dirty="0">
                <a:solidFill>
                  <a:srgbClr val="FF0000"/>
                </a:solidFill>
                <a:latin typeface="楷体_GB2312" pitchFamily="1" charset="-122"/>
                <a:ea typeface="楷体_GB2312" pitchFamily="1" charset="-122"/>
              </a:rPr>
              <a:t>打碎了西班牙和葡萄牙的殖民统治，建立了一系列新兴国家，基本形成今天拉美的国家格局。</a:t>
            </a:r>
            <a:endParaRPr lang="zh-CN" altLang="en-US" sz="3600" dirty="0">
              <a:solidFill>
                <a:srgbClr val="FF00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27652" name="文本框 27651"/>
          <p:cNvSpPr txBox="1"/>
          <p:nvPr/>
        </p:nvSpPr>
        <p:spPr>
          <a:xfrm>
            <a:off x="304800" y="4508500"/>
            <a:ext cx="8839200" cy="7016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b="0" dirty="0">
                <a:solidFill>
                  <a:srgbClr val="000000"/>
                </a:solidFill>
                <a:latin typeface="楷体_GB2312" pitchFamily="1" charset="-122"/>
                <a:ea typeface="楷体_GB2312" pitchFamily="1" charset="-122"/>
              </a:rPr>
              <a:t>    </a:t>
            </a:r>
            <a:r>
              <a:rPr lang="zh-CN" altLang="en-US" sz="4000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2</a:t>
            </a:r>
            <a:r>
              <a:rPr lang="en-US" altLang="zh-CN" sz="4000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.</a:t>
            </a:r>
            <a:r>
              <a:rPr lang="zh-CN" altLang="en-US" sz="4000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为资本主义发展创造了有利条件</a:t>
            </a:r>
            <a:r>
              <a:rPr lang="zh-CN" altLang="en-US" b="0" dirty="0">
                <a:solidFill>
                  <a:srgbClr val="FF3300"/>
                </a:solidFill>
                <a:latin typeface="楷体_GB2312" pitchFamily="1" charset="-122"/>
                <a:ea typeface="楷体_GB2312" pitchFamily="1" charset="-122"/>
              </a:rPr>
              <a:t>。</a:t>
            </a:r>
            <a:endParaRPr lang="zh-CN" altLang="en-US" b="0" dirty="0">
              <a:solidFill>
                <a:srgbClr val="FF33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pic>
        <p:nvPicPr>
          <p:cNvPr id="27653" name="图片 27652" descr="20070911_07f773ffbf40be0c9164irjP7nfE5Cax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403350" cy="1403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笑脸 1">
            <a:hlinkClick r:id="rId2" action="ppaction://hlinksldjump"/>
          </p:cNvPr>
          <p:cNvSpPr/>
          <p:nvPr/>
        </p:nvSpPr>
        <p:spPr>
          <a:xfrm>
            <a:off x="6948170" y="6021070"/>
            <a:ext cx="720090" cy="7924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6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7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290" name="图片 12289" descr="英国殖民者在印度作威作福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44463" y="692150"/>
            <a:ext cx="4572000" cy="4121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1" name="矩形 12290"/>
          <p:cNvSpPr/>
          <p:nvPr/>
        </p:nvSpPr>
        <p:spPr>
          <a:xfrm>
            <a:off x="395288" y="4941888"/>
            <a:ext cx="3124200" cy="13716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 marL="0" lvl="0" indent="0" algn="ctr" defTabSz="91440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 sz="4400" u="none" kern="1200" baseline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 lvl="0"/>
            <a:r>
              <a:rPr lang="zh-CN" altLang="en-US" sz="4000" b="1"/>
              <a:t>英国殖民者</a:t>
            </a:r>
            <a:br>
              <a:rPr lang="zh-CN" altLang="en-US" sz="4000" b="1"/>
            </a:br>
            <a:r>
              <a:rPr lang="zh-CN" altLang="en-US" sz="4000" b="1"/>
              <a:t>作威作福</a:t>
            </a:r>
            <a:endParaRPr lang="zh-CN" altLang="en-US" sz="4000" b="1"/>
          </a:p>
        </p:txBody>
      </p:sp>
      <p:grpSp>
        <p:nvGrpSpPr>
          <p:cNvPr id="12292" name="组合 12291"/>
          <p:cNvGrpSpPr/>
          <p:nvPr/>
        </p:nvGrpSpPr>
        <p:grpSpPr>
          <a:xfrm>
            <a:off x="4114800" y="1447800"/>
            <a:ext cx="4876800" cy="5233988"/>
            <a:chOff x="0" y="0"/>
            <a:chExt cx="7680" cy="8242"/>
          </a:xfrm>
        </p:grpSpPr>
        <p:pic>
          <p:nvPicPr>
            <p:cNvPr id="12293" name="图片 12292" descr="W020070301733416190431"/>
            <p:cNvPicPr>
              <a:picLocks noChangeAspect="1"/>
            </p:cNvPicPr>
            <p:nvPr/>
          </p:nvPicPr>
          <p:blipFill>
            <a:blip r:embed="rId2"/>
            <a:srcRect l="39384" t="59935" r="5231" b="10532"/>
            <a:stretch>
              <a:fillRect/>
            </a:stretch>
          </p:blipFill>
          <p:spPr>
            <a:xfrm>
              <a:off x="0" y="2722"/>
              <a:ext cx="7680" cy="5520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2294" name="矩形 12293"/>
            <p:cNvSpPr/>
            <p:nvPr/>
          </p:nvSpPr>
          <p:spPr>
            <a:xfrm>
              <a:off x="2495" y="0"/>
              <a:ext cx="4298" cy="2065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lIns="90000" tIns="46800" rIns="90000" bIns="46800" anchor="t">
              <a:spAutoFit/>
            </a:bodyPr>
            <a:p>
              <a:pPr>
                <a:buClrTx/>
              </a:pPr>
              <a:r>
                <a:rPr lang="zh-CN" altLang="en-US" sz="4000" dirty="0">
                  <a:solidFill>
                    <a:schemeClr val="tx2"/>
                  </a:solidFill>
                  <a:latin typeface="Tahoma" panose="020B0604030504040204" pitchFamily="2" charset="0"/>
                  <a:ea typeface="宋体" panose="02010600030101010101" pitchFamily="2" charset="-122"/>
                </a:rPr>
                <a:t>英国殖民者</a:t>
              </a:r>
              <a:endParaRPr lang="zh-CN" altLang="en-US" sz="4000" dirty="0">
                <a:solidFill>
                  <a:schemeClr val="tx2"/>
                </a:solidFill>
                <a:latin typeface="Tahoma" panose="020B0604030504040204" pitchFamily="2" charset="0"/>
                <a:ea typeface="宋体" panose="02010600030101010101" pitchFamily="2" charset="-122"/>
              </a:endParaRPr>
            </a:p>
            <a:p>
              <a:pPr>
                <a:buClrTx/>
              </a:pPr>
              <a:r>
                <a:rPr lang="zh-CN" altLang="en-US" sz="4000" dirty="0">
                  <a:solidFill>
                    <a:schemeClr val="tx2"/>
                  </a:solidFill>
                  <a:latin typeface="Tahoma" panose="020B0604030504040204" pitchFamily="2" charset="0"/>
                  <a:ea typeface="宋体" panose="02010600030101010101" pitchFamily="2" charset="-122"/>
                </a:rPr>
                <a:t>处死印度人</a:t>
              </a:r>
              <a:endParaRPr lang="zh-CN" altLang="en-US" sz="4000" dirty="0">
                <a:solidFill>
                  <a:schemeClr val="tx2"/>
                </a:solidFill>
                <a:latin typeface="Tahoma" panose="020B0604030504040204" pitchFamily="2" charset="0"/>
                <a:ea typeface="宋体" panose="02010600030101010101" pitchFamily="2" charset="-122"/>
              </a:endParaRPr>
            </a:p>
          </p:txBody>
        </p:sp>
      </p:grpSp>
      <p:sp>
        <p:nvSpPr>
          <p:cNvPr id="12295" name="矩形 12294"/>
          <p:cNvSpPr/>
          <p:nvPr/>
        </p:nvSpPr>
        <p:spPr>
          <a:xfrm>
            <a:off x="0" y="0"/>
            <a:ext cx="6734175" cy="577850"/>
          </a:xfrm>
          <a:prstGeom prst="rect">
            <a:avLst/>
          </a:prstGeom>
          <a:gradFill rotWithShape="1">
            <a:gsLst>
              <a:gs pos="0">
                <a:srgbClr val="808000">
                  <a:gamma/>
                  <a:shade val="46275"/>
                  <a:invGamma/>
                </a:srgbClr>
              </a:gs>
              <a:gs pos="50000">
                <a:srgbClr val="808000"/>
              </a:gs>
              <a:gs pos="100000">
                <a:srgbClr val="808000">
                  <a:gamma/>
                  <a:shade val="46275"/>
                  <a:invGamma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一</a:t>
            </a:r>
            <a:r>
              <a:rPr lang="en-US" altLang="zh-CN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.</a:t>
            </a:r>
            <a:r>
              <a:rPr lang="zh-CN" altLang="en-US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隶书" panose="02010509060101010101" pitchFamily="1" charset="-122"/>
                <a:ea typeface="隶书" panose="02010509060101010101" pitchFamily="1" charset="-122"/>
              </a:rPr>
              <a:t>印度民族大起义（1857--1859）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隶书" panose="02010509060101010101" pitchFamily="1" charset="-122"/>
              <a:ea typeface="隶书" panose="02010509060101010101" pitchFamily="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394970" y="1944370"/>
            <a:ext cx="7553325" cy="206121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pPr>
              <a:buNone/>
            </a:pP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1.1801~1858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年印度土地税总额由</a:t>
            </a: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420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万英镑至</a:t>
            </a: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1530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万英镑；</a:t>
            </a:r>
            <a:endParaRPr lang="en-US" altLang="zh-CN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2.19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世纪上半期，印度连续发生七次大饥荒，约有</a:t>
            </a: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150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万人死亡；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8" name="标题 14337"/>
          <p:cNvSpPr>
            <a:spLocks noGrp="1"/>
          </p:cNvSpPr>
          <p:nvPr>
            <p:ph type="title"/>
          </p:nvPr>
        </p:nvSpPr>
        <p:spPr>
          <a:xfrm>
            <a:off x="0" y="765175"/>
            <a:ext cx="8229600" cy="1143000"/>
          </a:xfrm>
        </p:spPr>
        <p:txBody>
          <a:bodyPr anchor="ctr"/>
          <a:p>
            <a:r>
              <a:rPr lang="zh-CN" altLang="en-US" sz="4000" b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印度民族起义的原因</a:t>
            </a:r>
            <a:br>
              <a:rPr lang="zh-CN" altLang="en-US" sz="4000" b="1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</a:br>
            <a:endParaRPr lang="zh-CN" altLang="en-US" sz="4000" b="1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39" name="文本框 14338"/>
          <p:cNvSpPr txBox="1"/>
          <p:nvPr/>
        </p:nvSpPr>
        <p:spPr>
          <a:xfrm>
            <a:off x="323850" y="1341438"/>
            <a:ext cx="669925" cy="4648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日不落帝国</a:t>
            </a:r>
            <a:r>
              <a:rPr lang="en-US" altLang="zh-CN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——</a:t>
            </a:r>
            <a:r>
              <a:rPr lang="zh-CN" altLang="en-US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英国</a:t>
            </a:r>
            <a:endParaRPr lang="zh-CN" altLang="en-US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40" name="文本框 14339"/>
          <p:cNvSpPr txBox="1"/>
          <p:nvPr/>
        </p:nvSpPr>
        <p:spPr>
          <a:xfrm>
            <a:off x="8029575" y="1196975"/>
            <a:ext cx="669925" cy="34290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dirty="0">
                <a:solidFill>
                  <a:srgbClr val="3333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印度</a:t>
            </a:r>
            <a:endParaRPr lang="zh-CN" altLang="en-US" dirty="0">
              <a:solidFill>
                <a:srgbClr val="3333FF"/>
              </a:solidFill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341" name="右箭头 14340"/>
          <p:cNvSpPr/>
          <p:nvPr/>
        </p:nvSpPr>
        <p:spPr>
          <a:xfrm>
            <a:off x="3492500" y="2133600"/>
            <a:ext cx="1295400" cy="838200"/>
          </a:xfrm>
          <a:prstGeom prst="rightArrow">
            <a:avLst>
              <a:gd name="adj1" fmla="val 50000"/>
              <a:gd name="adj2" fmla="val 38636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压迫</a:t>
            </a:r>
            <a:endParaRPr lang="zh-CN" altLang="en-US" dirty="0">
              <a:solidFill>
                <a:srgbClr val="66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342" name="文本框 14341"/>
          <p:cNvSpPr txBox="1"/>
          <p:nvPr/>
        </p:nvSpPr>
        <p:spPr>
          <a:xfrm>
            <a:off x="1187450" y="1773238"/>
            <a:ext cx="1905000" cy="35004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800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英国已完成了工业革命，于是进一步加紧对印度的经济和政治的统治</a:t>
            </a:r>
            <a:r>
              <a:rPr lang="zh-CN" altLang="en-US" sz="1800" b="0" dirty="0"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1800" b="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343" name="矩形 14342"/>
          <p:cNvSpPr/>
          <p:nvPr/>
        </p:nvSpPr>
        <p:spPr>
          <a:xfrm>
            <a:off x="5580063" y="2479675"/>
            <a:ext cx="2644775" cy="17970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buClrTx/>
            </a:pPr>
            <a:r>
              <a:rPr lang="zh-CN" altLang="en-US" sz="2800" dirty="0">
                <a:effectLst>
                  <a:outerShdw blurRad="38100" dist="38100" dir="2700000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引起了印度人民的极大不满，反抗情绪日益高涨。</a:t>
            </a:r>
            <a:endParaRPr lang="zh-CN" altLang="en-US" sz="2800" dirty="0">
              <a:effectLst>
                <a:outerShdw blurRad="38100" dist="38100" dir="2700000">
                  <a:srgbClr val="C0C0C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344" name="左箭头 14343"/>
          <p:cNvSpPr/>
          <p:nvPr/>
        </p:nvSpPr>
        <p:spPr>
          <a:xfrm>
            <a:off x="3419475" y="4294188"/>
            <a:ext cx="1447800" cy="838200"/>
          </a:xfrm>
          <a:prstGeom prst="leftArrow">
            <a:avLst>
              <a:gd name="adj1" fmla="val 50000"/>
              <a:gd name="adj2" fmla="val 43181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p>
            <a:pPr algn="ctr">
              <a:buClrTx/>
            </a:pPr>
            <a:r>
              <a:rPr lang="zh-CN" altLang="en-US" dirty="0">
                <a:solidFill>
                  <a:srgbClr val="66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反抗</a:t>
            </a:r>
            <a:endParaRPr lang="zh-CN" altLang="en-US" dirty="0">
              <a:solidFill>
                <a:srgbClr val="66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345" name="文本框 14344" descr="水滴"/>
          <p:cNvSpPr txBox="1"/>
          <p:nvPr/>
        </p:nvSpPr>
        <p:spPr>
          <a:xfrm>
            <a:off x="3203575" y="3286125"/>
            <a:ext cx="2133600" cy="638175"/>
          </a:xfrm>
          <a:prstGeom prst="rect">
            <a:avLst/>
          </a:prstGeom>
          <a:blipFill rotWithShape="1">
            <a:blip r:embed="rId1"/>
          </a:blipFill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  <a:buClrTx/>
            </a:pPr>
            <a:r>
              <a:rPr lang="zh-CN" altLang="en-US" sz="3600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起义</a:t>
            </a:r>
            <a:endParaRPr lang="zh-CN" altLang="en-US" sz="3600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4346" name="矩形 14345"/>
          <p:cNvSpPr/>
          <p:nvPr/>
        </p:nvSpPr>
        <p:spPr>
          <a:xfrm>
            <a:off x="0" y="0"/>
            <a:ext cx="7237413" cy="577850"/>
          </a:xfrm>
          <a:prstGeom prst="rect">
            <a:avLst/>
          </a:prstGeom>
          <a:gradFill rotWithShape="1">
            <a:gsLst>
              <a:gs pos="0">
                <a:srgbClr val="808000">
                  <a:gamma/>
                  <a:shade val="46275"/>
                  <a:invGamma/>
                </a:srgbClr>
              </a:gs>
              <a:gs pos="50000">
                <a:srgbClr val="808000"/>
              </a:gs>
              <a:gs pos="100000">
                <a:srgbClr val="808000">
                  <a:gamma/>
                  <a:shade val="46275"/>
                  <a:invGamma/>
                </a:srgbClr>
              </a:gs>
            </a:gsLst>
            <a:lin ang="5400000" scaled="1"/>
            <a:tileRect/>
          </a:gradFill>
          <a:ln w="9525">
            <a:noFill/>
          </a:ln>
        </p:spPr>
        <p:txBody>
          <a:bodyPr wrap="square">
            <a:spAutoFit/>
          </a:bodyPr>
          <a:p>
            <a:pPr>
              <a:spcBef>
                <a:spcPct val="20000"/>
              </a:spcBef>
              <a:buClr>
                <a:schemeClr val="hlink"/>
              </a:buClr>
              <a:buSzPct val="75000"/>
              <a:buFont typeface="Wingdings" panose="05000000000000000000" pitchFamily="2" charset="2"/>
              <a:buNone/>
            </a:pPr>
            <a:r>
              <a:rPr lang="zh-CN" altLang="en-US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一</a:t>
            </a:r>
            <a:r>
              <a:rPr lang="en-US" altLang="zh-CN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.</a:t>
            </a:r>
            <a:r>
              <a:rPr lang="zh-CN" altLang="en-US" dirty="0">
                <a:solidFill>
                  <a:schemeClr val="bg1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印度民族大起义（1857--1859）</a:t>
            </a:r>
            <a:endParaRPr lang="zh-CN" altLang="en-US" dirty="0">
              <a:solidFill>
                <a:schemeClr val="bg1"/>
              </a:solidFill>
              <a:effectLst>
                <a:outerShdw blurRad="38100" dist="38100" dir="2700000">
                  <a:srgbClr val="C0C0C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4347" name="文本框 14346"/>
          <p:cNvSpPr txBox="1"/>
          <p:nvPr/>
        </p:nvSpPr>
        <p:spPr>
          <a:xfrm>
            <a:off x="539750" y="5373688"/>
            <a:ext cx="8101013" cy="1157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  <a:buClrTx/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根本原因：英国的</a:t>
            </a:r>
            <a:r>
              <a:rPr lang="zh-CN" altLang="en-US" sz="2800" u="sng" dirty="0">
                <a:latin typeface="Arial" panose="020B0604020202020204" pitchFamily="34" charset="0"/>
                <a:ea typeface="黑体" panose="02010609060101010101" pitchFamily="2" charset="-122"/>
              </a:rPr>
              <a:t>殖民统治和经济掠夺</a:t>
            </a: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激化了印度    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  <a:buClrTx/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                  社会的矛盾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2" name="笑脸 1">
            <a:hlinkClick r:id="rId2" action="ppaction://hlinksldjump"/>
          </p:cNvPr>
          <p:cNvSpPr/>
          <p:nvPr/>
        </p:nvSpPr>
        <p:spPr>
          <a:xfrm>
            <a:off x="6674485" y="6144895"/>
            <a:ext cx="720090" cy="7924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14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 bldLvl="0" animBg="1"/>
      <p:bldP spid="14342" grpId="0"/>
      <p:bldP spid="14343" grpId="0"/>
      <p:bldP spid="14344" grpId="0" bldLvl="0" animBg="1"/>
      <p:bldP spid="14345" grpId="0" bldLvl="0" animBg="1"/>
      <p:bldP spid="1434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5" name="矩形 20483"/>
          <p:cNvSpPr/>
          <p:nvPr/>
        </p:nvSpPr>
        <p:spPr>
          <a:xfrm>
            <a:off x="5435600" y="981075"/>
            <a:ext cx="2881313" cy="26479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……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往日工业发达和人口稠密的城市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如号称“印度的曼彻斯特”的达卡城，遭到了毁灭性打击</a:t>
            </a:r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,1824—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1837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年人口从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15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万减至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万。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6386" name="图片 20484" descr="2009121509220805">
            <a:hlinkClick r:id="rId1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765175"/>
            <a:ext cx="4248150" cy="31400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文本框 20486"/>
          <p:cNvSpPr txBox="1"/>
          <p:nvPr/>
        </p:nvSpPr>
        <p:spPr>
          <a:xfrm>
            <a:off x="1692275" y="4076700"/>
            <a:ext cx="6481763" cy="17351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“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悲惨的情况在商业史上是无与伦比的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,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棉织工人的白骨使印度平原都白成了一片了”                         </a:t>
            </a:r>
            <a:r>
              <a:rPr lang="en-US" altLang="zh-CN" sz="2400" b="1" dirty="0">
                <a:latin typeface="Arial" panose="020B0604020202020204" pitchFamily="34" charset="0"/>
                <a:ea typeface="宋体" panose="02010600030101010101" pitchFamily="2" charset="-122"/>
              </a:rPr>
              <a:t>-                               ----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英国驻印度总督本丁克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29540" y="5552440"/>
            <a:ext cx="8187690" cy="1076325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t">
            <a:spAutoFit/>
          </a:bodyPr>
          <a:p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据统计，</a:t>
            </a: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1818~1836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年英国输入印度的棉纺增长</a:t>
            </a:r>
            <a:r>
              <a:rPr lang="en-US" altLang="zh-CN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5200</a:t>
            </a:r>
            <a:r>
              <a:rPr lang="zh-CN" altLang="en-US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倍；</a:t>
            </a:r>
            <a:endParaRPr lang="zh-CN" altLang="en-US"/>
          </a:p>
        </p:txBody>
      </p:sp>
      <p:sp>
        <p:nvSpPr>
          <p:cNvPr id="3" name="笑脸 2">
            <a:hlinkClick r:id="rId3" action="ppaction://hlinksldjump"/>
          </p:cNvPr>
          <p:cNvSpPr/>
          <p:nvPr/>
        </p:nvSpPr>
        <p:spPr>
          <a:xfrm>
            <a:off x="8376285" y="4937125"/>
            <a:ext cx="720090" cy="7924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内容占位符 2"/>
          <p:cNvSpPr>
            <a:spLocks noGrp="1"/>
          </p:cNvSpPr>
          <p:nvPr>
            <p:ph idx="1"/>
          </p:nvPr>
        </p:nvSpPr>
        <p:spPr>
          <a:xfrm>
            <a:off x="381000" y="304800"/>
            <a:ext cx="8534400" cy="5638800"/>
          </a:xfrm>
        </p:spPr>
        <p:txBody>
          <a:bodyPr vert="horz" wrap="square" anchor="t"/>
          <a:p>
            <a:pPr>
              <a:buNone/>
            </a:pPr>
            <a:endParaRPr lang="en-US" altLang="zh-CN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r>
              <a:rPr lang="en-US" altLang="zh-CN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1848~1856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年间殖民总督推行兼并土邦的“绝嗣丧失权利原则”，将一些死后无子嗣的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封建王公</a:t>
            </a: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的领地收归东印度公司所有，废除若干土邦统治者的称号和年金。</a:t>
            </a:r>
            <a:endParaRPr lang="en-US" altLang="zh-CN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buNone/>
            </a:pPr>
            <a:endParaRPr lang="zh-CN" altLang="en-US" sz="36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" name="笑脸 1">
            <a:hlinkClick r:id="rId1" action="ppaction://hlinksldjump"/>
          </p:cNvPr>
          <p:cNvSpPr/>
          <p:nvPr/>
        </p:nvSpPr>
        <p:spPr>
          <a:xfrm>
            <a:off x="7133590" y="6012815"/>
            <a:ext cx="720090" cy="7924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>
                                            <p:txEl>
                                              <p:charRg st="103" end="1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3314">
                                            <p:txEl>
                                              <p:charRg st="103" end="1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3314">
                                            <p:txEl>
                                              <p:charRg st="103" end="18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3314">
                                            <p:txEl>
                                              <p:charRg st="103" end="18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9457" name="图片 45060" descr="200912150920517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8313" y="404813"/>
            <a:ext cx="8135937" cy="5962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笑脸 1">
            <a:hlinkClick r:id="rId2" action="ppaction://hlinksldjump"/>
          </p:cNvPr>
          <p:cNvSpPr/>
          <p:nvPr/>
        </p:nvSpPr>
        <p:spPr>
          <a:xfrm>
            <a:off x="7133590" y="6012815"/>
            <a:ext cx="720090" cy="7924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5362" name="图片 15361" descr="印度民族大起义"/>
          <p:cNvPicPr>
            <a:picLocks noChangeAspect="1"/>
          </p:cNvPicPr>
          <p:nvPr/>
        </p:nvPicPr>
        <p:blipFill>
          <a:blip r:embed="rId1">
            <a:lum bright="-6000"/>
          </a:blip>
          <a:srcRect l="2365" r="46404"/>
          <a:stretch>
            <a:fillRect/>
          </a:stretch>
        </p:blipFill>
        <p:spPr>
          <a:xfrm>
            <a:off x="539750" y="549275"/>
            <a:ext cx="5110163" cy="58674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3" name="矩形 15362"/>
          <p:cNvSpPr/>
          <p:nvPr/>
        </p:nvSpPr>
        <p:spPr>
          <a:xfrm>
            <a:off x="6084888" y="609600"/>
            <a:ext cx="2362200" cy="946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buClrTx/>
            </a:pPr>
            <a:r>
              <a:rPr lang="zh-CN" altLang="en-US" sz="2800" b="0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印度民族大起义的特点</a:t>
            </a:r>
            <a:r>
              <a:rPr lang="en-US" altLang="zh-CN" sz="2800" b="0" dirty="0">
                <a:solidFill>
                  <a:srgbClr val="FF33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:</a:t>
            </a:r>
            <a:r>
              <a:rPr lang="en-US" altLang="zh-CN" sz="2800" b="0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 </a:t>
            </a:r>
            <a:endParaRPr lang="en-US" altLang="zh-CN" sz="2800" b="0" dirty="0">
              <a:solidFill>
                <a:srgbClr val="000000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15364" name="矩形 15363"/>
          <p:cNvSpPr/>
          <p:nvPr/>
        </p:nvSpPr>
        <p:spPr>
          <a:xfrm>
            <a:off x="5724525" y="2205038"/>
            <a:ext cx="3203575" cy="350837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pPr>
              <a:buClrTx/>
            </a:pPr>
            <a:r>
              <a:rPr lang="zh-CN" altLang="en-US" sz="2800" b="0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    在印度民族大起义中，有三个起义中心，</a:t>
            </a:r>
            <a:r>
              <a:rPr lang="zh-CN" altLang="en-US" sz="2800" dirty="0">
                <a:solidFill>
                  <a:srgbClr val="CC00FF"/>
                </a:solidFill>
                <a:latin typeface="方正楷体_GBK" pitchFamily="1" charset="-122"/>
                <a:ea typeface="方正楷体_GBK" pitchFamily="1" charset="-122"/>
              </a:rPr>
              <a:t>密拉特、德里、章西，</a:t>
            </a:r>
            <a:r>
              <a:rPr lang="zh-CN" altLang="en-US" sz="2800" b="0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他们各成体系，没形成统一领导，使得他们前后不能呼应。不利于战争的开展。</a:t>
            </a:r>
            <a:endParaRPr lang="zh-CN" altLang="en-US" sz="2800" b="0" dirty="0">
              <a:solidFill>
                <a:srgbClr val="000000"/>
              </a:solidFill>
              <a:latin typeface="方正楷体_GBK" pitchFamily="1" charset="-122"/>
              <a:ea typeface="方正楷体_GBK" pitchFamily="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6" name="图片 16385" descr="占西女王"/>
          <p:cNvPicPr>
            <a:picLocks noChangeAspect="1"/>
          </p:cNvPicPr>
          <p:nvPr/>
        </p:nvPicPr>
        <p:blipFill>
          <a:blip r:embed="rId1">
            <a:lum bright="-6000" contrast="6000"/>
          </a:blip>
          <a:srcRect l="5833" t="8888" r="66667" b="31111"/>
          <a:stretch>
            <a:fillRect/>
          </a:stretch>
        </p:blipFill>
        <p:spPr>
          <a:xfrm>
            <a:off x="0" y="981075"/>
            <a:ext cx="3476625" cy="56880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7" name="矩形 16386"/>
          <p:cNvSpPr/>
          <p:nvPr/>
        </p:nvSpPr>
        <p:spPr>
          <a:xfrm>
            <a:off x="3708400" y="260350"/>
            <a:ext cx="5219700" cy="594042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>
              <a:lnSpc>
                <a:spcPct val="120000"/>
              </a:lnSpc>
              <a:buClrTx/>
            </a:pPr>
            <a:r>
              <a:rPr lang="zh-CN" altLang="en-US" sz="2800" b="0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　　</a:t>
            </a:r>
            <a:r>
              <a:rPr lang="zh-CN" altLang="en-US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拉克希米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方正楷体_GBK" pitchFamily="1" charset="-122"/>
              </a:rPr>
              <a:t>·</a:t>
            </a:r>
            <a:r>
              <a:rPr lang="zh-CN" altLang="en-US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巴依（</a:t>
            </a:r>
            <a:r>
              <a:rPr lang="en-US" altLang="zh-CN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1835</a:t>
            </a:r>
            <a:r>
              <a:rPr lang="en-US" altLang="zh-CN" dirty="0">
                <a:solidFill>
                  <a:srgbClr val="000000"/>
                </a:solidFill>
                <a:latin typeface="宋体" panose="02010600030101010101" pitchFamily="2" charset="-122"/>
                <a:ea typeface="方正楷体_GBK" pitchFamily="1" charset="-122"/>
              </a:rPr>
              <a:t>—</a:t>
            </a:r>
            <a:r>
              <a:rPr lang="en-US" altLang="zh-CN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1858</a:t>
            </a:r>
            <a:r>
              <a:rPr lang="zh-CN" altLang="en-US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）是中印度北部章西土邦的女王，亦称章西女王。她是</a:t>
            </a:r>
            <a:r>
              <a:rPr lang="en-US" altLang="zh-CN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1857</a:t>
            </a:r>
            <a:r>
              <a:rPr lang="zh-CN" altLang="en-US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～</a:t>
            </a:r>
            <a:r>
              <a:rPr lang="en-US" altLang="zh-CN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1859</a:t>
            </a:r>
            <a:r>
              <a:rPr lang="zh-CN" altLang="en-US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年印度民族大起义的领导者之一。在战斗中，她独自一人还击包围她的敌人。女王用尽最后一点力气把前面那个敌人砍翻在地</a:t>
            </a:r>
            <a:r>
              <a:rPr lang="en-US" altLang="zh-CN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,</a:t>
            </a:r>
            <a:r>
              <a:rPr lang="zh-CN" altLang="en-US" dirty="0">
                <a:solidFill>
                  <a:srgbClr val="FF0000"/>
                </a:solidFill>
                <a:latin typeface="方正楷体_GBK" pitchFamily="1" charset="-122"/>
                <a:ea typeface="方正楷体_GBK" pitchFamily="1" charset="-122"/>
              </a:rPr>
              <a:t>章西女王</a:t>
            </a:r>
            <a:r>
              <a:rPr lang="zh-CN" altLang="en-US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牺牲时年仅</a:t>
            </a:r>
            <a:r>
              <a:rPr lang="en-US" altLang="zh-CN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23</a:t>
            </a:r>
            <a:r>
              <a:rPr lang="zh-CN" altLang="en-US" dirty="0">
                <a:solidFill>
                  <a:srgbClr val="000000"/>
                </a:solidFill>
                <a:latin typeface="方正楷体_GBK" pitchFamily="1" charset="-122"/>
                <a:ea typeface="方正楷体_GBK" pitchFamily="1" charset="-122"/>
              </a:rPr>
              <a:t>岁。</a:t>
            </a:r>
            <a:endParaRPr lang="zh-CN" altLang="en-US" dirty="0">
              <a:solidFill>
                <a:srgbClr val="000000"/>
              </a:solidFill>
              <a:latin typeface="方正楷体_GBK" pitchFamily="1" charset="-122"/>
              <a:ea typeface="方正楷体_GBK" pitchFamily="1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3" name="标题 28673"/>
          <p:cNvSpPr>
            <a:spLocks noGrp="1"/>
          </p:cNvSpPr>
          <p:nvPr>
            <p:ph type="title"/>
          </p:nvPr>
        </p:nvSpPr>
        <p:spPr>
          <a:xfrm>
            <a:off x="8304213" y="881063"/>
            <a:ext cx="838200" cy="5348287"/>
          </a:xfrm>
        </p:spPr>
        <p:txBody>
          <a:bodyPr anchor="ctr"/>
          <a:p>
            <a:r>
              <a:rPr lang="zh-CN" altLang="en-US" sz="4000" b="1">
                <a:solidFill>
                  <a:srgbClr val="000066"/>
                </a:solidFill>
              </a:rPr>
              <a:t>印</a:t>
            </a:r>
            <a:br>
              <a:rPr lang="zh-CN" altLang="en-US" sz="4000" b="1">
                <a:solidFill>
                  <a:srgbClr val="000066"/>
                </a:solidFill>
              </a:rPr>
            </a:br>
            <a:r>
              <a:rPr lang="zh-CN" altLang="en-US" sz="4000" b="1">
                <a:solidFill>
                  <a:srgbClr val="000066"/>
                </a:solidFill>
              </a:rPr>
              <a:t>度</a:t>
            </a:r>
            <a:br>
              <a:rPr lang="zh-CN" altLang="en-US" sz="4000" b="1">
                <a:solidFill>
                  <a:srgbClr val="000066"/>
                </a:solidFill>
              </a:rPr>
            </a:br>
            <a:r>
              <a:rPr lang="zh-CN" altLang="en-US" sz="4000" b="1">
                <a:solidFill>
                  <a:srgbClr val="000066"/>
                </a:solidFill>
              </a:rPr>
              <a:t>民</a:t>
            </a:r>
            <a:br>
              <a:rPr lang="zh-CN" altLang="en-US" sz="4000" b="1">
                <a:solidFill>
                  <a:srgbClr val="000066"/>
                </a:solidFill>
              </a:rPr>
            </a:br>
            <a:r>
              <a:rPr lang="zh-CN" altLang="en-US" sz="4000" b="1">
                <a:solidFill>
                  <a:srgbClr val="000066"/>
                </a:solidFill>
              </a:rPr>
              <a:t>族</a:t>
            </a:r>
            <a:br>
              <a:rPr lang="zh-CN" altLang="en-US" sz="4000" b="1">
                <a:solidFill>
                  <a:srgbClr val="000066"/>
                </a:solidFill>
              </a:rPr>
            </a:br>
            <a:r>
              <a:rPr lang="zh-CN" altLang="en-US" sz="4000" b="1">
                <a:solidFill>
                  <a:srgbClr val="000066"/>
                </a:solidFill>
              </a:rPr>
              <a:t>大</a:t>
            </a:r>
            <a:br>
              <a:rPr lang="zh-CN" altLang="en-US" sz="4000" b="1">
                <a:solidFill>
                  <a:srgbClr val="000066"/>
                </a:solidFill>
              </a:rPr>
            </a:br>
            <a:r>
              <a:rPr lang="zh-CN" altLang="en-US" sz="4000" b="1">
                <a:solidFill>
                  <a:srgbClr val="000066"/>
                </a:solidFill>
              </a:rPr>
              <a:t>起</a:t>
            </a:r>
            <a:br>
              <a:rPr lang="zh-CN" altLang="en-US" sz="4000" b="1">
                <a:solidFill>
                  <a:srgbClr val="000066"/>
                </a:solidFill>
              </a:rPr>
            </a:br>
            <a:r>
              <a:rPr lang="zh-CN" altLang="en-US" sz="4000" b="1">
                <a:solidFill>
                  <a:srgbClr val="000066"/>
                </a:solidFill>
              </a:rPr>
              <a:t>义</a:t>
            </a:r>
            <a:br>
              <a:rPr lang="zh-CN" altLang="en-US" sz="4000" b="1">
                <a:solidFill>
                  <a:srgbClr val="000066"/>
                </a:solidFill>
              </a:rPr>
            </a:br>
            <a:r>
              <a:rPr lang="zh-CN" altLang="en-US" sz="4000" b="1">
                <a:solidFill>
                  <a:srgbClr val="000066"/>
                </a:solidFill>
              </a:rPr>
              <a:t>形</a:t>
            </a:r>
            <a:br>
              <a:rPr lang="zh-CN" altLang="en-US" sz="4000" b="1">
                <a:solidFill>
                  <a:srgbClr val="000066"/>
                </a:solidFill>
              </a:rPr>
            </a:br>
            <a:r>
              <a:rPr lang="zh-CN" altLang="en-US" sz="4000" b="1">
                <a:solidFill>
                  <a:srgbClr val="000066"/>
                </a:solidFill>
              </a:rPr>
              <a:t>势</a:t>
            </a:r>
            <a:endParaRPr lang="zh-CN" altLang="en-US" sz="4000" b="1">
              <a:solidFill>
                <a:srgbClr val="000066"/>
              </a:solidFill>
            </a:endParaRPr>
          </a:p>
        </p:txBody>
      </p:sp>
      <p:pic>
        <p:nvPicPr>
          <p:cNvPr id="18434" name="图片 28674" descr="印度民族起义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360103" y="747713"/>
            <a:ext cx="5207000" cy="58816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矩形 29697"/>
          <p:cNvSpPr/>
          <p:nvPr/>
        </p:nvSpPr>
        <p:spPr>
          <a:xfrm>
            <a:off x="454025" y="101600"/>
            <a:ext cx="6861175" cy="646113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t">
            <a:spAutoFit/>
          </a:bodyPr>
          <a:p>
            <a:r>
              <a:rPr lang="en-US" altLang="zh-CN" sz="3600" b="1" dirty="0">
                <a:latin typeface="Arial" panose="020B0604020202020204" pitchFamily="34" charset="0"/>
                <a:ea typeface="黑体" panose="02010609060101010101" pitchFamily="2" charset="-122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  <a:ea typeface="黑体" panose="02010609060101010101" pitchFamily="2" charset="-122"/>
              </a:rPr>
              <a:t>、印度民族大起义的经过和意义</a:t>
            </a:r>
            <a:endParaRPr lang="zh-CN" altLang="en-US" sz="3600" b="1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8436" name="文本框 1"/>
          <p:cNvSpPr txBox="1"/>
          <p:nvPr/>
        </p:nvSpPr>
        <p:spPr>
          <a:xfrm>
            <a:off x="5308600" y="2862263"/>
            <a:ext cx="506413" cy="522287"/>
          </a:xfrm>
          <a:prstGeom prst="rect">
            <a:avLst/>
          </a:prstGeom>
          <a:solidFill>
            <a:srgbClr val="FFC000"/>
          </a:solidFill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2800" b="1">
                <a:latin typeface="Arial" panose="020B0604020202020204" pitchFamily="34" charset="0"/>
                <a:ea typeface="宋体" panose="02010600030101010101" pitchFamily="2" charset="-122"/>
              </a:rPr>
              <a:t>章</a:t>
            </a:r>
            <a:endParaRPr lang="zh-CN" altLang="en-US" sz="28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7" name="文本框 29698"/>
          <p:cNvSpPr txBox="1"/>
          <p:nvPr/>
        </p:nvSpPr>
        <p:spPr>
          <a:xfrm>
            <a:off x="63500" y="1093788"/>
            <a:ext cx="1449388" cy="519112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时  间：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2" name="文本框 29701"/>
          <p:cNvSpPr txBox="1"/>
          <p:nvPr/>
        </p:nvSpPr>
        <p:spPr>
          <a:xfrm>
            <a:off x="674688" y="1612900"/>
            <a:ext cx="2146300" cy="460375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t">
            <a:spAutoFit/>
          </a:bodyPr>
          <a:p>
            <a:r>
              <a:rPr lang="en-US" altLang="zh-CN" sz="2400" b="1">
                <a:latin typeface="Arial" panose="020B0604020202020204" pitchFamily="34" charset="0"/>
                <a:ea typeface="宋体" panose="02010600030101010101" pitchFamily="2" charset="-122"/>
              </a:rPr>
              <a:t>1857—1859</a:t>
            </a:r>
            <a:r>
              <a:rPr lang="zh-CN" altLang="en-US" sz="2400" b="1" dirty="0">
                <a:latin typeface="Arial" panose="020B0604020202020204" pitchFamily="34" charset="0"/>
                <a:ea typeface="宋体" panose="02010600030101010101" pitchFamily="2" charset="-122"/>
              </a:rPr>
              <a:t>年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9" name="文本框 29699"/>
          <p:cNvSpPr txBox="1"/>
          <p:nvPr/>
        </p:nvSpPr>
        <p:spPr>
          <a:xfrm>
            <a:off x="1905" y="2073275"/>
            <a:ext cx="1966913" cy="519113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代表人物：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3" name="文本框 29702"/>
          <p:cNvSpPr txBox="1"/>
          <p:nvPr/>
        </p:nvSpPr>
        <p:spPr>
          <a:xfrm>
            <a:off x="1824355" y="2073275"/>
            <a:ext cx="1609725" cy="519113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章西女王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1" name="文本框 29700"/>
          <p:cNvSpPr txBox="1"/>
          <p:nvPr/>
        </p:nvSpPr>
        <p:spPr>
          <a:xfrm>
            <a:off x="161925" y="2684145"/>
            <a:ext cx="1252538" cy="519113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6800" rIns="90000" bIns="46800" anchor="t">
            <a:spAutoFit/>
          </a:bodyPr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意义：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9705" name="文本框 29704"/>
          <p:cNvSpPr txBox="1"/>
          <p:nvPr/>
        </p:nvSpPr>
        <p:spPr>
          <a:xfrm>
            <a:off x="1905" y="3203258"/>
            <a:ext cx="3581400" cy="353949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 anchor="t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）国内：沉重地打击了英国殖民者，反映了印度民族意识的觉醒 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2）国际：是</a:t>
            </a:r>
            <a:r>
              <a:rPr lang="en-US" altLang="zh-CN" sz="2800" b="1">
                <a:latin typeface="Arial" panose="020B0604020202020204" pitchFamily="34" charset="0"/>
                <a:ea typeface="宋体" panose="02010600030101010101" pitchFamily="2" charset="-122"/>
              </a:rPr>
              <a:t>19</a:t>
            </a:r>
            <a:r>
              <a:rPr lang="zh-CN" altLang="en-US" sz="2800" b="1" dirty="0">
                <a:latin typeface="Arial" panose="020B0604020202020204" pitchFamily="34" charset="0"/>
                <a:ea typeface="宋体" panose="02010600030101010101" pitchFamily="2" charset="-122"/>
              </a:rPr>
              <a:t>世纪中期亚洲民族解放运动的一个重要组成部分</a:t>
            </a:r>
            <a:endParaRPr lang="zh-CN" altLang="en-US" sz="2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笑脸 1">
            <a:hlinkClick r:id="rId2" action="ppaction://hlinksldjump"/>
          </p:cNvPr>
          <p:cNvSpPr/>
          <p:nvPr/>
        </p:nvSpPr>
        <p:spPr>
          <a:xfrm>
            <a:off x="2567305" y="6075045"/>
            <a:ext cx="720090" cy="792480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</p:spTree>
  </p:cSld>
  <p:clrMapOvr>
    <a:masterClrMapping/>
  </p:clrMapOvr>
  <p:transition spd="med">
    <p:zoom/>
    <p:sndAc>
      <p:stSnd>
        <p:snd r:embed="rId3" name="hamm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1000"/>
                                        <p:tgtEl>
                                          <p:spTgt spid="297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1000"/>
                                        <p:tgtEl>
                                          <p:spTgt spid="297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2" grpId="0"/>
      <p:bldP spid="29703" grpId="0"/>
      <p:bldP spid="29705" grpId="0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古瓶荷花">
  <a:themeElements>
    <a:clrScheme name="">
      <a:dk1>
        <a:srgbClr val="0033CC"/>
      </a:dk1>
      <a:lt1>
        <a:srgbClr val="FFFFFF"/>
      </a:lt1>
      <a:dk2>
        <a:srgbClr val="007572"/>
      </a:dk2>
      <a:lt2>
        <a:srgbClr val="C0C0C0"/>
      </a:lt2>
      <a:accent1>
        <a:srgbClr val="CCECFF"/>
      </a:accent1>
      <a:accent2>
        <a:srgbClr val="3399FF"/>
      </a:accent2>
      <a:accent3>
        <a:srgbClr val="FFFFFF"/>
      </a:accent3>
      <a:accent4>
        <a:srgbClr val="002AAF"/>
      </a:accent4>
      <a:accent5>
        <a:srgbClr val="E2F4FF"/>
      </a:accent5>
      <a:accent6>
        <a:srgbClr val="2D89E5"/>
      </a:accent6>
      <a:hlink>
        <a:srgbClr val="CC0066"/>
      </a:hlink>
      <a:folHlink>
        <a:srgbClr val="7D7DA9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33CC"/>
        </a:dk1>
        <a:lt1>
          <a:srgbClr val="FFFFFF"/>
        </a:lt1>
        <a:dk2>
          <a:srgbClr val="007572"/>
        </a:dk2>
        <a:lt2>
          <a:srgbClr val="C0C0C0"/>
        </a:lt2>
        <a:accent1>
          <a:srgbClr val="CCECFF"/>
        </a:accent1>
        <a:accent2>
          <a:srgbClr val="3399FF"/>
        </a:accent2>
        <a:accent3>
          <a:srgbClr val="FFFFFF"/>
        </a:accent3>
        <a:accent4>
          <a:srgbClr val="002AAF"/>
        </a:accent4>
        <a:accent5>
          <a:srgbClr val="E2F4FF"/>
        </a:accent5>
        <a:accent6>
          <a:srgbClr val="2D89E5"/>
        </a:accent6>
        <a:hlink>
          <a:srgbClr val="CC0066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7A77"/>
        </a:dk1>
        <a:lt1>
          <a:srgbClr val="EFF6EE"/>
        </a:lt1>
        <a:dk2>
          <a:srgbClr val="0066CC"/>
        </a:dk2>
        <a:lt2>
          <a:srgbClr val="C0C0C0"/>
        </a:lt2>
        <a:accent1>
          <a:srgbClr val="E7EEE6"/>
        </a:accent1>
        <a:accent2>
          <a:srgbClr val="FF9933"/>
        </a:accent2>
        <a:accent3>
          <a:srgbClr val="F5FAF5"/>
        </a:accent3>
        <a:accent4>
          <a:srgbClr val="006866"/>
        </a:accent4>
        <a:accent5>
          <a:srgbClr val="F1F5F0"/>
        </a:accent5>
        <a:accent6>
          <a:srgbClr val="E5892D"/>
        </a:accent6>
        <a:hlink>
          <a:srgbClr val="636395"/>
        </a:hlink>
        <a:folHlink>
          <a:srgbClr val="CC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CCFFCC"/>
        </a:lt1>
        <a:dk2>
          <a:srgbClr val="E88A00"/>
        </a:dk2>
        <a:lt2>
          <a:srgbClr val="C0C0C0"/>
        </a:lt2>
        <a:accent1>
          <a:srgbClr val="CCECFF"/>
        </a:accent1>
        <a:accent2>
          <a:srgbClr val="336600"/>
        </a:accent2>
        <a:accent3>
          <a:srgbClr val="E2FFE2"/>
        </a:accent3>
        <a:accent4>
          <a:srgbClr val="000000"/>
        </a:accent4>
        <a:accent5>
          <a:srgbClr val="E2F4FF"/>
        </a:accent5>
        <a:accent6>
          <a:srgbClr val="2D5B00"/>
        </a:accent6>
        <a:hlink>
          <a:srgbClr val="3333CC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CC3300"/>
        </a:dk2>
        <a:lt2>
          <a:srgbClr val="C0C0C0"/>
        </a:lt2>
        <a:accent1>
          <a:srgbClr val="FFFFCC"/>
        </a:accent1>
        <a:accent2>
          <a:srgbClr val="339933"/>
        </a:accent2>
        <a:accent3>
          <a:srgbClr val="FFFFE2"/>
        </a:accent3>
        <a:accent4>
          <a:srgbClr val="000000"/>
        </a:accent4>
        <a:accent5>
          <a:srgbClr val="FFFFE2"/>
        </a:accent5>
        <a:accent6>
          <a:srgbClr val="2D892D"/>
        </a:accent6>
        <a:hlink>
          <a:srgbClr val="0066FF"/>
        </a:hlink>
        <a:folHlink>
          <a:srgbClr val="6F6F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36395"/>
        </a:dk1>
        <a:lt1>
          <a:srgbClr val="FFE2C5"/>
        </a:lt1>
        <a:dk2>
          <a:srgbClr val="000000"/>
        </a:dk2>
        <a:lt2>
          <a:srgbClr val="C0C0C0"/>
        </a:lt2>
        <a:accent1>
          <a:srgbClr val="FFE1E1"/>
        </a:accent1>
        <a:accent2>
          <a:srgbClr val="FF9933"/>
        </a:accent2>
        <a:accent3>
          <a:srgbClr val="FFEEDE"/>
        </a:accent3>
        <a:accent4>
          <a:srgbClr val="545480"/>
        </a:accent4>
        <a:accent5>
          <a:srgbClr val="FFEDED"/>
        </a:accent5>
        <a:accent6>
          <a:srgbClr val="E5892D"/>
        </a:accent6>
        <a:hlink>
          <a:srgbClr val="008080"/>
        </a:hlink>
        <a:folHlink>
          <a:srgbClr val="33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626292"/>
        </a:dk1>
        <a:lt1>
          <a:srgbClr val="CCECFF"/>
        </a:lt1>
        <a:dk2>
          <a:srgbClr val="3333CC"/>
        </a:dk2>
        <a:lt2>
          <a:srgbClr val="C0C0C0"/>
        </a:lt2>
        <a:accent1>
          <a:srgbClr val="D9F1FF"/>
        </a:accent1>
        <a:accent2>
          <a:srgbClr val="FF9900"/>
        </a:accent2>
        <a:accent3>
          <a:srgbClr val="E2F4FF"/>
        </a:accent3>
        <a:accent4>
          <a:srgbClr val="53537D"/>
        </a:accent4>
        <a:accent5>
          <a:srgbClr val="E9F7FF"/>
        </a:accent5>
        <a:accent6>
          <a:srgbClr val="E58900"/>
        </a:accent6>
        <a:hlink>
          <a:srgbClr val="CC0066"/>
        </a:hlink>
        <a:folHlink>
          <a:srgbClr val="0099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CC"/>
        </a:dk1>
        <a:lt1>
          <a:srgbClr val="FFE1E1"/>
        </a:lt1>
        <a:dk2>
          <a:srgbClr val="006600"/>
        </a:dk2>
        <a:lt2>
          <a:srgbClr val="C0C0C0"/>
        </a:lt2>
        <a:accent1>
          <a:srgbClr val="FFFFCC"/>
        </a:accent1>
        <a:accent2>
          <a:srgbClr val="009999"/>
        </a:accent2>
        <a:accent3>
          <a:srgbClr val="FFEDED"/>
        </a:accent3>
        <a:accent4>
          <a:srgbClr val="0057AF"/>
        </a:accent4>
        <a:accent5>
          <a:srgbClr val="FFFFE2"/>
        </a:accent5>
        <a:accent6>
          <a:srgbClr val="008989"/>
        </a:accent6>
        <a:hlink>
          <a:srgbClr val="EC0000"/>
        </a:hlink>
        <a:folHlink>
          <a:srgbClr val="00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292929"/>
        </a:dk1>
        <a:lt1>
          <a:srgbClr val="DDDDDD"/>
        </a:lt1>
        <a:dk2>
          <a:srgbClr val="0066CC"/>
        </a:dk2>
        <a:lt2>
          <a:srgbClr val="B2B2B2"/>
        </a:lt2>
        <a:accent1>
          <a:srgbClr val="CACADC"/>
        </a:accent1>
        <a:accent2>
          <a:srgbClr val="FFCC00"/>
        </a:accent2>
        <a:accent3>
          <a:srgbClr val="EBEBEB"/>
        </a:accent3>
        <a:accent4>
          <a:srgbClr val="222222"/>
        </a:accent4>
        <a:accent5>
          <a:srgbClr val="E1E1EA"/>
        </a:accent5>
        <a:accent6>
          <a:srgbClr val="E5B700"/>
        </a:accent6>
        <a:hlink>
          <a:srgbClr val="008080"/>
        </a:hlink>
        <a:folHlink>
          <a:srgbClr val="7D7DA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3227</Words>
  <PresentationFormat>在屏幕上显示</PresentationFormat>
  <Paragraphs>383</Paragraphs>
  <Slides>33</Slides>
  <Notes>1</Notes>
  <HiddenSlides>1</HiddenSlides>
  <MMClips>0</MMClips>
  <ScaleCrop>false</ScaleCrop>
  <HeadingPairs>
    <vt:vector size="8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33</vt:i4>
      </vt:variant>
    </vt:vector>
  </HeadingPairs>
  <TitlesOfParts>
    <vt:vector size="55" baseType="lpstr">
      <vt:lpstr>Arial</vt:lpstr>
      <vt:lpstr>宋体</vt:lpstr>
      <vt:lpstr>Wingdings</vt:lpstr>
      <vt:lpstr>隶书</vt:lpstr>
      <vt:lpstr>Times New Roman</vt:lpstr>
      <vt:lpstr>黑体</vt:lpstr>
      <vt:lpstr>楷体_GB2312</vt:lpstr>
      <vt:lpstr>Tahoma</vt:lpstr>
      <vt:lpstr>华文新魏</vt:lpstr>
      <vt:lpstr>微软雅黑</vt:lpstr>
      <vt:lpstr>Arial Unicode MS</vt:lpstr>
      <vt:lpstr>方正楷体_GBK</vt:lpstr>
      <vt:lpstr>华文细黑</vt:lpstr>
      <vt:lpstr>华文仿宋</vt:lpstr>
      <vt:lpstr>方正魏碑简体</vt:lpstr>
      <vt:lpstr>幼圆</vt:lpstr>
      <vt:lpstr>新宋体</vt:lpstr>
      <vt:lpstr>默认设计模板</vt:lpstr>
      <vt:lpstr>1_默认设计模板</vt:lpstr>
      <vt:lpstr>古瓶荷花</vt:lpstr>
      <vt:lpstr>PBrush</vt:lpstr>
      <vt:lpstr>PBrush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“祖国之父”——圣马丁</vt:lpstr>
      <vt:lpstr>PowerPoint 演示文稿</vt:lpstr>
      <vt:lpstr>PowerPoint 演示文稿</vt:lpstr>
      <vt:lpstr>PowerPoint 演示文稿</vt:lpstr>
      <vt:lpstr>印度民族起义的原因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印 度 民 族 大 起 义 形 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dcterms:created xsi:type="dcterms:W3CDTF">2015-09-28T02:42:00Z</dcterms:created>
  <dcterms:modified xsi:type="dcterms:W3CDTF">2018-10-15T08:03:20Z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2052-10.1.0.7566</vt:lpwstr>
  </property>
</Properties>
</file>