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8" r:id="rId12"/>
    <p:sldId id="271" r:id="rId13"/>
    <p:sldId id="272" r:id="rId14"/>
    <p:sldId id="273" r:id="rId15"/>
    <p:sldId id="285" r:id="rId16"/>
    <p:sldId id="274" r:id="rId17"/>
    <p:sldId id="275" r:id="rId18"/>
    <p:sldId id="276" r:id="rId19"/>
    <p:sldId id="277" r:id="rId20"/>
    <p:sldId id="289" r:id="rId21"/>
    <p:sldId id="279" r:id="rId22"/>
    <p:sldId id="280" r:id="rId23"/>
    <p:sldId id="284" r:id="rId24"/>
    <p:sldId id="283" r:id="rId25"/>
    <p:sldId id="286" r:id="rId26"/>
    <p:sldId id="287" r:id="rId27"/>
    <p:sldId id="290" r:id="rId28"/>
    <p:sldId id="291" r:id="rId29"/>
  </p:sldIdLst>
  <p:sldSz cx="9144000" cy="6858000" type="screen4x3"/>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tags" Target="tags/tag1.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9E90B24-6CAC-4F99-A249-B97CF0F5C4E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F8CA97-E672-4A7F-9A0C-E8F1D78E58E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2"/>
          <a:tile tx="0" ty="0" sx="100000" sy="100000" flip="none" algn="tl"/>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E90B24-6CAC-4F99-A249-B97CF0F5C4EF}"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8CA97-E672-4A7F-9A0C-E8F1D78E58E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10.jpeg"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image" Target="../media/image4.jpeg" /><Relationship Id="rId5" Type="http://schemas.openxmlformats.org/officeDocument/2006/relationships/image" Target="../media/image5.jpeg" /><Relationship Id="rId6" Type="http://schemas.openxmlformats.org/officeDocument/2006/relationships/image" Target="../media/image6.jpeg" /><Relationship Id="rId7" Type="http://schemas.openxmlformats.org/officeDocument/2006/relationships/image" Target="../media/image7.jpeg" /><Relationship Id="rId8" Type="http://schemas.openxmlformats.org/officeDocument/2006/relationships/image" Target="../media/image8.jpeg" /><Relationship Id="rId9" Type="http://schemas.openxmlformats.org/officeDocument/2006/relationships/image" Target="../media/image9.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hyperlink" Target="https://baike.so.com/doc/1438678-1520772.html" TargetMode="Externa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hyperlink" Target="http://www.so.com/s?q=%E4%BC%9A%E9%80%9A%E6%B2%B3&amp;ie=utf-8&amp;src=internal_wenda_recommend_textn" TargetMode="External" /><Relationship Id="rId5" Type="http://schemas.openxmlformats.org/officeDocument/2006/relationships/hyperlink" Target="http://www.so.com/s?q=%E6%B5%8E%E5%B7%9E%E6%B2%B3&amp;ie=utf-8&amp;src=internal_wenda_recommend_textn" TargetMode="External" /><Relationship Id="rId6" Type="http://schemas.openxmlformats.org/officeDocument/2006/relationships/hyperlink" Target="http://www.so.com/s?q=%E9%83%AD%E5%AE%88%E6%95%AC&amp;ie=utf-8&amp;src=internal_wenda_recommend_textn" TargetMode="External" /><Relationship Id="rId7" Type="http://schemas.openxmlformats.org/officeDocument/2006/relationships/hyperlink" Target="http://www.so.com/s?q=%E4%BA%AC%E6%9D%AD%E5%A4%A7%E8%BF%90%E6%B2%B3&amp;ie=utf-8&amp;src=internal_wenda_recommend_textn" TargetMode="Ex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 Id="rId3" Type="http://schemas.openxmlformats.org/officeDocument/2006/relationships/image" Target="../media/image22.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jpeg" /><Relationship Id="rId3" Type="http://schemas.openxmlformats.org/officeDocument/2006/relationships/image" Target="../media/image24.jpeg" /><Relationship Id="rId4" Type="http://schemas.openxmlformats.org/officeDocument/2006/relationships/image" Target="../media/image25.jpeg" /><Relationship Id="rId5" Type="http://schemas.openxmlformats.org/officeDocument/2006/relationships/image" Target="../media/image2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 Id="rId3" Type="http://schemas.openxmlformats.org/officeDocument/2006/relationships/image" Target="../media/image28.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 Id="rId3" Type="http://schemas.openxmlformats.org/officeDocument/2006/relationships/image" Target="../media/image30.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gif"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gif"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0" y="0"/>
            <a:ext cx="9001156" cy="1200329"/>
          </a:xfrm>
          <a:prstGeom prst="rect">
            <a:avLst/>
          </a:prstGeom>
          <a:noFill/>
        </p:spPr>
        <p:txBody>
          <a:bodyPr wrap="square" rtlCol="0">
            <a:spAutoFit/>
          </a:bodyPr>
          <a:lstStyle/>
          <a:p>
            <a:r>
              <a:rPr lang="zh-CN" altLang="en-US" sz="3600" b="1" smtClean="0"/>
              <a:t>选择性必修</a:t>
            </a:r>
            <a:r>
              <a:rPr lang="en-US" altLang="zh-CN" sz="3600" b="1" smtClean="0"/>
              <a:t>2    </a:t>
            </a:r>
            <a:r>
              <a:rPr lang="zh-CN" altLang="en-US" sz="3600" b="1" smtClean="0"/>
              <a:t>第五单元：交通与社会变迁</a:t>
            </a:r>
            <a:endParaRPr lang="en-US" altLang="zh-CN" sz="3600" b="1" smtClean="0"/>
          </a:p>
          <a:p>
            <a:r>
              <a:rPr lang="zh-CN" altLang="en-US" sz="3600" b="1" smtClean="0">
                <a:solidFill>
                  <a:srgbClr val="0000FF"/>
                </a:solidFill>
              </a:rPr>
              <a:t>                        第</a:t>
            </a:r>
            <a:r>
              <a:rPr lang="en-US" altLang="zh-CN" sz="3600" b="1" smtClean="0">
                <a:solidFill>
                  <a:srgbClr val="0000FF"/>
                </a:solidFill>
              </a:rPr>
              <a:t>12</a:t>
            </a:r>
            <a:r>
              <a:rPr lang="zh-CN" altLang="en-US" sz="3600" b="1" smtClean="0">
                <a:solidFill>
                  <a:srgbClr val="0000FF"/>
                </a:solidFill>
              </a:rPr>
              <a:t>课：水陆交通的变迁</a:t>
            </a:r>
            <a:endParaRPr lang="zh-CN" altLang="en-US" sz="3600" b="1">
              <a:solidFill>
                <a:srgbClr val="0000FF"/>
              </a:solidFill>
            </a:endParaRPr>
          </a:p>
        </p:txBody>
      </p:sp>
      <p:pic>
        <p:nvPicPr>
          <p:cNvPr id="1028" name="Picture 4" descr="https://p0.ssl.qhimgs1.com/bdr/_240_/t01c6c6a9a990cf76a0.jpg"/>
          <p:cNvPicPr>
            <a:picLocks noChangeAspect="1" noChangeArrowheads="1"/>
          </p:cNvPicPr>
          <p:nvPr/>
        </p:nvPicPr>
        <p:blipFill>
          <a:blip r:embed="rId2"/>
          <a:stretch>
            <a:fillRect/>
          </a:stretch>
        </p:blipFill>
        <p:spPr bwMode="auto">
          <a:xfrm>
            <a:off x="4572000" y="1142984"/>
            <a:ext cx="2214578" cy="1500198"/>
          </a:xfrm>
          <a:prstGeom prst="rect">
            <a:avLst/>
          </a:prstGeom>
          <a:noFill/>
        </p:spPr>
      </p:pic>
      <p:pic>
        <p:nvPicPr>
          <p:cNvPr id="1030" name="Picture 6" descr="http://img.chewen.com/pics/2013/11/27/1385548147717.jpg"/>
          <p:cNvPicPr>
            <a:picLocks noChangeAspect="1" noChangeArrowheads="1"/>
          </p:cNvPicPr>
          <p:nvPr/>
        </p:nvPicPr>
        <p:blipFill>
          <a:blip r:embed="rId3"/>
          <a:stretch>
            <a:fillRect/>
          </a:stretch>
        </p:blipFill>
        <p:spPr bwMode="auto">
          <a:xfrm>
            <a:off x="2428860" y="1142984"/>
            <a:ext cx="2357454" cy="1500198"/>
          </a:xfrm>
          <a:prstGeom prst="rect">
            <a:avLst/>
          </a:prstGeom>
          <a:noFill/>
        </p:spPr>
      </p:pic>
      <p:pic>
        <p:nvPicPr>
          <p:cNvPr id="1034" name="Picture 10" descr="https://p0.ssl.qhimgs1.com/bdr/_240_/t01cc38283594a092bc.jpg"/>
          <p:cNvPicPr>
            <a:picLocks noChangeAspect="1" noChangeArrowheads="1"/>
          </p:cNvPicPr>
          <p:nvPr/>
        </p:nvPicPr>
        <p:blipFill>
          <a:blip r:embed="rId4"/>
          <a:stretch>
            <a:fillRect/>
          </a:stretch>
        </p:blipFill>
        <p:spPr bwMode="auto">
          <a:xfrm>
            <a:off x="0" y="2857496"/>
            <a:ext cx="3214678" cy="1571636"/>
          </a:xfrm>
          <a:prstGeom prst="rect">
            <a:avLst/>
          </a:prstGeom>
          <a:noFill/>
        </p:spPr>
      </p:pic>
      <p:pic>
        <p:nvPicPr>
          <p:cNvPr id="1036" name="Picture 12" descr="https://p2.ssl.qhimgs1.com/bdr/_240_/t01336283d3c17869ce.jpg"/>
          <p:cNvPicPr>
            <a:picLocks noChangeAspect="1" noChangeArrowheads="1"/>
          </p:cNvPicPr>
          <p:nvPr/>
        </p:nvPicPr>
        <p:blipFill>
          <a:blip r:embed="rId5"/>
          <a:stretch>
            <a:fillRect/>
          </a:stretch>
        </p:blipFill>
        <p:spPr bwMode="auto">
          <a:xfrm>
            <a:off x="3071802" y="2857496"/>
            <a:ext cx="2857500" cy="1571636"/>
          </a:xfrm>
          <a:prstGeom prst="rect">
            <a:avLst/>
          </a:prstGeom>
          <a:noFill/>
        </p:spPr>
      </p:pic>
      <p:pic>
        <p:nvPicPr>
          <p:cNvPr id="1038" name="Picture 14" descr="https://ps.ssl.qhmsg.com/bdr/_240_/t01b6bcd8cc71b537f6.jpg"/>
          <p:cNvPicPr>
            <a:picLocks noChangeAspect="1" noChangeArrowheads="1"/>
          </p:cNvPicPr>
          <p:nvPr/>
        </p:nvPicPr>
        <p:blipFill>
          <a:blip r:embed="rId6"/>
          <a:stretch>
            <a:fillRect/>
          </a:stretch>
        </p:blipFill>
        <p:spPr bwMode="auto">
          <a:xfrm>
            <a:off x="0" y="1142984"/>
            <a:ext cx="2428892" cy="1500198"/>
          </a:xfrm>
          <a:prstGeom prst="rect">
            <a:avLst/>
          </a:prstGeom>
          <a:noFill/>
        </p:spPr>
      </p:pic>
      <p:pic>
        <p:nvPicPr>
          <p:cNvPr id="1040" name="Picture 16" descr="https://p3.ssl.qhimgs1.com/bdr/_240_/t0189e1141e93e78783.jpg"/>
          <p:cNvPicPr>
            <a:picLocks noChangeAspect="1" noChangeArrowheads="1"/>
          </p:cNvPicPr>
          <p:nvPr/>
        </p:nvPicPr>
        <p:blipFill>
          <a:blip r:embed="rId7"/>
          <a:stretch>
            <a:fillRect/>
          </a:stretch>
        </p:blipFill>
        <p:spPr bwMode="auto">
          <a:xfrm>
            <a:off x="0" y="4429132"/>
            <a:ext cx="4357686" cy="1857388"/>
          </a:xfrm>
          <a:prstGeom prst="rect">
            <a:avLst/>
          </a:prstGeom>
          <a:noFill/>
        </p:spPr>
      </p:pic>
      <p:pic>
        <p:nvPicPr>
          <p:cNvPr id="1042" name="Picture 18" descr="https://p5.ssl.qhimgs1.com/bdr/_240_/t014db724bc6074496b.jpg"/>
          <p:cNvPicPr>
            <a:picLocks noChangeAspect="1" noChangeArrowheads="1"/>
          </p:cNvPicPr>
          <p:nvPr/>
        </p:nvPicPr>
        <p:blipFill>
          <a:blip r:embed="rId8"/>
          <a:stretch>
            <a:fillRect/>
          </a:stretch>
        </p:blipFill>
        <p:spPr bwMode="auto">
          <a:xfrm>
            <a:off x="4357686" y="4429133"/>
            <a:ext cx="4786314" cy="1857387"/>
          </a:xfrm>
          <a:prstGeom prst="rect">
            <a:avLst/>
          </a:prstGeom>
          <a:noFill/>
        </p:spPr>
      </p:pic>
      <p:pic>
        <p:nvPicPr>
          <p:cNvPr id="1044" name="Picture 20" descr="https://p2.ssl.qhimgs1.com/bdr/_240_/t01548464e703b0a6e2.jpg"/>
          <p:cNvPicPr>
            <a:picLocks noChangeAspect="1" noChangeArrowheads="1"/>
          </p:cNvPicPr>
          <p:nvPr/>
        </p:nvPicPr>
        <p:blipFill>
          <a:blip r:embed="rId9"/>
          <a:stretch>
            <a:fillRect/>
          </a:stretch>
        </p:blipFill>
        <p:spPr bwMode="auto">
          <a:xfrm>
            <a:off x="6786578" y="1142984"/>
            <a:ext cx="2143140" cy="1500197"/>
          </a:xfrm>
          <a:prstGeom prst="rect">
            <a:avLst/>
          </a:prstGeom>
          <a:noFill/>
        </p:spPr>
      </p:pic>
      <p:pic>
        <p:nvPicPr>
          <p:cNvPr id="1046" name="Picture 22" descr="https://p2.ssl.qhimgs1.com/bdr/_240_/t013ee2b8f6f10dccb2.jpg"/>
          <p:cNvPicPr>
            <a:picLocks noChangeAspect="1" noChangeArrowheads="1"/>
          </p:cNvPicPr>
          <p:nvPr/>
        </p:nvPicPr>
        <p:blipFill>
          <a:blip r:embed="rId10"/>
          <a:stretch>
            <a:fillRect/>
          </a:stretch>
        </p:blipFill>
        <p:spPr bwMode="auto">
          <a:xfrm>
            <a:off x="6000760" y="2857496"/>
            <a:ext cx="2962271" cy="1571636"/>
          </a:xfrm>
          <a:prstGeom prst="rect">
            <a:avLst/>
          </a:prstGeom>
          <a:noFill/>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28596" y="-214338"/>
            <a:ext cx="8229600" cy="1143000"/>
          </a:xfrm>
        </p:spPr>
        <p:txBody>
          <a:bodyPr/>
          <a:lstStyle/>
          <a:p>
            <a:r>
              <a:rPr lang="zh-CN" altLang="en-US" smtClean="0">
                <a:solidFill>
                  <a:srgbClr val="FF0000"/>
                </a:solidFill>
                <a:latin typeface="黑体" panose="02010609060101010101" pitchFamily="49" charset="-122"/>
                <a:ea typeface="黑体" panose="02010609060101010101" pitchFamily="49" charset="-122"/>
              </a:rPr>
              <a:t>一、预习反馈</a:t>
            </a:r>
            <a:endParaRPr lang="zh-CN" altLang="en-US">
              <a:solidFill>
                <a:srgbClr val="FF0000"/>
              </a:solidFill>
              <a:latin typeface="黑体" pitchFamily="49" charset="-122"/>
              <a:ea typeface="黑体" pitchFamily="49" charset="-122"/>
            </a:endParaRPr>
          </a:p>
        </p:txBody>
      </p:sp>
      <p:sp>
        <p:nvSpPr>
          <p:cNvPr id="3" name="内容占位符 2"/>
          <p:cNvSpPr>
            <a:spLocks noGrp="1"/>
          </p:cNvSpPr>
          <p:nvPr>
            <p:ph idx="1"/>
          </p:nvPr>
        </p:nvSpPr>
        <p:spPr>
          <a:xfrm>
            <a:off x="0" y="857232"/>
            <a:ext cx="9144000" cy="4525963"/>
          </a:xfrm>
        </p:spPr>
        <p:txBody>
          <a:bodyPr>
            <a:noAutofit/>
          </a:bodyPr>
          <a:lstStyle/>
          <a:p>
            <a:pPr lvl="0"/>
            <a:r>
              <a:rPr lang="zh-CN" altLang="en-US" b="1" smtClean="0">
                <a:solidFill>
                  <a:srgbClr val="0000FF"/>
                </a:solidFill>
              </a:rPr>
              <a:t>填空：（</a:t>
            </a:r>
            <a:r>
              <a:rPr lang="zh-CN" altLang="en-US" b="1">
                <a:solidFill>
                  <a:srgbClr val="0000FF"/>
                </a:solidFill>
              </a:rPr>
              <a:t>一）古代的陆路交通与水陆交通</a:t>
            </a:r>
            <a:endParaRPr lang="zh-CN" altLang="en-US">
              <a:solidFill>
                <a:srgbClr val="0000FF"/>
              </a:solidFill>
            </a:endParaRPr>
          </a:p>
          <a:p>
            <a:r>
              <a:rPr lang="en-US">
                <a:solidFill>
                  <a:srgbClr val="0000FF"/>
                </a:solidFill>
              </a:rPr>
              <a:t>1.</a:t>
            </a:r>
            <a:r>
              <a:rPr lang="zh-CN" altLang="en-US">
                <a:solidFill>
                  <a:srgbClr val="0000FF"/>
                </a:solidFill>
              </a:rPr>
              <a:t>（</a:t>
            </a:r>
            <a:r>
              <a:rPr lang="en-US">
                <a:solidFill>
                  <a:srgbClr val="0000FF"/>
                </a:solidFill>
              </a:rPr>
              <a:t>   </a:t>
            </a:r>
            <a:r>
              <a:rPr lang="en-US" smtClean="0">
                <a:solidFill>
                  <a:srgbClr val="0000FF"/>
                </a:solidFill>
              </a:rPr>
              <a:t>    </a:t>
            </a:r>
            <a:r>
              <a:rPr lang="zh-CN" altLang="en-US" smtClean="0">
                <a:solidFill>
                  <a:srgbClr val="0000FF"/>
                </a:solidFill>
              </a:rPr>
              <a:t>）</a:t>
            </a:r>
            <a:r>
              <a:rPr lang="zh-CN" altLang="en-US">
                <a:solidFill>
                  <a:srgbClr val="0000FF"/>
                </a:solidFill>
              </a:rPr>
              <a:t>的发展推动着人工道路的铺设。</a:t>
            </a:r>
            <a:endParaRPr lang="zh-CN" altLang="en-US">
              <a:solidFill>
                <a:srgbClr val="0000FF"/>
              </a:solidFill>
            </a:endParaRPr>
          </a:p>
          <a:p>
            <a:r>
              <a:rPr lang="en-US">
                <a:solidFill>
                  <a:srgbClr val="0000FF"/>
                </a:solidFill>
              </a:rPr>
              <a:t>2.</a:t>
            </a:r>
            <a:r>
              <a:rPr lang="zh-CN" altLang="en-US">
                <a:solidFill>
                  <a:srgbClr val="0000FF"/>
                </a:solidFill>
              </a:rPr>
              <a:t>罗马道路把罗马和各（</a:t>
            </a:r>
            <a:r>
              <a:rPr lang="en-US">
                <a:solidFill>
                  <a:srgbClr val="0000FF"/>
                </a:solidFill>
              </a:rPr>
              <a:t>  </a:t>
            </a:r>
            <a:r>
              <a:rPr lang="en-US" smtClean="0">
                <a:solidFill>
                  <a:srgbClr val="0000FF"/>
                </a:solidFill>
              </a:rPr>
              <a:t>     </a:t>
            </a:r>
            <a:r>
              <a:rPr lang="zh-CN" altLang="en-US">
                <a:solidFill>
                  <a:srgbClr val="0000FF"/>
                </a:solidFill>
              </a:rPr>
              <a:t>）连接起来，形成“条条大路通罗马”的状况。</a:t>
            </a:r>
            <a:endParaRPr lang="zh-CN" altLang="en-US">
              <a:solidFill>
                <a:srgbClr val="0000FF"/>
              </a:solidFill>
            </a:endParaRPr>
          </a:p>
          <a:p>
            <a:r>
              <a:rPr lang="en-US">
                <a:solidFill>
                  <a:srgbClr val="0000FF"/>
                </a:solidFill>
              </a:rPr>
              <a:t>3.</a:t>
            </a:r>
            <a:r>
              <a:rPr lang="zh-CN" altLang="en-US">
                <a:solidFill>
                  <a:srgbClr val="0000FF"/>
                </a:solidFill>
              </a:rPr>
              <a:t>秦朝修筑的驰道和</a:t>
            </a:r>
            <a:r>
              <a:rPr lang="zh-CN" altLang="en-US" smtClean="0">
                <a:solidFill>
                  <a:srgbClr val="0000FF"/>
                </a:solidFill>
              </a:rPr>
              <a:t>（    ）</a:t>
            </a:r>
            <a:r>
              <a:rPr lang="zh-CN" altLang="en-US">
                <a:solidFill>
                  <a:srgbClr val="0000FF"/>
                </a:solidFill>
              </a:rPr>
              <a:t>、（</a:t>
            </a:r>
            <a:r>
              <a:rPr lang="en-US">
                <a:solidFill>
                  <a:srgbClr val="0000FF"/>
                </a:solidFill>
              </a:rPr>
              <a:t>   </a:t>
            </a:r>
            <a:r>
              <a:rPr lang="en-US" smtClean="0">
                <a:solidFill>
                  <a:srgbClr val="0000FF"/>
                </a:solidFill>
              </a:rPr>
              <a:t>    </a:t>
            </a:r>
            <a:r>
              <a:rPr lang="zh-CN" altLang="en-US">
                <a:solidFill>
                  <a:srgbClr val="0000FF"/>
                </a:solidFill>
              </a:rPr>
              <a:t>）、新道等，构成了以咸阳为中心的全国性道路网。</a:t>
            </a:r>
            <a:endParaRPr lang="zh-CN" altLang="en-US">
              <a:solidFill>
                <a:srgbClr val="0000FF"/>
              </a:solidFill>
            </a:endParaRPr>
          </a:p>
          <a:p>
            <a:r>
              <a:rPr lang="en-US">
                <a:solidFill>
                  <a:srgbClr val="0000FF"/>
                </a:solidFill>
              </a:rPr>
              <a:t>4.</a:t>
            </a:r>
            <a:r>
              <a:rPr lang="zh-CN" altLang="en-US">
                <a:solidFill>
                  <a:srgbClr val="0000FF"/>
                </a:solidFill>
              </a:rPr>
              <a:t>（</a:t>
            </a:r>
            <a:r>
              <a:rPr lang="en-US">
                <a:solidFill>
                  <a:srgbClr val="0000FF"/>
                </a:solidFill>
              </a:rPr>
              <a:t>  </a:t>
            </a:r>
            <a:r>
              <a:rPr lang="en-US" smtClean="0">
                <a:solidFill>
                  <a:srgbClr val="0000FF"/>
                </a:solidFill>
              </a:rPr>
              <a:t>            </a:t>
            </a:r>
            <a:r>
              <a:rPr lang="zh-CN" altLang="en-US">
                <a:solidFill>
                  <a:srgbClr val="0000FF"/>
                </a:solidFill>
              </a:rPr>
              <a:t>）在汉代贯通后，成为连接欧亚大陆的打通道。</a:t>
            </a:r>
            <a:endParaRPr lang="zh-CN" altLang="en-US">
              <a:solidFill>
                <a:srgbClr val="0000FF"/>
              </a:solidFill>
            </a:endParaRPr>
          </a:p>
          <a:p>
            <a:r>
              <a:rPr lang="en-US">
                <a:solidFill>
                  <a:srgbClr val="0000FF"/>
                </a:solidFill>
              </a:rPr>
              <a:t>5.</a:t>
            </a:r>
            <a:r>
              <a:rPr lang="zh-CN" altLang="en-US">
                <a:solidFill>
                  <a:srgbClr val="0000FF"/>
                </a:solidFill>
              </a:rPr>
              <a:t>唐长安的城市道路建设，影响远及（</a:t>
            </a:r>
            <a:r>
              <a:rPr lang="en-US">
                <a:solidFill>
                  <a:srgbClr val="0000FF"/>
                </a:solidFill>
              </a:rPr>
              <a:t> </a:t>
            </a:r>
            <a:r>
              <a:rPr lang="en-US" smtClean="0">
                <a:solidFill>
                  <a:srgbClr val="0000FF"/>
                </a:solidFill>
              </a:rPr>
              <a:t>        </a:t>
            </a:r>
            <a:r>
              <a:rPr lang="zh-CN" altLang="en-US" smtClean="0">
                <a:solidFill>
                  <a:srgbClr val="0000FF"/>
                </a:solidFill>
              </a:rPr>
              <a:t>）。</a:t>
            </a:r>
            <a:endParaRPr lang="zh-CN" altLang="en-US">
              <a:solidFill>
                <a:srgbClr val="0000FF"/>
              </a:solidFill>
            </a:endParaRPr>
          </a:p>
        </p:txBody>
      </p:sp>
      <p:sp>
        <p:nvSpPr>
          <p:cNvPr id="4" name="TextBox 3"/>
          <p:cNvSpPr txBox="1"/>
          <p:nvPr/>
        </p:nvSpPr>
        <p:spPr>
          <a:xfrm>
            <a:off x="1000100" y="1500174"/>
            <a:ext cx="857256" cy="461665"/>
          </a:xfrm>
          <a:prstGeom prst="rect">
            <a:avLst/>
          </a:prstGeom>
          <a:noFill/>
        </p:spPr>
        <p:txBody>
          <a:bodyPr wrap="square" rtlCol="0">
            <a:spAutoFit/>
          </a:bodyPr>
          <a:lstStyle/>
          <a:p>
            <a:r>
              <a:rPr lang="zh-CN" altLang="en-US" b="1" smtClean="0">
                <a:solidFill>
                  <a:srgbClr val="FF0000"/>
                </a:solidFill>
              </a:rPr>
              <a:t> </a:t>
            </a:r>
            <a:r>
              <a:rPr lang="zh-CN" altLang="en-US" sz="2400" b="1" smtClean="0">
                <a:solidFill>
                  <a:srgbClr val="FF0000"/>
                </a:solidFill>
              </a:rPr>
              <a:t>生产</a:t>
            </a:r>
            <a:endParaRPr lang="zh-CN" altLang="en-US" sz="2400" b="1">
              <a:solidFill>
                <a:srgbClr val="FF0000"/>
              </a:solidFill>
            </a:endParaRPr>
          </a:p>
        </p:txBody>
      </p:sp>
      <p:sp>
        <p:nvSpPr>
          <p:cNvPr id="5" name="TextBox 4"/>
          <p:cNvSpPr txBox="1"/>
          <p:nvPr/>
        </p:nvSpPr>
        <p:spPr>
          <a:xfrm>
            <a:off x="4643438" y="2048524"/>
            <a:ext cx="1071570" cy="523220"/>
          </a:xfrm>
          <a:prstGeom prst="rect">
            <a:avLst/>
          </a:prstGeom>
          <a:noFill/>
        </p:spPr>
        <p:txBody>
          <a:bodyPr wrap="square" rtlCol="0">
            <a:spAutoFit/>
          </a:bodyPr>
          <a:lstStyle/>
          <a:p>
            <a:r>
              <a:rPr lang="zh-CN" altLang="en-US" sz="2800" b="1" smtClean="0">
                <a:solidFill>
                  <a:srgbClr val="FF0000"/>
                </a:solidFill>
              </a:rPr>
              <a:t>行省</a:t>
            </a:r>
            <a:endParaRPr lang="zh-CN" altLang="en-US" sz="2800" b="1">
              <a:solidFill>
                <a:srgbClr val="FF0000"/>
              </a:solidFill>
            </a:endParaRPr>
          </a:p>
        </p:txBody>
      </p:sp>
      <p:sp>
        <p:nvSpPr>
          <p:cNvPr id="8" name="TextBox 7"/>
          <p:cNvSpPr txBox="1"/>
          <p:nvPr/>
        </p:nvSpPr>
        <p:spPr>
          <a:xfrm>
            <a:off x="4143372" y="3191532"/>
            <a:ext cx="1143008" cy="523220"/>
          </a:xfrm>
          <a:prstGeom prst="rect">
            <a:avLst/>
          </a:prstGeom>
          <a:noFill/>
        </p:spPr>
        <p:txBody>
          <a:bodyPr wrap="square" rtlCol="0">
            <a:spAutoFit/>
          </a:bodyPr>
          <a:lstStyle/>
          <a:p>
            <a:r>
              <a:rPr lang="zh-CN" altLang="en-US" sz="2800" b="1" smtClean="0">
                <a:solidFill>
                  <a:srgbClr val="FF0000"/>
                </a:solidFill>
              </a:rPr>
              <a:t>直道</a:t>
            </a:r>
            <a:endParaRPr lang="zh-CN" altLang="en-US" sz="2800" b="1">
              <a:solidFill>
                <a:srgbClr val="FF0000"/>
              </a:solidFill>
            </a:endParaRPr>
          </a:p>
        </p:txBody>
      </p:sp>
      <p:sp>
        <p:nvSpPr>
          <p:cNvPr id="9" name="TextBox 8"/>
          <p:cNvSpPr txBox="1"/>
          <p:nvPr/>
        </p:nvSpPr>
        <p:spPr>
          <a:xfrm>
            <a:off x="5857884" y="3202544"/>
            <a:ext cx="1143008" cy="461665"/>
          </a:xfrm>
          <a:prstGeom prst="rect">
            <a:avLst/>
          </a:prstGeom>
          <a:noFill/>
        </p:spPr>
        <p:txBody>
          <a:bodyPr wrap="square" rtlCol="0">
            <a:spAutoFit/>
          </a:bodyPr>
          <a:lstStyle/>
          <a:p>
            <a:r>
              <a:rPr lang="zh-CN" altLang="en-US" sz="2400" b="1" smtClean="0">
                <a:solidFill>
                  <a:srgbClr val="FF0000"/>
                </a:solidFill>
              </a:rPr>
              <a:t>五尺道 </a:t>
            </a:r>
            <a:endParaRPr lang="zh-CN" altLang="en-US" sz="2400" b="1">
              <a:solidFill>
                <a:srgbClr val="FF0000"/>
              </a:solidFill>
            </a:endParaRPr>
          </a:p>
        </p:txBody>
      </p:sp>
      <p:sp>
        <p:nvSpPr>
          <p:cNvPr id="10" name="TextBox 9"/>
          <p:cNvSpPr txBox="1"/>
          <p:nvPr/>
        </p:nvSpPr>
        <p:spPr>
          <a:xfrm>
            <a:off x="1000100" y="4286256"/>
            <a:ext cx="1500198" cy="461665"/>
          </a:xfrm>
          <a:prstGeom prst="rect">
            <a:avLst/>
          </a:prstGeom>
          <a:noFill/>
        </p:spPr>
        <p:txBody>
          <a:bodyPr wrap="square" rtlCol="0">
            <a:spAutoFit/>
          </a:bodyPr>
          <a:lstStyle/>
          <a:p>
            <a:r>
              <a:rPr lang="zh-CN" altLang="en-US" sz="2400" b="1" smtClean="0">
                <a:solidFill>
                  <a:srgbClr val="FF0000"/>
                </a:solidFill>
              </a:rPr>
              <a:t>丝绸之路</a:t>
            </a:r>
            <a:endParaRPr lang="zh-CN" altLang="en-US" sz="2400" b="1">
              <a:solidFill>
                <a:srgbClr val="FF0000"/>
              </a:solidFill>
            </a:endParaRPr>
          </a:p>
        </p:txBody>
      </p:sp>
      <p:sp>
        <p:nvSpPr>
          <p:cNvPr id="11" name="TextBox 10"/>
          <p:cNvSpPr txBox="1"/>
          <p:nvPr/>
        </p:nvSpPr>
        <p:spPr>
          <a:xfrm>
            <a:off x="7215206" y="5286388"/>
            <a:ext cx="1000132" cy="523220"/>
          </a:xfrm>
          <a:prstGeom prst="rect">
            <a:avLst/>
          </a:prstGeom>
          <a:noFill/>
        </p:spPr>
        <p:txBody>
          <a:bodyPr wrap="square" rtlCol="0">
            <a:spAutoFit/>
          </a:bodyPr>
          <a:lstStyle/>
          <a:p>
            <a:r>
              <a:rPr lang="zh-CN" altLang="en-US" sz="2800" b="1" smtClean="0">
                <a:solidFill>
                  <a:srgbClr val="FF0000"/>
                </a:solidFill>
              </a:rPr>
              <a:t>日本</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2000"/>
                                        <p:tgtEl>
                                          <p:spTgt spid="8">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2000"/>
                                        <p:tgtEl>
                                          <p:spTgt spid="9">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2000"/>
                                        <p:tgtEl>
                                          <p:spTgt spid="10">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fade">
                                      <p:cBhvr>
                                        <p:cTn id="27"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build="allAtOnce"/>
      <p:bldP spid="9" grpId="0" build="p"/>
      <p:bldP spid="10" grpId="0" build="allAtOnce"/>
      <p:bldP spid="11" grpId="0" build="allAtOnce"/>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642918"/>
            <a:ext cx="9144000" cy="4525963"/>
          </a:xfrm>
        </p:spPr>
        <p:txBody>
          <a:bodyPr>
            <a:noAutofit/>
          </a:bodyPr>
          <a:lstStyle/>
          <a:p>
            <a:r>
              <a:rPr lang="en-US" sz="3600" b="1" smtClean="0">
                <a:solidFill>
                  <a:srgbClr val="0000FF"/>
                </a:solidFill>
              </a:rPr>
              <a:t>6.</a:t>
            </a:r>
            <a:r>
              <a:rPr lang="zh-CN" altLang="en-US" sz="3600" b="1" smtClean="0">
                <a:solidFill>
                  <a:srgbClr val="0000FF"/>
                </a:solidFill>
              </a:rPr>
              <a:t>元朝在全国遍设（</a:t>
            </a:r>
            <a:r>
              <a:rPr lang="en-US" sz="3600" b="1" smtClean="0">
                <a:solidFill>
                  <a:srgbClr val="0000FF"/>
                </a:solidFill>
              </a:rPr>
              <a:t>     </a:t>
            </a:r>
            <a:r>
              <a:rPr lang="zh-CN" altLang="en-US" sz="3600" b="1" smtClean="0">
                <a:solidFill>
                  <a:srgbClr val="0000FF"/>
                </a:solidFill>
              </a:rPr>
              <a:t>），构成了以大都为中心通向全国乃至境外的（</a:t>
            </a:r>
            <a:r>
              <a:rPr lang="en-US" sz="3600" b="1" smtClean="0">
                <a:solidFill>
                  <a:srgbClr val="0000FF"/>
                </a:solidFill>
              </a:rPr>
              <a:t>    </a:t>
            </a:r>
            <a:r>
              <a:rPr lang="zh-CN" altLang="en-US" sz="3600" b="1" smtClean="0">
                <a:solidFill>
                  <a:srgbClr val="0000FF"/>
                </a:solidFill>
              </a:rPr>
              <a:t>）交通网。</a:t>
            </a:r>
            <a:endParaRPr lang="zh-CN" altLang="en-US" sz="3600" b="1" smtClean="0">
              <a:solidFill>
                <a:srgbClr val="0000FF"/>
              </a:solidFill>
            </a:endParaRPr>
          </a:p>
          <a:p>
            <a:r>
              <a:rPr lang="en-US" sz="3600" b="1" smtClean="0">
                <a:solidFill>
                  <a:srgbClr val="0000FF"/>
                </a:solidFill>
              </a:rPr>
              <a:t>7.</a:t>
            </a:r>
            <a:r>
              <a:rPr lang="zh-CN" altLang="en-US" sz="3600" b="1" smtClean="0">
                <a:solidFill>
                  <a:srgbClr val="0000FF"/>
                </a:solidFill>
              </a:rPr>
              <a:t>（</a:t>
            </a:r>
            <a:r>
              <a:rPr lang="en-US" sz="3600" b="1" smtClean="0">
                <a:solidFill>
                  <a:srgbClr val="0000FF"/>
                </a:solidFill>
              </a:rPr>
              <a:t>      </a:t>
            </a:r>
            <a:r>
              <a:rPr lang="zh-CN" altLang="en-US" sz="3600" b="1" smtClean="0">
                <a:solidFill>
                  <a:srgbClr val="0000FF"/>
                </a:solidFill>
              </a:rPr>
              <a:t>）是人工开凿的河流。秦始皇开凿的（</a:t>
            </a:r>
            <a:r>
              <a:rPr lang="en-US" sz="3600" b="1" smtClean="0">
                <a:solidFill>
                  <a:srgbClr val="0000FF"/>
                </a:solidFill>
              </a:rPr>
              <a:t>      </a:t>
            </a:r>
            <a:r>
              <a:rPr lang="zh-CN" altLang="en-US" sz="3600" b="1" smtClean="0">
                <a:solidFill>
                  <a:srgbClr val="0000FF"/>
                </a:solidFill>
              </a:rPr>
              <a:t>），沟通了（</a:t>
            </a:r>
            <a:r>
              <a:rPr lang="en-US" sz="3600" b="1" smtClean="0">
                <a:solidFill>
                  <a:srgbClr val="0000FF"/>
                </a:solidFill>
              </a:rPr>
              <a:t>    </a:t>
            </a:r>
            <a:r>
              <a:rPr lang="zh-CN" altLang="en-US" sz="3600" b="1" smtClean="0">
                <a:solidFill>
                  <a:srgbClr val="0000FF"/>
                </a:solidFill>
              </a:rPr>
              <a:t>）和（</a:t>
            </a:r>
            <a:r>
              <a:rPr lang="en-US" sz="3600" b="1" smtClean="0">
                <a:solidFill>
                  <a:srgbClr val="0000FF"/>
                </a:solidFill>
              </a:rPr>
              <a:t>    </a:t>
            </a:r>
            <a:r>
              <a:rPr lang="zh-CN" altLang="en-US" sz="3600" b="1" smtClean="0">
                <a:solidFill>
                  <a:srgbClr val="0000FF"/>
                </a:solidFill>
              </a:rPr>
              <a:t>）两大水系。隋朝的大运河以（</a:t>
            </a:r>
            <a:r>
              <a:rPr lang="en-US" sz="3600" b="1" smtClean="0">
                <a:solidFill>
                  <a:srgbClr val="0000FF"/>
                </a:solidFill>
              </a:rPr>
              <a:t>      </a:t>
            </a:r>
            <a:r>
              <a:rPr lang="zh-CN" altLang="en-US" sz="3600" b="1" smtClean="0">
                <a:solidFill>
                  <a:srgbClr val="0000FF"/>
                </a:solidFill>
              </a:rPr>
              <a:t>）为中心，沟通中国南方和北方。元代完成的（     ）运河，全长</a:t>
            </a:r>
            <a:r>
              <a:rPr lang="en-US" altLang="zh-CN" sz="3600" b="1" smtClean="0">
                <a:solidFill>
                  <a:srgbClr val="0000FF"/>
                </a:solidFill>
              </a:rPr>
              <a:t>1800</a:t>
            </a:r>
            <a:r>
              <a:rPr lang="zh-CN" altLang="en-US" sz="3600" b="1" smtClean="0">
                <a:solidFill>
                  <a:srgbClr val="0000FF"/>
                </a:solidFill>
              </a:rPr>
              <a:t>千米，为世界之最。</a:t>
            </a:r>
            <a:endParaRPr lang="zh-CN" altLang="en-US" sz="3600" b="1" smtClean="0">
              <a:solidFill>
                <a:srgbClr val="0000FF"/>
              </a:solidFill>
            </a:endParaRPr>
          </a:p>
          <a:p>
            <a:r>
              <a:rPr lang="en-US" sz="3600" b="1" smtClean="0">
                <a:solidFill>
                  <a:srgbClr val="0000FF"/>
                </a:solidFill>
              </a:rPr>
              <a:t>8</a:t>
            </a:r>
            <a:r>
              <a:rPr lang="zh-CN" altLang="en-US" sz="3600" b="1" smtClean="0">
                <a:solidFill>
                  <a:srgbClr val="0000FF"/>
                </a:solidFill>
              </a:rPr>
              <a:t>．法国（</a:t>
            </a:r>
            <a:r>
              <a:rPr lang="en-US" sz="3600" b="1" smtClean="0">
                <a:solidFill>
                  <a:srgbClr val="0000FF"/>
                </a:solidFill>
              </a:rPr>
              <a:t>     </a:t>
            </a:r>
            <a:r>
              <a:rPr lang="zh-CN" altLang="en-US" sz="3600" b="1" smtClean="0">
                <a:solidFill>
                  <a:srgbClr val="0000FF"/>
                </a:solidFill>
              </a:rPr>
              <a:t>）运河开辟了连接地中海和大西洋的新通道，是欧洲历史最悠久且目前仍在通航的运河之一。</a:t>
            </a:r>
            <a:endParaRPr lang="zh-CN" altLang="en-US" sz="3600" b="1" smtClean="0">
              <a:solidFill>
                <a:srgbClr val="0000FF"/>
              </a:solidFill>
            </a:endParaRPr>
          </a:p>
          <a:p>
            <a:endParaRPr lang="zh-CN" altLang="en-US" sz="3600" b="1" smtClean="0">
              <a:solidFill>
                <a:srgbClr val="0000FF"/>
              </a:solidFill>
            </a:endParaRPr>
          </a:p>
          <a:p>
            <a:endParaRPr lang="zh-CN" altLang="en-US" sz="3600" b="1">
              <a:solidFill>
                <a:srgbClr val="0000FF"/>
              </a:solidFill>
            </a:endParaRPr>
          </a:p>
        </p:txBody>
      </p:sp>
      <p:sp>
        <p:nvSpPr>
          <p:cNvPr id="4" name="TextBox 3"/>
          <p:cNvSpPr txBox="1"/>
          <p:nvPr/>
        </p:nvSpPr>
        <p:spPr>
          <a:xfrm>
            <a:off x="4357686" y="785794"/>
            <a:ext cx="1143008" cy="523220"/>
          </a:xfrm>
          <a:prstGeom prst="rect">
            <a:avLst/>
          </a:prstGeom>
          <a:noFill/>
        </p:spPr>
        <p:txBody>
          <a:bodyPr wrap="square" rtlCol="0">
            <a:spAutoFit/>
          </a:bodyPr>
          <a:lstStyle/>
          <a:p>
            <a:r>
              <a:rPr lang="zh-CN" altLang="en-US" sz="2800" b="1" smtClean="0">
                <a:solidFill>
                  <a:srgbClr val="FF0000"/>
                </a:solidFill>
              </a:rPr>
              <a:t>驿站</a:t>
            </a:r>
            <a:endParaRPr lang="zh-CN" altLang="en-US" sz="2800" b="1">
              <a:solidFill>
                <a:srgbClr val="FF0000"/>
              </a:solidFill>
            </a:endParaRPr>
          </a:p>
        </p:txBody>
      </p:sp>
      <p:sp>
        <p:nvSpPr>
          <p:cNvPr id="5" name="TextBox 4"/>
          <p:cNvSpPr txBox="1"/>
          <p:nvPr/>
        </p:nvSpPr>
        <p:spPr>
          <a:xfrm>
            <a:off x="6215074" y="1214422"/>
            <a:ext cx="1000132" cy="523220"/>
          </a:xfrm>
          <a:prstGeom prst="rect">
            <a:avLst/>
          </a:prstGeom>
          <a:noFill/>
        </p:spPr>
        <p:txBody>
          <a:bodyPr wrap="square" rtlCol="0">
            <a:spAutoFit/>
          </a:bodyPr>
          <a:lstStyle/>
          <a:p>
            <a:r>
              <a:rPr lang="zh-CN" altLang="en-US" sz="2800" b="1" smtClean="0">
                <a:solidFill>
                  <a:srgbClr val="FF0000"/>
                </a:solidFill>
              </a:rPr>
              <a:t>驿路</a:t>
            </a:r>
            <a:endParaRPr lang="zh-CN" altLang="en-US" sz="2800" b="1">
              <a:solidFill>
                <a:srgbClr val="FF0000"/>
              </a:solidFill>
            </a:endParaRPr>
          </a:p>
        </p:txBody>
      </p:sp>
      <p:sp>
        <p:nvSpPr>
          <p:cNvPr id="6" name="TextBox 5"/>
          <p:cNvSpPr txBox="1"/>
          <p:nvPr/>
        </p:nvSpPr>
        <p:spPr>
          <a:xfrm>
            <a:off x="1071538" y="1928802"/>
            <a:ext cx="1000132" cy="523220"/>
          </a:xfrm>
          <a:prstGeom prst="rect">
            <a:avLst/>
          </a:prstGeom>
          <a:noFill/>
        </p:spPr>
        <p:txBody>
          <a:bodyPr wrap="square" rtlCol="0">
            <a:spAutoFit/>
          </a:bodyPr>
          <a:lstStyle/>
          <a:p>
            <a:r>
              <a:rPr lang="zh-CN" altLang="en-US" sz="2800" b="1" smtClean="0">
                <a:solidFill>
                  <a:srgbClr val="FF0000"/>
                </a:solidFill>
              </a:rPr>
              <a:t>运河</a:t>
            </a:r>
            <a:endParaRPr lang="zh-CN" altLang="en-US" sz="2800" b="1">
              <a:solidFill>
                <a:srgbClr val="FF0000"/>
              </a:solidFill>
            </a:endParaRPr>
          </a:p>
        </p:txBody>
      </p:sp>
      <p:sp>
        <p:nvSpPr>
          <p:cNvPr id="7" name="TextBox 6"/>
          <p:cNvSpPr txBox="1"/>
          <p:nvPr/>
        </p:nvSpPr>
        <p:spPr>
          <a:xfrm>
            <a:off x="1214414" y="2500306"/>
            <a:ext cx="902811" cy="523220"/>
          </a:xfrm>
          <a:prstGeom prst="rect">
            <a:avLst/>
          </a:prstGeom>
          <a:noFill/>
        </p:spPr>
        <p:txBody>
          <a:bodyPr wrap="none" rtlCol="0">
            <a:spAutoFit/>
          </a:bodyPr>
          <a:lstStyle/>
          <a:p>
            <a:r>
              <a:rPr lang="zh-CN" altLang="en-US" sz="2800" b="1" smtClean="0">
                <a:solidFill>
                  <a:srgbClr val="FF0000"/>
                </a:solidFill>
              </a:rPr>
              <a:t>灵渠</a:t>
            </a:r>
            <a:endParaRPr lang="zh-CN" altLang="en-US" sz="2800" b="1">
              <a:solidFill>
                <a:srgbClr val="FF0000"/>
              </a:solidFill>
            </a:endParaRPr>
          </a:p>
        </p:txBody>
      </p:sp>
      <p:sp>
        <p:nvSpPr>
          <p:cNvPr id="8" name="TextBox 7"/>
          <p:cNvSpPr txBox="1"/>
          <p:nvPr/>
        </p:nvSpPr>
        <p:spPr>
          <a:xfrm>
            <a:off x="4500562" y="2428868"/>
            <a:ext cx="1000132" cy="523220"/>
          </a:xfrm>
          <a:prstGeom prst="rect">
            <a:avLst/>
          </a:prstGeom>
          <a:noFill/>
        </p:spPr>
        <p:txBody>
          <a:bodyPr wrap="square" rtlCol="0">
            <a:spAutoFit/>
          </a:bodyPr>
          <a:lstStyle/>
          <a:p>
            <a:r>
              <a:rPr lang="zh-CN" altLang="en-US" sz="2800" b="1" smtClean="0">
                <a:solidFill>
                  <a:srgbClr val="FF0000"/>
                </a:solidFill>
              </a:rPr>
              <a:t>珠江</a:t>
            </a:r>
            <a:endParaRPr lang="zh-CN" altLang="en-US" sz="2800" b="1">
              <a:solidFill>
                <a:srgbClr val="FF0000"/>
              </a:solidFill>
            </a:endParaRPr>
          </a:p>
        </p:txBody>
      </p:sp>
      <p:sp>
        <p:nvSpPr>
          <p:cNvPr id="9" name="TextBox 8"/>
          <p:cNvSpPr txBox="1"/>
          <p:nvPr/>
        </p:nvSpPr>
        <p:spPr>
          <a:xfrm>
            <a:off x="6286512" y="2428868"/>
            <a:ext cx="1000132" cy="523220"/>
          </a:xfrm>
          <a:prstGeom prst="rect">
            <a:avLst/>
          </a:prstGeom>
          <a:noFill/>
        </p:spPr>
        <p:txBody>
          <a:bodyPr wrap="square" rtlCol="0">
            <a:spAutoFit/>
          </a:bodyPr>
          <a:lstStyle/>
          <a:p>
            <a:r>
              <a:rPr lang="zh-CN" altLang="en-US" sz="2800" b="1" smtClean="0">
                <a:solidFill>
                  <a:srgbClr val="FF0000"/>
                </a:solidFill>
              </a:rPr>
              <a:t>长江</a:t>
            </a:r>
            <a:endParaRPr lang="zh-CN" altLang="en-US" sz="2800" b="1">
              <a:solidFill>
                <a:srgbClr val="FF0000"/>
              </a:solidFill>
            </a:endParaRPr>
          </a:p>
        </p:txBody>
      </p:sp>
      <p:sp>
        <p:nvSpPr>
          <p:cNvPr id="10" name="TextBox 9"/>
          <p:cNvSpPr txBox="1"/>
          <p:nvPr/>
        </p:nvSpPr>
        <p:spPr>
          <a:xfrm>
            <a:off x="4857752" y="3071810"/>
            <a:ext cx="1071570" cy="523220"/>
          </a:xfrm>
          <a:prstGeom prst="rect">
            <a:avLst/>
          </a:prstGeom>
          <a:noFill/>
        </p:spPr>
        <p:txBody>
          <a:bodyPr wrap="square" rtlCol="0">
            <a:spAutoFit/>
          </a:bodyPr>
          <a:lstStyle/>
          <a:p>
            <a:r>
              <a:rPr lang="zh-CN" altLang="en-US" sz="2800" b="1" smtClean="0">
                <a:solidFill>
                  <a:srgbClr val="FF0000"/>
                </a:solidFill>
              </a:rPr>
              <a:t>洛阳</a:t>
            </a:r>
            <a:endParaRPr lang="zh-CN" altLang="en-US" sz="2800" b="1">
              <a:solidFill>
                <a:srgbClr val="FF0000"/>
              </a:solidFill>
            </a:endParaRPr>
          </a:p>
        </p:txBody>
      </p:sp>
      <p:sp>
        <p:nvSpPr>
          <p:cNvPr id="11" name="TextBox 10"/>
          <p:cNvSpPr txBox="1"/>
          <p:nvPr/>
        </p:nvSpPr>
        <p:spPr>
          <a:xfrm>
            <a:off x="6715140" y="3571876"/>
            <a:ext cx="1000132" cy="523220"/>
          </a:xfrm>
          <a:prstGeom prst="rect">
            <a:avLst/>
          </a:prstGeom>
          <a:noFill/>
        </p:spPr>
        <p:txBody>
          <a:bodyPr wrap="square" rtlCol="0">
            <a:spAutoFit/>
          </a:bodyPr>
          <a:lstStyle/>
          <a:p>
            <a:r>
              <a:rPr lang="zh-CN" altLang="en-US" sz="2800" b="1" smtClean="0">
                <a:solidFill>
                  <a:srgbClr val="FF0000"/>
                </a:solidFill>
              </a:rPr>
              <a:t>京杭</a:t>
            </a:r>
            <a:endParaRPr lang="zh-CN" altLang="en-US" sz="2800" b="1">
              <a:solidFill>
                <a:srgbClr val="FF0000"/>
              </a:solidFill>
            </a:endParaRPr>
          </a:p>
        </p:txBody>
      </p:sp>
      <p:sp>
        <p:nvSpPr>
          <p:cNvPr id="12" name="TextBox 11"/>
          <p:cNvSpPr txBox="1"/>
          <p:nvPr/>
        </p:nvSpPr>
        <p:spPr>
          <a:xfrm>
            <a:off x="2285984" y="4714884"/>
            <a:ext cx="1071570" cy="523220"/>
          </a:xfrm>
          <a:prstGeom prst="rect">
            <a:avLst/>
          </a:prstGeom>
          <a:noFill/>
        </p:spPr>
        <p:txBody>
          <a:bodyPr wrap="square" rtlCol="0">
            <a:spAutoFit/>
          </a:bodyPr>
          <a:lstStyle/>
          <a:p>
            <a:r>
              <a:rPr lang="zh-CN" altLang="en-US" sz="2800" b="1" smtClean="0">
                <a:solidFill>
                  <a:srgbClr val="FF0000"/>
                </a:solidFill>
              </a:rPr>
              <a:t>米迪</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2000"/>
                                        <p:tgtEl>
                                          <p:spTgt spid="6">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2000"/>
                                        <p:tgtEl>
                                          <p:spTgt spid="7">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2000"/>
                                        <p:tgtEl>
                                          <p:spTgt spid="8">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2000"/>
                                        <p:tgtEl>
                                          <p:spTgt spid="9">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2000"/>
                                        <p:tgtEl>
                                          <p:spTgt spid="10">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fade">
                                      <p:cBhvr>
                                        <p:cTn id="42" dur="2000"/>
                                        <p:tgtEl>
                                          <p:spTgt spid="11">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0" end="0"/>
                                            </p:txEl>
                                          </p:spTgt>
                                        </p:tgtEl>
                                        <p:attrNameLst>
                                          <p:attrName>style.visibility</p:attrName>
                                        </p:attrNameLst>
                                      </p:cBhvr>
                                      <p:to>
                                        <p:strVal val="visible"/>
                                      </p:to>
                                    </p:set>
                                    <p:animEffect transition="in" filter="fade">
                                      <p:cBhvr>
                                        <p:cTn id="47" dur="2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build="allAtOnce"/>
      <p:bldP spid="6" grpId="0" build="allAtOnce"/>
      <p:bldP spid="7" grpId="0" build="allAtOnce"/>
      <p:bldP spid="8" grpId="0" build="allAtOnce"/>
      <p:bldP spid="9" grpId="0" build="allAtOnce"/>
      <p:bldP spid="10" grpId="0" build="allAtOnce"/>
      <p:bldP spid="11" grpId="0" build="allAtOnce"/>
      <p:bldP spid="12" grpId="0" build="allAtOnce"/>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0"/>
            <a:ext cx="9144000" cy="4525963"/>
          </a:xfrm>
        </p:spPr>
        <p:txBody>
          <a:bodyPr>
            <a:noAutofit/>
          </a:bodyPr>
          <a:lstStyle/>
          <a:p>
            <a:r>
              <a:rPr lang="zh-CN" altLang="en-US" b="1">
                <a:solidFill>
                  <a:srgbClr val="0000FF"/>
                </a:solidFill>
              </a:rPr>
              <a:t>（二）对海洋的探索与全球航路的建立</a:t>
            </a:r>
            <a:endParaRPr lang="zh-CN" altLang="en-US">
              <a:solidFill>
                <a:srgbClr val="0000FF"/>
              </a:solidFill>
            </a:endParaRPr>
          </a:p>
          <a:p>
            <a:r>
              <a:rPr lang="en-US" b="1">
                <a:solidFill>
                  <a:srgbClr val="0000FF"/>
                </a:solidFill>
              </a:rPr>
              <a:t>1.</a:t>
            </a:r>
            <a:r>
              <a:rPr lang="zh-CN" altLang="en-US" b="1">
                <a:solidFill>
                  <a:srgbClr val="0000FF"/>
                </a:solidFill>
              </a:rPr>
              <a:t>汉武帝时期，已初步形成（</a:t>
            </a:r>
            <a:r>
              <a:rPr lang="en-US" b="1">
                <a:solidFill>
                  <a:srgbClr val="0000FF"/>
                </a:solidFill>
              </a:rPr>
              <a:t>  </a:t>
            </a:r>
            <a:r>
              <a:rPr lang="zh-CN" altLang="en-US" b="1">
                <a:solidFill>
                  <a:srgbClr val="0000FF"/>
                </a:solidFill>
              </a:rPr>
              <a:t>）、（</a:t>
            </a:r>
            <a:r>
              <a:rPr lang="en-US" b="1">
                <a:solidFill>
                  <a:srgbClr val="0000FF"/>
                </a:solidFill>
              </a:rPr>
              <a:t>  </a:t>
            </a:r>
            <a:r>
              <a:rPr lang="zh-CN" altLang="en-US" b="1">
                <a:solidFill>
                  <a:srgbClr val="0000FF"/>
                </a:solidFill>
              </a:rPr>
              <a:t>）两条航线。</a:t>
            </a:r>
            <a:endParaRPr lang="zh-CN" altLang="en-US" b="1">
              <a:solidFill>
                <a:srgbClr val="0000FF"/>
              </a:solidFill>
            </a:endParaRPr>
          </a:p>
          <a:p>
            <a:r>
              <a:rPr lang="en-US" b="1">
                <a:solidFill>
                  <a:srgbClr val="0000FF"/>
                </a:solidFill>
              </a:rPr>
              <a:t>2.</a:t>
            </a:r>
            <a:r>
              <a:rPr lang="zh-CN" altLang="en-US" b="1">
                <a:solidFill>
                  <a:srgbClr val="0000FF"/>
                </a:solidFill>
              </a:rPr>
              <a:t>宋元时期，（</a:t>
            </a:r>
            <a:r>
              <a:rPr lang="en-US" b="1">
                <a:solidFill>
                  <a:srgbClr val="0000FF"/>
                </a:solidFill>
              </a:rPr>
              <a:t>     </a:t>
            </a:r>
            <a:r>
              <a:rPr lang="en-US" b="1" smtClean="0">
                <a:solidFill>
                  <a:srgbClr val="0000FF"/>
                </a:solidFill>
              </a:rPr>
              <a:t>       </a:t>
            </a:r>
            <a:r>
              <a:rPr lang="zh-CN" altLang="en-US" b="1">
                <a:solidFill>
                  <a:srgbClr val="0000FF"/>
                </a:solidFill>
              </a:rPr>
              <a:t>）和（</a:t>
            </a:r>
            <a:r>
              <a:rPr lang="en-US" b="1">
                <a:solidFill>
                  <a:srgbClr val="0000FF"/>
                </a:solidFill>
              </a:rPr>
              <a:t>   </a:t>
            </a:r>
            <a:r>
              <a:rPr lang="en-US" b="1" smtClean="0">
                <a:solidFill>
                  <a:srgbClr val="0000FF"/>
                </a:solidFill>
              </a:rPr>
              <a:t>          </a:t>
            </a:r>
            <a:r>
              <a:rPr lang="zh-CN" altLang="en-US" b="1">
                <a:solidFill>
                  <a:srgbClr val="0000FF"/>
                </a:solidFill>
              </a:rPr>
              <a:t>）极大进步，使中国海船能够横渡大洋，持续航行。</a:t>
            </a:r>
            <a:endParaRPr lang="zh-CN" altLang="en-US" b="1">
              <a:solidFill>
                <a:srgbClr val="0000FF"/>
              </a:solidFill>
            </a:endParaRPr>
          </a:p>
          <a:p>
            <a:r>
              <a:rPr lang="en-US" b="1">
                <a:solidFill>
                  <a:srgbClr val="0000FF"/>
                </a:solidFill>
              </a:rPr>
              <a:t>3.</a:t>
            </a:r>
            <a:r>
              <a:rPr lang="zh-CN" altLang="en-US" b="1">
                <a:solidFill>
                  <a:srgbClr val="0000FF"/>
                </a:solidFill>
              </a:rPr>
              <a:t>郑和下西洋，最远航行至（</a:t>
            </a:r>
            <a:r>
              <a:rPr lang="en-US" b="1">
                <a:solidFill>
                  <a:srgbClr val="0000FF"/>
                </a:solidFill>
              </a:rPr>
              <a:t>   </a:t>
            </a:r>
            <a:r>
              <a:rPr lang="en-US" b="1" smtClean="0">
                <a:solidFill>
                  <a:srgbClr val="0000FF"/>
                </a:solidFill>
              </a:rPr>
              <a:t>            </a:t>
            </a:r>
            <a:r>
              <a:rPr lang="zh-CN" altLang="en-US" b="1">
                <a:solidFill>
                  <a:srgbClr val="0000FF"/>
                </a:solidFill>
              </a:rPr>
              <a:t>）和东非沿岸等地，其规模是历史上罕见的。</a:t>
            </a:r>
            <a:endParaRPr lang="zh-CN" altLang="en-US" b="1">
              <a:solidFill>
                <a:srgbClr val="0000FF"/>
              </a:solidFill>
            </a:endParaRPr>
          </a:p>
          <a:p>
            <a:r>
              <a:rPr lang="en-US" b="1">
                <a:solidFill>
                  <a:srgbClr val="0000FF"/>
                </a:solidFill>
              </a:rPr>
              <a:t>4.</a:t>
            </a:r>
            <a:r>
              <a:rPr lang="zh-CN" altLang="en-US" b="1">
                <a:solidFill>
                  <a:srgbClr val="0000FF"/>
                </a:solidFill>
              </a:rPr>
              <a:t>新航路的开辟让全球海路大通，世界主要的大洋和大陆之间，通过（</a:t>
            </a:r>
            <a:r>
              <a:rPr lang="en-US" b="1">
                <a:solidFill>
                  <a:srgbClr val="0000FF"/>
                </a:solidFill>
              </a:rPr>
              <a:t> </a:t>
            </a:r>
            <a:r>
              <a:rPr lang="en-US" b="1" smtClean="0">
                <a:solidFill>
                  <a:srgbClr val="0000FF"/>
                </a:solidFill>
              </a:rPr>
              <a:t>              </a:t>
            </a:r>
            <a:r>
              <a:rPr lang="zh-CN" altLang="en-US" b="1">
                <a:solidFill>
                  <a:srgbClr val="0000FF"/>
                </a:solidFill>
              </a:rPr>
              <a:t>）建立了直接联系，环球交通网逐渐建立。</a:t>
            </a:r>
            <a:endParaRPr lang="zh-CN" altLang="en-US" b="1">
              <a:solidFill>
                <a:srgbClr val="0000FF"/>
              </a:solidFill>
            </a:endParaRPr>
          </a:p>
          <a:p>
            <a:r>
              <a:rPr lang="en-US" b="1">
                <a:solidFill>
                  <a:srgbClr val="0000FF"/>
                </a:solidFill>
              </a:rPr>
              <a:t>5.1869</a:t>
            </a:r>
            <a:r>
              <a:rPr lang="zh-CN" altLang="en-US" b="1">
                <a:solidFill>
                  <a:srgbClr val="0000FF"/>
                </a:solidFill>
              </a:rPr>
              <a:t>年开通的苏伊士运河连接了红海和（</a:t>
            </a:r>
            <a:r>
              <a:rPr lang="en-US" b="1">
                <a:solidFill>
                  <a:srgbClr val="0000FF"/>
                </a:solidFill>
              </a:rPr>
              <a:t>  </a:t>
            </a:r>
            <a:r>
              <a:rPr lang="en-US" b="1" smtClean="0">
                <a:solidFill>
                  <a:srgbClr val="0000FF"/>
                </a:solidFill>
              </a:rPr>
              <a:t>     </a:t>
            </a:r>
            <a:r>
              <a:rPr lang="zh-CN" altLang="en-US" b="1" smtClean="0">
                <a:solidFill>
                  <a:srgbClr val="0000FF"/>
                </a:solidFill>
              </a:rPr>
              <a:t>）</a:t>
            </a:r>
            <a:endParaRPr lang="en-US" altLang="zh-CN" b="1" smtClean="0">
              <a:solidFill>
                <a:srgbClr val="0000FF"/>
              </a:solidFill>
            </a:endParaRPr>
          </a:p>
          <a:p>
            <a:r>
              <a:rPr lang="zh-CN" altLang="en-US" b="1" smtClean="0">
                <a:solidFill>
                  <a:srgbClr val="0000FF"/>
                </a:solidFill>
              </a:rPr>
              <a:t>，</a:t>
            </a:r>
            <a:r>
              <a:rPr lang="zh-CN" altLang="en-US" b="1">
                <a:solidFill>
                  <a:srgbClr val="0000FF"/>
                </a:solidFill>
              </a:rPr>
              <a:t>成为亚非和欧洲之间最近、最直接的水上通道。</a:t>
            </a:r>
            <a:endParaRPr lang="zh-CN" altLang="en-US" b="1">
              <a:solidFill>
                <a:srgbClr val="0000FF"/>
              </a:solidFill>
            </a:endParaRPr>
          </a:p>
          <a:p>
            <a:endParaRPr lang="zh-CN" altLang="en-US">
              <a:solidFill>
                <a:srgbClr val="0000FF"/>
              </a:solidFill>
            </a:endParaRPr>
          </a:p>
        </p:txBody>
      </p:sp>
      <p:sp>
        <p:nvSpPr>
          <p:cNvPr id="4" name="TextBox 3"/>
          <p:cNvSpPr txBox="1"/>
          <p:nvPr/>
        </p:nvSpPr>
        <p:spPr>
          <a:xfrm>
            <a:off x="5500694" y="571480"/>
            <a:ext cx="357190" cy="523220"/>
          </a:xfrm>
          <a:prstGeom prst="rect">
            <a:avLst/>
          </a:prstGeom>
          <a:noFill/>
        </p:spPr>
        <p:txBody>
          <a:bodyPr wrap="square" rtlCol="0">
            <a:spAutoFit/>
          </a:bodyPr>
          <a:lstStyle/>
          <a:p>
            <a:r>
              <a:rPr lang="zh-CN" altLang="en-US" sz="2800" b="1" smtClean="0">
                <a:solidFill>
                  <a:srgbClr val="FF0000"/>
                </a:solidFill>
              </a:rPr>
              <a:t>东</a:t>
            </a:r>
            <a:endParaRPr lang="zh-CN" altLang="en-US" sz="2800" b="1">
              <a:solidFill>
                <a:srgbClr val="FF0000"/>
              </a:solidFill>
            </a:endParaRPr>
          </a:p>
        </p:txBody>
      </p:sp>
      <p:sp>
        <p:nvSpPr>
          <p:cNvPr id="5" name="TextBox 4"/>
          <p:cNvSpPr txBox="1"/>
          <p:nvPr/>
        </p:nvSpPr>
        <p:spPr>
          <a:xfrm>
            <a:off x="6929454" y="642918"/>
            <a:ext cx="357190" cy="523220"/>
          </a:xfrm>
          <a:prstGeom prst="rect">
            <a:avLst/>
          </a:prstGeom>
          <a:noFill/>
        </p:spPr>
        <p:txBody>
          <a:bodyPr wrap="square" rtlCol="0">
            <a:spAutoFit/>
          </a:bodyPr>
          <a:lstStyle/>
          <a:p>
            <a:r>
              <a:rPr lang="zh-CN" altLang="en-US" sz="2800" b="1" smtClean="0">
                <a:solidFill>
                  <a:srgbClr val="FF0000"/>
                </a:solidFill>
              </a:rPr>
              <a:t>南</a:t>
            </a:r>
            <a:endParaRPr lang="zh-CN" altLang="en-US" sz="2800" b="1">
              <a:solidFill>
                <a:srgbClr val="FF0000"/>
              </a:solidFill>
            </a:endParaRPr>
          </a:p>
        </p:txBody>
      </p:sp>
      <p:sp>
        <p:nvSpPr>
          <p:cNvPr id="6" name="TextBox 5"/>
          <p:cNvSpPr txBox="1"/>
          <p:nvPr/>
        </p:nvSpPr>
        <p:spPr>
          <a:xfrm>
            <a:off x="3143240" y="1643050"/>
            <a:ext cx="1500198" cy="461665"/>
          </a:xfrm>
          <a:prstGeom prst="rect">
            <a:avLst/>
          </a:prstGeom>
          <a:noFill/>
        </p:spPr>
        <p:txBody>
          <a:bodyPr wrap="square" rtlCol="0">
            <a:spAutoFit/>
          </a:bodyPr>
          <a:lstStyle/>
          <a:p>
            <a:r>
              <a:rPr lang="zh-CN" altLang="en-US" sz="2400" b="1" smtClean="0">
                <a:solidFill>
                  <a:srgbClr val="FF0000"/>
                </a:solidFill>
              </a:rPr>
              <a:t>造船工艺</a:t>
            </a:r>
            <a:endParaRPr lang="zh-CN" altLang="en-US" sz="2400" b="1">
              <a:solidFill>
                <a:srgbClr val="FF0000"/>
              </a:solidFill>
            </a:endParaRPr>
          </a:p>
        </p:txBody>
      </p:sp>
      <p:sp>
        <p:nvSpPr>
          <p:cNvPr id="7" name="TextBox 6"/>
          <p:cNvSpPr txBox="1"/>
          <p:nvPr/>
        </p:nvSpPr>
        <p:spPr>
          <a:xfrm>
            <a:off x="5357818" y="1714488"/>
            <a:ext cx="1643074" cy="523220"/>
          </a:xfrm>
          <a:prstGeom prst="rect">
            <a:avLst/>
          </a:prstGeom>
          <a:noFill/>
        </p:spPr>
        <p:txBody>
          <a:bodyPr wrap="square" rtlCol="0">
            <a:spAutoFit/>
          </a:bodyPr>
          <a:lstStyle/>
          <a:p>
            <a:r>
              <a:rPr lang="zh-CN" altLang="en-US" sz="2800" b="1" smtClean="0">
                <a:solidFill>
                  <a:srgbClr val="FF0000"/>
                </a:solidFill>
              </a:rPr>
              <a:t>航海技术</a:t>
            </a:r>
            <a:endParaRPr lang="zh-CN" altLang="en-US" sz="2800" b="1">
              <a:solidFill>
                <a:srgbClr val="FF0000"/>
              </a:solidFill>
            </a:endParaRPr>
          </a:p>
        </p:txBody>
      </p:sp>
      <p:sp>
        <p:nvSpPr>
          <p:cNvPr id="8" name="TextBox 7"/>
          <p:cNvSpPr txBox="1"/>
          <p:nvPr/>
        </p:nvSpPr>
        <p:spPr>
          <a:xfrm>
            <a:off x="5572132" y="2786058"/>
            <a:ext cx="1714512" cy="523220"/>
          </a:xfrm>
          <a:prstGeom prst="rect">
            <a:avLst/>
          </a:prstGeom>
          <a:noFill/>
        </p:spPr>
        <p:txBody>
          <a:bodyPr wrap="square" rtlCol="0">
            <a:spAutoFit/>
          </a:bodyPr>
          <a:lstStyle/>
          <a:p>
            <a:r>
              <a:rPr lang="zh-CN" altLang="en-US" sz="2800" b="1" smtClean="0">
                <a:solidFill>
                  <a:srgbClr val="FF0000"/>
                </a:solidFill>
              </a:rPr>
              <a:t>红海海口</a:t>
            </a:r>
            <a:endParaRPr lang="zh-CN" altLang="en-US" sz="2800" b="1">
              <a:solidFill>
                <a:srgbClr val="FF0000"/>
              </a:solidFill>
            </a:endParaRPr>
          </a:p>
        </p:txBody>
      </p:sp>
      <p:sp>
        <p:nvSpPr>
          <p:cNvPr id="9" name="TextBox 8"/>
          <p:cNvSpPr txBox="1"/>
          <p:nvPr/>
        </p:nvSpPr>
        <p:spPr>
          <a:xfrm>
            <a:off x="4357686" y="4357694"/>
            <a:ext cx="1785950" cy="523220"/>
          </a:xfrm>
          <a:prstGeom prst="rect">
            <a:avLst/>
          </a:prstGeom>
          <a:noFill/>
        </p:spPr>
        <p:txBody>
          <a:bodyPr wrap="square" rtlCol="0">
            <a:spAutoFit/>
          </a:bodyPr>
          <a:lstStyle/>
          <a:p>
            <a:r>
              <a:rPr lang="zh-CN" altLang="en-US" sz="2800" b="1" smtClean="0">
                <a:solidFill>
                  <a:srgbClr val="FF0000"/>
                </a:solidFill>
              </a:rPr>
              <a:t>海上航线</a:t>
            </a:r>
            <a:endParaRPr lang="zh-CN" altLang="en-US" sz="2800" b="1">
              <a:solidFill>
                <a:srgbClr val="FF0000"/>
              </a:solidFill>
            </a:endParaRPr>
          </a:p>
        </p:txBody>
      </p:sp>
      <p:sp>
        <p:nvSpPr>
          <p:cNvPr id="10" name="TextBox 9"/>
          <p:cNvSpPr txBox="1"/>
          <p:nvPr/>
        </p:nvSpPr>
        <p:spPr>
          <a:xfrm>
            <a:off x="7786710" y="5357826"/>
            <a:ext cx="1643074" cy="523220"/>
          </a:xfrm>
          <a:prstGeom prst="rect">
            <a:avLst/>
          </a:prstGeom>
          <a:noFill/>
        </p:spPr>
        <p:txBody>
          <a:bodyPr wrap="square" rtlCol="0">
            <a:spAutoFit/>
          </a:bodyPr>
          <a:lstStyle/>
          <a:p>
            <a:r>
              <a:rPr lang="zh-CN" altLang="en-US" sz="2800" b="1" smtClean="0">
                <a:solidFill>
                  <a:srgbClr val="FF0000"/>
                </a:solidFill>
              </a:rPr>
              <a:t>地中海</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2000"/>
                                        <p:tgtEl>
                                          <p:spTgt spid="6">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2000"/>
                                        <p:tgtEl>
                                          <p:spTgt spid="7">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2000"/>
                                        <p:tgtEl>
                                          <p:spTgt spid="8">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2000"/>
                                        <p:tgtEl>
                                          <p:spTgt spid="9">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build="allAtOnce"/>
      <p:bldP spid="6" grpId="0" build="allAtOnce"/>
      <p:bldP spid="7" grpId="0" build="allAtOnce"/>
      <p:bldP spid="8" grpId="0" build="allAtOnce"/>
      <p:bldP spid="9" grpId="0" build="allAtOnce"/>
      <p:bldP spid="10" grpId="0" build="allAtOnce"/>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0"/>
            <a:ext cx="9144000" cy="4525963"/>
          </a:xfrm>
        </p:spPr>
        <p:txBody>
          <a:bodyPr>
            <a:noAutofit/>
          </a:bodyPr>
          <a:lstStyle/>
          <a:p>
            <a:r>
              <a:rPr lang="zh-CN" altLang="en-US" b="1">
                <a:solidFill>
                  <a:srgbClr val="0000FF"/>
                </a:solidFill>
              </a:rPr>
              <a:t>（三）工业革命与交通的发展</a:t>
            </a:r>
            <a:endParaRPr lang="zh-CN" altLang="en-US" b="1">
              <a:solidFill>
                <a:srgbClr val="0000FF"/>
              </a:solidFill>
            </a:endParaRPr>
          </a:p>
          <a:p>
            <a:r>
              <a:rPr lang="en-US" b="1">
                <a:solidFill>
                  <a:srgbClr val="0000FF"/>
                </a:solidFill>
              </a:rPr>
              <a:t>1.19</a:t>
            </a:r>
            <a:r>
              <a:rPr lang="zh-CN" altLang="en-US" b="1">
                <a:solidFill>
                  <a:srgbClr val="0000FF"/>
                </a:solidFill>
              </a:rPr>
              <a:t>世纪上半期，（</a:t>
            </a:r>
            <a:r>
              <a:rPr lang="en-US" b="1">
                <a:solidFill>
                  <a:srgbClr val="0000FF"/>
                </a:solidFill>
              </a:rPr>
              <a:t>  </a:t>
            </a:r>
            <a:r>
              <a:rPr lang="en-US" b="1" smtClean="0">
                <a:solidFill>
                  <a:srgbClr val="0000FF"/>
                </a:solidFill>
              </a:rPr>
              <a:t>      </a:t>
            </a:r>
            <a:r>
              <a:rPr lang="zh-CN" altLang="en-US" b="1">
                <a:solidFill>
                  <a:srgbClr val="0000FF"/>
                </a:solidFill>
              </a:rPr>
              <a:t>）成为欧美各国陆路交通的主干，人类步入“</a:t>
            </a:r>
            <a:r>
              <a:rPr lang="en-US" b="1">
                <a:solidFill>
                  <a:srgbClr val="0000FF"/>
                </a:solidFill>
              </a:rPr>
              <a:t>      </a:t>
            </a:r>
            <a:r>
              <a:rPr lang="en-US" b="1" smtClean="0">
                <a:solidFill>
                  <a:srgbClr val="0000FF"/>
                </a:solidFill>
              </a:rPr>
              <a:t>           </a:t>
            </a:r>
            <a:r>
              <a:rPr lang="zh-CN" altLang="en-US" b="1">
                <a:solidFill>
                  <a:srgbClr val="0000FF"/>
                </a:solidFill>
              </a:rPr>
              <a:t>”。</a:t>
            </a:r>
            <a:endParaRPr lang="zh-CN" altLang="en-US" b="1">
              <a:solidFill>
                <a:srgbClr val="0000FF"/>
              </a:solidFill>
            </a:endParaRPr>
          </a:p>
          <a:p>
            <a:r>
              <a:rPr lang="en-US" b="1">
                <a:solidFill>
                  <a:srgbClr val="0000FF"/>
                </a:solidFill>
              </a:rPr>
              <a:t>2.1881</a:t>
            </a:r>
            <a:r>
              <a:rPr lang="zh-CN" altLang="en-US" b="1">
                <a:solidFill>
                  <a:srgbClr val="0000FF"/>
                </a:solidFill>
              </a:rPr>
              <a:t>年</a:t>
            </a:r>
            <a:r>
              <a:rPr lang="en-US" b="1">
                <a:solidFill>
                  <a:srgbClr val="0000FF"/>
                </a:solidFill>
              </a:rPr>
              <a:t>,</a:t>
            </a:r>
            <a:r>
              <a:rPr lang="zh-CN" altLang="en-US" b="1">
                <a:solidFill>
                  <a:srgbClr val="0000FF"/>
                </a:solidFill>
              </a:rPr>
              <a:t>中国人在自己国土上建立的第一条实用铁路是（</a:t>
            </a:r>
            <a:r>
              <a:rPr lang="en-US" b="1">
                <a:solidFill>
                  <a:srgbClr val="0000FF"/>
                </a:solidFill>
              </a:rPr>
              <a:t>                    </a:t>
            </a:r>
            <a:r>
              <a:rPr lang="zh-CN" altLang="en-US" b="1">
                <a:solidFill>
                  <a:srgbClr val="0000FF"/>
                </a:solidFill>
              </a:rPr>
              <a:t>）。</a:t>
            </a:r>
            <a:r>
              <a:rPr lang="en-US" b="1">
                <a:solidFill>
                  <a:srgbClr val="0000FF"/>
                </a:solidFill>
              </a:rPr>
              <a:t>1909</a:t>
            </a:r>
            <a:r>
              <a:rPr lang="zh-CN" altLang="en-US" b="1">
                <a:solidFill>
                  <a:srgbClr val="0000FF"/>
                </a:solidFill>
              </a:rPr>
              <a:t>年竣工的（</a:t>
            </a:r>
            <a:r>
              <a:rPr lang="en-US" b="1">
                <a:solidFill>
                  <a:srgbClr val="0000FF"/>
                </a:solidFill>
              </a:rPr>
              <a:t>  </a:t>
            </a:r>
            <a:r>
              <a:rPr lang="en-US" b="1" smtClean="0">
                <a:solidFill>
                  <a:srgbClr val="0000FF"/>
                </a:solidFill>
              </a:rPr>
              <a:t>    </a:t>
            </a:r>
            <a:r>
              <a:rPr lang="zh-CN" altLang="en-US" b="1">
                <a:solidFill>
                  <a:srgbClr val="0000FF"/>
                </a:solidFill>
              </a:rPr>
              <a:t>）铁路，是中国人自行设计和施工的第一条铁路干线。</a:t>
            </a:r>
            <a:endParaRPr lang="zh-CN" altLang="en-US" b="1">
              <a:solidFill>
                <a:srgbClr val="0000FF"/>
              </a:solidFill>
            </a:endParaRPr>
          </a:p>
          <a:p>
            <a:r>
              <a:rPr lang="en-US" b="1" smtClean="0">
                <a:solidFill>
                  <a:srgbClr val="0000FF"/>
                </a:solidFill>
              </a:rPr>
              <a:t>3.</a:t>
            </a:r>
            <a:r>
              <a:rPr lang="zh-CN" altLang="en-US" b="1" smtClean="0">
                <a:solidFill>
                  <a:srgbClr val="0000FF"/>
                </a:solidFill>
              </a:rPr>
              <a:t>到</a:t>
            </a:r>
            <a:r>
              <a:rPr lang="en-US" altLang="zh-CN" b="1" smtClean="0">
                <a:solidFill>
                  <a:srgbClr val="0000FF"/>
                </a:solidFill>
              </a:rPr>
              <a:t>1911</a:t>
            </a:r>
            <a:r>
              <a:rPr lang="zh-CN" altLang="en-US" b="1" smtClean="0">
                <a:solidFill>
                  <a:srgbClr val="0000FF"/>
                </a:solidFill>
              </a:rPr>
              <a:t>年，外国人控制的中国铁路占总里程数的（        ）</a:t>
            </a:r>
            <a:r>
              <a:rPr lang="zh-CN" altLang="en-US" b="1">
                <a:solidFill>
                  <a:srgbClr val="0000FF"/>
                </a:solidFill>
              </a:rPr>
              <a:t>。</a:t>
            </a:r>
            <a:endParaRPr lang="en-US" b="1" smtClean="0">
              <a:solidFill>
                <a:srgbClr val="0000FF"/>
              </a:solidFill>
            </a:endParaRPr>
          </a:p>
          <a:p>
            <a:r>
              <a:rPr lang="en-US" b="1" smtClean="0">
                <a:solidFill>
                  <a:srgbClr val="0000FF"/>
                </a:solidFill>
              </a:rPr>
              <a:t>4.1807</a:t>
            </a:r>
            <a:r>
              <a:rPr lang="zh-CN" altLang="en-US" b="1">
                <a:solidFill>
                  <a:srgbClr val="0000FF"/>
                </a:solidFill>
              </a:rPr>
              <a:t>年，美国人（</a:t>
            </a:r>
            <a:r>
              <a:rPr lang="en-US" b="1">
                <a:solidFill>
                  <a:srgbClr val="0000FF"/>
                </a:solidFill>
              </a:rPr>
              <a:t>  </a:t>
            </a:r>
            <a:r>
              <a:rPr lang="en-US" b="1" smtClean="0">
                <a:solidFill>
                  <a:srgbClr val="0000FF"/>
                </a:solidFill>
              </a:rPr>
              <a:t>      </a:t>
            </a:r>
            <a:r>
              <a:rPr lang="zh-CN" altLang="en-US" b="1">
                <a:solidFill>
                  <a:srgbClr val="0000FF"/>
                </a:solidFill>
              </a:rPr>
              <a:t>）发明了（</a:t>
            </a:r>
            <a:r>
              <a:rPr lang="en-US" b="1">
                <a:solidFill>
                  <a:srgbClr val="0000FF"/>
                </a:solidFill>
              </a:rPr>
              <a:t>  </a:t>
            </a:r>
            <a:r>
              <a:rPr lang="en-US" b="1" smtClean="0">
                <a:solidFill>
                  <a:srgbClr val="0000FF"/>
                </a:solidFill>
              </a:rPr>
              <a:t>     </a:t>
            </a:r>
            <a:r>
              <a:rPr lang="zh-CN" altLang="en-US" b="1">
                <a:solidFill>
                  <a:srgbClr val="0000FF"/>
                </a:solidFill>
              </a:rPr>
              <a:t>）</a:t>
            </a:r>
            <a:r>
              <a:rPr lang="zh-CN" altLang="en-US" b="1" smtClean="0">
                <a:solidFill>
                  <a:srgbClr val="0000FF"/>
                </a:solidFill>
              </a:rPr>
              <a:t>。</a:t>
            </a:r>
            <a:endParaRPr lang="en-US" altLang="zh-CN" b="1" smtClean="0">
              <a:solidFill>
                <a:srgbClr val="0000FF"/>
              </a:solidFill>
            </a:endParaRPr>
          </a:p>
          <a:p>
            <a:r>
              <a:rPr lang="en-US" altLang="zh-CN" b="1" smtClean="0">
                <a:solidFill>
                  <a:srgbClr val="0000FF"/>
                </a:solidFill>
              </a:rPr>
              <a:t>5.1866</a:t>
            </a:r>
            <a:r>
              <a:rPr lang="zh-CN" altLang="en-US" b="1" smtClean="0">
                <a:solidFill>
                  <a:srgbClr val="0000FF"/>
                </a:solidFill>
              </a:rPr>
              <a:t>年，中国第一艘蒸汽动力轮船“           ”建成并世行成功，揭开了中国近代造船业的序幕。</a:t>
            </a:r>
            <a:endParaRPr lang="zh-CN" altLang="en-US" b="1">
              <a:solidFill>
                <a:srgbClr val="0000FF"/>
              </a:solidFill>
            </a:endParaRPr>
          </a:p>
          <a:p>
            <a:r>
              <a:rPr lang="en-US" b="1" smtClean="0">
                <a:solidFill>
                  <a:srgbClr val="0000FF"/>
                </a:solidFill>
              </a:rPr>
              <a:t>6.1872</a:t>
            </a:r>
            <a:r>
              <a:rPr lang="zh-CN" altLang="en-US" b="1">
                <a:solidFill>
                  <a:srgbClr val="0000FF"/>
                </a:solidFill>
              </a:rPr>
              <a:t>年，官督商办的（</a:t>
            </a:r>
            <a:r>
              <a:rPr lang="en-US" b="1">
                <a:solidFill>
                  <a:srgbClr val="0000FF"/>
                </a:solidFill>
              </a:rPr>
              <a:t>   </a:t>
            </a:r>
            <a:r>
              <a:rPr lang="en-US" b="1" smtClean="0">
                <a:solidFill>
                  <a:srgbClr val="0000FF"/>
                </a:solidFill>
              </a:rPr>
              <a:t>              </a:t>
            </a:r>
            <a:r>
              <a:rPr lang="zh-CN" altLang="en-US" b="1">
                <a:solidFill>
                  <a:srgbClr val="0000FF"/>
                </a:solidFill>
              </a:rPr>
              <a:t>）在上海成立，成为中国近代航运史上的里程碑。</a:t>
            </a:r>
            <a:endParaRPr lang="zh-CN" altLang="en-US" b="1">
              <a:solidFill>
                <a:srgbClr val="0000FF"/>
              </a:solidFill>
            </a:endParaRPr>
          </a:p>
          <a:p>
            <a:endParaRPr lang="zh-CN" altLang="en-US" b="1">
              <a:solidFill>
                <a:srgbClr val="0000FF"/>
              </a:solidFill>
            </a:endParaRPr>
          </a:p>
        </p:txBody>
      </p:sp>
      <p:sp>
        <p:nvSpPr>
          <p:cNvPr id="4" name="TextBox 3"/>
          <p:cNvSpPr txBox="1"/>
          <p:nvPr/>
        </p:nvSpPr>
        <p:spPr>
          <a:xfrm>
            <a:off x="3929058" y="642918"/>
            <a:ext cx="1071570" cy="523220"/>
          </a:xfrm>
          <a:prstGeom prst="rect">
            <a:avLst/>
          </a:prstGeom>
          <a:noFill/>
        </p:spPr>
        <p:txBody>
          <a:bodyPr wrap="square" rtlCol="0">
            <a:spAutoFit/>
          </a:bodyPr>
          <a:lstStyle/>
          <a:p>
            <a:r>
              <a:rPr lang="zh-CN" altLang="en-US" sz="2800" b="1" smtClean="0">
                <a:solidFill>
                  <a:srgbClr val="FF0000"/>
                </a:solidFill>
              </a:rPr>
              <a:t>铁路</a:t>
            </a:r>
            <a:endParaRPr lang="zh-CN" altLang="en-US" sz="2800" b="1">
              <a:solidFill>
                <a:srgbClr val="FF0000"/>
              </a:solidFill>
            </a:endParaRPr>
          </a:p>
        </p:txBody>
      </p:sp>
      <p:sp>
        <p:nvSpPr>
          <p:cNvPr id="5" name="TextBox 4"/>
          <p:cNvSpPr txBox="1"/>
          <p:nvPr/>
        </p:nvSpPr>
        <p:spPr>
          <a:xfrm>
            <a:off x="4500562" y="1071546"/>
            <a:ext cx="1785950" cy="523220"/>
          </a:xfrm>
          <a:prstGeom prst="rect">
            <a:avLst/>
          </a:prstGeom>
          <a:noFill/>
        </p:spPr>
        <p:txBody>
          <a:bodyPr wrap="square" rtlCol="0">
            <a:spAutoFit/>
          </a:bodyPr>
          <a:lstStyle/>
          <a:p>
            <a:r>
              <a:rPr lang="zh-CN" altLang="en-US" sz="2800" b="1" smtClean="0">
                <a:solidFill>
                  <a:srgbClr val="FF0000"/>
                </a:solidFill>
              </a:rPr>
              <a:t>铁路时代</a:t>
            </a:r>
            <a:endParaRPr lang="zh-CN" altLang="en-US" sz="2800" b="1">
              <a:solidFill>
                <a:srgbClr val="FF0000"/>
              </a:solidFill>
            </a:endParaRPr>
          </a:p>
        </p:txBody>
      </p:sp>
      <p:sp>
        <p:nvSpPr>
          <p:cNvPr id="6" name="TextBox 5"/>
          <p:cNvSpPr txBox="1"/>
          <p:nvPr/>
        </p:nvSpPr>
        <p:spPr>
          <a:xfrm>
            <a:off x="2071670" y="2214554"/>
            <a:ext cx="1785950" cy="523220"/>
          </a:xfrm>
          <a:prstGeom prst="rect">
            <a:avLst/>
          </a:prstGeom>
          <a:noFill/>
        </p:spPr>
        <p:txBody>
          <a:bodyPr wrap="square" rtlCol="0">
            <a:spAutoFit/>
          </a:bodyPr>
          <a:lstStyle/>
          <a:p>
            <a:r>
              <a:rPr lang="zh-CN" altLang="en-US" sz="2800" b="1" smtClean="0">
                <a:solidFill>
                  <a:srgbClr val="FF0000"/>
                </a:solidFill>
              </a:rPr>
              <a:t>唐胥铁路</a:t>
            </a:r>
            <a:endParaRPr lang="zh-CN" altLang="en-US" sz="2800" b="1">
              <a:solidFill>
                <a:srgbClr val="FF0000"/>
              </a:solidFill>
            </a:endParaRPr>
          </a:p>
        </p:txBody>
      </p:sp>
      <p:sp>
        <p:nvSpPr>
          <p:cNvPr id="7" name="TextBox 6"/>
          <p:cNvSpPr txBox="1"/>
          <p:nvPr/>
        </p:nvSpPr>
        <p:spPr>
          <a:xfrm>
            <a:off x="7429520" y="2191400"/>
            <a:ext cx="1214446" cy="523220"/>
          </a:xfrm>
          <a:prstGeom prst="rect">
            <a:avLst/>
          </a:prstGeom>
          <a:noFill/>
        </p:spPr>
        <p:txBody>
          <a:bodyPr wrap="square" rtlCol="0">
            <a:spAutoFit/>
          </a:bodyPr>
          <a:lstStyle/>
          <a:p>
            <a:r>
              <a:rPr lang="zh-CN" altLang="en-US" sz="2800" b="1" smtClean="0">
                <a:solidFill>
                  <a:srgbClr val="FF0000"/>
                </a:solidFill>
              </a:rPr>
              <a:t>京张</a:t>
            </a:r>
            <a:endParaRPr lang="zh-CN" altLang="en-US" sz="2800" b="1">
              <a:solidFill>
                <a:srgbClr val="FF0000"/>
              </a:solidFill>
            </a:endParaRPr>
          </a:p>
        </p:txBody>
      </p:sp>
      <p:sp>
        <p:nvSpPr>
          <p:cNvPr id="9" name="TextBox 8"/>
          <p:cNvSpPr txBox="1"/>
          <p:nvPr/>
        </p:nvSpPr>
        <p:spPr>
          <a:xfrm>
            <a:off x="1214414" y="3857628"/>
            <a:ext cx="928694" cy="523220"/>
          </a:xfrm>
          <a:prstGeom prst="rect">
            <a:avLst/>
          </a:prstGeom>
          <a:noFill/>
        </p:spPr>
        <p:txBody>
          <a:bodyPr wrap="square" rtlCol="0">
            <a:spAutoFit/>
          </a:bodyPr>
          <a:lstStyle/>
          <a:p>
            <a:r>
              <a:rPr lang="en-US" altLang="zh-CN" sz="2800" b="1" smtClean="0">
                <a:solidFill>
                  <a:srgbClr val="FF0000"/>
                </a:solidFill>
              </a:rPr>
              <a:t>90%</a:t>
            </a:r>
            <a:endParaRPr lang="zh-CN" altLang="en-US" sz="2800">
              <a:solidFill>
                <a:srgbClr val="FF0000"/>
              </a:solidFill>
            </a:endParaRPr>
          </a:p>
        </p:txBody>
      </p:sp>
      <p:sp>
        <p:nvSpPr>
          <p:cNvPr id="10" name="TextBox 9"/>
          <p:cNvSpPr txBox="1"/>
          <p:nvPr/>
        </p:nvSpPr>
        <p:spPr>
          <a:xfrm>
            <a:off x="3929058" y="4286256"/>
            <a:ext cx="1285884" cy="523220"/>
          </a:xfrm>
          <a:prstGeom prst="rect">
            <a:avLst/>
          </a:prstGeom>
          <a:noFill/>
        </p:spPr>
        <p:txBody>
          <a:bodyPr wrap="square" rtlCol="0">
            <a:spAutoFit/>
          </a:bodyPr>
          <a:lstStyle/>
          <a:p>
            <a:r>
              <a:rPr lang="zh-CN" altLang="en-US" sz="2800" b="1" smtClean="0">
                <a:solidFill>
                  <a:srgbClr val="FF0000"/>
                </a:solidFill>
              </a:rPr>
              <a:t>富尔顿</a:t>
            </a:r>
            <a:endParaRPr lang="zh-CN" altLang="en-US" sz="2800" b="1">
              <a:solidFill>
                <a:srgbClr val="FF0000"/>
              </a:solidFill>
            </a:endParaRPr>
          </a:p>
        </p:txBody>
      </p:sp>
      <p:sp>
        <p:nvSpPr>
          <p:cNvPr id="11" name="TextBox 10"/>
          <p:cNvSpPr txBox="1"/>
          <p:nvPr/>
        </p:nvSpPr>
        <p:spPr>
          <a:xfrm>
            <a:off x="6643702" y="4286256"/>
            <a:ext cx="928694" cy="523220"/>
          </a:xfrm>
          <a:prstGeom prst="rect">
            <a:avLst/>
          </a:prstGeom>
          <a:noFill/>
        </p:spPr>
        <p:txBody>
          <a:bodyPr wrap="square" rtlCol="0">
            <a:spAutoFit/>
          </a:bodyPr>
          <a:lstStyle/>
          <a:p>
            <a:r>
              <a:rPr lang="zh-CN" altLang="en-US" sz="2800" b="1" smtClean="0">
                <a:solidFill>
                  <a:srgbClr val="FF0000"/>
                </a:solidFill>
              </a:rPr>
              <a:t>汽船</a:t>
            </a:r>
            <a:endParaRPr lang="zh-CN" altLang="en-US" sz="2800" b="1">
              <a:solidFill>
                <a:srgbClr val="FF0000"/>
              </a:solidFill>
            </a:endParaRPr>
          </a:p>
        </p:txBody>
      </p:sp>
      <p:sp>
        <p:nvSpPr>
          <p:cNvPr id="12" name="TextBox 11"/>
          <p:cNvSpPr txBox="1"/>
          <p:nvPr/>
        </p:nvSpPr>
        <p:spPr>
          <a:xfrm>
            <a:off x="7215206" y="4929198"/>
            <a:ext cx="1428760" cy="523220"/>
          </a:xfrm>
          <a:prstGeom prst="rect">
            <a:avLst/>
          </a:prstGeom>
          <a:noFill/>
        </p:spPr>
        <p:txBody>
          <a:bodyPr wrap="square" rtlCol="0">
            <a:spAutoFit/>
          </a:bodyPr>
          <a:lstStyle/>
          <a:p>
            <a:r>
              <a:rPr lang="zh-CN" altLang="en-US" sz="2800" b="1" smtClean="0">
                <a:solidFill>
                  <a:srgbClr val="FF0000"/>
                </a:solidFill>
              </a:rPr>
              <a:t>黄鹄号</a:t>
            </a:r>
            <a:endParaRPr lang="zh-CN" altLang="en-US" sz="2800" b="1">
              <a:solidFill>
                <a:srgbClr val="FF0000"/>
              </a:solidFill>
            </a:endParaRPr>
          </a:p>
        </p:txBody>
      </p:sp>
      <p:sp>
        <p:nvSpPr>
          <p:cNvPr id="13" name="TextBox 12"/>
          <p:cNvSpPr txBox="1"/>
          <p:nvPr/>
        </p:nvSpPr>
        <p:spPr>
          <a:xfrm>
            <a:off x="4643438" y="5977614"/>
            <a:ext cx="2071702" cy="523220"/>
          </a:xfrm>
          <a:prstGeom prst="rect">
            <a:avLst/>
          </a:prstGeom>
          <a:noFill/>
        </p:spPr>
        <p:txBody>
          <a:bodyPr wrap="square" rtlCol="0">
            <a:spAutoFit/>
          </a:bodyPr>
          <a:lstStyle/>
          <a:p>
            <a:r>
              <a:rPr lang="zh-CN" altLang="en-US" sz="2800" b="1" smtClean="0">
                <a:solidFill>
                  <a:srgbClr val="FF0000"/>
                </a:solidFill>
              </a:rPr>
              <a:t>轮船招商局</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2000"/>
                                        <p:tgtEl>
                                          <p:spTgt spid="6">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2000"/>
                                        <p:tgtEl>
                                          <p:spTgt spid="7">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2000"/>
                                        <p:tgtEl>
                                          <p:spTgt spid="9">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fade">
                                      <p:cBhvr>
                                        <p:cTn id="32" dur="2000"/>
                                        <p:tgtEl>
                                          <p:spTgt spid="10">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0" end="0"/>
                                            </p:txEl>
                                          </p:spTgt>
                                        </p:tgtEl>
                                        <p:attrNameLst>
                                          <p:attrName>style.visibility</p:attrName>
                                        </p:attrNameLst>
                                      </p:cBhvr>
                                      <p:to>
                                        <p:strVal val="visible"/>
                                      </p:to>
                                    </p:set>
                                    <p:animEffect transition="in" filter="fade">
                                      <p:cBhvr>
                                        <p:cTn id="37" dur="2000"/>
                                        <p:tgtEl>
                                          <p:spTgt spid="11">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0" end="0"/>
                                            </p:txEl>
                                          </p:spTgt>
                                        </p:tgtEl>
                                        <p:attrNameLst>
                                          <p:attrName>style.visibility</p:attrName>
                                        </p:attrNameLst>
                                      </p:cBhvr>
                                      <p:to>
                                        <p:strVal val="visible"/>
                                      </p:to>
                                    </p:set>
                                    <p:animEffect transition="in" filter="fade">
                                      <p:cBhvr>
                                        <p:cTn id="42" dur="2000"/>
                                        <p:tgtEl>
                                          <p:spTgt spid="12">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xEl>
                                              <p:pRg st="0" end="0"/>
                                            </p:txEl>
                                          </p:spTgt>
                                        </p:tgtEl>
                                        <p:attrNameLst>
                                          <p:attrName>style.visibility</p:attrName>
                                        </p:attrNameLst>
                                      </p:cBhvr>
                                      <p:to>
                                        <p:strVal val="visible"/>
                                      </p:to>
                                    </p:set>
                                    <p:animEffect transition="in" filter="fade">
                                      <p:cBhvr>
                                        <p:cTn id="47"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build="allAtOnce"/>
      <p:bldP spid="6" grpId="0" build="allAtOnce"/>
      <p:bldP spid="7" grpId="0" build="allAtOnce"/>
      <p:bldP spid="9" grpId="0" build="allAtOnce"/>
      <p:bldP spid="10" grpId="0" build="allAtOnce"/>
      <p:bldP spid="11" grpId="0" build="allAtOnce"/>
      <p:bldP spid="12" grpId="0" build="allAtOnce"/>
      <p:bldP spid="13" grpId="0" build="allAtOnce"/>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sz="6000" smtClean="0">
                <a:solidFill>
                  <a:srgbClr val="0000FF"/>
                </a:solidFill>
              </a:rPr>
              <a:t>总结探究</a:t>
            </a:r>
            <a:endParaRPr lang="zh-CN" altLang="en-US" sz="6000">
              <a:solidFill>
                <a:srgbClr val="0000FF"/>
              </a:solidFill>
            </a:endParaRPr>
          </a:p>
        </p:txBody>
      </p:sp>
      <p:sp>
        <p:nvSpPr>
          <p:cNvPr id="3" name="内容占位符 2"/>
          <p:cNvSpPr>
            <a:spLocks noGrp="1"/>
          </p:cNvSpPr>
          <p:nvPr>
            <p:ph idx="1"/>
          </p:nvPr>
        </p:nvSpPr>
        <p:spPr/>
        <p:txBody>
          <a:bodyPr>
            <a:normAutofit/>
          </a:bodyPr>
          <a:lstStyle/>
          <a:p>
            <a:pPr>
              <a:buNone/>
            </a:pPr>
            <a:r>
              <a:rPr lang="en-US" altLang="zh-CN" sz="4000" b="1" smtClean="0">
                <a:solidFill>
                  <a:srgbClr val="FF0000"/>
                </a:solidFill>
              </a:rPr>
              <a:t>1.</a:t>
            </a:r>
            <a:r>
              <a:rPr lang="zh-CN" altLang="en-US" sz="4000" b="1" smtClean="0">
                <a:solidFill>
                  <a:srgbClr val="FF0000"/>
                </a:solidFill>
              </a:rPr>
              <a:t>水陆交通工具的动力是如何演变的？</a:t>
            </a:r>
            <a:endParaRPr lang="en-US" altLang="zh-CN" sz="4000" b="1" smtClean="0">
              <a:solidFill>
                <a:srgbClr val="FF0000"/>
              </a:solidFill>
            </a:endParaRPr>
          </a:p>
          <a:p>
            <a:pPr>
              <a:buNone/>
            </a:pPr>
            <a:endParaRPr lang="en-US" altLang="zh-CN" sz="4000" b="1">
              <a:solidFill>
                <a:srgbClr val="FF0000"/>
              </a:solidFill>
            </a:endParaRPr>
          </a:p>
          <a:p>
            <a:pPr>
              <a:buNone/>
            </a:pPr>
            <a:endParaRPr lang="en-US" sz="4000" smtClean="0"/>
          </a:p>
          <a:p>
            <a:pPr>
              <a:buNone/>
            </a:pPr>
            <a:r>
              <a:rPr lang="en-US" sz="4000" smtClean="0"/>
              <a:t>2</a:t>
            </a:r>
            <a:r>
              <a:rPr lang="en-US" sz="4000"/>
              <a:t>.</a:t>
            </a:r>
            <a:r>
              <a:rPr lang="zh-CN" altLang="en-US" sz="4000"/>
              <a:t>水陆交通变迁的原因及影响分别是什么？</a:t>
            </a:r>
            <a:endParaRPr lang="zh-CN" altLang="en-US" sz="4000"/>
          </a:p>
          <a:p>
            <a:pPr>
              <a:buNone/>
            </a:pPr>
            <a:endParaRPr lang="en-US" altLang="zh-CN" sz="4000" b="1" smtClean="0">
              <a:solidFill>
                <a:srgbClr val="FF0000"/>
              </a:solidFill>
            </a:endParaRPr>
          </a:p>
          <a:p>
            <a:pPr>
              <a:buNone/>
            </a:pPr>
            <a:endParaRPr lang="zh-CN" altLang="en-US" sz="4000" b="1">
              <a:solidFill>
                <a:srgbClr val="FF0000"/>
              </a:solidFill>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sz="6000" b="1" smtClean="0">
                <a:solidFill>
                  <a:srgbClr val="FF0000"/>
                </a:solidFill>
              </a:rPr>
              <a:t>二、图说历史</a:t>
            </a:r>
            <a:endParaRPr lang="zh-CN" altLang="en-US" sz="6000" b="1">
              <a:solidFill>
                <a:srgbClr val="FF0000"/>
              </a:solidFill>
            </a:endParaRPr>
          </a:p>
        </p:txBody>
      </p:sp>
      <p:sp>
        <p:nvSpPr>
          <p:cNvPr id="3" name="内容占位符 2"/>
          <p:cNvSpPr>
            <a:spLocks noGrp="1"/>
          </p:cNvSpPr>
          <p:nvPr>
            <p:ph idx="1"/>
          </p:nvPr>
        </p:nvSpPr>
        <p:spPr>
          <a:xfrm>
            <a:off x="357158" y="1928802"/>
            <a:ext cx="8229600" cy="4525963"/>
          </a:xfrm>
        </p:spPr>
        <p:txBody>
          <a:bodyPr>
            <a:normAutofit/>
          </a:bodyPr>
          <a:lstStyle/>
          <a:p>
            <a:r>
              <a:rPr lang="zh-CN" altLang="en-US" sz="4000" b="1" smtClean="0">
                <a:solidFill>
                  <a:srgbClr val="FF0000"/>
                </a:solidFill>
              </a:rPr>
              <a:t>路</a:t>
            </a:r>
            <a:r>
              <a:rPr lang="zh-CN" altLang="en-US" sz="4000" b="1" smtClean="0"/>
              <a:t>：道也。从足从各（足，得胜归邑；各是“略”的本字，出门向他邑出征）；表示出征或归邑（本义）。</a:t>
            </a:r>
            <a:endParaRPr lang="zh-CN" altLang="en-US" sz="4000" b="1"/>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aimg_G919w" descr="http://s13.sinaimg.cn/mw690/001fDWIlzy79JnzalJO2c&amp;690"/>
          <p:cNvPicPr>
            <a:picLocks noGrp="1"/>
          </p:cNvPicPr>
          <p:nvPr>
            <p:ph idx="1"/>
          </p:nvPr>
        </p:nvPicPr>
        <p:blipFill>
          <a:blip r:embed="rId2"/>
          <a:stretch>
            <a:fillRect/>
          </a:stretch>
        </p:blipFill>
        <p:spPr bwMode="auto">
          <a:xfrm>
            <a:off x="0" y="1000108"/>
            <a:ext cx="2214578" cy="5857892"/>
          </a:xfrm>
          <a:prstGeom prst="rect">
            <a:avLst/>
          </a:prstGeom>
          <a:noFill/>
          <a:ln w="9525">
            <a:noFill/>
            <a:miter lim="800000"/>
          </a:ln>
        </p:spPr>
      </p:pic>
      <p:sp>
        <p:nvSpPr>
          <p:cNvPr id="5" name="TextBox 4"/>
          <p:cNvSpPr txBox="1"/>
          <p:nvPr/>
        </p:nvSpPr>
        <p:spPr>
          <a:xfrm>
            <a:off x="2285984" y="864005"/>
            <a:ext cx="6858016" cy="5016758"/>
          </a:xfrm>
          <a:prstGeom prst="rect">
            <a:avLst/>
          </a:prstGeom>
          <a:noFill/>
        </p:spPr>
        <p:txBody>
          <a:bodyPr wrap="square" rtlCol="0">
            <a:spAutoFit/>
          </a:bodyPr>
          <a:lstStyle/>
          <a:p>
            <a:r>
              <a:rPr lang="zh-CN" altLang="en-US" sz="3200" smtClean="0"/>
              <a:t>         </a:t>
            </a:r>
            <a:r>
              <a:rPr lang="zh-CN" altLang="en-US" sz="3200" b="1" smtClean="0"/>
              <a:t>古罗马</a:t>
            </a:r>
            <a:r>
              <a:rPr lang="zh-CN" altLang="en-US" sz="3200" b="1"/>
              <a:t>四通八达的道路是其举世闻名的成就之一，</a:t>
            </a:r>
            <a:r>
              <a:rPr lang="en-US" sz="3200" b="1">
                <a:solidFill>
                  <a:srgbClr val="FF0000"/>
                </a:solidFill>
              </a:rPr>
              <a:t>“</a:t>
            </a:r>
            <a:r>
              <a:rPr lang="zh-CN" altLang="en-US" sz="3200" b="1">
                <a:solidFill>
                  <a:srgbClr val="FF0000"/>
                </a:solidFill>
              </a:rPr>
              <a:t>条条大路通罗马</a:t>
            </a:r>
            <a:r>
              <a:rPr lang="en-US" sz="3200" b="1">
                <a:solidFill>
                  <a:srgbClr val="FF0000"/>
                </a:solidFill>
              </a:rPr>
              <a:t>”</a:t>
            </a:r>
            <a:r>
              <a:rPr lang="zh-CN" altLang="en-US" sz="3200" b="1"/>
              <a:t>的谚语流传至今虽然转变了意思却仍然可以让人联想到其曾经的辉煌</a:t>
            </a:r>
            <a:r>
              <a:rPr lang="zh-CN" altLang="en-US" sz="3200" b="1" smtClean="0"/>
              <a:t>。</a:t>
            </a:r>
            <a:endParaRPr lang="zh-CN" altLang="en-US" sz="3200" b="1"/>
          </a:p>
          <a:p>
            <a:r>
              <a:rPr lang="zh-CN" altLang="en-US" sz="3200" b="1" smtClean="0"/>
              <a:t>         古罗马</a:t>
            </a:r>
            <a:r>
              <a:rPr lang="zh-CN" altLang="en-US" sz="3200" b="1"/>
              <a:t>的道路设计考虑周全，在注重实用性的同时也兼顾地形等客观条件，在道路勘察中会使用各种</a:t>
            </a:r>
            <a:r>
              <a:rPr lang="zh-CN" altLang="en-US" sz="3200" b="1">
                <a:solidFill>
                  <a:srgbClr val="0000FF"/>
                </a:solidFill>
              </a:rPr>
              <a:t>仪器</a:t>
            </a:r>
            <a:r>
              <a:rPr lang="zh-CN" altLang="en-US" sz="3200" b="1"/>
              <a:t>进行</a:t>
            </a:r>
            <a:r>
              <a:rPr lang="zh-CN" altLang="en-US" sz="3200" b="1">
                <a:solidFill>
                  <a:srgbClr val="0000FF"/>
                </a:solidFill>
              </a:rPr>
              <a:t>测量</a:t>
            </a:r>
            <a:r>
              <a:rPr lang="zh-CN" altLang="en-US" sz="3200" b="1"/>
              <a:t>，并根据需要运用高超的技术</a:t>
            </a:r>
            <a:r>
              <a:rPr lang="zh-CN" altLang="en-US" sz="3200" b="1">
                <a:solidFill>
                  <a:srgbClr val="0000FF"/>
                </a:solidFill>
              </a:rPr>
              <a:t>造桥</a:t>
            </a:r>
            <a:r>
              <a:rPr lang="zh-CN" altLang="en-US" sz="3200" b="1"/>
              <a:t>或</a:t>
            </a:r>
            <a:r>
              <a:rPr lang="zh-CN" altLang="en-US" sz="3200" b="1">
                <a:solidFill>
                  <a:srgbClr val="0000FF"/>
                </a:solidFill>
              </a:rPr>
              <a:t>开凿隧道</a:t>
            </a:r>
            <a:r>
              <a:rPr lang="zh-CN" altLang="en-US" sz="3200" b="1"/>
              <a:t>。</a:t>
            </a:r>
            <a:r>
              <a:rPr lang="en-US" sz="3200" b="1"/>
              <a:t> </a:t>
            </a:r>
            <a:r>
              <a:rPr lang="en-US" sz="3200"/>
              <a:t>   </a:t>
            </a:r>
            <a:endParaRPr lang="zh-CN" altLang="en-US" sz="3200"/>
          </a:p>
          <a:p>
            <a:endParaRPr lang="zh-CN" altLang="en-US" sz="3200"/>
          </a:p>
        </p:txBody>
      </p:sp>
      <p:sp>
        <p:nvSpPr>
          <p:cNvPr id="6" name="TextBox 5"/>
          <p:cNvSpPr txBox="1"/>
          <p:nvPr/>
        </p:nvSpPr>
        <p:spPr>
          <a:xfrm>
            <a:off x="0" y="0"/>
            <a:ext cx="6572296" cy="523220"/>
          </a:xfrm>
          <a:prstGeom prst="rect">
            <a:avLst/>
          </a:prstGeom>
          <a:noFill/>
        </p:spPr>
        <p:txBody>
          <a:bodyPr wrap="square" rtlCol="0">
            <a:spAutoFit/>
          </a:bodyPr>
          <a:lstStyle/>
          <a:p>
            <a:r>
              <a:rPr lang="zh-CN" altLang="en-US" sz="2800" b="1" smtClean="0">
                <a:solidFill>
                  <a:srgbClr val="FF0000"/>
                </a:solidFill>
              </a:rPr>
              <a:t>（一）陆路和水路交通</a:t>
            </a:r>
            <a:endParaRPr lang="zh-CN" altLang="en-US" sz="2800" b="1">
              <a:solidFill>
                <a:srgbClr val="FF0000"/>
              </a:solidFill>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357554" y="142852"/>
            <a:ext cx="5472122" cy="4525963"/>
          </a:xfrm>
        </p:spPr>
        <p:txBody>
          <a:bodyPr>
            <a:noAutofit/>
          </a:bodyPr>
          <a:lstStyle/>
          <a:p>
            <a:r>
              <a:rPr lang="zh-CN" altLang="en-US" b="1">
                <a:solidFill>
                  <a:srgbClr val="0000FF"/>
                </a:solidFill>
              </a:rPr>
              <a:t>古罗马在造桥和开凿隧道上展现出高超的技术能力，如公元前</a:t>
            </a:r>
            <a:r>
              <a:rPr lang="en-US" b="1">
                <a:solidFill>
                  <a:srgbClr val="0000FF"/>
                </a:solidFill>
              </a:rPr>
              <a:t> 3 </a:t>
            </a:r>
            <a:r>
              <a:rPr lang="zh-CN" altLang="en-US" b="1">
                <a:solidFill>
                  <a:srgbClr val="0000FF"/>
                </a:solidFill>
              </a:rPr>
              <a:t>世纪，罗马人就掌握了</a:t>
            </a:r>
            <a:r>
              <a:rPr lang="zh-CN" altLang="en-US" b="1">
                <a:solidFill>
                  <a:srgbClr val="FF0000"/>
                </a:solidFill>
              </a:rPr>
              <a:t>拱券技术</a:t>
            </a:r>
            <a:r>
              <a:rPr lang="zh-CN" altLang="en-US" b="1">
                <a:solidFill>
                  <a:srgbClr val="0000FF"/>
                </a:solidFill>
              </a:rPr>
              <a:t>并迅速运用于桥梁建设中，此后桥梁的建造基本上采用石制结构，石拱桥被大量建造；在开凿隧道方面，古罗马有成套的</a:t>
            </a:r>
            <a:r>
              <a:rPr lang="zh-CN" altLang="en-US" b="1">
                <a:solidFill>
                  <a:srgbClr val="FF0000"/>
                </a:solidFill>
              </a:rPr>
              <a:t>钻探、挖坑、掘巷道、照明、通风、打桩、运送和测量</a:t>
            </a:r>
            <a:r>
              <a:rPr lang="zh-CN" altLang="en-US" b="1">
                <a:solidFill>
                  <a:srgbClr val="0000FF"/>
                </a:solidFill>
              </a:rPr>
              <a:t>的新方法，有研究者认为直到中世纪晚期的时候，世界上还没有国家能与之比肩</a:t>
            </a:r>
            <a:r>
              <a:rPr lang="zh-CN" altLang="en-US">
                <a:solidFill>
                  <a:srgbClr val="0000FF"/>
                </a:solidFill>
              </a:rPr>
              <a:t>。</a:t>
            </a:r>
            <a:endParaRPr lang="zh-CN" altLang="en-US">
              <a:solidFill>
                <a:srgbClr val="0000FF"/>
              </a:solidFill>
            </a:endParaRPr>
          </a:p>
          <a:p>
            <a:endParaRPr lang="zh-CN" altLang="en-US">
              <a:solidFill>
                <a:srgbClr val="0000FF"/>
              </a:solidFill>
            </a:endParaRPr>
          </a:p>
        </p:txBody>
      </p:sp>
      <p:pic>
        <p:nvPicPr>
          <p:cNvPr id="4" name="aimg_MIot0" descr="http://s8.sinaimg.cn/mw690/001fDWIlzy79JnzuTQja7&amp;690"/>
          <p:cNvPicPr/>
          <p:nvPr/>
        </p:nvPicPr>
        <p:blipFill>
          <a:blip r:embed="rId2"/>
          <a:stretch>
            <a:fillRect/>
          </a:stretch>
        </p:blipFill>
        <p:spPr bwMode="auto">
          <a:xfrm>
            <a:off x="0" y="0"/>
            <a:ext cx="3452820" cy="6858000"/>
          </a:xfrm>
          <a:prstGeom prst="rect">
            <a:avLst/>
          </a:prstGeom>
          <a:noFill/>
          <a:ln w="9525">
            <a:noFill/>
            <a:miter lim="800000"/>
          </a:ln>
        </p:spPr>
      </p:pic>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aimg_E00Ic" descr="http://s9.sinaimg.cn/mw690/001fDWIlzy79JnzOBeg88&amp;690"/>
          <p:cNvPicPr>
            <a:picLocks noGrp="1"/>
          </p:cNvPicPr>
          <p:nvPr>
            <p:ph idx="1"/>
          </p:nvPr>
        </p:nvPicPr>
        <p:blipFill>
          <a:blip r:embed="rId2"/>
          <a:stretch>
            <a:fillRect/>
          </a:stretch>
        </p:blipFill>
        <p:spPr bwMode="auto">
          <a:xfrm>
            <a:off x="0" y="1"/>
            <a:ext cx="2857488" cy="3500438"/>
          </a:xfrm>
          <a:prstGeom prst="rect">
            <a:avLst/>
          </a:prstGeom>
          <a:noFill/>
          <a:ln w="9525">
            <a:noFill/>
            <a:miter lim="800000"/>
          </a:ln>
        </p:spPr>
      </p:pic>
      <p:sp>
        <p:nvSpPr>
          <p:cNvPr id="5" name="矩形 4"/>
          <p:cNvSpPr/>
          <p:nvPr/>
        </p:nvSpPr>
        <p:spPr>
          <a:xfrm>
            <a:off x="3357554" y="0"/>
            <a:ext cx="5786446" cy="6986528"/>
          </a:xfrm>
          <a:prstGeom prst="rect">
            <a:avLst/>
          </a:prstGeom>
        </p:spPr>
        <p:txBody>
          <a:bodyPr wrap="square">
            <a:spAutoFit/>
          </a:bodyPr>
          <a:lstStyle/>
          <a:p>
            <a:r>
              <a:rPr lang="zh-CN" altLang="en-US" sz="2800" b="1"/>
              <a:t>古罗马的道路每隔一段距离就设有一个</a:t>
            </a:r>
            <a:r>
              <a:rPr lang="zh-CN" altLang="en-US" sz="2800" b="1">
                <a:solidFill>
                  <a:srgbClr val="FF0000"/>
                </a:solidFill>
              </a:rPr>
              <a:t>里程碑</a:t>
            </a:r>
            <a:r>
              <a:rPr lang="zh-CN" altLang="en-US" sz="2800" b="1"/>
              <a:t>，一般设置在比较醒目的地方。碑身上有用拉丁文或希腊文刻写的碑文，上面记载着道路的名称，道路归属于那个城市管辖，该城与罗马城之间的距离，沿路将要到达下一个城市的名称和距离，还有道路的创立者或修建者的名字，帝国时期，还刻有在位皇帝的名字和在位时间以及一些对皇帝歌功颂德的赞语等。目前保留下来的里程碑约有</a:t>
            </a:r>
            <a:r>
              <a:rPr lang="en-US" sz="2800" b="1"/>
              <a:t>4000</a:t>
            </a:r>
            <a:r>
              <a:rPr lang="zh-CN" altLang="en-US" sz="2800" b="1"/>
              <a:t>多个</a:t>
            </a:r>
            <a:r>
              <a:rPr lang="zh-CN" altLang="en-US" sz="2800"/>
              <a:t>。</a:t>
            </a:r>
            <a:r>
              <a:rPr lang="zh-CN" altLang="en-US" sz="2800" b="1">
                <a:solidFill>
                  <a:srgbClr val="FF0000"/>
                </a:solidFill>
              </a:rPr>
              <a:t>除了里程碑外，道路两旁还会有一些界碑或木制标牌， 给行人们提供了沿途的各种信息</a:t>
            </a:r>
            <a:r>
              <a:rPr lang="zh-CN" altLang="en-US" sz="2800" b="1" smtClean="0">
                <a:solidFill>
                  <a:srgbClr val="FF0000"/>
                </a:solidFill>
              </a:rPr>
              <a:t>。</a:t>
            </a:r>
            <a:endParaRPr lang="en-US" altLang="zh-CN" sz="2800" b="1" smtClean="0">
              <a:solidFill>
                <a:srgbClr val="FF0000"/>
              </a:solidFill>
            </a:endParaRPr>
          </a:p>
          <a:p>
            <a:r>
              <a:rPr lang="en-US" sz="2800"/>
              <a:t> </a:t>
            </a:r>
            <a:endParaRPr lang="zh-CN" altLang="en-US" sz="2800"/>
          </a:p>
        </p:txBody>
      </p:sp>
      <p:sp>
        <p:nvSpPr>
          <p:cNvPr id="6" name="矩形 5"/>
          <p:cNvSpPr/>
          <p:nvPr/>
        </p:nvSpPr>
        <p:spPr>
          <a:xfrm>
            <a:off x="0" y="3571876"/>
            <a:ext cx="3357554" cy="3416320"/>
          </a:xfrm>
          <a:prstGeom prst="rect">
            <a:avLst/>
          </a:prstGeom>
        </p:spPr>
        <p:txBody>
          <a:bodyPr wrap="square">
            <a:spAutoFit/>
          </a:bodyPr>
          <a:lstStyle/>
          <a:p>
            <a:r>
              <a:rPr lang="zh-CN" altLang="en-US" sz="2400" b="1">
                <a:solidFill>
                  <a:srgbClr val="0000FF"/>
                </a:solidFill>
              </a:rPr>
              <a:t>最初，罗马的道路建设主要用于满足</a:t>
            </a:r>
            <a:r>
              <a:rPr lang="zh-CN" altLang="en-US" sz="2400" b="1">
                <a:solidFill>
                  <a:srgbClr val="FF0000"/>
                </a:solidFill>
              </a:rPr>
              <a:t>军事征服</a:t>
            </a:r>
            <a:r>
              <a:rPr lang="zh-CN" altLang="en-US" sz="2400" b="1">
                <a:solidFill>
                  <a:srgbClr val="0000FF"/>
                </a:solidFill>
              </a:rPr>
              <a:t>的的需要，之后也成为了服务于政治统治和经济贸易发展的重要基础设施，而对于生活在当时的普通民众来说，便捷的道路系统则极大地方便了他们的日常生活</a:t>
            </a:r>
            <a:r>
              <a:rPr lang="zh-CN" altLang="en-US" sz="2400">
                <a:solidFill>
                  <a:srgbClr val="0000FF"/>
                </a:solidFill>
              </a:rPr>
              <a:t>。</a:t>
            </a:r>
            <a:endParaRPr lang="zh-CN" altLang="en-US" sz="2400">
              <a:solidFill>
                <a:srgbClr val="0000FF"/>
              </a:solidFill>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3074" name="Picture 2"/>
          <p:cNvPicPr>
            <a:picLocks noGrp="1" noChangeAspect="1" noChangeArrowheads="1"/>
          </p:cNvPicPr>
          <p:nvPr>
            <p:ph idx="1"/>
          </p:nvPr>
        </p:nvPicPr>
        <p:blipFill>
          <a:blip r:embed="rId2"/>
          <a:stretch>
            <a:fillRect/>
          </a:stretch>
        </p:blipFill>
        <p:spPr bwMode="auto">
          <a:xfrm>
            <a:off x="0" y="0"/>
            <a:ext cx="9144000" cy="5911873"/>
          </a:xfrm>
          <a:prstGeom prst="rect">
            <a:avLst/>
          </a:prstGeom>
          <a:noFill/>
          <a:ln w="9525">
            <a:noFill/>
            <a:miter lim="800000"/>
          </a:ln>
          <a:effectLst/>
        </p:spPr>
      </p:pic>
      <p:sp>
        <p:nvSpPr>
          <p:cNvPr id="5" name="TextBox 4"/>
          <p:cNvSpPr txBox="1"/>
          <p:nvPr/>
        </p:nvSpPr>
        <p:spPr>
          <a:xfrm>
            <a:off x="214282" y="5934670"/>
            <a:ext cx="8715436" cy="923330"/>
          </a:xfrm>
          <a:prstGeom prst="rect">
            <a:avLst/>
          </a:prstGeom>
          <a:noFill/>
        </p:spPr>
        <p:txBody>
          <a:bodyPr wrap="square" rtlCol="0">
            <a:spAutoFit/>
          </a:bodyPr>
          <a:lstStyle/>
          <a:p>
            <a:r>
              <a:rPr lang="en-US" altLang="zh-CN" b="1"/>
              <a:t>《</a:t>
            </a:r>
            <a:r>
              <a:rPr lang="en-US" b="1" err="1">
                <a:hlinkClick r:id="rId3"/>
              </a:rPr>
              <a:t>汉书</a:t>
            </a:r>
            <a:r>
              <a:rPr lang="en-US" b="1"/>
              <a:t>·</a:t>
            </a:r>
            <a:r>
              <a:rPr lang="zh-CN" altLang="en-US" b="1"/>
              <a:t>贾山传</a:t>
            </a:r>
            <a:r>
              <a:rPr lang="en-US" altLang="zh-CN" b="1"/>
              <a:t>》</a:t>
            </a:r>
            <a:r>
              <a:rPr lang="en-US" b="1"/>
              <a:t>:"</a:t>
            </a:r>
            <a:r>
              <a:rPr lang="en-US" altLang="zh-CN" b="1"/>
              <a:t>﹝ </a:t>
            </a:r>
            <a:r>
              <a:rPr lang="zh-CN" altLang="en-US" b="1"/>
              <a:t>秦 </a:t>
            </a:r>
            <a:r>
              <a:rPr lang="en-US" altLang="zh-CN" b="1"/>
              <a:t>﹞</a:t>
            </a:r>
            <a:r>
              <a:rPr lang="zh-CN" altLang="en-US" b="1"/>
              <a:t>为驰道於天下</a:t>
            </a:r>
            <a:r>
              <a:rPr lang="en-US" b="1"/>
              <a:t>……</a:t>
            </a:r>
            <a:r>
              <a:rPr lang="zh-CN" altLang="en-US" b="1"/>
              <a:t>道广五十步，三丈而树，厚筑其外，隐以金椎，树以青松。</a:t>
            </a:r>
            <a:r>
              <a:rPr lang="en-US" b="1"/>
              <a:t>"</a:t>
            </a:r>
            <a:endParaRPr lang="zh-CN" altLang="en-US" b="1"/>
          </a:p>
          <a:p>
            <a:endParaRPr lang="zh-CN" altLang="en-US"/>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4098" name="Picture 2"/>
          <p:cNvPicPr>
            <a:picLocks noGrp="1" noChangeAspect="1" noChangeArrowheads="1"/>
          </p:cNvPicPr>
          <p:nvPr>
            <p:ph idx="1"/>
          </p:nvPr>
        </p:nvPicPr>
        <p:blipFill>
          <a:blip r:embed="rId2"/>
          <a:stretch>
            <a:fillRect/>
          </a:stretch>
        </p:blipFill>
        <p:spPr bwMode="auto">
          <a:xfrm>
            <a:off x="0" y="0"/>
            <a:ext cx="5286412" cy="2857496"/>
          </a:xfrm>
          <a:prstGeom prst="rect">
            <a:avLst/>
          </a:prstGeom>
          <a:noFill/>
          <a:ln w="9525">
            <a:noFill/>
            <a:miter lim="800000"/>
          </a:ln>
          <a:effectLst/>
        </p:spPr>
      </p:pic>
      <p:pic>
        <p:nvPicPr>
          <p:cNvPr id="4099" name="Picture 3"/>
          <p:cNvPicPr>
            <a:picLocks noChangeAspect="1" noChangeArrowheads="1"/>
          </p:cNvPicPr>
          <p:nvPr/>
        </p:nvPicPr>
        <p:blipFill>
          <a:blip r:embed="rId3"/>
          <a:stretch>
            <a:fillRect/>
          </a:stretch>
        </p:blipFill>
        <p:spPr bwMode="auto">
          <a:xfrm>
            <a:off x="5357818" y="0"/>
            <a:ext cx="3619502" cy="6858000"/>
          </a:xfrm>
          <a:prstGeom prst="rect">
            <a:avLst/>
          </a:prstGeom>
          <a:noFill/>
          <a:ln w="9525">
            <a:noFill/>
            <a:miter lim="800000"/>
          </a:ln>
          <a:effectLst/>
        </p:spPr>
      </p:pic>
      <p:sp>
        <p:nvSpPr>
          <p:cNvPr id="6" name="TextBox 5"/>
          <p:cNvSpPr txBox="1"/>
          <p:nvPr/>
        </p:nvSpPr>
        <p:spPr>
          <a:xfrm>
            <a:off x="0" y="2857496"/>
            <a:ext cx="5500694" cy="4524315"/>
          </a:xfrm>
          <a:prstGeom prst="rect">
            <a:avLst/>
          </a:prstGeom>
          <a:noFill/>
        </p:spPr>
        <p:txBody>
          <a:bodyPr wrap="square" rtlCol="0">
            <a:spAutoFit/>
          </a:bodyPr>
          <a:lstStyle/>
          <a:p>
            <a:r>
              <a:rPr lang="zh-CN" altLang="en-US" sz="2400"/>
              <a:t>元朝大运河：元代全国政治中心移到了北京以后，为了缩短从北京到杭州绕道洛阳的航线，</a:t>
            </a:r>
            <a:r>
              <a:rPr lang="en-US" sz="2400"/>
              <a:t>1283</a:t>
            </a:r>
            <a:r>
              <a:rPr lang="zh-CN" altLang="en-US" sz="2400"/>
              <a:t>～</a:t>
            </a:r>
            <a:r>
              <a:rPr lang="en-US" sz="2400"/>
              <a:t>1293</a:t>
            </a:r>
            <a:r>
              <a:rPr lang="zh-CN" altLang="en-US" sz="2400"/>
              <a:t>年，先后挖通了北京到通县的通惠河、山东临清到东平的</a:t>
            </a:r>
            <a:r>
              <a:rPr lang="en-US" sz="2400">
                <a:solidFill>
                  <a:srgbClr val="FF0000"/>
                </a:solidFill>
                <a:hlinkClick r:id="rId4"/>
              </a:rPr>
              <a:t>会通河</a:t>
            </a:r>
            <a:r>
              <a:rPr lang="zh-CN" altLang="en-US" sz="2400"/>
              <a:t>、东平到济宁的</a:t>
            </a:r>
            <a:r>
              <a:rPr lang="en-US" sz="2400" err="1">
                <a:hlinkClick r:id="rId5"/>
              </a:rPr>
              <a:t>济州河</a:t>
            </a:r>
            <a:r>
              <a:rPr lang="zh-CN" altLang="en-US" sz="2400"/>
              <a:t>。把运河改成直线后，比隋代京杭运河缩短了</a:t>
            </a:r>
            <a:r>
              <a:rPr lang="en-US" sz="2400"/>
              <a:t>900</a:t>
            </a:r>
            <a:r>
              <a:rPr lang="zh-CN" altLang="en-US" sz="2400"/>
              <a:t>多千米。元朝的大运河中，最北的一段是元代新开凿的通惠河，由元朝著名天文学家、水利学家</a:t>
            </a:r>
            <a:r>
              <a:rPr lang="en-US" sz="2400" err="1">
                <a:hlinkClick r:id="rId6"/>
              </a:rPr>
              <a:t>郭守敬</a:t>
            </a:r>
            <a:r>
              <a:rPr lang="zh-CN" altLang="en-US" sz="2400"/>
              <a:t>支持开凿。粮食逐步以海运为主。它就是今天</a:t>
            </a:r>
            <a:r>
              <a:rPr lang="en-US" sz="2400" err="1">
                <a:hlinkClick r:id="rId7"/>
              </a:rPr>
              <a:t>京杭大运河</a:t>
            </a:r>
            <a:r>
              <a:rPr lang="zh-CN" altLang="en-US" sz="2400"/>
              <a:t>的前身。</a:t>
            </a:r>
            <a:endParaRPr lang="zh-CN" altLang="en-US" sz="2400"/>
          </a:p>
          <a:p>
            <a:endParaRPr lang="zh-CN" altLang="en-US" sz="2400"/>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5122" name="Picture 2"/>
          <p:cNvPicPr>
            <a:picLocks noGrp="1" noChangeAspect="1" noChangeArrowheads="1"/>
          </p:cNvPicPr>
          <p:nvPr>
            <p:ph idx="1"/>
          </p:nvPr>
        </p:nvPicPr>
        <p:blipFill>
          <a:blip r:embed="rId2"/>
          <a:stretch>
            <a:fillRect/>
          </a:stretch>
        </p:blipFill>
        <p:spPr bwMode="auto">
          <a:xfrm>
            <a:off x="0" y="1"/>
            <a:ext cx="9144000" cy="3500438"/>
          </a:xfrm>
          <a:prstGeom prst="rect">
            <a:avLst/>
          </a:prstGeom>
          <a:noFill/>
          <a:ln w="9525">
            <a:noFill/>
            <a:miter lim="800000"/>
          </a:ln>
          <a:effectLst/>
        </p:spPr>
      </p:pic>
      <p:sp>
        <p:nvSpPr>
          <p:cNvPr id="5" name="TextBox 4"/>
          <p:cNvSpPr txBox="1"/>
          <p:nvPr/>
        </p:nvSpPr>
        <p:spPr>
          <a:xfrm>
            <a:off x="0" y="3500438"/>
            <a:ext cx="9144000" cy="3046988"/>
          </a:xfrm>
          <a:prstGeom prst="rect">
            <a:avLst/>
          </a:prstGeom>
          <a:noFill/>
        </p:spPr>
        <p:txBody>
          <a:bodyPr wrap="square" rtlCol="0">
            <a:spAutoFit/>
          </a:bodyPr>
          <a:lstStyle/>
          <a:p>
            <a:r>
              <a:rPr lang="en-US" sz="2400">
                <a:solidFill>
                  <a:srgbClr val="0000FF"/>
                </a:solidFill>
              </a:rPr>
              <a:t> </a:t>
            </a:r>
            <a:r>
              <a:rPr lang="en-US" sz="2400" b="1">
                <a:solidFill>
                  <a:srgbClr val="0000FF"/>
                </a:solidFill>
              </a:rPr>
              <a:t>1666</a:t>
            </a:r>
            <a:r>
              <a:rPr lang="zh-CN" altLang="en-US" sz="2400" b="1">
                <a:solidFill>
                  <a:srgbClr val="0000FF"/>
                </a:solidFill>
              </a:rPr>
              <a:t>年，雄才大略的路易十四授权皮埃尔</a:t>
            </a:r>
            <a:r>
              <a:rPr lang="en-US" sz="2400" b="1">
                <a:solidFill>
                  <a:srgbClr val="0000FF"/>
                </a:solidFill>
              </a:rPr>
              <a:t>.</a:t>
            </a:r>
            <a:r>
              <a:rPr lang="zh-CN" altLang="en-US" sz="2400" b="1">
                <a:solidFill>
                  <a:srgbClr val="0000FF"/>
                </a:solidFill>
              </a:rPr>
              <a:t>保罗</a:t>
            </a:r>
            <a:r>
              <a:rPr lang="en-US" sz="2400" b="1">
                <a:solidFill>
                  <a:srgbClr val="0000FF"/>
                </a:solidFill>
              </a:rPr>
              <a:t>.</a:t>
            </a:r>
            <a:r>
              <a:rPr lang="zh-CN" altLang="en-US" sz="2400" b="1">
                <a:solidFill>
                  <a:srgbClr val="0000FF"/>
                </a:solidFill>
              </a:rPr>
              <a:t>德里凯（</a:t>
            </a:r>
            <a:r>
              <a:rPr lang="en-US" sz="2400" b="1" err="1">
                <a:solidFill>
                  <a:srgbClr val="0000FF"/>
                </a:solidFill>
              </a:rPr>
              <a:t>Pierr- Paul Riquet,1604-1680 )</a:t>
            </a:r>
            <a:r>
              <a:rPr lang="zh-CN" altLang="en-US" sz="2400" b="1">
                <a:solidFill>
                  <a:srgbClr val="0000FF"/>
                </a:solidFill>
              </a:rPr>
              <a:t>，率领一万二千名劳动力，内有六百个妇女，用了十五年时间，修通了从地中海边的吉伯诺</a:t>
            </a:r>
            <a:r>
              <a:rPr lang="en-US" sz="2400" b="1" err="1">
                <a:solidFill>
                  <a:srgbClr val="0000FF"/>
                </a:solidFill>
              </a:rPr>
              <a:t>sete</a:t>
            </a:r>
            <a:r>
              <a:rPr lang="zh-CN" altLang="en-US" sz="2400" b="1">
                <a:solidFill>
                  <a:srgbClr val="0000FF"/>
                </a:solidFill>
              </a:rPr>
              <a:t>到图卢兹</a:t>
            </a:r>
            <a:r>
              <a:rPr lang="en-US" sz="2400" b="1">
                <a:solidFill>
                  <a:srgbClr val="0000FF"/>
                </a:solidFill>
              </a:rPr>
              <a:t>Toulouse</a:t>
            </a:r>
            <a:r>
              <a:rPr lang="zh-CN" altLang="en-US" sz="2400" b="1">
                <a:solidFill>
                  <a:srgbClr val="0000FF"/>
                </a:solidFill>
              </a:rPr>
              <a:t>接上加龙河</a:t>
            </a:r>
            <a:r>
              <a:rPr lang="en-US" sz="2400" b="1" err="1">
                <a:solidFill>
                  <a:srgbClr val="0000FF"/>
                </a:solidFill>
              </a:rPr>
              <a:t>Canalde Garonne</a:t>
            </a:r>
            <a:r>
              <a:rPr lang="zh-CN" altLang="en-US" sz="2400" b="1">
                <a:solidFill>
                  <a:srgbClr val="0000FF"/>
                </a:solidFill>
              </a:rPr>
              <a:t>的米迪运河</a:t>
            </a:r>
            <a:r>
              <a:rPr lang="en-US" sz="2400" b="1">
                <a:solidFill>
                  <a:srgbClr val="0000FF"/>
                </a:solidFill>
              </a:rPr>
              <a:t>Canal du Midi</a:t>
            </a:r>
            <a:r>
              <a:rPr lang="zh-CN" altLang="en-US" sz="2400" b="1">
                <a:solidFill>
                  <a:srgbClr val="0000FF"/>
                </a:solidFill>
              </a:rPr>
              <a:t>，使法国南部地中海边与大西洋边之间的贸易多了一条水路，从而避开直布罗陀海峡，</a:t>
            </a:r>
            <a:r>
              <a:rPr lang="zh-CN" altLang="en-US" sz="2400" b="1">
                <a:solidFill>
                  <a:srgbClr val="FF0000"/>
                </a:solidFill>
              </a:rPr>
              <a:t>避开西班牙海盗和国王的船队，在政治和经济上产生了巨大的效益。</a:t>
            </a:r>
            <a:r>
              <a:rPr lang="zh-CN" altLang="en-US" sz="2400" b="1">
                <a:solidFill>
                  <a:srgbClr val="0000FF"/>
                </a:solidFill>
              </a:rPr>
              <a:t>运河包括两段原有的小段河道和几条小支流，总长三百六十公里</a:t>
            </a:r>
            <a:r>
              <a:rPr lang="zh-CN" altLang="en-US" sz="2400" b="1" smtClean="0">
                <a:solidFill>
                  <a:srgbClr val="0000FF"/>
                </a:solidFill>
              </a:rPr>
              <a:t>。</a:t>
            </a:r>
            <a:endParaRPr lang="zh-CN" altLang="en-US" sz="2400" b="1">
              <a:solidFill>
                <a:srgbClr val="0000FF"/>
              </a:solidFill>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0"/>
            <a:ext cx="9144000" cy="1143000"/>
          </a:xfrm>
        </p:spPr>
        <p:txBody>
          <a:bodyPr>
            <a:normAutofit fontScale="90000"/>
          </a:bodyPr>
          <a:lstStyle/>
          <a:p>
            <a:r>
              <a:rPr lang="zh-CN" altLang="en-US" smtClean="0"/>
              <a:t>（二）对海洋的探索与全球航路的建立</a:t>
            </a:r>
            <a:endParaRPr lang="zh-CN" altLang="en-US"/>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12290" name="Picture 2"/>
          <p:cNvPicPr>
            <a:picLocks noGrp="1" noChangeAspect="1" noChangeArrowheads="1"/>
          </p:cNvPicPr>
          <p:nvPr>
            <p:ph idx="1"/>
          </p:nvPr>
        </p:nvPicPr>
        <p:blipFill>
          <a:blip r:embed="rId2"/>
          <a:stretch>
            <a:fillRect/>
          </a:stretch>
        </p:blipFill>
        <p:spPr bwMode="auto">
          <a:xfrm>
            <a:off x="0" y="1285860"/>
            <a:ext cx="9144000" cy="5143536"/>
          </a:xfrm>
          <a:prstGeom prst="rect">
            <a:avLst/>
          </a:prstGeom>
          <a:noFill/>
          <a:ln w="9525">
            <a:noFill/>
            <a:miter lim="800000"/>
          </a:ln>
          <a:effectLst/>
        </p:spPr>
      </p:pic>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6146" name="Picture 2"/>
          <p:cNvPicPr>
            <a:picLocks noGrp="1" noChangeAspect="1" noChangeArrowheads="1"/>
          </p:cNvPicPr>
          <p:nvPr>
            <p:ph idx="1"/>
          </p:nvPr>
        </p:nvPicPr>
        <p:blipFill>
          <a:blip r:embed="rId2"/>
          <a:stretch>
            <a:fillRect/>
          </a:stretch>
        </p:blipFill>
        <p:spPr bwMode="auto">
          <a:xfrm>
            <a:off x="214282" y="785794"/>
            <a:ext cx="8715436" cy="5357850"/>
          </a:xfrm>
          <a:prstGeom prst="rect">
            <a:avLst/>
          </a:prstGeom>
          <a:noFill/>
          <a:ln w="9525">
            <a:noFill/>
            <a:miter lim="800000"/>
          </a:ln>
          <a:effectLst/>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7170" name="Picture 2"/>
          <p:cNvPicPr>
            <a:picLocks noGrp="1" noChangeAspect="1" noChangeArrowheads="1"/>
          </p:cNvPicPr>
          <p:nvPr>
            <p:ph idx="1"/>
          </p:nvPr>
        </p:nvPicPr>
        <p:blipFill>
          <a:blip r:embed="rId2"/>
          <a:stretch>
            <a:fillRect/>
          </a:stretch>
        </p:blipFill>
        <p:spPr bwMode="auto">
          <a:xfrm>
            <a:off x="214282" y="928670"/>
            <a:ext cx="8643997" cy="5429288"/>
          </a:xfrm>
          <a:prstGeom prst="rect">
            <a:avLst/>
          </a:prstGeom>
          <a:noFill/>
          <a:ln w="9525">
            <a:noFill/>
            <a:miter lim="800000"/>
          </a:ln>
          <a:effectLst/>
        </p:spPr>
      </p:pic>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8194" name="Picture 2"/>
          <p:cNvPicPr>
            <a:picLocks noGrp="1" noChangeAspect="1" noChangeArrowheads="1"/>
          </p:cNvPicPr>
          <p:nvPr>
            <p:ph idx="1"/>
          </p:nvPr>
        </p:nvPicPr>
        <p:blipFill>
          <a:blip r:embed="rId2"/>
          <a:stretch>
            <a:fillRect/>
          </a:stretch>
        </p:blipFill>
        <p:spPr bwMode="auto">
          <a:xfrm>
            <a:off x="-32" y="0"/>
            <a:ext cx="2465585" cy="6169013"/>
          </a:xfrm>
          <a:prstGeom prst="rect">
            <a:avLst/>
          </a:prstGeom>
          <a:noFill/>
          <a:ln w="9525">
            <a:noFill/>
            <a:miter lim="800000"/>
          </a:ln>
          <a:effectLst/>
        </p:spPr>
      </p:pic>
      <p:pic>
        <p:nvPicPr>
          <p:cNvPr id="8195" name="Picture 3"/>
          <p:cNvPicPr>
            <a:picLocks noChangeAspect="1" noChangeArrowheads="1"/>
          </p:cNvPicPr>
          <p:nvPr/>
        </p:nvPicPr>
        <p:blipFill>
          <a:blip r:embed="rId3"/>
          <a:stretch>
            <a:fillRect/>
          </a:stretch>
        </p:blipFill>
        <p:spPr bwMode="auto">
          <a:xfrm>
            <a:off x="2428860" y="214290"/>
            <a:ext cx="6715140" cy="4356100"/>
          </a:xfrm>
          <a:prstGeom prst="rect">
            <a:avLst/>
          </a:prstGeom>
          <a:noFill/>
          <a:ln w="9525">
            <a:noFill/>
            <a:miter lim="800000"/>
          </a:ln>
          <a:effectLst/>
        </p:spPr>
      </p:pic>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b="1" smtClean="0"/>
              <a:t>（三）工业革命与交通的发展</a:t>
            </a:r>
            <a:endParaRPr lang="zh-CN" altLang="en-US" b="1"/>
          </a:p>
        </p:txBody>
      </p:sp>
      <p:pic>
        <p:nvPicPr>
          <p:cNvPr id="6" name="图片 768002" descr="22"/>
          <p:cNvPicPr>
            <a:picLocks noGrp="1" noChangeAspect="1" noChangeArrowheads="1"/>
          </p:cNvPicPr>
          <p:nvPr>
            <p:ph idx="1"/>
          </p:nvPr>
        </p:nvPicPr>
        <p:blipFill>
          <a:blip r:embed="rId2"/>
          <a:stretch>
            <a:fillRect/>
          </a:stretch>
        </p:blipFill>
        <p:spPr bwMode="auto">
          <a:xfrm>
            <a:off x="285720" y="1285860"/>
            <a:ext cx="3643306" cy="2762250"/>
          </a:xfrm>
          <a:prstGeom prst="rect">
            <a:avLst/>
          </a:prstGeom>
          <a:noFill/>
          <a:ln w="9525">
            <a:noFill/>
            <a:miter lim="800000"/>
          </a:ln>
        </p:spPr>
      </p:pic>
      <p:pic>
        <p:nvPicPr>
          <p:cNvPr id="7" name="图片 770055"/>
          <p:cNvPicPr>
            <a:picLocks noChangeAspect="1" noChangeArrowheads="1"/>
          </p:cNvPicPr>
          <p:nvPr/>
        </p:nvPicPr>
        <p:blipFill>
          <a:blip r:embed="rId3"/>
          <a:stretch>
            <a:fillRect/>
          </a:stretch>
        </p:blipFill>
        <p:spPr bwMode="auto">
          <a:xfrm>
            <a:off x="3962400" y="1214422"/>
            <a:ext cx="5181600" cy="2928958"/>
          </a:xfrm>
          <a:prstGeom prst="rect">
            <a:avLst/>
          </a:prstGeom>
          <a:noFill/>
          <a:ln w="9525">
            <a:noFill/>
            <a:miter lim="800000"/>
          </a:ln>
        </p:spPr>
      </p:pic>
      <p:pic>
        <p:nvPicPr>
          <p:cNvPr id="8" name="图片 773121" descr="science_museum_stephensons_rocket"/>
          <p:cNvPicPr>
            <a:picLocks noChangeAspect="1" noChangeArrowheads="1"/>
          </p:cNvPicPr>
          <p:nvPr/>
        </p:nvPicPr>
        <p:blipFill>
          <a:blip r:embed="rId4"/>
          <a:stretch>
            <a:fillRect/>
          </a:stretch>
        </p:blipFill>
        <p:spPr bwMode="auto">
          <a:xfrm>
            <a:off x="214282" y="3943368"/>
            <a:ext cx="3857652" cy="2914632"/>
          </a:xfrm>
          <a:prstGeom prst="rect">
            <a:avLst/>
          </a:prstGeom>
          <a:noFill/>
          <a:ln w="9525">
            <a:noFill/>
            <a:miter lim="800000"/>
          </a:ln>
        </p:spPr>
      </p:pic>
      <p:pic>
        <p:nvPicPr>
          <p:cNvPr id="9" name="Picture 2" descr="1807年克莱蒙特号蒸汽船"/>
          <p:cNvPicPr>
            <a:picLocks noChangeAspect="1" noChangeArrowheads="1"/>
          </p:cNvPicPr>
          <p:nvPr/>
        </p:nvPicPr>
        <p:blipFill>
          <a:blip r:embed="rId5"/>
          <a:stretch>
            <a:fillRect/>
          </a:stretch>
        </p:blipFill>
        <p:spPr bwMode="auto">
          <a:xfrm>
            <a:off x="4000496" y="3929066"/>
            <a:ext cx="4981572" cy="2928934"/>
          </a:xfrm>
          <a:prstGeom prst="rect">
            <a:avLst/>
          </a:prstGeom>
          <a:noFill/>
          <a:ln w="9525">
            <a:noFill/>
            <a:miter lim="800000"/>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41" name="图片 7169"/>
          <p:cNvPicPr>
            <a:picLocks noChangeAspect="1" noChangeArrowheads="1"/>
          </p:cNvPicPr>
          <p:nvPr/>
        </p:nvPicPr>
        <p:blipFill>
          <a:blip r:embed="rId2"/>
          <a:stretch>
            <a:fillRect/>
          </a:stretch>
        </p:blipFill>
        <p:spPr bwMode="auto">
          <a:xfrm>
            <a:off x="214282" y="4230688"/>
            <a:ext cx="4319587" cy="2627312"/>
          </a:xfrm>
          <a:prstGeom prst="rect">
            <a:avLst/>
          </a:prstGeom>
          <a:noFill/>
          <a:ln w="9525">
            <a:noFill/>
            <a:miter lim="800000"/>
          </a:ln>
        </p:spPr>
      </p:pic>
      <p:pic>
        <p:nvPicPr>
          <p:cNvPr id="10242" name="图片 7170"/>
          <p:cNvPicPr>
            <a:picLocks noChangeAspect="1" noChangeArrowheads="1"/>
          </p:cNvPicPr>
          <p:nvPr/>
        </p:nvPicPr>
        <p:blipFill>
          <a:blip r:embed="rId3"/>
          <a:stretch>
            <a:fillRect/>
          </a:stretch>
        </p:blipFill>
        <p:spPr bwMode="auto">
          <a:xfrm>
            <a:off x="4643438" y="4232275"/>
            <a:ext cx="4241800" cy="2625725"/>
          </a:xfrm>
          <a:prstGeom prst="rect">
            <a:avLst/>
          </a:prstGeom>
          <a:noFill/>
          <a:ln w="9525">
            <a:noFill/>
            <a:miter lim="800000"/>
          </a:ln>
        </p:spPr>
      </p:pic>
      <p:sp>
        <p:nvSpPr>
          <p:cNvPr id="10243" name="文本框 7171"/>
          <p:cNvSpPr txBox="1">
            <a:spLocks noChangeArrowheads="1"/>
          </p:cNvSpPr>
          <p:nvPr/>
        </p:nvSpPr>
        <p:spPr bwMode="auto">
          <a:xfrm>
            <a:off x="3500430" y="0"/>
            <a:ext cx="2316162" cy="517525"/>
          </a:xfrm>
          <a:prstGeom prst="rect">
            <a:avLst/>
          </a:prstGeom>
          <a:noFill/>
          <a:ln w="9525">
            <a:noFill/>
            <a:miter lim="800000"/>
          </a:ln>
        </p:spPr>
        <p:txBody>
          <a:bodyPr wrap="none">
            <a:spAutoFit/>
          </a:bodyPr>
          <a:lstStyle/>
          <a:p>
            <a:pPr algn="ctr"/>
            <a:r>
              <a:rPr lang="zh-CN" altLang="en-US" sz="2800" b="1">
                <a:solidFill>
                  <a:srgbClr val="FF0000"/>
                </a:solidFill>
              </a:rPr>
              <a:t>【史海拾遗】</a:t>
            </a:r>
            <a:endParaRPr lang="zh-CN" altLang="en-US"/>
          </a:p>
        </p:txBody>
      </p:sp>
      <p:sp>
        <p:nvSpPr>
          <p:cNvPr id="10245" name="文本框 7173"/>
          <p:cNvSpPr txBox="1">
            <a:spLocks noChangeArrowheads="1"/>
          </p:cNvSpPr>
          <p:nvPr/>
        </p:nvSpPr>
        <p:spPr bwMode="auto">
          <a:xfrm>
            <a:off x="285720" y="428604"/>
            <a:ext cx="8640762" cy="3585084"/>
          </a:xfrm>
          <a:prstGeom prst="rect">
            <a:avLst/>
          </a:prstGeom>
          <a:solidFill>
            <a:schemeClr val="bg1"/>
          </a:solidFill>
          <a:ln w="9525">
            <a:solidFill>
              <a:srgbClr val="800000"/>
            </a:solidFill>
            <a:miter lim="800000"/>
          </a:ln>
        </p:spPr>
        <p:txBody>
          <a:bodyPr lIns="90170" tIns="46990" rIns="90170" bIns="46990">
            <a:spAutoFit/>
          </a:bodyPr>
          <a:lstStyle/>
          <a:p>
            <a:pPr>
              <a:lnSpc>
                <a:spcPct val="90000"/>
              </a:lnSpc>
            </a:pPr>
            <a:r>
              <a:rPr lang="zh-CN" altLang="en-US" sz="2800" b="1">
                <a:solidFill>
                  <a:srgbClr val="FF0000"/>
                </a:solidFill>
                <a:latin typeface="楷体" panose="02010609060101010101" pitchFamily="49" charset="-122"/>
                <a:ea typeface="黑体" panose="02010609060101010101" pitchFamily="49" charset="-122"/>
              </a:rPr>
              <a:t>   【马拉火车】</a:t>
            </a:r>
            <a:r>
              <a:rPr lang="zh-CN" altLang="en-US" sz="2800" b="1">
                <a:latin typeface="Times New Roman" panose="02020603050405020304" pitchFamily="18" charset="0"/>
                <a:ea typeface="楷体" panose="02010609060101010101" pitchFamily="49" charset="-122"/>
              </a:rPr>
              <a:t>19</a:t>
            </a:r>
            <a:r>
              <a:rPr lang="zh-CN" altLang="en-US" sz="2800" b="1">
                <a:latin typeface="Times New Roman" panose="02020603050405020304" pitchFamily="18" charset="0"/>
                <a:ea typeface="楷体" panose="02010609060101010101" pitchFamily="49" charset="-122"/>
                <a:sym typeface="Arial" panose="020b0604020202020204" pitchFamily="34" charset="0"/>
              </a:rPr>
              <a:t>世纪80年代，1877年，唐廷枢奉李鸿章之命开办开平煤矿，提出要建铁路，也被朝中诸多大臣极力反对。唐廷枢只好</a:t>
            </a:r>
            <a:r>
              <a:rPr lang="zh-CN" altLang="en-US" sz="2800" b="1">
                <a:latin typeface="楷体" panose="02010609060101010101" pitchFamily="49" charset="-122"/>
                <a:ea typeface="楷体" panose="02010609060101010101" pitchFamily="49" charset="-122"/>
                <a:sym typeface="Arial" panose="020b0604020202020204" pitchFamily="34" charset="0"/>
              </a:rPr>
              <a:t>“</a:t>
            </a:r>
            <a:r>
              <a:rPr lang="zh-CN" altLang="en-US" sz="2800" b="1">
                <a:latin typeface="Times New Roman" panose="02020603050405020304" pitchFamily="18" charset="0"/>
                <a:ea typeface="楷体" panose="02010609060101010101" pitchFamily="49" charset="-122"/>
                <a:sym typeface="Arial" panose="020b0604020202020204" pitchFamily="34" charset="0"/>
              </a:rPr>
              <a:t>曲线救国</a:t>
            </a:r>
            <a:r>
              <a:rPr lang="zh-CN" altLang="en-US" sz="2800" b="1">
                <a:latin typeface="楷体" panose="02010609060101010101" pitchFamily="49" charset="-122"/>
                <a:ea typeface="楷体" panose="02010609060101010101" pitchFamily="49" charset="-122"/>
                <a:sym typeface="Arial" panose="020b0604020202020204" pitchFamily="34" charset="0"/>
              </a:rPr>
              <a:t>”</a:t>
            </a:r>
            <a:r>
              <a:rPr lang="zh-CN" altLang="en-US" sz="2800" b="1">
                <a:latin typeface="Times New Roman" panose="02020603050405020304" pitchFamily="18" charset="0"/>
                <a:ea typeface="楷体" panose="02010609060101010101" pitchFamily="49" charset="-122"/>
                <a:sym typeface="Arial" panose="020b0604020202020204" pitchFamily="34" charset="0"/>
              </a:rPr>
              <a:t>，打着修建</a:t>
            </a:r>
            <a:r>
              <a:rPr lang="zh-CN" altLang="en-US" sz="2800" b="1">
                <a:latin typeface="楷体" panose="02010609060101010101" pitchFamily="49" charset="-122"/>
                <a:ea typeface="楷体" panose="02010609060101010101" pitchFamily="49" charset="-122"/>
                <a:sym typeface="Arial" panose="020b0604020202020204" pitchFamily="34" charset="0"/>
              </a:rPr>
              <a:t>“</a:t>
            </a:r>
            <a:r>
              <a:rPr lang="zh-CN" altLang="en-US" sz="2800" b="1">
                <a:latin typeface="Times New Roman" panose="02020603050405020304" pitchFamily="18" charset="0"/>
                <a:ea typeface="楷体" panose="02010609060101010101" pitchFamily="49" charset="-122"/>
                <a:sym typeface="Arial" panose="020b0604020202020204" pitchFamily="34" charset="0"/>
              </a:rPr>
              <a:t>快车马路</a:t>
            </a:r>
            <a:r>
              <a:rPr lang="zh-CN" altLang="en-US" sz="2800" b="1">
                <a:latin typeface="楷体" panose="02010609060101010101" pitchFamily="49" charset="-122"/>
                <a:ea typeface="楷体" panose="02010609060101010101" pitchFamily="49" charset="-122"/>
                <a:sym typeface="Arial" panose="020b0604020202020204" pitchFamily="34" charset="0"/>
              </a:rPr>
              <a:t>”</a:t>
            </a:r>
            <a:r>
              <a:rPr lang="zh-CN" altLang="en-US" sz="2800" b="1">
                <a:latin typeface="Times New Roman" panose="02020603050405020304" pitchFamily="18" charset="0"/>
                <a:ea typeface="楷体" panose="02010609060101010101" pitchFamily="49" charset="-122"/>
                <a:sym typeface="Arial" panose="020b0604020202020204" pitchFamily="34" charset="0"/>
              </a:rPr>
              <a:t>的旗号，秘密修建了一条标准轨距铁路，即</a:t>
            </a:r>
            <a:r>
              <a:rPr lang="zh-CN" altLang="en-US" sz="2800" b="1" u="sng">
                <a:solidFill>
                  <a:srgbClr val="FF0000"/>
                </a:solidFill>
                <a:latin typeface="Times New Roman" panose="02020603050405020304" pitchFamily="18" charset="0"/>
                <a:ea typeface="楷体" panose="02010609060101010101" pitchFamily="49" charset="-122"/>
                <a:sym typeface="Arial" panose="020b0604020202020204" pitchFamily="34" charset="0"/>
              </a:rPr>
              <a:t>唐胥铁路</a:t>
            </a:r>
            <a:r>
              <a:rPr lang="zh-CN" altLang="en-US" sz="2800" b="1">
                <a:latin typeface="Times New Roman" panose="02020603050405020304" pitchFamily="18" charset="0"/>
                <a:ea typeface="楷体" panose="02010609060101010101" pitchFamily="49" charset="-122"/>
                <a:sym typeface="Arial" panose="020b0604020202020204" pitchFamily="34" charset="0"/>
              </a:rPr>
              <a:t>。这条中国最早的铁路长度不过18里。在铁路修好以后通车不久，清政府就以</a:t>
            </a:r>
            <a:r>
              <a:rPr lang="zh-CN" altLang="en-US" sz="2800" b="1" u="sng">
                <a:solidFill>
                  <a:srgbClr val="0000FF"/>
                </a:solidFill>
                <a:latin typeface="楷体" panose="02010609060101010101" pitchFamily="49" charset="-122"/>
                <a:ea typeface="楷体" panose="02010609060101010101" pitchFamily="49" charset="-122"/>
                <a:sym typeface="Arial" panose="020b0604020202020204" pitchFamily="34" charset="0"/>
              </a:rPr>
              <a:t>“</a:t>
            </a:r>
            <a:r>
              <a:rPr lang="zh-CN" altLang="en-US" sz="2800" b="1" u="sng">
                <a:solidFill>
                  <a:srgbClr val="0000FF"/>
                </a:solidFill>
                <a:latin typeface="Times New Roman" panose="02020603050405020304" pitchFamily="18" charset="0"/>
                <a:ea typeface="楷体" panose="02010609060101010101" pitchFamily="49" charset="-122"/>
                <a:sym typeface="Arial" panose="020b0604020202020204" pitchFamily="34" charset="0"/>
              </a:rPr>
              <a:t>机车直驶，震动东陵，且喷出黑烟，有伤禾稼</a:t>
            </a:r>
            <a:r>
              <a:rPr lang="zh-CN" altLang="en-US" sz="2800" b="1" u="sng">
                <a:solidFill>
                  <a:srgbClr val="0000FF"/>
                </a:solidFill>
                <a:latin typeface="楷体" panose="02010609060101010101" pitchFamily="49" charset="-122"/>
                <a:ea typeface="楷体" panose="02010609060101010101" pitchFamily="49" charset="-122"/>
                <a:sym typeface="Arial" panose="020b0604020202020204" pitchFamily="34" charset="0"/>
              </a:rPr>
              <a:t>”</a:t>
            </a:r>
            <a:r>
              <a:rPr lang="zh-CN" altLang="en-US" sz="2800" b="1">
                <a:latin typeface="Times New Roman" panose="02020603050405020304" pitchFamily="18" charset="0"/>
                <a:ea typeface="楷体" panose="02010609060101010101" pitchFamily="49" charset="-122"/>
                <a:sym typeface="Arial" panose="020b0604020202020204" pitchFamily="34" charset="0"/>
              </a:rPr>
              <a:t>的理由，下令禁止使用机车，而被迫将火车头卸下，改为</a:t>
            </a:r>
            <a:r>
              <a:rPr lang="zh-CN" altLang="en-US" sz="2800" b="1" u="sng">
                <a:solidFill>
                  <a:srgbClr val="FF0000"/>
                </a:solidFill>
                <a:latin typeface="Times New Roman" panose="02020603050405020304" pitchFamily="18" charset="0"/>
                <a:ea typeface="楷体" panose="02010609060101010101" pitchFamily="49" charset="-122"/>
                <a:sym typeface="Arial" panose="020b0604020202020204" pitchFamily="34" charset="0"/>
              </a:rPr>
              <a:t>驴马拖着火车</a:t>
            </a:r>
            <a:r>
              <a:rPr lang="zh-CN" altLang="en-US" sz="2800" b="1">
                <a:latin typeface="Times New Roman" panose="02020603050405020304" pitchFamily="18" charset="0"/>
                <a:ea typeface="楷体" panose="02010609060101010101" pitchFamily="49" charset="-122"/>
                <a:sym typeface="Arial" panose="020b0604020202020204" pitchFamily="34" charset="0"/>
              </a:rPr>
              <a:t>走。这也就是那名噪一时的</a:t>
            </a:r>
            <a:r>
              <a:rPr lang="zh-CN" altLang="en-US" sz="2800" b="1">
                <a:latin typeface="楷体" panose="02010609060101010101" pitchFamily="49" charset="-122"/>
                <a:ea typeface="楷体" panose="02010609060101010101" pitchFamily="49" charset="-122"/>
                <a:sym typeface="Arial" panose="020b0604020202020204" pitchFamily="34" charset="0"/>
              </a:rPr>
              <a:t>“</a:t>
            </a:r>
            <a:r>
              <a:rPr lang="zh-CN" altLang="en-US" sz="2800" b="1">
                <a:latin typeface="Times New Roman" panose="02020603050405020304" pitchFamily="18" charset="0"/>
                <a:ea typeface="楷体" panose="02010609060101010101" pitchFamily="49" charset="-122"/>
                <a:sym typeface="Arial" panose="020b0604020202020204" pitchFamily="34" charset="0"/>
              </a:rPr>
              <a:t>驴马拉火车</a:t>
            </a:r>
            <a:r>
              <a:rPr lang="zh-CN" altLang="en-US" sz="2800" b="1">
                <a:latin typeface="楷体" panose="02010609060101010101" pitchFamily="49" charset="-122"/>
                <a:ea typeface="楷体" panose="02010609060101010101" pitchFamily="49" charset="-122"/>
                <a:sym typeface="Arial" panose="020b0604020202020204" pitchFamily="34" charset="0"/>
              </a:rPr>
              <a:t>”</a:t>
            </a:r>
            <a:r>
              <a:rPr lang="zh-CN" altLang="en-US" sz="2800" b="1">
                <a:latin typeface="Times New Roman" panose="02020603050405020304" pitchFamily="18" charset="0"/>
                <a:ea typeface="楷体" panose="02010609060101010101" pitchFamily="49" charset="-122"/>
                <a:sym typeface="Arial" panose="020b0604020202020204" pitchFamily="34" charset="0"/>
              </a:rPr>
              <a:t>的故事。</a:t>
            </a:r>
            <a:endParaRPr lang="zh-CN" altLang="en-US" sz="2800" b="1">
              <a:latin typeface="Times New Roman" pitchFamily="18" charset="0"/>
              <a:ea typeface="楷体" pitchFamily="49" charset="-122"/>
              <a:sym typeface="Arial" pitchFamily="34" charset="0"/>
            </a:endParaRPr>
          </a:p>
        </p:txBody>
      </p:sp>
    </p:spTree>
  </p:cSld>
  <p:clrMapOvr>
    <a:masterClrMapping/>
  </p:clrMapOvr>
  <p:transition spd="slow"/>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文本框 8195"/>
          <p:cNvSpPr txBox="1">
            <a:spLocks noChangeArrowheads="1"/>
          </p:cNvSpPr>
          <p:nvPr/>
        </p:nvSpPr>
        <p:spPr bwMode="auto">
          <a:xfrm>
            <a:off x="3421063" y="549275"/>
            <a:ext cx="2316162" cy="517525"/>
          </a:xfrm>
          <a:prstGeom prst="rect">
            <a:avLst/>
          </a:prstGeom>
          <a:noFill/>
          <a:ln w="9525">
            <a:noFill/>
            <a:miter lim="800000"/>
          </a:ln>
        </p:spPr>
        <p:txBody>
          <a:bodyPr wrap="none">
            <a:spAutoFit/>
          </a:bodyPr>
          <a:lstStyle/>
          <a:p>
            <a:pPr algn="ctr"/>
            <a:r>
              <a:rPr lang="zh-CN" altLang="en-US" sz="2800" b="1">
                <a:solidFill>
                  <a:srgbClr val="FF0000"/>
                </a:solidFill>
              </a:rPr>
              <a:t>【史海拾遗】</a:t>
            </a:r>
            <a:endParaRPr lang="zh-CN" altLang="en-US"/>
          </a:p>
        </p:txBody>
      </p:sp>
      <p:sp>
        <p:nvSpPr>
          <p:cNvPr id="13315" name="文本框 1"/>
          <p:cNvSpPr txBox="1">
            <a:spLocks noChangeArrowheads="1"/>
          </p:cNvSpPr>
          <p:nvPr/>
        </p:nvSpPr>
        <p:spPr bwMode="auto">
          <a:xfrm>
            <a:off x="265113" y="1257300"/>
            <a:ext cx="8628062" cy="5030788"/>
          </a:xfrm>
          <a:prstGeom prst="rect">
            <a:avLst/>
          </a:prstGeom>
          <a:solidFill>
            <a:schemeClr val="bg1"/>
          </a:solidFill>
          <a:ln w="9525">
            <a:solidFill>
              <a:srgbClr val="C00000"/>
            </a:solidFill>
            <a:miter lim="800000"/>
          </a:ln>
        </p:spPr>
        <p:txBody>
          <a:bodyPr>
            <a:spAutoFit/>
          </a:bodyPr>
          <a:lstStyle/>
          <a:p>
            <a:pPr algn="ctr">
              <a:lnSpc>
                <a:spcPct val="90000"/>
              </a:lnSpc>
            </a:pPr>
            <a:r>
              <a:rPr lang="zh-CN" altLang="en-US" sz="2400" b="1">
                <a:solidFill>
                  <a:srgbClr val="FF0000"/>
                </a:solidFill>
                <a:latin typeface="宋体" panose="02010600030101010101" pitchFamily="2" charset="-122"/>
              </a:rPr>
              <a:t>【慈禧和奔驰】</a:t>
            </a:r>
            <a:r>
              <a:rPr lang="en-US" sz="2400" b="1">
                <a:latin typeface="楷体" panose="02010609060101010101" pitchFamily="49" charset="-122"/>
                <a:ea typeface="楷体" panose="02010609060101010101" pitchFamily="49" charset="-122"/>
              </a:rPr>
              <a:t>    </a:t>
            </a:r>
            <a:endParaRPr lang="en-US" sz="2400" b="1">
              <a:latin typeface="楷体" pitchFamily="49" charset="-122"/>
              <a:ea typeface="楷体" pitchFamily="49" charset="-122"/>
            </a:endParaRPr>
          </a:p>
          <a:p>
            <a:pPr>
              <a:lnSpc>
                <a:spcPct val="90000"/>
              </a:lnSpc>
            </a:pPr>
            <a:r>
              <a:rPr lang="en-US" sz="2400" b="1">
                <a:latin typeface="楷体" panose="02010609060101010101" pitchFamily="49" charset="-122"/>
                <a:ea typeface="楷体" panose="02010609060101010101" pitchFamily="49" charset="-122"/>
              </a:rPr>
              <a:t>    </a:t>
            </a:r>
            <a:r>
              <a:rPr lang="zh-CN" altLang="en-US" sz="2400" b="1">
                <a:latin typeface="Times New Roman" panose="02020603050405020304" pitchFamily="18" charset="0"/>
                <a:ea typeface="楷体" panose="02010609060101010101" pitchFamily="49" charset="-122"/>
              </a:rPr>
              <a:t>1901年，袁世凯为讨好慈禧，花一万两白银买了一辆奔驰小轿车送给了她。慈禧表示是十分的欢喜，还专门让赶马车的孙富贵去学习开车，他就成了“满清第一司机”。</a:t>
            </a:r>
            <a:endParaRPr lang="zh-CN" altLang="en-US" sz="2400" b="1">
              <a:latin typeface="Times New Roman" pitchFamily="18" charset="0"/>
              <a:ea typeface="楷体" pitchFamily="49" charset="-122"/>
            </a:endParaRPr>
          </a:p>
          <a:p>
            <a:pPr>
              <a:lnSpc>
                <a:spcPct val="90000"/>
              </a:lnSpc>
            </a:pPr>
            <a:r>
              <a:rPr lang="zh-CN" altLang="en-US" sz="2400" b="1">
                <a:latin typeface="Times New Roman" panose="02020603050405020304" pitchFamily="18" charset="0"/>
                <a:ea typeface="楷体" panose="02010609060101010101" pitchFamily="49" charset="-122"/>
              </a:rPr>
              <a:t>        慈禧第一次乘坐汽车去颐和园游览时，汽车驶出紫禁城后，她突然发现，原来的马车夫孙富龄成了现在的汽车司机，他不仅坐着，而且还坐在自己前面，他不但与自己平起平坐，而且还坐在前面，这还了得，有失自己尊严，立即责令他跪着开车。慈禧的话谁敢不从？司机只好跪着驾驶，但手不能代替脚踩油门和刹车，路上险些酿成惊天大祸，这可吓坏了当时的王公大臣，他们纷纷下跪乞求慈禧不要冒这个险。无奈，慈禧被人搀扶下车，中途又换上她的十六抬大轿。慈禧后来就对汽车失去了兴趣，因为她不能容忍司机坐在她面前开车，她认为司机应跪着。因此这辆车被弃置一旁。后来，此车作为皇宫遗物在紫禁城闲置起来。</a:t>
            </a:r>
            <a:endParaRPr lang="zh-CN" altLang="en-US" sz="2400" b="1">
              <a:latin typeface="Times New Roman" panose="02020603050405020304" pitchFamily="18" charset="0"/>
              <a:ea typeface="楷体" panose="02010609060101010101" pitchFamily="49" charset="-122"/>
            </a:endParaRPr>
          </a:p>
        </p:txBody>
      </p:sp>
      <p:pic>
        <p:nvPicPr>
          <p:cNvPr id="13317" name="图片 2"/>
          <p:cNvPicPr>
            <a:picLocks noChangeAspect="1" noChangeArrowheads="1"/>
          </p:cNvPicPr>
          <p:nvPr/>
        </p:nvPicPr>
        <p:blipFill>
          <a:blip r:embed="rId2"/>
          <a:stretch>
            <a:fillRect/>
          </a:stretch>
        </p:blipFill>
        <p:spPr bwMode="auto">
          <a:xfrm>
            <a:off x="265113" y="1257300"/>
            <a:ext cx="4338637" cy="3248025"/>
          </a:xfrm>
          <a:prstGeom prst="rect">
            <a:avLst/>
          </a:prstGeom>
          <a:noFill/>
          <a:ln w="9525">
            <a:noFill/>
            <a:miter lim="800000"/>
          </a:ln>
        </p:spPr>
      </p:pic>
      <p:pic>
        <p:nvPicPr>
          <p:cNvPr id="13318" name="图片 3"/>
          <p:cNvPicPr>
            <a:picLocks noChangeAspect="1" noChangeArrowheads="1"/>
          </p:cNvPicPr>
          <p:nvPr/>
        </p:nvPicPr>
        <p:blipFill>
          <a:blip r:embed="rId3"/>
          <a:stretch>
            <a:fillRect/>
          </a:stretch>
        </p:blipFill>
        <p:spPr bwMode="auto">
          <a:xfrm>
            <a:off x="4603750" y="3198813"/>
            <a:ext cx="4289425" cy="3089275"/>
          </a:xfrm>
          <a:prstGeom prst="rect">
            <a:avLst/>
          </a:prstGeom>
          <a:noFill/>
          <a:ln w="9525">
            <a:noFill/>
            <a:miter lim="800000"/>
          </a:ln>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blinds(horizontal)">
                                      <p:cBhvr>
                                        <p:cTn id="7" dur="500"/>
                                        <p:tgtEl>
                                          <p:spTgt spid="13317"/>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13318"/>
                                        </p:tgtEl>
                                        <p:attrNameLst>
                                          <p:attrName>style.visibility</p:attrName>
                                        </p:attrNameLst>
                                      </p:cBhvr>
                                      <p:to>
                                        <p:strVal val="visible"/>
                                      </p:to>
                                    </p:set>
                                    <p:animEffect transition="in" filter="blinds(horizontal)">
                                      <p:cBhvr>
                                        <p:cTn id="11" dur="500"/>
                                        <p:tgtEl>
                                          <p:spTgt spid="1331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xit" presetSubtype="0" fill="hold" nodeType="clickEffect">
                                  <p:stCondLst>
                                    <p:cond delay="0"/>
                                  </p:stCondLst>
                                  <p:childTnLst>
                                    <p:set>
                                      <p:cBhvr>
                                        <p:cTn id="15" dur="1" fill="hold">
                                          <p:stCondLst>
                                            <p:cond delay="0"/>
                                          </p:stCondLst>
                                        </p:cTn>
                                        <p:tgtEl>
                                          <p:spTgt spid="13317"/>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133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0" y="285728"/>
            <a:ext cx="9001156" cy="1015663"/>
          </a:xfrm>
          <a:prstGeom prst="rect">
            <a:avLst/>
          </a:prstGeom>
          <a:noFill/>
        </p:spPr>
        <p:txBody>
          <a:bodyPr wrap="square" rtlCol="0">
            <a:spAutoFit/>
          </a:bodyPr>
          <a:lstStyle/>
          <a:p>
            <a:r>
              <a:rPr lang="zh-CN" altLang="en-US" sz="6000" b="1" smtClean="0">
                <a:solidFill>
                  <a:srgbClr val="FF0000"/>
                </a:solidFill>
              </a:rPr>
              <a:t>三、“一带一路” 话古今</a:t>
            </a:r>
            <a:endParaRPr lang="zh-CN" altLang="en-US" sz="6000" b="1">
              <a:solidFill>
                <a:srgbClr val="FF0000"/>
              </a:solidFill>
            </a:endParaRPr>
          </a:p>
        </p:txBody>
      </p:sp>
      <p:pic>
        <p:nvPicPr>
          <p:cNvPr id="9218" name="Picture 2"/>
          <p:cNvPicPr>
            <a:picLocks noChangeAspect="1" noChangeArrowheads="1"/>
          </p:cNvPicPr>
          <p:nvPr/>
        </p:nvPicPr>
        <p:blipFill>
          <a:blip r:embed="rId2"/>
          <a:stretch>
            <a:fillRect/>
          </a:stretch>
        </p:blipFill>
        <p:spPr bwMode="auto">
          <a:xfrm>
            <a:off x="214282" y="1428750"/>
            <a:ext cx="8572560" cy="4000500"/>
          </a:xfrm>
          <a:prstGeom prst="rect">
            <a:avLst/>
          </a:prstGeom>
          <a:noFill/>
          <a:ln w="9525">
            <a:noFill/>
            <a:miter lim="800000"/>
          </a:ln>
          <a:effectLst/>
        </p:spPr>
      </p:pic>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b="1" smtClean="0">
                <a:solidFill>
                  <a:srgbClr val="FF0000"/>
                </a:solidFill>
              </a:rPr>
              <a:t>思考探究：“一带一路”建设的世界意义？</a:t>
            </a:r>
            <a:endParaRPr lang="zh-CN" altLang="en-US" b="1">
              <a:solidFill>
                <a:srgbClr val="FF0000"/>
              </a:solidFill>
            </a:endParaRPr>
          </a:p>
        </p:txBody>
      </p:sp>
      <p:sp>
        <p:nvSpPr>
          <p:cNvPr id="3" name="内容占位符 2"/>
          <p:cNvSpPr>
            <a:spLocks noGrp="1"/>
          </p:cNvSpPr>
          <p:nvPr>
            <p:ph idx="1"/>
          </p:nvPr>
        </p:nvSpPr>
        <p:spPr>
          <a:xfrm>
            <a:off x="0" y="1600200"/>
            <a:ext cx="8929718" cy="4525963"/>
          </a:xfrm>
        </p:spPr>
        <p:txBody>
          <a:bodyPr/>
          <a:lstStyle/>
          <a:p>
            <a:r>
              <a:rPr lang="en-US" altLang="zh-CN" b="1" smtClean="0">
                <a:solidFill>
                  <a:srgbClr val="0000FF"/>
                </a:solidFill>
              </a:rPr>
              <a:t>1.</a:t>
            </a:r>
            <a:r>
              <a:rPr lang="zh-CN" altLang="en-US" b="1" smtClean="0">
                <a:solidFill>
                  <a:srgbClr val="0000FF"/>
                </a:solidFill>
              </a:rPr>
              <a:t>弥补治理赤字（新型经济全球化发展的方向）；</a:t>
            </a:r>
            <a:endParaRPr lang="en-US" altLang="zh-CN" b="1" smtClean="0">
              <a:solidFill>
                <a:srgbClr val="0000FF"/>
              </a:solidFill>
            </a:endParaRPr>
          </a:p>
          <a:p>
            <a:r>
              <a:rPr lang="en-US" altLang="zh-CN" b="1" smtClean="0">
                <a:solidFill>
                  <a:srgbClr val="0000FF"/>
                </a:solidFill>
              </a:rPr>
              <a:t>2.</a:t>
            </a:r>
            <a:r>
              <a:rPr lang="zh-CN" altLang="en-US" b="1" smtClean="0">
                <a:solidFill>
                  <a:srgbClr val="0000FF"/>
                </a:solidFill>
              </a:rPr>
              <a:t>弥补发展赤字（沿线国家共同发展、共享繁荣，缩小发展的鸿沟）；</a:t>
            </a:r>
            <a:endParaRPr lang="en-US" altLang="zh-CN" b="1" smtClean="0">
              <a:solidFill>
                <a:srgbClr val="0000FF"/>
              </a:solidFill>
            </a:endParaRPr>
          </a:p>
          <a:p>
            <a:r>
              <a:rPr lang="en-US" altLang="zh-CN" b="1" smtClean="0">
                <a:solidFill>
                  <a:srgbClr val="0000FF"/>
                </a:solidFill>
              </a:rPr>
              <a:t>3.</a:t>
            </a:r>
            <a:r>
              <a:rPr lang="zh-CN" altLang="en-US" b="1" smtClean="0">
                <a:solidFill>
                  <a:srgbClr val="0000FF"/>
                </a:solidFill>
              </a:rPr>
              <a:t>弥补和平赤字（破解战乱、恐怖主义、难民移民等难题，促进世界和平与安宁）；</a:t>
            </a:r>
            <a:endParaRPr lang="en-US" altLang="zh-CN" b="1" smtClean="0">
              <a:solidFill>
                <a:srgbClr val="0000FF"/>
              </a:solidFill>
            </a:endParaRPr>
          </a:p>
          <a:p>
            <a:r>
              <a:rPr lang="en-US" altLang="zh-CN" b="1" smtClean="0">
                <a:solidFill>
                  <a:srgbClr val="0000FF"/>
                </a:solidFill>
              </a:rPr>
              <a:t>4.</a:t>
            </a:r>
            <a:r>
              <a:rPr lang="zh-CN" altLang="en-US" b="1" smtClean="0">
                <a:solidFill>
                  <a:srgbClr val="0000FF"/>
                </a:solidFill>
              </a:rPr>
              <a:t>携手构建人类命运共同体。</a:t>
            </a:r>
            <a:endParaRPr lang="zh-CN" altLang="en-US" b="1">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142852"/>
            <a:ext cx="8229600" cy="1143000"/>
          </a:xfrm>
        </p:spPr>
        <p:txBody>
          <a:bodyPr>
            <a:normAutofit fontScale="90000"/>
          </a:bodyPr>
          <a:lstStyle/>
          <a:p>
            <a:pPr algn="l"/>
            <a:r>
              <a:rPr lang="zh-CN" altLang="en-US" sz="3600" b="1" smtClean="0">
                <a:solidFill>
                  <a:srgbClr val="FF0000"/>
                </a:solidFill>
                <a:latin typeface="黑体" panose="02010609060101010101" pitchFamily="49" charset="-122"/>
                <a:ea typeface="黑体" panose="02010609060101010101" pitchFamily="49" charset="-122"/>
              </a:rPr>
              <a:t>感知高考：</a:t>
            </a:r>
            <a:r>
              <a:rPr lang="zh-CN" altLang="en-US" sz="3100" smtClean="0"/>
              <a:t>阅读</a:t>
            </a:r>
            <a:r>
              <a:rPr lang="zh-CN" altLang="en-US" sz="3100"/>
              <a:t>材料，完成下列要求。（</a:t>
            </a:r>
            <a:r>
              <a:rPr lang="en-US" sz="3100"/>
              <a:t>12</a:t>
            </a:r>
            <a:r>
              <a:rPr lang="zh-CN" altLang="en-US" sz="3100"/>
              <a:t>分）</a:t>
            </a:r>
            <a:br>
              <a:rPr lang="zh-CN" altLang="en-US" sz="3100"/>
            </a:br>
            <a:r>
              <a:rPr lang="zh-CN" altLang="en-US" sz="3100"/>
              <a:t>材料</a:t>
            </a:r>
            <a:br>
              <a:rPr lang="zh-CN" altLang="en-US"/>
            </a:br>
            <a:endParaRPr lang="zh-CN" altLang="en-US"/>
          </a:p>
        </p:txBody>
      </p:sp>
      <p:pic>
        <p:nvPicPr>
          <p:cNvPr id="10242" name="Picture 2"/>
          <p:cNvPicPr>
            <a:picLocks noGrp="1" noChangeAspect="1" noChangeArrowheads="1"/>
          </p:cNvPicPr>
          <p:nvPr>
            <p:ph idx="1"/>
          </p:nvPr>
        </p:nvPicPr>
        <p:blipFill>
          <a:blip r:embed="rId2"/>
          <a:stretch>
            <a:fillRect/>
          </a:stretch>
        </p:blipFill>
        <p:spPr bwMode="auto">
          <a:xfrm>
            <a:off x="1071538" y="428604"/>
            <a:ext cx="7534292" cy="2786082"/>
          </a:xfrm>
          <a:prstGeom prst="rect">
            <a:avLst/>
          </a:prstGeom>
          <a:noFill/>
          <a:ln w="9525">
            <a:noFill/>
            <a:miter lim="800000"/>
          </a:ln>
          <a:effectLst/>
        </p:spPr>
      </p:pic>
      <p:sp>
        <p:nvSpPr>
          <p:cNvPr id="5" name="TextBox 4"/>
          <p:cNvSpPr txBox="1"/>
          <p:nvPr/>
        </p:nvSpPr>
        <p:spPr>
          <a:xfrm>
            <a:off x="142844" y="3214686"/>
            <a:ext cx="8715436" cy="3477875"/>
          </a:xfrm>
          <a:prstGeom prst="rect">
            <a:avLst/>
          </a:prstGeom>
          <a:noFill/>
        </p:spPr>
        <p:txBody>
          <a:bodyPr wrap="square" rtlCol="0">
            <a:spAutoFit/>
          </a:bodyPr>
          <a:lstStyle/>
          <a:p>
            <a:r>
              <a:rPr lang="zh-CN" altLang="en-US" sz="2000" smtClean="0"/>
              <a:t>         玄奘</a:t>
            </a:r>
            <a:r>
              <a:rPr lang="zh-CN" altLang="en-US" sz="2000"/>
              <a:t>（</a:t>
            </a:r>
            <a:r>
              <a:rPr lang="en-US" sz="2000"/>
              <a:t>602-664</a:t>
            </a:r>
            <a:r>
              <a:rPr lang="zh-CN" altLang="en-US" sz="2000"/>
              <a:t>），为寻求准确的佛经文本，西行</a:t>
            </a:r>
            <a:r>
              <a:rPr lang="en-US" sz="2000"/>
              <a:t>“</a:t>
            </a:r>
            <a:r>
              <a:rPr lang="zh-CN" altLang="en-US" sz="2000"/>
              <a:t>求法</a:t>
            </a:r>
            <a:r>
              <a:rPr lang="en-US" sz="2000"/>
              <a:t>”</a:t>
            </a:r>
            <a:r>
              <a:rPr lang="zh-CN" altLang="en-US" sz="2000"/>
              <a:t>，历经艰辛，十余年中，行程数万里，游历百余国，回国后，他译出佛经</a:t>
            </a:r>
            <a:r>
              <a:rPr lang="en-US" sz="2000"/>
              <a:t>1300</a:t>
            </a:r>
            <a:r>
              <a:rPr lang="zh-CN" altLang="en-US" sz="2000"/>
              <a:t>多卷，精炼而准确。由他口授而成的</a:t>
            </a:r>
            <a:r>
              <a:rPr lang="en-US" altLang="zh-CN" sz="2000"/>
              <a:t>《</a:t>
            </a:r>
            <a:r>
              <a:rPr lang="zh-CN" altLang="en-US" sz="2000"/>
              <a:t>大唐西域记</a:t>
            </a:r>
            <a:r>
              <a:rPr lang="en-US" altLang="zh-CN" sz="2000"/>
              <a:t>》</a:t>
            </a:r>
            <a:r>
              <a:rPr lang="zh-CN" altLang="en-US" sz="2000"/>
              <a:t>一书，是研究中外文化交流的重要典籍。</a:t>
            </a:r>
            <a:endParaRPr lang="zh-CN" altLang="en-US" sz="2000"/>
          </a:p>
          <a:p>
            <a:r>
              <a:rPr lang="en-US" sz="2000"/>
              <a:t>   </a:t>
            </a:r>
            <a:r>
              <a:rPr lang="en-US" sz="2000" smtClean="0"/>
              <a:t>      </a:t>
            </a:r>
            <a:r>
              <a:rPr lang="zh-CN" altLang="en-US" sz="2000" smtClean="0"/>
              <a:t>鉴真</a:t>
            </a:r>
            <a:r>
              <a:rPr lang="zh-CN" altLang="en-US" sz="2000"/>
              <a:t>（</a:t>
            </a:r>
            <a:r>
              <a:rPr lang="en-US" sz="2000"/>
              <a:t>688--763</a:t>
            </a:r>
            <a:r>
              <a:rPr lang="zh-CN" altLang="en-US" sz="2000"/>
              <a:t>），深明佛学，</a:t>
            </a:r>
            <a:r>
              <a:rPr lang="en-US" sz="2000"/>
              <a:t>50</a:t>
            </a:r>
            <a:r>
              <a:rPr lang="zh-CN" altLang="en-US" sz="2000"/>
              <a:t>余岁时，受日本邀请，发愿东渡。他排除千难万险，历时</a:t>
            </a:r>
            <a:r>
              <a:rPr lang="en-US" sz="2000"/>
              <a:t>12</a:t>
            </a:r>
            <a:r>
              <a:rPr lang="zh-CN" altLang="en-US" sz="2000"/>
              <a:t>年，经</a:t>
            </a:r>
            <a:r>
              <a:rPr lang="en-US" sz="2000"/>
              <a:t>6</a:t>
            </a:r>
            <a:r>
              <a:rPr lang="zh-CN" altLang="en-US" sz="2000"/>
              <a:t>次努力，最终到达日本。鉴真东渡，对日本的佛学、建筑、雕塑、医药、艺术乃至日常生活，都产生了很大影响。</a:t>
            </a:r>
            <a:endParaRPr lang="zh-CN" altLang="en-US" sz="2000"/>
          </a:p>
          <a:p>
            <a:r>
              <a:rPr lang="en-US" sz="2000"/>
              <a:t>                                           ---------</a:t>
            </a:r>
            <a:r>
              <a:rPr lang="zh-CN" altLang="en-US" sz="2000"/>
              <a:t>据袁行霈等主编</a:t>
            </a:r>
            <a:r>
              <a:rPr lang="en-US" altLang="zh-CN" sz="2000"/>
              <a:t>《</a:t>
            </a:r>
            <a:r>
              <a:rPr lang="zh-CN" altLang="en-US" sz="2000"/>
              <a:t>中华文明史</a:t>
            </a:r>
            <a:r>
              <a:rPr lang="en-US" altLang="zh-CN" sz="2000"/>
              <a:t>》</a:t>
            </a:r>
            <a:r>
              <a:rPr lang="zh-CN" altLang="en-US" sz="2000"/>
              <a:t>等</a:t>
            </a:r>
            <a:endParaRPr lang="zh-CN" altLang="en-US" sz="2000"/>
          </a:p>
          <a:p>
            <a:r>
              <a:rPr lang="en-US" sz="2000">
                <a:solidFill>
                  <a:srgbClr val="FF0000"/>
                </a:solidFill>
              </a:rPr>
              <a:t> </a:t>
            </a:r>
            <a:r>
              <a:rPr lang="en-US" sz="2000" smtClean="0">
                <a:solidFill>
                  <a:srgbClr val="FF0000"/>
                </a:solidFill>
              </a:rPr>
              <a:t>      </a:t>
            </a:r>
            <a:r>
              <a:rPr lang="zh-CN" altLang="en-US" sz="2000">
                <a:solidFill>
                  <a:srgbClr val="FF0000"/>
                </a:solidFill>
              </a:rPr>
              <a:t>解读材料，提炼出一个观点，并结合中国古代史的其他相关史实，加以论述。（要求：写出观点，观点合理，明确，史论结合。</a:t>
            </a:r>
            <a:r>
              <a:rPr lang="en-US" sz="2000">
                <a:solidFill>
                  <a:srgbClr val="FF0000"/>
                </a:solidFill>
              </a:rPr>
              <a:t>12</a:t>
            </a:r>
            <a:r>
              <a:rPr lang="zh-CN" altLang="en-US" sz="2000">
                <a:solidFill>
                  <a:srgbClr val="FF0000"/>
                </a:solidFill>
              </a:rPr>
              <a:t>分）</a:t>
            </a:r>
            <a:endParaRPr lang="zh-CN" altLang="en-US" sz="2000">
              <a:solidFill>
                <a:srgbClr val="FF0000"/>
              </a:solidFill>
            </a:endParaRPr>
          </a:p>
          <a:p>
            <a:endParaRPr lang="zh-CN" altLang="en-US" sz="2000">
              <a:solidFill>
                <a:srgbClr val="FF0000"/>
              </a:solidFill>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0"/>
            <a:ext cx="9144000" cy="4525963"/>
          </a:xfrm>
        </p:spPr>
        <p:txBody>
          <a:bodyPr>
            <a:noAutofit/>
          </a:bodyPr>
          <a:lstStyle/>
          <a:p>
            <a:r>
              <a:rPr lang="en-US" sz="1800" b="1" smtClean="0"/>
              <a:t>2018</a:t>
            </a:r>
            <a:r>
              <a:rPr lang="zh-CN" altLang="en-US" sz="1800" b="1" smtClean="0"/>
              <a:t>年高考</a:t>
            </a:r>
            <a:r>
              <a:rPr lang="en-US" altLang="zh-CN" sz="1800" b="1" smtClean="0"/>
              <a:t>2</a:t>
            </a:r>
            <a:r>
              <a:rPr lang="zh-CN" altLang="en-US" sz="1800" b="1" smtClean="0"/>
              <a:t>卷：</a:t>
            </a:r>
            <a:r>
              <a:rPr lang="en-US" sz="1800" b="1" smtClean="0"/>
              <a:t>41</a:t>
            </a:r>
            <a:r>
              <a:rPr lang="zh-CN" altLang="en-US" sz="1800" b="1"/>
              <a:t>．阅读材料，完成下列要求。（</a:t>
            </a:r>
            <a:r>
              <a:rPr lang="en-US" sz="1800" b="1"/>
              <a:t>25</a:t>
            </a:r>
            <a:r>
              <a:rPr lang="zh-CN" altLang="en-US" sz="1800" b="1"/>
              <a:t>分）</a:t>
            </a:r>
            <a:endParaRPr lang="zh-CN" altLang="en-US" sz="1800" b="1"/>
          </a:p>
          <a:p>
            <a:r>
              <a:rPr lang="zh-CN" altLang="en-US" sz="1800" b="1"/>
              <a:t>材料  中国是大豆的故乡</a:t>
            </a:r>
            <a:r>
              <a:rPr lang="en-US" sz="1800" b="1"/>
              <a:t>,</a:t>
            </a:r>
            <a:r>
              <a:rPr lang="zh-CN" altLang="en-US" sz="1800" b="1"/>
              <a:t>甲骨文中就有关于大豆的记载。先秦时期，大豆栽培主要是在黄河中游地区，“豆饭”是人们的重要食物。</a:t>
            </a:r>
            <a:r>
              <a:rPr lang="en-US" altLang="zh-CN" sz="1800" b="1"/>
              <a:t>《</a:t>
            </a:r>
            <a:r>
              <a:rPr lang="zh-CN" altLang="en-US" sz="1800" b="1"/>
              <a:t>齐民要术</a:t>
            </a:r>
            <a:r>
              <a:rPr lang="en-US" altLang="zh-CN" sz="1800" b="1"/>
              <a:t>》</a:t>
            </a:r>
            <a:r>
              <a:rPr lang="zh-CN" altLang="en-US" sz="1800" b="1"/>
              <a:t>通过总结劳动人民长期的实践经验，认识到大豆对于改良土壤的作用，主张大豆与其他作物轮种。唐宋时期的文献中都有朝廷调集大豆送至南方救灾、备种的记录，大豆的种植推广到江南及岭南</a:t>
            </a:r>
            <a:r>
              <a:rPr lang="en-US" altLang="zh-CN" sz="1800" b="1"/>
              <a:t>……</a:t>
            </a:r>
            <a:r>
              <a:rPr lang="zh-CN" altLang="en-US" sz="1800" b="1"/>
              <a:t>从古至今，各式各样的豆制品是中国人喜爱的食物，提供了人体所需的优质植物蛋白。</a:t>
            </a:r>
            <a:endParaRPr lang="zh-CN" altLang="en-US" sz="1800" b="1"/>
          </a:p>
          <a:p>
            <a:r>
              <a:rPr lang="en-US" sz="1800" b="1"/>
              <a:t>1765</a:t>
            </a:r>
            <a:r>
              <a:rPr lang="zh-CN" altLang="en-US" sz="1800" b="1"/>
              <a:t>年，大豆引入北美，最初作为饲料或绿肥。</a:t>
            </a:r>
            <a:r>
              <a:rPr lang="en-US" sz="1800" b="1"/>
              <a:t>19</a:t>
            </a:r>
            <a:r>
              <a:rPr lang="zh-CN" altLang="en-US" sz="1800" b="1"/>
              <a:t>世纪</a:t>
            </a:r>
            <a:r>
              <a:rPr lang="en-US" sz="1800" b="1"/>
              <a:t>60</a:t>
            </a:r>
            <a:r>
              <a:rPr lang="zh-CN" altLang="en-US" sz="1800" b="1"/>
              <a:t>年代，豆腐在美国开始被视为健康食品。</a:t>
            </a:r>
            <a:r>
              <a:rPr lang="en-US" sz="1800" b="1"/>
              <a:t>19</a:t>
            </a:r>
            <a:r>
              <a:rPr lang="zh-CN" altLang="en-US" sz="1800" b="1"/>
              <a:t>世纪末，大豆根瘤的固氮功能被发现，在美国干旱地区推广种植。至</a:t>
            </a:r>
            <a:r>
              <a:rPr lang="en-US" sz="1800" b="1"/>
              <a:t>1910</a:t>
            </a:r>
            <a:r>
              <a:rPr lang="zh-CN" altLang="en-US" sz="1800" b="1"/>
              <a:t>年，美国已经拥有</a:t>
            </a:r>
            <a:r>
              <a:rPr lang="en-US" sz="1800" b="1"/>
              <a:t>280</a:t>
            </a:r>
            <a:r>
              <a:rPr lang="zh-CN" altLang="en-US" sz="1800" b="1"/>
              <a:t>多个大豆品种。</a:t>
            </a:r>
            <a:r>
              <a:rPr lang="en-US" sz="1800" b="1"/>
              <a:t>1931</a:t>
            </a:r>
            <a:r>
              <a:rPr lang="zh-CN" altLang="en-US" sz="1800" b="1"/>
              <a:t>年，福特公司从大豆中开发出人造蛋白纤维，大豆成为食品工业、轻工业及医药工业的重要原料。</a:t>
            </a:r>
            <a:r>
              <a:rPr lang="en-US" sz="1800" b="1"/>
              <a:t>1954</a:t>
            </a:r>
            <a:r>
              <a:rPr lang="zh-CN" altLang="en-US" sz="1800" b="1"/>
              <a:t>年，美国成为世界上最大的大豆生产国，种植面积超过一亿亩。大豆在南北美州都得到广泛种植，美洲的农田和中国人的餐桌发生了紧密联系。</a:t>
            </a:r>
            <a:endParaRPr lang="zh-CN" altLang="en-US" sz="1800" b="1"/>
          </a:p>
          <a:p>
            <a:r>
              <a:rPr lang="en-US" sz="1800" b="1"/>
              <a:t>——</a:t>
            </a:r>
            <a:r>
              <a:rPr lang="zh-CN" altLang="en-US" sz="1800" b="1"/>
              <a:t>摘编自刘启振等</a:t>
            </a:r>
            <a:r>
              <a:rPr lang="en-US" altLang="zh-CN" sz="1800" b="1"/>
              <a:t>《“</a:t>
            </a:r>
            <a:r>
              <a:rPr lang="zh-CN" altLang="en-US" sz="1800" b="1"/>
              <a:t>一带一路”视域下栽培大豆的起源和传播</a:t>
            </a:r>
            <a:r>
              <a:rPr lang="en-US" altLang="zh-CN" sz="1800" b="1"/>
              <a:t>》</a:t>
            </a:r>
            <a:r>
              <a:rPr lang="zh-CN" altLang="en-US" sz="1800" b="1"/>
              <a:t>等</a:t>
            </a:r>
            <a:endParaRPr lang="zh-CN" altLang="en-US" sz="1800" b="1"/>
          </a:p>
          <a:p>
            <a:r>
              <a:rPr lang="zh-CN" altLang="en-US" sz="1800" b="1"/>
              <a:t>（</a:t>
            </a:r>
            <a:r>
              <a:rPr lang="en-US" sz="1800" b="1"/>
              <a:t>1</a:t>
            </a:r>
            <a:r>
              <a:rPr lang="zh-CN" altLang="en-US" sz="1800" b="1"/>
              <a:t>）根据材料并结合所学知识，概括我国历史上种植利用大豆的特点和作用。（</a:t>
            </a:r>
            <a:r>
              <a:rPr lang="en-US" sz="1800" b="1"/>
              <a:t>12</a:t>
            </a:r>
            <a:r>
              <a:rPr lang="zh-CN" altLang="en-US" sz="1800" b="1"/>
              <a:t>分）</a:t>
            </a:r>
            <a:endParaRPr lang="zh-CN" altLang="en-US" sz="1800" b="1"/>
          </a:p>
          <a:p>
            <a:r>
              <a:rPr lang="zh-CN" altLang="en-US" sz="1800" b="1"/>
              <a:t>（</a:t>
            </a:r>
            <a:r>
              <a:rPr lang="en-US" sz="1800" b="1"/>
              <a:t>2</a:t>
            </a:r>
            <a:r>
              <a:rPr lang="zh-CN" altLang="en-US" sz="1800" b="1"/>
              <a:t>）根据材料并结合所学知识，说明大豆在美国广泛种植的原因。（</a:t>
            </a:r>
            <a:r>
              <a:rPr lang="en-US" sz="1800" b="1"/>
              <a:t>8</a:t>
            </a:r>
            <a:r>
              <a:rPr lang="zh-CN" altLang="en-US" sz="1800" b="1"/>
              <a:t>分）</a:t>
            </a:r>
            <a:endParaRPr lang="zh-CN" altLang="en-US" sz="1800" b="1"/>
          </a:p>
          <a:p>
            <a:r>
              <a:rPr lang="zh-CN" altLang="en-US" sz="1800" b="1"/>
              <a:t>（</a:t>
            </a:r>
            <a:r>
              <a:rPr lang="en-US" sz="1800" b="1"/>
              <a:t>3</a:t>
            </a:r>
            <a:r>
              <a:rPr lang="zh-CN" altLang="en-US" sz="1800" b="1"/>
              <a:t>）根据材料并结合所学知识，简析物种交流的积极意义。（</a:t>
            </a:r>
            <a:r>
              <a:rPr lang="en-US" sz="1800" b="1"/>
              <a:t>5</a:t>
            </a:r>
            <a:r>
              <a:rPr lang="zh-CN" altLang="en-US" sz="1800" b="1"/>
              <a:t>分</a:t>
            </a:r>
            <a:r>
              <a:rPr lang="zh-CN" altLang="en-US" sz="1800" b="1" smtClean="0"/>
              <a:t>）</a:t>
            </a:r>
            <a:endParaRPr lang="en-US" altLang="zh-CN" sz="1800" b="1" smtClean="0"/>
          </a:p>
          <a:p>
            <a:r>
              <a:rPr lang="en-US" altLang="zh-CN" sz="1800" b="1">
                <a:solidFill>
                  <a:srgbClr val="FF0000"/>
                </a:solidFill>
              </a:rPr>
              <a:t>【</a:t>
            </a:r>
            <a:r>
              <a:rPr lang="zh-CN" altLang="en-US" sz="1800" b="1">
                <a:solidFill>
                  <a:srgbClr val="FF0000"/>
                </a:solidFill>
              </a:rPr>
              <a:t>答案</a:t>
            </a:r>
            <a:r>
              <a:rPr lang="en-US" altLang="zh-CN" sz="1800" b="1" smtClean="0">
                <a:solidFill>
                  <a:srgbClr val="FF0000"/>
                </a:solidFill>
              </a:rPr>
              <a:t>】</a:t>
            </a:r>
            <a:r>
              <a:rPr lang="zh-CN" altLang="en-US" sz="1800" b="1" smtClean="0">
                <a:solidFill>
                  <a:srgbClr val="FF0000"/>
                </a:solidFill>
              </a:rPr>
              <a:t>（</a:t>
            </a:r>
            <a:r>
              <a:rPr lang="en-US" sz="1800" b="1">
                <a:solidFill>
                  <a:srgbClr val="FF0000"/>
                </a:solidFill>
              </a:rPr>
              <a:t>2</a:t>
            </a:r>
            <a:r>
              <a:rPr lang="zh-CN" altLang="en-US" sz="1800" b="1">
                <a:solidFill>
                  <a:srgbClr val="FF0000"/>
                </a:solidFill>
              </a:rPr>
              <a:t>）原因：世界各地的联系加强，世界市场的推动；大豆是一种优良作物品种，适宜种植；科学技术进步，大豆的用途得到广泛开发。</a:t>
            </a:r>
            <a:endParaRPr lang="zh-CN" altLang="en-US" sz="1800" b="1">
              <a:solidFill>
                <a:srgbClr val="FF0000"/>
              </a:solidFill>
            </a:endParaRPr>
          </a:p>
          <a:p>
            <a:r>
              <a:rPr lang="zh-CN" altLang="en-US" sz="1800" b="1">
                <a:solidFill>
                  <a:srgbClr val="FF0000"/>
                </a:solidFill>
              </a:rPr>
              <a:t>（</a:t>
            </a:r>
            <a:r>
              <a:rPr lang="en-US" sz="1800" b="1">
                <a:solidFill>
                  <a:srgbClr val="FF0000"/>
                </a:solidFill>
              </a:rPr>
              <a:t>3</a:t>
            </a:r>
            <a:r>
              <a:rPr lang="zh-CN" altLang="en-US" sz="1800" b="1">
                <a:solidFill>
                  <a:srgbClr val="FF0000"/>
                </a:solidFill>
              </a:rPr>
              <a:t>）意义：物种交流是世界文明交流的重要方式；</a:t>
            </a:r>
            <a:r>
              <a:rPr lang="zh-CN" altLang="en-US" sz="2400" b="1">
                <a:solidFill>
                  <a:srgbClr val="0000FF"/>
                </a:solidFill>
              </a:rPr>
              <a:t>促进了人类文明的发展，有助于人类命运共同体的构建。</a:t>
            </a:r>
            <a:endParaRPr lang="zh-CN" altLang="en-US" sz="2400" b="1">
              <a:solidFill>
                <a:srgbClr val="0000FF"/>
              </a:solidFill>
            </a:endParaRPr>
          </a:p>
          <a:p>
            <a:endParaRPr lang="zh-CN" altLang="en-US" sz="1800" b="1"/>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57158" y="1714488"/>
            <a:ext cx="8229600" cy="1143000"/>
          </a:xfrm>
        </p:spPr>
        <p:txBody>
          <a:bodyPr>
            <a:noAutofit/>
          </a:bodyPr>
          <a:lstStyle/>
          <a:p>
            <a:r>
              <a:rPr lang="zh-CN" altLang="en-US" sz="6600" smtClean="0">
                <a:solidFill>
                  <a:srgbClr val="FF0000"/>
                </a:solidFill>
                <a:latin typeface="黑体" panose="02010609060101010101" pitchFamily="49" charset="-122"/>
                <a:ea typeface="黑体" panose="02010609060101010101" pitchFamily="49" charset="-122"/>
              </a:rPr>
              <a:t>通过本课学习，谈谈对你有何</a:t>
            </a:r>
            <a:r>
              <a:rPr lang="zh-CN" altLang="en-US" sz="6600" smtClean="0">
                <a:solidFill>
                  <a:srgbClr val="0000FF"/>
                </a:solidFill>
                <a:latin typeface="黑体" panose="02010609060101010101" pitchFamily="49" charset="-122"/>
                <a:ea typeface="黑体" panose="02010609060101010101" pitchFamily="49" charset="-122"/>
              </a:rPr>
              <a:t>启示</a:t>
            </a:r>
            <a:r>
              <a:rPr lang="zh-CN" altLang="en-US" sz="6600" smtClean="0">
                <a:solidFill>
                  <a:srgbClr val="FF0000"/>
                </a:solidFill>
                <a:latin typeface="黑体" panose="02010609060101010101" pitchFamily="49" charset="-122"/>
                <a:ea typeface="黑体" panose="02010609060101010101" pitchFamily="49" charset="-122"/>
              </a:rPr>
              <a:t>？</a:t>
            </a:r>
            <a:endParaRPr lang="zh-CN" altLang="en-US" sz="6600">
              <a:solidFill>
                <a:srgbClr val="FF0000"/>
              </a:solidFill>
              <a:latin typeface="黑体" pitchFamily="49" charset="-122"/>
              <a:ea typeface="黑体" pitchFamily="49"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板书设计</a:t>
            </a:r>
            <a:endParaRPr lang="zh-CN" altLang="en-US"/>
          </a:p>
        </p:txBody>
      </p:sp>
      <p:pic>
        <p:nvPicPr>
          <p:cNvPr id="1026" name="Picture 2"/>
          <p:cNvPicPr>
            <a:picLocks noGrp="1" noChangeAspect="1" noChangeArrowheads="1"/>
          </p:cNvPicPr>
          <p:nvPr>
            <p:ph idx="1"/>
          </p:nvPr>
        </p:nvPicPr>
        <p:blipFill>
          <a:blip r:embed="rId2"/>
          <a:stretch>
            <a:fillRect/>
          </a:stretch>
        </p:blipFill>
        <p:spPr bwMode="auto">
          <a:xfrm>
            <a:off x="500034" y="1600200"/>
            <a:ext cx="8215370" cy="4900634"/>
          </a:xfrm>
          <a:prstGeom prst="rect">
            <a:avLst/>
          </a:prstGeom>
          <a:noFill/>
          <a:ln w="9525">
            <a:noFill/>
            <a:miter lim="800000"/>
          </a:ln>
          <a:effectLst/>
        </p:spPr>
      </p:pic>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作业</a:t>
            </a:r>
            <a:endParaRPr lang="zh-CN" altLang="en-US"/>
          </a:p>
        </p:txBody>
      </p:sp>
      <p:sp>
        <p:nvSpPr>
          <p:cNvPr id="3" name="内容占位符 2"/>
          <p:cNvSpPr>
            <a:spLocks noGrp="1"/>
          </p:cNvSpPr>
          <p:nvPr>
            <p:ph idx="1"/>
          </p:nvPr>
        </p:nvSpPr>
        <p:spPr/>
        <p:txBody>
          <a:bodyPr/>
          <a:lstStyle/>
          <a:p>
            <a:r>
              <a:rPr lang="zh-CN" altLang="en-US" b="1" smtClean="0"/>
              <a:t>课后“学习拓展”。查阅资料，了解桥梁的类型和发展历史。</a:t>
            </a:r>
            <a:endParaRPr lang="zh-CN" altLang="en-US" b="1"/>
          </a:p>
        </p:txBody>
      </p:sp>
      <p:pic>
        <p:nvPicPr>
          <p:cNvPr id="4" name="New picture" hidden="1"/>
          <p:cNvPicPr/>
          <p:nvPr/>
        </p:nvPicPr>
        <p:blipFill>
          <a:blip r:embed="rId2"/>
          <a:stretch>
            <a:fillRect/>
          </a:stretch>
        </p:blipFill>
        <p:spPr>
          <a:xfrm>
            <a:off x="10604500" y="10350500"/>
            <a:ext cx="431800" cy="4699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104</Paragraphs>
  <Slides>28</Slides>
  <Notes>0</Notes>
  <TotalTime>0</TotalTime>
  <HiddenSlides>0</HiddenSlides>
  <MMClips>0</MMClips>
  <ScaleCrop>0</ScaleCrop>
  <HeadingPairs>
    <vt:vector baseType="variant" size="6">
      <vt:variant>
        <vt:lpstr>Fonts used</vt:lpstr>
      </vt:variant>
      <vt:variant>
        <vt:i4>6</vt:i4>
      </vt:variant>
      <vt:variant>
        <vt:lpstr>Theme</vt:lpstr>
      </vt:variant>
      <vt:variant>
        <vt:i4>1</vt:i4>
      </vt:variant>
      <vt:variant>
        <vt:lpstr>Slide Titles</vt:lpstr>
      </vt:variant>
      <vt:variant>
        <vt:i4>28</vt:i4>
      </vt:variant>
    </vt:vector>
  </HeadingPairs>
  <TitlesOfParts>
    <vt:vector baseType="lpstr" size="35">
      <vt:lpstr>Arial</vt:lpstr>
      <vt:lpstr>Calibri</vt:lpstr>
      <vt:lpstr>黑体</vt:lpstr>
      <vt:lpstr>楷体</vt:lpstr>
      <vt:lpstr>Times New Roman</vt:lpstr>
      <vt:lpstr>宋体</vt:lpstr>
      <vt:lpstr>Office 主题</vt:lpstr>
      <vt:lpstr>PowerPoint Presentation</vt:lpstr>
      <vt:lpstr>一、预习反馈</vt:lpstr>
      <vt:lpstr>PowerPoint Presentation</vt:lpstr>
      <vt:lpstr>PowerPoint Presentation</vt:lpstr>
      <vt:lpstr>PowerPoint Presentation</vt:lpstr>
      <vt:lpstr>总结探究</vt:lpstr>
      <vt:lpstr>二、图说历史</vt:lpstr>
      <vt:lpstr>PowerPoint Presentation</vt:lpstr>
      <vt:lpstr>PowerPoint Presentation</vt:lpstr>
      <vt:lpstr>PowerPoint Presentation</vt:lpstr>
      <vt:lpstr>PowerPoint Presentation</vt:lpstr>
      <vt:lpstr>PowerPoint Presentation</vt:lpstr>
      <vt:lpstr>PowerPoint Presentation</vt:lpstr>
      <vt:lpstr>（二）对海洋的探索与全球航路的建立</vt:lpstr>
      <vt:lpstr>PowerPoint Presentation</vt:lpstr>
      <vt:lpstr>PowerPoint Presentation</vt:lpstr>
      <vt:lpstr>PowerPoint Presentation</vt:lpstr>
      <vt:lpstr>PowerPoint Presentation</vt:lpstr>
      <vt:lpstr>（三）工业革命与交通的发展</vt:lpstr>
      <vt:lpstr>PowerPoint Presentation</vt:lpstr>
      <vt:lpstr>PowerPoint Presentation</vt:lpstr>
      <vt:lpstr>PowerPoint Presentation</vt:lpstr>
      <vt:lpstr>思考探究：“一带一路”建设的世界意义？</vt:lpstr>
      <vt:lpstr>感知高考：阅读材料，完成下列要求。（12分）材料</vt:lpstr>
      <vt:lpstr>PowerPoint Presentation</vt:lpstr>
      <vt:lpstr>通过本课学习，谈谈对你有何启示？</vt:lpstr>
      <vt:lpstr>板书设计</vt:lpstr>
      <vt:lpstr>作业</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2018-12-15T01:37:00Z</dcterms:created>
  <dcterms:modified xsi:type="dcterms:W3CDTF">2020-07-05T03:05:17Z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