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1" r:id="rId4"/>
    <p:sldMasterId id="2147483686" r:id="rId5"/>
  </p:sldMasterIdLst>
  <p:notesMasterIdLst>
    <p:notesMasterId r:id="rId29"/>
  </p:notesMasterIdLst>
  <p:sldIdLst>
    <p:sldId id="353" r:id="rId6"/>
    <p:sldId id="273" r:id="rId7"/>
    <p:sldId id="257" r:id="rId8"/>
    <p:sldId id="256" r:id="rId9"/>
    <p:sldId id="258" r:id="rId10"/>
    <p:sldId id="285" r:id="rId11"/>
    <p:sldId id="286" r:id="rId12"/>
    <p:sldId id="316" r:id="rId13"/>
    <p:sldId id="289" r:id="rId14"/>
    <p:sldId id="292" r:id="rId15"/>
    <p:sldId id="291" r:id="rId16"/>
    <p:sldId id="326" r:id="rId17"/>
    <p:sldId id="313" r:id="rId18"/>
    <p:sldId id="306" r:id="rId19"/>
    <p:sldId id="300" r:id="rId20"/>
    <p:sldId id="308" r:id="rId21"/>
    <p:sldId id="327" r:id="rId22"/>
    <p:sldId id="339" r:id="rId23"/>
    <p:sldId id="328" r:id="rId24"/>
    <p:sldId id="331" r:id="rId25"/>
    <p:sldId id="336" r:id="rId26"/>
    <p:sldId id="354" r:id="rId27"/>
    <p:sldId id="375" r:id="rId2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18065A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主题样式 1 - 强调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49" autoAdjust="0"/>
  </p:normalViewPr>
  <p:slideViewPr>
    <p:cSldViewPr>
      <p:cViewPr varScale="1">
        <p:scale>
          <a:sx n="67" d="100"/>
          <a:sy n="67" d="100"/>
        </p:scale>
        <p:origin x="-146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9" Type="http://schemas.openxmlformats.org/officeDocument/2006/relationships/notesMaster" Target="notesMasters/notesMaster1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0EE0A-8152-434B-AE99-6DCF8A50A58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3D22D2-929D-4199-BB34-51067F3496B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57" y="1122396"/>
            <a:ext cx="6858340" cy="2387671"/>
          </a:xfrm>
        </p:spPr>
        <p:txBody>
          <a:bodyPr anchor="b"/>
          <a:lstStyle>
            <a:lvl1pPr algn="ctr">
              <a:defRPr sz="5995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57" y="3602145"/>
            <a:ext cx="6858340" cy="165581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1995"/>
            </a:lvl2pPr>
            <a:lvl3pPr marL="915035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835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F5F73C-5C6D-43AB-B2E6-7C84D133DB0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9B4253-20A1-48B3-889E-5EB43150AC5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918" y="1709789"/>
            <a:ext cx="7887091" cy="2852822"/>
          </a:xfrm>
        </p:spPr>
        <p:txBody>
          <a:bodyPr anchor="b"/>
          <a:lstStyle>
            <a:lvl1pPr>
              <a:defRPr sz="5995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918" y="4589600"/>
            <a:ext cx="7887091" cy="150023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995">
                <a:solidFill>
                  <a:schemeClr val="tx1">
                    <a:tint val="75000"/>
                  </a:schemeClr>
                </a:solidFill>
              </a:defRPr>
            </a:lvl2pPr>
            <a:lvl3pPr marL="9150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8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6620B0-02ED-46F7-87C8-E97B6498034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81" y="1825679"/>
            <a:ext cx="3886393" cy="435146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379" y="1825679"/>
            <a:ext cx="3886393" cy="435146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B24A6C-42F0-4604-A086-04C0B8EEE66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72" y="365136"/>
            <a:ext cx="7887091" cy="132560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125" y="1778491"/>
            <a:ext cx="3655362" cy="823937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5035" indent="0">
              <a:buNone/>
              <a:defRPr sz="1995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835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125" y="2665458"/>
            <a:ext cx="3655362" cy="3524389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936" y="1778491"/>
            <a:ext cx="3673364" cy="823937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5035" indent="0">
              <a:buNone/>
              <a:defRPr sz="1995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835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936" y="2665458"/>
            <a:ext cx="3673364" cy="3524389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AD4011-0B06-4F94-847A-26B5C8BBC3F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973630-03FB-4C6E-9E85-12297A4D15B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AF0277-3D66-4330-BECA-8ECCEBE4BB0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72" y="457214"/>
            <a:ext cx="3124167" cy="1600248"/>
          </a:xfrm>
        </p:spPr>
        <p:txBody>
          <a:bodyPr anchor="b"/>
          <a:lstStyle>
            <a:lvl1pPr>
              <a:defRPr sz="3205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584" y="457215"/>
            <a:ext cx="4629379" cy="5404011"/>
          </a:xfrm>
        </p:spPr>
        <p:txBody>
          <a:bodyPr/>
          <a:lstStyle>
            <a:lvl1pPr marL="0" indent="0">
              <a:buNone/>
              <a:defRPr sz="3205"/>
            </a:lvl1pPr>
            <a:lvl2pPr marL="457200" indent="0">
              <a:buNone/>
              <a:defRPr sz="2800"/>
            </a:lvl2pPr>
            <a:lvl3pPr marL="915035" indent="0">
              <a:buNone/>
              <a:defRPr sz="2400"/>
            </a:lvl3pPr>
            <a:lvl4pPr marL="1371600" indent="0">
              <a:buNone/>
              <a:defRPr sz="1995"/>
            </a:lvl4pPr>
            <a:lvl5pPr marL="1828800" indent="0">
              <a:buNone/>
              <a:defRPr sz="1995"/>
            </a:lvl5pPr>
            <a:lvl6pPr marL="2286000" indent="0">
              <a:buNone/>
              <a:defRPr sz="1995"/>
            </a:lvl6pPr>
            <a:lvl7pPr marL="2743835" indent="0">
              <a:buNone/>
              <a:defRPr sz="1995"/>
            </a:lvl7pPr>
            <a:lvl8pPr marL="3200400" indent="0">
              <a:buNone/>
              <a:defRPr sz="1995"/>
            </a:lvl8pPr>
            <a:lvl9pPr marL="3657600" indent="0">
              <a:buNone/>
              <a:defRPr sz="1995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72" y="2057461"/>
            <a:ext cx="3124167" cy="3811701"/>
          </a:xfrm>
        </p:spPr>
        <p:txBody>
          <a:bodyPr/>
          <a:lstStyle>
            <a:lvl1pPr marL="0" indent="0">
              <a:buNone/>
              <a:defRPr sz="1995"/>
            </a:lvl1pPr>
            <a:lvl2pPr marL="457200" indent="0">
              <a:buNone/>
              <a:defRPr sz="1800"/>
            </a:lvl2pPr>
            <a:lvl3pPr marL="915035" indent="0">
              <a:buNone/>
              <a:defRPr sz="1600"/>
            </a:lvl3pPr>
            <a:lvl4pPr marL="1371600" indent="0">
              <a:buNone/>
              <a:defRPr sz="1395"/>
            </a:lvl4pPr>
            <a:lvl5pPr marL="1828800" indent="0">
              <a:buNone/>
              <a:defRPr sz="1395"/>
            </a:lvl5pPr>
            <a:lvl6pPr marL="2286000" indent="0">
              <a:buNone/>
              <a:defRPr sz="1395"/>
            </a:lvl6pPr>
            <a:lvl7pPr marL="2743835" indent="0">
              <a:buNone/>
              <a:defRPr sz="1395"/>
            </a:lvl7pPr>
            <a:lvl8pPr marL="3200400" indent="0">
              <a:buNone/>
              <a:defRPr sz="1395"/>
            </a:lvl8pPr>
            <a:lvl9pPr marL="3657600" indent="0">
              <a:buNone/>
              <a:defRPr sz="1395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CBDB0A-552E-49B7-BD9F-432F07FF788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999" y="365136"/>
            <a:ext cx="1971773" cy="5812011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81" y="365136"/>
            <a:ext cx="5801013" cy="5812011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A820E1-3BD4-415F-9F2C-ACCB164FA38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81" y="365136"/>
            <a:ext cx="7887091" cy="581201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5468D1-1ED4-4BCE-B733-1C9BD41269E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A00A37-8AB7-4ABB-AA07-E168A60ED923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42B0B-B3E2-4B09-8A97-24B5A25EB830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860F88-86B8-4A0D-A641-DEB1526847E0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FB649A-3561-4E1C-9DB4-FA9957FB30FC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CCF6C6-26D9-4BB4-94C0-C837755FC191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8848D8-1E7B-4B28-BAC8-97B24EFB3C62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99FCDF-B1C8-4480-8B5C-82583E26847E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58AC8-7293-45D9-8DEB-F1D9F32A795A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9519D7-C8D8-4F89-994A-F0394E5EA2B8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3603B-3F79-442C-A4E9-6736A53A8A32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4B0395-526E-4418-A747-8C1081817371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686B7C-63E3-484D-9D2B-67C4BE77FC1F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7A8EE3-6F3B-4364-818C-5B78A9C415F3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287E6-93CA-4C79-BB6A-98900FA83DD4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CE01-818C-4AD5-BDBD-2BBBC7CC011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9F37-11EF-46C9-9F91-35B0290598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1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0.xml"/><Relationship Id="rId8" Type="http://schemas.openxmlformats.org/officeDocument/2006/relationships/slideLayout" Target="../slideLayouts/slideLayout29.xml"/><Relationship Id="rId7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3.xml"/><Relationship Id="rId15" Type="http://schemas.openxmlformats.org/officeDocument/2006/relationships/theme" Target="../theme/theme3.xml"/><Relationship Id="rId14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22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06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1CE01-818C-4AD5-BDBD-2BBBC7CC01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39F37-11EF-46C9-9F91-35B0290598F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06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5DA02BFA-F11F-4534-98FD-8C62B62B7FCB}" type="slidenum">
              <a:rPr lang="zh-CN" altLang="en-US" smtClean="0"/>
            </a:fld>
            <a:endParaRPr lang="zh-CN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9pPr>
    </p:titleStyle>
    <p:bodyStyle>
      <a:lvl1pPr marL="228600" indent="-22733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733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733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733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5235" indent="-227330" algn="l" defTabSz="9150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7330" algn="l" defTabSz="9150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7330" algn="l" defTabSz="9150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7330" algn="l" defTabSz="9150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5035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835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1806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9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spcBef>
                <a:spcPct val="0"/>
              </a:spcBef>
              <a:buFontTx/>
              <a:buNone/>
              <a:defRPr kumimoji="1" sz="1400"/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spcBef>
                <a:spcPct val="0"/>
              </a:spcBef>
              <a:buFontTx/>
              <a:buNone/>
              <a:defRPr kumimoji="1" sz="1400"/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spcBef>
                <a:spcPct val="0"/>
              </a:spcBef>
              <a:defRPr sz="1400"/>
            </a:lvl1pPr>
          </a:lstStyle>
          <a:p>
            <a:pPr fontAlgn="base">
              <a:spcAft>
                <a:spcPct val="0"/>
              </a:spcAft>
              <a:buFont typeface="Arial" panose="020B0604020202020204" pitchFamily="34" charset="0"/>
              <a:buNone/>
            </a:pPr>
            <a:fld id="{3E7D8C6D-3F94-4E1E-BDC2-1D8AA6385C4B}" type="slidenum">
              <a:rPr lang="en-US" altLang="zh-CN" smtClean="0">
                <a:solidFill>
                  <a:srgbClr val="000000"/>
                </a:solidFill>
              </a:rPr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</p:sldLayoutIdLst>
  <p:transition spd="slow" advClick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06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1CE01-818C-4AD5-BDBD-2BBBC7CC011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39F37-11EF-46C9-9F91-35B0290598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slide" Target="slide7.xml"/><Relationship Id="rId2" Type="http://schemas.openxmlformats.org/officeDocument/2006/relationships/slide" Target="slide2.xml"/><Relationship Id="rId1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.vml"/><Relationship Id="rId8" Type="http://schemas.openxmlformats.org/officeDocument/2006/relationships/slideLayout" Target="../slideLayouts/slideLayout28.xml"/><Relationship Id="rId7" Type="http://schemas.openxmlformats.org/officeDocument/2006/relationships/image" Target="../media/image11.jpeg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slide" Target="slide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704726" y="1412776"/>
            <a:ext cx="7772400" cy="147002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5400" b="1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</a:t>
            </a:r>
            <a:r>
              <a:rPr lang="en-US" altLang="zh-CN" sz="5400" b="1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20</a:t>
            </a:r>
            <a:r>
              <a:rPr lang="zh-CN" altLang="en-US" sz="5400" b="1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课：北洋军阀统治时期的政治、经济与文化</a:t>
            </a:r>
            <a:endParaRPr lang="zh-CN" altLang="en-US" sz="5400" b="1" dirty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-324544" y="1196752"/>
            <a:ext cx="9468544" cy="4929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b="1" dirty="0" smtClean="0">
                <a:solidFill>
                  <a:schemeClr val="bg1"/>
                </a:solidFill>
              </a:rPr>
              <a:t>             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学</a:t>
            </a:r>
            <a:r>
              <a:rPr lang="zh-CN" altLang="en-US" sz="3600" b="1" dirty="0">
                <a:solidFill>
                  <a:schemeClr val="bg1"/>
                </a:solidFill>
              </a:rPr>
              <a:t>者认为中国</a:t>
            </a:r>
            <a:r>
              <a:rPr lang="zh-CN" altLang="en-US" sz="3600" b="1" dirty="0">
                <a:solidFill>
                  <a:srgbClr val="FF0000"/>
                </a:solidFill>
              </a:rPr>
              <a:t>近代社会转型</a:t>
            </a:r>
            <a:r>
              <a:rPr lang="zh-CN" altLang="en-US" sz="3600" b="1" dirty="0">
                <a:solidFill>
                  <a:schemeClr val="bg1"/>
                </a:solidFill>
              </a:rPr>
              <a:t>的进程从</a:t>
            </a:r>
            <a:r>
              <a:rPr lang="en-US" altLang="zh-CN" sz="3600" b="1" dirty="0">
                <a:solidFill>
                  <a:schemeClr val="bg1"/>
                </a:solidFill>
              </a:rPr>
              <a:t>19</a:t>
            </a:r>
            <a:r>
              <a:rPr lang="zh-CN" altLang="en-US" sz="3600" b="1" dirty="0">
                <a:solidFill>
                  <a:schemeClr val="bg1"/>
                </a:solidFill>
              </a:rPr>
              <a:t>世纪五、六十年代到</a:t>
            </a:r>
            <a:r>
              <a:rPr lang="en-US" altLang="zh-CN" sz="3600" b="1" dirty="0">
                <a:solidFill>
                  <a:schemeClr val="bg1"/>
                </a:solidFill>
              </a:rPr>
              <a:t>20</a:t>
            </a:r>
            <a:r>
              <a:rPr lang="zh-CN" altLang="en-US" sz="3600" b="1" dirty="0">
                <a:solidFill>
                  <a:schemeClr val="bg1"/>
                </a:solidFill>
              </a:rPr>
              <a:t>世纪二、三十年代。主要经历了</a:t>
            </a:r>
            <a:r>
              <a:rPr lang="zh-CN" altLang="en-US" sz="3600" b="1" dirty="0">
                <a:solidFill>
                  <a:srgbClr val="FFC000"/>
                </a:solidFill>
              </a:rPr>
              <a:t>被动开放</a:t>
            </a:r>
            <a:r>
              <a:rPr lang="zh-CN" altLang="en-US" sz="3600" b="1" dirty="0">
                <a:solidFill>
                  <a:schemeClr val="bg1"/>
                </a:solidFill>
              </a:rPr>
              <a:t>、</a:t>
            </a:r>
            <a:r>
              <a:rPr lang="zh-CN" altLang="en-US" sz="3600" b="1" dirty="0">
                <a:solidFill>
                  <a:srgbClr val="FFC000"/>
                </a:solidFill>
              </a:rPr>
              <a:t>经济起步</a:t>
            </a:r>
            <a:r>
              <a:rPr lang="zh-CN" altLang="en-US" sz="3600" b="1" dirty="0">
                <a:solidFill>
                  <a:schemeClr val="bg1"/>
                </a:solidFill>
              </a:rPr>
              <a:t>、</a:t>
            </a:r>
            <a:r>
              <a:rPr lang="zh-CN" altLang="en-US" sz="3600" b="1" dirty="0">
                <a:solidFill>
                  <a:srgbClr val="FFC000"/>
                </a:solidFill>
              </a:rPr>
              <a:t>政体变革</a:t>
            </a:r>
            <a:r>
              <a:rPr lang="zh-CN" altLang="en-US" sz="3600" b="1" dirty="0">
                <a:solidFill>
                  <a:schemeClr val="bg1"/>
                </a:solidFill>
              </a:rPr>
              <a:t>、</a:t>
            </a:r>
            <a:r>
              <a:rPr lang="zh-CN" altLang="en-US" sz="3600" b="1" dirty="0">
                <a:solidFill>
                  <a:srgbClr val="FFC000"/>
                </a:solidFill>
              </a:rPr>
              <a:t>思想解放</a:t>
            </a:r>
            <a:r>
              <a:rPr lang="zh-CN" altLang="en-US" sz="3600" b="1" dirty="0">
                <a:solidFill>
                  <a:schemeClr val="bg1"/>
                </a:solidFill>
              </a:rPr>
              <a:t>四个时期。这是一种社会质变，即社会生活各个领域、各个层面发生了整体性的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变革。</a:t>
            </a:r>
            <a:endParaRPr lang="zh-CN" altLang="en-US" sz="3600" b="1" dirty="0">
              <a:solidFill>
                <a:schemeClr val="bg1"/>
              </a:solidFill>
            </a:endParaRPr>
          </a:p>
          <a:p>
            <a:pPr>
              <a:buFontTx/>
              <a:buNone/>
            </a:pPr>
            <a:r>
              <a:rPr lang="en-US" altLang="zh-CN" sz="3600" b="1" dirty="0" smtClean="0">
                <a:solidFill>
                  <a:schemeClr val="bg1"/>
                </a:solidFill>
              </a:rPr>
              <a:t>    ——</a:t>
            </a:r>
            <a:r>
              <a:rPr lang="zh-CN" altLang="en-US" sz="3600" b="1" dirty="0">
                <a:solidFill>
                  <a:schemeClr val="bg1"/>
                </a:solidFill>
              </a:rPr>
              <a:t>陈国庆</a:t>
            </a:r>
            <a:r>
              <a:rPr lang="en-US" altLang="zh-CN" sz="3600" b="1" dirty="0">
                <a:solidFill>
                  <a:schemeClr val="bg1"/>
                </a:solidFill>
              </a:rPr>
              <a:t>《</a:t>
            </a:r>
            <a:r>
              <a:rPr lang="zh-CN" altLang="en-US" sz="3600" b="1" dirty="0">
                <a:solidFill>
                  <a:schemeClr val="bg1"/>
                </a:solidFill>
              </a:rPr>
              <a:t>中国近代社会转型研究</a:t>
            </a:r>
            <a:r>
              <a:rPr lang="en-US" altLang="zh-CN" sz="3600" b="1" dirty="0">
                <a:solidFill>
                  <a:schemeClr val="bg1"/>
                </a:solidFill>
              </a:rPr>
              <a:t>》</a:t>
            </a:r>
            <a:r>
              <a:rPr lang="zh-CN" altLang="en-US" sz="3600" b="1" dirty="0">
                <a:solidFill>
                  <a:schemeClr val="bg1"/>
                </a:solidFill>
              </a:rPr>
              <a:t>绪论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99317" y="32048"/>
            <a:ext cx="8229600" cy="1143000"/>
          </a:xfrm>
        </p:spPr>
        <p:txBody>
          <a:bodyPr/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民国时期的历史分期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CN" dirty="0" smtClean="0"/>
          </a:p>
          <a:p>
            <a:pPr marL="0" indent="0">
              <a:buNone/>
            </a:pPr>
            <a:endParaRPr lang="en-US" altLang="zh-CN" dirty="0" smtClean="0"/>
          </a:p>
          <a:p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   </a:t>
            </a:r>
            <a:endParaRPr lang="zh-CN" altLang="en-US" dirty="0"/>
          </a:p>
        </p:txBody>
      </p:sp>
      <p:cxnSp>
        <p:nvCxnSpPr>
          <p:cNvPr id="5" name="直接箭头连接符 4"/>
          <p:cNvCxnSpPr/>
          <p:nvPr/>
        </p:nvCxnSpPr>
        <p:spPr>
          <a:xfrm>
            <a:off x="0" y="3109306"/>
            <a:ext cx="9144000" cy="22894"/>
          </a:xfrm>
          <a:prstGeom prst="straightConnector1">
            <a:avLst/>
          </a:prstGeom>
          <a:ln w="666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609408" y="3077461"/>
            <a:ext cx="240280" cy="86584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1804738" y="3066013"/>
            <a:ext cx="240280" cy="86584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410381" y="321176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1916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456300" y="3088908"/>
            <a:ext cx="240280" cy="86584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118273" y="3195319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1927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5112" y="3162161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1912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572031" y="-189810"/>
            <a:ext cx="468313" cy="3205163"/>
          </a:xfrm>
          <a:prstGeom prst="rect">
            <a:avLst/>
          </a:prstGeom>
          <a:solidFill>
            <a:srgbClr val="0000CC"/>
          </a:solidFill>
          <a:ln w="9525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400" b="1" kern="0" dirty="0">
                <a:solidFill>
                  <a:srgbClr val="FFFF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endParaRPr lang="en-US" altLang="zh-CN" sz="2400" b="1" kern="0" dirty="0">
              <a:solidFill>
                <a:srgbClr val="FFFF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400" b="1" kern="0" dirty="0">
                <a:solidFill>
                  <a:srgbClr val="FFFF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华</a:t>
            </a:r>
            <a:endParaRPr lang="en-US" altLang="zh-CN" sz="2400" b="1" kern="0" dirty="0">
              <a:solidFill>
                <a:srgbClr val="FFFF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400" b="1" kern="0" dirty="0">
                <a:solidFill>
                  <a:srgbClr val="FFFF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民</a:t>
            </a:r>
            <a:endParaRPr lang="en-US" altLang="zh-CN" sz="2400" b="1" kern="0" dirty="0">
              <a:solidFill>
                <a:srgbClr val="FFFF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400" b="1" kern="0" dirty="0">
                <a:solidFill>
                  <a:srgbClr val="FFFF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国</a:t>
            </a:r>
            <a:endParaRPr lang="en-US" altLang="zh-CN" sz="2400" b="1" kern="0" dirty="0">
              <a:solidFill>
                <a:srgbClr val="FFFF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400" b="1" kern="0" dirty="0">
                <a:solidFill>
                  <a:srgbClr val="FFFF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建</a:t>
            </a:r>
            <a:endParaRPr lang="en-US" altLang="zh-CN" sz="2400" b="1" kern="0" dirty="0">
              <a:solidFill>
                <a:srgbClr val="FFFF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400" b="1" kern="0" dirty="0">
                <a:solidFill>
                  <a:srgbClr val="FFFF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立</a:t>
            </a:r>
            <a:endParaRPr lang="zh-CN" altLang="zh-CN" sz="2400" b="1" kern="0" dirty="0">
              <a:solidFill>
                <a:srgbClr val="FFFF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10" y="3054537"/>
            <a:ext cx="261937" cy="109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9580" y="1210286"/>
            <a:ext cx="3348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</a:rPr>
              <a:t>辛亥革命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26" name="AutoShape 26"/>
          <p:cNvSpPr/>
          <p:nvPr/>
        </p:nvSpPr>
        <p:spPr bwMode="auto">
          <a:xfrm rot="-5368444">
            <a:off x="6238494" y="2183619"/>
            <a:ext cx="501901" cy="3513749"/>
          </a:xfrm>
          <a:prstGeom prst="leftBrace">
            <a:avLst>
              <a:gd name="adj1" fmla="val 59739"/>
              <a:gd name="adj2" fmla="val 49065"/>
            </a:avLst>
          </a:prstGeom>
          <a:noFill/>
          <a:ln w="38100">
            <a:solidFill>
              <a:schemeClr val="bg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248" y="3081128"/>
            <a:ext cx="261937" cy="109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172400" y="3256873"/>
            <a:ext cx="97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1949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28" name="AutoShape 26"/>
          <p:cNvSpPr/>
          <p:nvPr/>
        </p:nvSpPr>
        <p:spPr bwMode="auto">
          <a:xfrm rot="-5368444">
            <a:off x="2585769" y="2325453"/>
            <a:ext cx="460375" cy="3276600"/>
          </a:xfrm>
          <a:prstGeom prst="leftBrace">
            <a:avLst>
              <a:gd name="adj1" fmla="val 59739"/>
              <a:gd name="adj2" fmla="val 49065"/>
            </a:avLst>
          </a:prstGeom>
          <a:noFill/>
          <a:ln w="38100">
            <a:solidFill>
              <a:schemeClr val="bg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09942" y="4406645"/>
            <a:ext cx="32704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6600"/>
                </a:solidFill>
              </a:rPr>
              <a:t>北洋军阀统治时期</a:t>
            </a:r>
            <a:endParaRPr lang="zh-CN" altLang="en-US" sz="2800" b="1" dirty="0">
              <a:solidFill>
                <a:srgbClr val="FF66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57800" y="4468200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</a:rPr>
              <a:t>南京国民政府统治时期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54481" y="411104"/>
            <a:ext cx="923330" cy="2592288"/>
          </a:xfrm>
          <a:prstGeom prst="rect">
            <a:avLst/>
          </a:prstGeom>
          <a:solidFill>
            <a:srgbClr val="000099"/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2400" b="1" spc="300" dirty="0" smtClean="0">
                <a:solidFill>
                  <a:schemeClr val="bg1"/>
                </a:solidFill>
              </a:rPr>
              <a:t>袁取消帝制恢复民国年号</a:t>
            </a:r>
            <a:endParaRPr lang="zh-CN" altLang="en-US" sz="2400" b="1" spc="300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118273" y="1184639"/>
            <a:ext cx="923330" cy="186717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</a:rPr>
              <a:t>蒋建立南京国民政府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80915" y="1114138"/>
            <a:ext cx="923330" cy="195187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1949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年</a:t>
            </a:r>
            <a:r>
              <a:rPr lang="en-US" altLang="zh-CN" sz="2400" b="1" dirty="0" smtClean="0">
                <a:solidFill>
                  <a:schemeClr val="bg1"/>
                </a:solidFill>
              </a:rPr>
              <a:t>4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月</a:t>
            </a:r>
            <a:r>
              <a:rPr lang="en-US" altLang="zh-CN" sz="2400" b="1" dirty="0" smtClean="0">
                <a:solidFill>
                  <a:schemeClr val="bg1"/>
                </a:solidFill>
              </a:rPr>
              <a:t>23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日南京解放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42467" y="3496793"/>
            <a:ext cx="36942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</a:rPr>
              <a:t>南京临时政府统治时期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7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9070" y="1029970"/>
            <a:ext cx="4632960" cy="4919345"/>
          </a:xfrm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l"/>
            <a:r>
              <a:rPr lang="en-US" altLang="zh-CN" sz="4000" b="1" dirty="0" smtClean="0">
                <a:solidFill>
                  <a:schemeClr val="bg1"/>
                </a:solidFill>
              </a:rPr>
              <a:t>       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课标要求</a:t>
            </a:r>
            <a:endParaRPr lang="zh-CN" altLang="en-US" sz="4000" b="1" dirty="0" smtClean="0">
              <a:solidFill>
                <a:schemeClr val="bg1"/>
              </a:solidFill>
            </a:endParaRPr>
          </a:p>
          <a:p>
            <a:pPr algn="l"/>
            <a:r>
              <a:rPr lang="zh-CN" altLang="en-US" sz="4000" b="1" dirty="0" smtClean="0">
                <a:solidFill>
                  <a:srgbClr val="FF0000"/>
                </a:solidFill>
              </a:rPr>
              <a:t>了解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北洋军阀的统治及特点</a:t>
            </a:r>
            <a:r>
              <a:rPr lang="zh-CN" altLang="en-US" sz="4000" b="1" dirty="0" smtClean="0">
                <a:solidFill>
                  <a:schemeClr val="bg1"/>
                </a:solidFill>
                <a:sym typeface="+mn-ea"/>
              </a:rPr>
              <a:t>。</a:t>
            </a:r>
            <a:endParaRPr lang="zh-CN" altLang="en-US" sz="4000" b="1" dirty="0" smtClean="0">
              <a:solidFill>
                <a:schemeClr val="bg1"/>
              </a:solidFill>
            </a:endParaRPr>
          </a:p>
          <a:p>
            <a:pPr algn="l"/>
            <a:r>
              <a:rPr lang="zh-CN" altLang="en-US" sz="4000" b="1" dirty="0" smtClean="0">
                <a:solidFill>
                  <a:srgbClr val="FF0000"/>
                </a:solidFill>
              </a:rPr>
              <a:t>概述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新文化运动的主要内容</a:t>
            </a:r>
            <a:r>
              <a:rPr lang="zh-CN" altLang="en-US" sz="4000" b="1" dirty="0" smtClean="0">
                <a:solidFill>
                  <a:schemeClr val="bg1"/>
                </a:solidFill>
                <a:sym typeface="+mn-ea"/>
              </a:rPr>
              <a:t>。</a:t>
            </a:r>
            <a:endParaRPr lang="zh-CN" altLang="en-US" sz="4000" b="1" dirty="0" smtClean="0">
              <a:solidFill>
                <a:schemeClr val="bg1"/>
              </a:solidFill>
            </a:endParaRPr>
          </a:p>
          <a:p>
            <a:pPr algn="l"/>
            <a:r>
              <a:rPr lang="zh-CN" altLang="en-US" sz="4000" b="1" dirty="0" smtClean="0">
                <a:solidFill>
                  <a:srgbClr val="FF0000"/>
                </a:solidFill>
              </a:rPr>
              <a:t>探讨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其对近代中国思想解放的影响。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6648" y="1508993"/>
            <a:ext cx="3528392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zh-CN" altLang="en-US" sz="4000" dirty="0" smtClean="0">
                <a:solidFill>
                  <a:schemeClr val="bg1"/>
                </a:solidFill>
              </a:rPr>
              <a:t>一、北洋军阀统治时期之政治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099050" y="2852936"/>
            <a:ext cx="4044950" cy="40050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79512" y="1052736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、袁世凯统治时期（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1912-1916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）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3284984"/>
            <a:ext cx="4919538" cy="23083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军阀是指拥兵割据一方的军人或军人集团。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北洋军阀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就是由袁世凯建立的封建军阀集团。</a:t>
            </a:r>
            <a:endParaRPr lang="zh-CN" altLang="en-US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2060848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chemeClr val="bg1"/>
                </a:solidFill>
              </a:rPr>
              <a:t>问题：袁世凯统治时期的特征是什么？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252536" y="4146758"/>
            <a:ext cx="86764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</a:rPr>
              <a:t>   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对内</a:t>
            </a:r>
            <a:r>
              <a:rPr lang="zh-CN" altLang="en-US" sz="4000" b="1" u="sng" dirty="0" smtClean="0">
                <a:solidFill>
                  <a:schemeClr val="bg1"/>
                </a:solidFill>
              </a:rPr>
              <a:t>                     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，</a:t>
            </a:r>
            <a:endParaRPr lang="en-US" altLang="zh-CN" sz="4000" b="1" dirty="0" smtClean="0">
              <a:solidFill>
                <a:schemeClr val="bg1"/>
              </a:solidFill>
            </a:endParaRPr>
          </a:p>
          <a:p>
            <a:r>
              <a:rPr lang="en-US" altLang="zh-CN" sz="4000" b="1" dirty="0">
                <a:solidFill>
                  <a:schemeClr val="bg1"/>
                </a:solidFill>
              </a:rPr>
              <a:t> </a:t>
            </a:r>
            <a:r>
              <a:rPr lang="en-US" altLang="zh-CN" sz="4000" b="1" dirty="0" smtClean="0">
                <a:solidFill>
                  <a:schemeClr val="bg1"/>
                </a:solidFill>
              </a:rPr>
              <a:t>  </a:t>
            </a:r>
            <a:endParaRPr lang="en-US" altLang="zh-CN" sz="4000" b="1" dirty="0" smtClean="0">
              <a:solidFill>
                <a:schemeClr val="bg1"/>
              </a:solidFill>
            </a:endParaRPr>
          </a:p>
          <a:p>
            <a:r>
              <a:rPr lang="en-US" altLang="zh-CN" sz="4000" b="1" dirty="0">
                <a:solidFill>
                  <a:schemeClr val="bg1"/>
                </a:solidFill>
              </a:rPr>
              <a:t> </a:t>
            </a:r>
            <a:r>
              <a:rPr lang="en-US" altLang="zh-CN" sz="4000" b="1" dirty="0" smtClean="0">
                <a:solidFill>
                  <a:schemeClr val="bg1"/>
                </a:solidFill>
              </a:rPr>
              <a:t> 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对外</a:t>
            </a:r>
            <a:r>
              <a:rPr lang="en-US" altLang="zh-CN" sz="3200" dirty="0" smtClean="0">
                <a:solidFill>
                  <a:schemeClr val="bg1"/>
                </a:solidFill>
              </a:rPr>
              <a:t>____________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43700" y="4146758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C000"/>
                </a:solidFill>
              </a:rPr>
              <a:t>专制独裁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109" y="5421013"/>
            <a:ext cx="31328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C000"/>
                </a:solidFill>
              </a:rPr>
              <a:t>投靠帝国主义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zh-CN" altLang="en-US" sz="4000" dirty="0" smtClean="0">
                <a:solidFill>
                  <a:schemeClr val="bg1"/>
                </a:solidFill>
              </a:rPr>
              <a:t>一、北洋军阀统治时期之政治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052736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2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、军阀割据统治时期（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1916-1927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）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pic>
        <p:nvPicPr>
          <p:cNvPr id="310274" name="Picture 2" descr="http://122.img.pp.sohu.com/images/blog/2008/4/8/14/28/119cb624c54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839814" y="1775326"/>
            <a:ext cx="5304186" cy="5128255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0" y="1988681"/>
            <a:ext cx="34198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问题：军阀割据统治时期的特征是什么？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450779" y="1775326"/>
            <a:ext cx="5724128" cy="5078313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lvl="0"/>
            <a:endParaRPr lang="en-US" altLang="zh-CN" sz="3600" b="1" dirty="0" smtClean="0">
              <a:solidFill>
                <a:prstClr val="white"/>
              </a:solidFill>
            </a:endParaRPr>
          </a:p>
          <a:p>
            <a:pPr lvl="0"/>
            <a:r>
              <a:rPr lang="zh-CN" altLang="en-US" sz="3600" b="1" dirty="0" smtClean="0">
                <a:solidFill>
                  <a:prstClr val="white"/>
                </a:solidFill>
              </a:rPr>
              <a:t>材料</a:t>
            </a:r>
            <a:r>
              <a:rPr lang="zh-CN" altLang="en-US" sz="3600" b="1" dirty="0">
                <a:solidFill>
                  <a:prstClr val="white"/>
                </a:solidFill>
              </a:rPr>
              <a:t>一：</a:t>
            </a:r>
            <a:r>
              <a:rPr lang="zh-CN" altLang="en-US" sz="3600" b="1" dirty="0">
                <a:solidFill>
                  <a:srgbClr val="FFC000"/>
                </a:solidFill>
              </a:rPr>
              <a:t>军阀割据</a:t>
            </a:r>
            <a:r>
              <a:rPr lang="zh-CN" altLang="en-US" sz="3600" b="1" dirty="0">
                <a:solidFill>
                  <a:prstClr val="white"/>
                </a:solidFill>
              </a:rPr>
              <a:t>，</a:t>
            </a:r>
            <a:r>
              <a:rPr lang="zh-CN" altLang="en-US" sz="3600" b="1" dirty="0">
                <a:solidFill>
                  <a:srgbClr val="FFC000"/>
                </a:solidFill>
              </a:rPr>
              <a:t>政局动荡，</a:t>
            </a:r>
            <a:r>
              <a:rPr lang="zh-CN" altLang="en-US" sz="3600" b="1" dirty="0">
                <a:solidFill>
                  <a:prstClr val="white"/>
                </a:solidFill>
              </a:rPr>
              <a:t>国会党争，民众因为军队扩张，互争地盘，</a:t>
            </a:r>
            <a:r>
              <a:rPr lang="zh-CN" altLang="en-US" sz="3600" b="1" dirty="0">
                <a:solidFill>
                  <a:srgbClr val="FFC000"/>
                </a:solidFill>
              </a:rPr>
              <a:t>内战频仍</a:t>
            </a:r>
            <a:r>
              <a:rPr lang="zh-CN" altLang="en-US" sz="3600" b="1" dirty="0">
                <a:solidFill>
                  <a:prstClr val="white"/>
                </a:solidFill>
              </a:rPr>
              <a:t>，的确比之清末时期负担加重而且痛苦程度加剧。</a:t>
            </a:r>
            <a:endParaRPr lang="en-US" altLang="zh-CN" sz="3600" b="1" dirty="0">
              <a:solidFill>
                <a:prstClr val="white"/>
              </a:solidFill>
            </a:endParaRPr>
          </a:p>
          <a:p>
            <a:pPr lvl="0"/>
            <a:r>
              <a:rPr lang="en-US" altLang="zh-CN" sz="3600" b="1" dirty="0">
                <a:solidFill>
                  <a:prstClr val="white"/>
                </a:solidFill>
              </a:rPr>
              <a:t>                                                       ——</a:t>
            </a:r>
            <a:r>
              <a:rPr lang="zh-CN" altLang="en-US" sz="3600" b="1" dirty="0">
                <a:solidFill>
                  <a:prstClr val="white"/>
                </a:solidFill>
              </a:rPr>
              <a:t>张鸣</a:t>
            </a:r>
            <a:r>
              <a:rPr lang="en-US" altLang="zh-CN" sz="3600" b="1" dirty="0">
                <a:solidFill>
                  <a:prstClr val="white"/>
                </a:solidFill>
              </a:rPr>
              <a:t>《</a:t>
            </a:r>
            <a:r>
              <a:rPr lang="zh-CN" altLang="en-US" sz="3600" b="1" dirty="0">
                <a:solidFill>
                  <a:prstClr val="white"/>
                </a:solidFill>
              </a:rPr>
              <a:t>共和中的帝制</a:t>
            </a:r>
            <a:r>
              <a:rPr lang="en-US" altLang="zh-CN" sz="3600" b="1" dirty="0" smtClean="0">
                <a:solidFill>
                  <a:prstClr val="white"/>
                </a:solidFill>
              </a:rPr>
              <a:t>》</a:t>
            </a:r>
            <a:endParaRPr lang="en-US" altLang="zh-CN" sz="3600" b="1" dirty="0" smtClean="0">
              <a:solidFill>
                <a:prstClr val="white"/>
              </a:solidFill>
            </a:endParaRPr>
          </a:p>
          <a:p>
            <a:pPr lvl="0"/>
            <a:endParaRPr lang="zh-CN" altLang="en-US" sz="3600" b="1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318" y="4294872"/>
            <a:ext cx="3409553" cy="175432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lvl="0"/>
            <a:r>
              <a:rPr lang="zh-CN" altLang="zh-CN" sz="3600" b="1" dirty="0" smtClean="0"/>
              <a:t>军阀割据，</a:t>
            </a:r>
            <a:r>
              <a:rPr lang="zh-CN" altLang="en-US" sz="3600" b="1" dirty="0"/>
              <a:t>分崩离析</a:t>
            </a:r>
            <a:r>
              <a:rPr lang="zh-CN" altLang="en-US" sz="3600" b="1" dirty="0" smtClean="0"/>
              <a:t>，</a:t>
            </a:r>
            <a:r>
              <a:rPr lang="zh-CN" altLang="zh-CN" sz="3600" b="1" dirty="0" smtClean="0"/>
              <a:t>政</a:t>
            </a:r>
            <a:r>
              <a:rPr lang="zh-CN" altLang="en-US" sz="3600" b="1" dirty="0" smtClean="0"/>
              <a:t>局动荡，</a:t>
            </a:r>
            <a:endParaRPr lang="en-US" altLang="zh-CN" sz="3600" b="1" dirty="0" smtClean="0"/>
          </a:p>
          <a:p>
            <a:pPr lvl="0"/>
            <a:r>
              <a:rPr lang="zh-CN" altLang="en-US" sz="3600" b="1" dirty="0"/>
              <a:t>人民</a:t>
            </a:r>
            <a:r>
              <a:rPr lang="zh-CN" altLang="en-US" sz="3600" b="1" dirty="0" smtClean="0"/>
              <a:t>困苦。</a:t>
            </a:r>
            <a:endParaRPr lang="en-US" altLang="zh-CN" sz="3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/>
          <p:nvPr/>
        </p:nvSpPr>
        <p:spPr>
          <a:xfrm>
            <a:off x="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一、北洋军阀统治时期之政治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1268760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3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、孙中山维护民主共和的斗争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2492896"/>
            <a:ext cx="620929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问题：以孙中山为首的革命党人为维护民主共和做出了哪些斗争？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4940292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二次革命、护国运动、护法运动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pic>
        <p:nvPicPr>
          <p:cNvPr id="1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9649" y="908720"/>
            <a:ext cx="2047528" cy="2786092"/>
          </a:xfrm>
          <a:noFill/>
          <a:ln w="76200" cmpd="tri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-1787" y="4986458"/>
            <a:ext cx="9144000" cy="1200329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结果都失败，资产阶级未能给中国找到一条正确的出路，旧民主主义革命走到了尽头。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爆炸形 1 40964"/>
          <p:cNvSpPr>
            <a:spLocks noChangeArrowheads="1"/>
          </p:cNvSpPr>
          <p:nvPr/>
        </p:nvSpPr>
        <p:spPr bwMode="auto">
          <a:xfrm>
            <a:off x="8534400" y="304800"/>
            <a:ext cx="914400" cy="914400"/>
          </a:xfrm>
          <a:prstGeom prst="irregularSeal1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200" b="1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1484784"/>
            <a:ext cx="8892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</a:rPr>
              <a:t>          据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《</a:t>
            </a:r>
            <a:r>
              <a:rPr lang="zh-CN" altLang="en-US" sz="3200" b="1" dirty="0" smtClean="0">
                <a:solidFill>
                  <a:srgbClr val="C00000"/>
                </a:solidFill>
              </a:rPr>
              <a:t>欧战前后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农商部注册工业公司年别表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》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战前（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1914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年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8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月）注册的</a:t>
            </a:r>
            <a:r>
              <a:rPr lang="zh-CN" altLang="en-US" sz="3200" b="1" dirty="0" smtClean="0">
                <a:solidFill>
                  <a:srgbClr val="C00000"/>
                </a:solidFill>
              </a:rPr>
              <a:t>工业公司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，共计</a:t>
            </a:r>
            <a:r>
              <a:rPr lang="en-US" altLang="zh-CN" sz="3200" b="1" dirty="0" smtClean="0">
                <a:solidFill>
                  <a:srgbClr val="C00000"/>
                </a:solidFill>
              </a:rPr>
              <a:t>146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个，资本总额</a:t>
            </a:r>
            <a:r>
              <a:rPr lang="en-US" altLang="zh-CN" sz="3200" b="1" dirty="0" smtClean="0">
                <a:solidFill>
                  <a:srgbClr val="C00000"/>
                </a:solidFill>
              </a:rPr>
              <a:t>41148205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元；而自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1914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年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8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月至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1920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年，新注册的公司就有</a:t>
            </a:r>
            <a:r>
              <a:rPr lang="en-US" altLang="zh-CN" sz="3200" b="1" dirty="0" smtClean="0">
                <a:solidFill>
                  <a:srgbClr val="C00000"/>
                </a:solidFill>
              </a:rPr>
              <a:t>272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个，资本额为</a:t>
            </a:r>
            <a:r>
              <a:rPr lang="en-US" altLang="zh-CN" sz="3200" b="1" dirty="0" smtClean="0">
                <a:solidFill>
                  <a:srgbClr val="C00000"/>
                </a:solidFill>
              </a:rPr>
              <a:t>117434500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元。所涉及的行业众多，尤以纺织业和面粉业这两个关系民众衣食的行业发展的最快。</a:t>
            </a:r>
            <a:endParaRPr lang="en-US" altLang="zh-CN" sz="3200" b="1" dirty="0" smtClean="0">
              <a:solidFill>
                <a:schemeClr val="bg1"/>
              </a:solidFill>
            </a:endParaRPr>
          </a:p>
          <a:p>
            <a:r>
              <a:rPr lang="en-US" altLang="zh-CN" sz="3200" b="1" dirty="0" smtClean="0">
                <a:solidFill>
                  <a:schemeClr val="bg1"/>
                </a:solidFill>
              </a:rPr>
              <a:t>                                               ——《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第一回中国年鉴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》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标题 1"/>
          <p:cNvSpPr txBox="1"/>
          <p:nvPr/>
        </p:nvSpPr>
        <p:spPr>
          <a:xfrm>
            <a:off x="0" y="-2667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4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二</a:t>
            </a: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、北洋军阀统治时期之经济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79712" y="634425"/>
            <a:ext cx="6336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——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出现民族资本主义的黄金时期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5576" y="5229200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C000"/>
                </a:solidFill>
              </a:rPr>
              <a:t>思考：一战时期我国民族工业发展状况如何？</a:t>
            </a:r>
            <a:endParaRPr lang="zh-CN" altLang="en-US" sz="3200" b="1" dirty="0">
              <a:solidFill>
                <a:srgbClr val="FFC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986" y="5288340"/>
            <a:ext cx="9144000" cy="156966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结果</a:t>
            </a:r>
            <a:r>
              <a:rPr lang="zh-CN" altLang="en-US" sz="3200" b="1" dirty="0">
                <a:solidFill>
                  <a:srgbClr val="FF0000"/>
                </a:solidFill>
              </a:rPr>
              <a:t>：民族资产阶级力量壮大，为新文化运动奠定阶级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基础</a:t>
            </a:r>
            <a:r>
              <a:rPr lang="zh-CN" altLang="en-US" sz="3200" b="1" dirty="0">
                <a:solidFill>
                  <a:srgbClr val="FF0000"/>
                </a:solidFill>
              </a:rPr>
              <a:t>；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而工人阶级</a:t>
            </a:r>
            <a:r>
              <a:rPr lang="zh-CN" altLang="en-US" sz="3200" b="1" dirty="0">
                <a:solidFill>
                  <a:srgbClr val="FF0000"/>
                </a:solidFill>
              </a:rPr>
              <a:t>队伍壮大，为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新民主主义</a:t>
            </a:r>
            <a:r>
              <a:rPr lang="zh-CN" altLang="en-US" sz="3200" b="1" dirty="0">
                <a:solidFill>
                  <a:srgbClr val="FF0000"/>
                </a:solidFill>
              </a:rPr>
              <a:t>革命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奠定基础。</a:t>
            </a:r>
            <a:endParaRPr lang="en-US" altLang="zh-CN" sz="32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 noGrp="1"/>
          </p:cNvSpPr>
          <p:nvPr>
            <p:ph type="title"/>
          </p:nvPr>
        </p:nvSpPr>
        <p:spPr bwMode="auto">
          <a:xfrm>
            <a:off x="0" y="260648"/>
            <a:ext cx="91440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normAutofit fontScale="900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600" b="1" dirty="0">
                <a:solidFill>
                  <a:sysClr val="window" lastClr="FFFFFF"/>
                </a:solidFill>
                <a:latin typeface="Calibri Light"/>
                <a:ea typeface="宋体" panose="02010600030101010101" pitchFamily="2" charset="-122"/>
              </a:rPr>
              <a:t>四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 Light"/>
                <a:ea typeface="宋体" panose="02010600030101010101" pitchFamily="2" charset="-122"/>
                <a:cs typeface="+mj-cs"/>
              </a:rPr>
              <a:t>、北洋军阀统治时期之思想文化</a:t>
            </a:r>
            <a:b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 Light"/>
                <a:ea typeface="宋体" panose="02010600030101010101" pitchFamily="2" charset="-122"/>
                <a:cs typeface="+mj-cs"/>
              </a:rPr>
            </a:b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 Light"/>
                <a:ea typeface="宋体" panose="02010600030101010101" pitchFamily="2" charset="-122"/>
                <a:cs typeface="+mj-cs"/>
              </a:rPr>
              <a:t>                                  ——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新文化运动（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1915-1919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）</a:t>
            </a:r>
            <a:b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</a:b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 Light"/>
              <a:ea typeface="宋体" panose="02010600030101010101" pitchFamily="2" charset="-122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1560" y="1484784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9900"/>
                </a:solidFill>
              </a:rPr>
              <a:t>辛亥革命后</a:t>
            </a:r>
            <a:endParaRPr lang="zh-CN" altLang="en-US" sz="3200" b="1" dirty="0">
              <a:solidFill>
                <a:srgbClr val="FF99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88024" y="1412776"/>
            <a:ext cx="3960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9900"/>
                </a:solidFill>
              </a:rPr>
              <a:t>袁世凯的北洋政府</a:t>
            </a:r>
            <a:endParaRPr lang="zh-CN" altLang="en-US" sz="3200" b="1" dirty="0">
              <a:solidFill>
                <a:srgbClr val="FF99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2492896"/>
            <a:ext cx="50040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</a:rPr>
              <a:t>经济：民族资本主义的</a:t>
            </a:r>
            <a:endParaRPr lang="en-US" altLang="zh-CN" sz="2800" b="1" dirty="0" smtClean="0">
              <a:solidFill>
                <a:schemeClr val="bg1"/>
              </a:solidFill>
            </a:endParaRPr>
          </a:p>
          <a:p>
            <a:r>
              <a:rPr lang="en-US" altLang="zh-CN" sz="2800" b="1" dirty="0" smtClean="0">
                <a:solidFill>
                  <a:schemeClr val="bg1"/>
                </a:solidFill>
              </a:rPr>
              <a:t>              </a:t>
            </a:r>
            <a:r>
              <a:rPr lang="zh-CN" altLang="en-US" sz="2800" b="1" dirty="0" smtClean="0">
                <a:solidFill>
                  <a:srgbClr val="C00000"/>
                </a:solidFill>
              </a:rPr>
              <a:t>进一步发展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3573016"/>
            <a:ext cx="4860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</a:rPr>
              <a:t>政治：资产阶级力量壮</a:t>
            </a:r>
            <a:endParaRPr lang="en-US" altLang="zh-CN" sz="2800" b="1" dirty="0" smtClean="0">
              <a:solidFill>
                <a:schemeClr val="bg1"/>
              </a:solidFill>
            </a:endParaRPr>
          </a:p>
          <a:p>
            <a:r>
              <a:rPr lang="en-US" altLang="zh-CN" sz="2800" b="1" dirty="0" smtClean="0">
                <a:solidFill>
                  <a:schemeClr val="bg1"/>
                </a:solidFill>
              </a:rPr>
              <a:t>              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大</a:t>
            </a:r>
            <a:r>
              <a:rPr lang="zh-CN" altLang="en-US" sz="2800" b="1" dirty="0" smtClean="0">
                <a:solidFill>
                  <a:srgbClr val="C00000"/>
                </a:solidFill>
              </a:rPr>
              <a:t>要求民主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4653136"/>
            <a:ext cx="4248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</a:rPr>
              <a:t>思想：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民主共和观念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深</a:t>
            </a:r>
            <a:endParaRPr lang="en-US" altLang="zh-CN" sz="2800" b="1" dirty="0" smtClean="0">
              <a:solidFill>
                <a:schemeClr val="bg1"/>
              </a:solidFill>
            </a:endParaRPr>
          </a:p>
          <a:p>
            <a:r>
              <a:rPr lang="en-US" altLang="zh-CN" sz="2800" b="1" dirty="0" smtClean="0">
                <a:solidFill>
                  <a:schemeClr val="bg1"/>
                </a:solidFill>
              </a:rPr>
              <a:t>               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入人心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56176" y="2708920"/>
            <a:ext cx="2987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</a:rPr>
              <a:t>政治：</a:t>
            </a:r>
            <a:r>
              <a:rPr lang="zh-CN" altLang="en-US" sz="2800" b="1" dirty="0" smtClean="0">
                <a:solidFill>
                  <a:srgbClr val="C00000"/>
                </a:solidFill>
              </a:rPr>
              <a:t>专制独裁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56176" y="4149080"/>
            <a:ext cx="27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</a:rPr>
              <a:t>思想：尊孔复古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4" name="左右箭头标注 13"/>
          <p:cNvSpPr/>
          <p:nvPr/>
        </p:nvSpPr>
        <p:spPr>
          <a:xfrm>
            <a:off x="3743908" y="3068960"/>
            <a:ext cx="2520280" cy="1440160"/>
          </a:xfrm>
          <a:prstGeom prst="left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b="1" dirty="0" smtClean="0"/>
              <a:t>冲突</a:t>
            </a:r>
            <a:endParaRPr lang="zh-CN" altLang="en-US" sz="4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908720"/>
            <a:ext cx="31318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、原因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825625"/>
            <a:ext cx="8640960" cy="4351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sz="3200" dirty="0" smtClean="0">
                <a:solidFill>
                  <a:schemeClr val="bg1"/>
                </a:solidFill>
              </a:rPr>
              <a:t>           </a:t>
            </a:r>
            <a:r>
              <a:rPr lang="zh-CN" altLang="en-US" sz="3200" b="1" u="sng" dirty="0" smtClean="0">
                <a:solidFill>
                  <a:schemeClr val="bg1"/>
                </a:solidFill>
              </a:rPr>
              <a:t>三年以来，吾人于</a:t>
            </a:r>
            <a:r>
              <a:rPr lang="zh-CN" altLang="en-US" sz="3200" b="1" u="sng" dirty="0" smtClean="0">
                <a:solidFill>
                  <a:srgbClr val="FF0000"/>
                </a:solidFill>
              </a:rPr>
              <a:t>共和国体之下，备受专制政治之痛苦</a:t>
            </a:r>
            <a:r>
              <a:rPr lang="zh-CN" altLang="en-US" sz="3200" b="1" u="sng" dirty="0" smtClean="0">
                <a:solidFill>
                  <a:schemeClr val="bg1"/>
                </a:solidFill>
              </a:rPr>
              <a:t>。自经此次之实验，国中贤者，宝爱共和之心，因以勃发，</a:t>
            </a:r>
            <a:r>
              <a:rPr lang="zh-CN" altLang="en-US" sz="3200" b="1" u="sng" dirty="0" smtClean="0">
                <a:solidFill>
                  <a:srgbClr val="FF0000"/>
                </a:solidFill>
              </a:rPr>
              <a:t>厌弃专制之心</a:t>
            </a:r>
            <a:r>
              <a:rPr lang="zh-CN" altLang="en-US" sz="3200" b="1" u="sng" dirty="0" smtClean="0">
                <a:solidFill>
                  <a:schemeClr val="bg1"/>
                </a:solidFill>
              </a:rPr>
              <a:t>，因以明确。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吾人拜赐于执政，可谓没齿不忘者矣。然自今以往。共和国体 ，果能巩固无虞乎！立宪政治，果能施行无阻乎？以予观之，</a:t>
            </a:r>
            <a:r>
              <a:rPr lang="zh-CN" altLang="en-US" sz="3200" b="1" u="sng" dirty="0" smtClean="0">
                <a:solidFill>
                  <a:schemeClr val="bg1"/>
                </a:solidFill>
              </a:rPr>
              <a:t>此等政治</a:t>
            </a:r>
            <a:r>
              <a:rPr lang="zh-CN" altLang="en-US" sz="3200" b="1" u="sng" dirty="0" smtClean="0">
                <a:solidFill>
                  <a:srgbClr val="FF0000"/>
                </a:solidFill>
              </a:rPr>
              <a:t>根本</a:t>
            </a:r>
            <a:r>
              <a:rPr lang="zh-CN" altLang="en-US" sz="3200" b="1" u="sng" dirty="0" smtClean="0">
                <a:solidFill>
                  <a:schemeClr val="bg1"/>
                </a:solidFill>
              </a:rPr>
              <a:t>解决问题，犹待吾人最后之</a:t>
            </a:r>
            <a:r>
              <a:rPr lang="zh-CN" altLang="en-US" sz="3200" b="1" u="sng" dirty="0" smtClean="0">
                <a:solidFill>
                  <a:srgbClr val="FF0000"/>
                </a:solidFill>
              </a:rPr>
              <a:t>觉悟</a:t>
            </a:r>
            <a:r>
              <a:rPr lang="zh-CN" altLang="en-US" sz="3200" b="1" u="sng" dirty="0" smtClean="0">
                <a:solidFill>
                  <a:schemeClr val="bg1"/>
                </a:solidFill>
              </a:rPr>
              <a:t>。</a:t>
            </a:r>
            <a:endParaRPr lang="en-US" altLang="zh-CN" sz="3200" b="1" u="sng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altLang="zh-CN" sz="3200" b="1" dirty="0" smtClean="0">
                <a:solidFill>
                  <a:schemeClr val="bg1"/>
                </a:solidFill>
              </a:rPr>
              <a:t>                   ——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陈独秀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1916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年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《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吾人最后之觉悟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》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4" name="标题 1"/>
          <p:cNvSpPr txBox="1"/>
          <p:nvPr/>
        </p:nvSpPr>
        <p:spPr bwMode="auto">
          <a:xfrm>
            <a:off x="0" y="0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normAutofit fontScale="82500" lnSpcReduction="200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600" b="1" dirty="0">
                <a:solidFill>
                  <a:sysClr val="window" lastClr="FFFFFF"/>
                </a:solidFill>
                <a:latin typeface="Calibri Light"/>
                <a:ea typeface="宋体" panose="02010600030101010101" pitchFamily="2" charset="-122"/>
              </a:rPr>
              <a:t>四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 Light"/>
                <a:ea typeface="宋体" panose="02010600030101010101" pitchFamily="2" charset="-122"/>
                <a:cs typeface="+mj-cs"/>
              </a:rPr>
              <a:t>、北洋军阀统治时期之文化</a:t>
            </a:r>
            <a:b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 Light"/>
                <a:ea typeface="宋体" panose="02010600030101010101" pitchFamily="2" charset="-122"/>
                <a:cs typeface="+mj-cs"/>
              </a:rPr>
            </a:b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 Light"/>
                <a:ea typeface="宋体" panose="02010600030101010101" pitchFamily="2" charset="-122"/>
                <a:cs typeface="+mj-cs"/>
              </a:rPr>
              <a:t>                                ——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新文化运动（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1915-1919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）</a:t>
            </a:r>
            <a:b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</a:b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 Light"/>
              <a:ea typeface="宋体" panose="02010600030101010101" pitchFamily="2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2987675" y="5853113"/>
            <a:ext cx="51831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graphicFrame>
        <p:nvGraphicFramePr>
          <p:cNvPr id="14373" name="Group 37"/>
          <p:cNvGraphicFramePr>
            <a:graphicFrameLocks noGrp="1"/>
          </p:cNvGraphicFramePr>
          <p:nvPr/>
        </p:nvGraphicFramePr>
        <p:xfrm>
          <a:off x="899592" y="1753862"/>
          <a:ext cx="7488832" cy="4968553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801688"/>
                <a:gridCol w="855662"/>
                <a:gridCol w="1295400"/>
                <a:gridCol w="1296988"/>
                <a:gridCol w="1366837"/>
                <a:gridCol w="1872257"/>
              </a:tblGrid>
              <a:tr h="201697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新文化运动概况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楷体_GB2312" panose="02010609030101010101" pitchFamily="49" charset="-122"/>
                        <a:ea typeface="楷体_GB2312" panose="02010609030101010101" pitchFamily="49" charset="-122"/>
                        <a:cs typeface="宋体" panose="02010600030101010101" pitchFamily="2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时间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楷体_GB2312" panose="02010609030101010101" pitchFamily="49" charset="-122"/>
                        <a:ea typeface="楷体_GB2312" panose="02010609030101010101" pitchFamily="49" charset="-122"/>
                        <a:cs typeface="宋体" panose="02010600030101010101" pitchFamily="2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兴起</a:t>
                      </a:r>
                      <a:endParaRPr kumimoji="0" lang="zh-CN" altLang="en-US" sz="2400" b="1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标志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楷体_GB2312" panose="02010609030101010101" pitchFamily="49" charset="-122"/>
                        <a:ea typeface="楷体_GB2312" panose="02010609030101010101" pitchFamily="49" charset="-122"/>
                        <a:cs typeface="宋体" panose="02010600030101010101" pitchFamily="2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前期</a:t>
                      </a:r>
                      <a:endParaRPr kumimoji="0" lang="zh-CN" altLang="en-US" sz="2400" b="1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指导</a:t>
                      </a:r>
                      <a:endParaRPr kumimoji="0" lang="zh-CN" altLang="en-US" sz="2400" b="1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思想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楷体_GB2312" panose="02010609030101010101" pitchFamily="49" charset="-122"/>
                        <a:ea typeface="楷体_GB2312" panose="02010609030101010101" pitchFamily="49" charset="-122"/>
                        <a:cs typeface="宋体" panose="02010600030101010101" pitchFamily="2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主要</a:t>
                      </a:r>
                      <a:endParaRPr kumimoji="0" lang="zh-CN" altLang="en-US" sz="2400" b="1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代表</a:t>
                      </a:r>
                      <a:endParaRPr kumimoji="0" lang="zh-CN" altLang="en-US" sz="2400" b="1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人物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楷体_GB2312" panose="02010609030101010101" pitchFamily="49" charset="-122"/>
                        <a:ea typeface="楷体_GB2312" panose="02010609030101010101" pitchFamily="49" charset="-122"/>
                        <a:cs typeface="宋体" panose="02010600030101010101" pitchFamily="2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主要阵地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楷体_GB2312" panose="02010609030101010101" pitchFamily="49" charset="-122"/>
                        <a:ea typeface="楷体_GB2312" panose="02010609030101010101" pitchFamily="49" charset="-122"/>
                        <a:cs typeface="宋体" panose="02010600030101010101" pitchFamily="2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1583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楷体_GB2312" panose="02010609030101010101" pitchFamily="49" charset="-122"/>
                        <a:ea typeface="楷体_GB2312" panose="0201060903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楷体_GB2312" panose="02010609030101010101" pitchFamily="49" charset="-122"/>
                        <a:ea typeface="楷体_GB2312" panose="0201060903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楷体_GB2312" panose="02010609030101010101" pitchFamily="49" charset="-122"/>
                        <a:ea typeface="楷体_GB2312" panose="0201060903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楷体_GB2312" panose="02010609030101010101" pitchFamily="49" charset="-122"/>
                        <a:ea typeface="楷体_GB2312" panose="0201060903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楷体_GB2312" panose="02010609030101010101" pitchFamily="49" charset="-122"/>
                        <a:ea typeface="楷体_GB2312" panose="0201060903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365" name="Text Box 29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2570064" y="3848472"/>
            <a:ext cx="1150938" cy="1917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楷体_GB2312" panose="02010609030101010101" pitchFamily="49" charset="-122"/>
              </a:rPr>
              <a:t>陈独秀在上海创办</a:t>
            </a:r>
            <a:r>
              <a:rPr kumimoji="1" lang="en-US" altLang="zh-CN" sz="24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楷体_GB2312" panose="02010609030101010101" pitchFamily="49" charset="-122"/>
              </a:rPr>
              <a:t>《</a:t>
            </a:r>
            <a:r>
              <a:rPr kumimoji="1"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楷体_GB2312" panose="02010609030101010101" pitchFamily="49" charset="-122"/>
              </a:rPr>
              <a:t>青年杂志</a:t>
            </a:r>
            <a:r>
              <a:rPr kumimoji="1" lang="en-US" altLang="zh-CN" sz="24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楷体_GB2312" panose="02010609030101010101" pitchFamily="49" charset="-122"/>
              </a:rPr>
              <a:t>》</a:t>
            </a:r>
            <a:endParaRPr kumimoji="1" lang="en-US" altLang="zh-CN" sz="2400" b="1" dirty="0">
              <a:solidFill>
                <a:srgbClr val="FF0066"/>
              </a:solidFill>
              <a:latin typeface="Times New Roman" panose="02020603050405020304" pitchFamily="18" charset="0"/>
              <a:ea typeface="楷体_GB2312" panose="02010609030101010101" pitchFamily="49" charset="-122"/>
              <a:cs typeface="楷体_GB2312" panose="02010609030101010101" pitchFamily="49" charset="-122"/>
            </a:endParaRPr>
          </a:p>
        </p:txBody>
      </p:sp>
      <p:sp>
        <p:nvSpPr>
          <p:cNvPr id="14366" name="Text Box 30"/>
          <p:cNvSpPr txBox="1">
            <a:spLocks noChangeArrowheads="1"/>
          </p:cNvSpPr>
          <p:nvPr/>
        </p:nvSpPr>
        <p:spPr bwMode="auto">
          <a:xfrm>
            <a:off x="1712789" y="3789040"/>
            <a:ext cx="863600" cy="30469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 dirty="0" smtClean="0">
                <a:solidFill>
                  <a:srgbClr val="FF0066"/>
                </a:solidFill>
                <a:latin typeface="楷体_GB2312" panose="02010609030101010101" pitchFamily="49" charset="-122"/>
                <a:ea typeface="楷体_GB2312" panose="02010609030101010101" pitchFamily="49" charset="-122"/>
                <a:cs typeface="楷体_GB2312" panose="02010609030101010101" pitchFamily="49" charset="-122"/>
              </a:rPr>
              <a:t>1915</a:t>
            </a:r>
            <a:endParaRPr kumimoji="1" lang="en-US" altLang="zh-CN" sz="2400" b="1" dirty="0" smtClean="0">
              <a:solidFill>
                <a:srgbClr val="FF0066"/>
              </a:solidFill>
              <a:latin typeface="楷体_GB2312" panose="02010609030101010101" pitchFamily="49" charset="-122"/>
              <a:ea typeface="楷体_GB2312" panose="02010609030101010101" pitchFamily="49" charset="-122"/>
              <a:cs typeface="楷体_GB2312" panose="02010609030101010101" pitchFamily="49" charset="-122"/>
            </a:endParaRPr>
          </a:p>
          <a:p>
            <a:pPr lvl="0">
              <a:spcBef>
                <a:spcPct val="50000"/>
              </a:spcBef>
            </a:pPr>
            <a:r>
              <a:rPr kumimoji="1" lang="en-US" altLang="zh-CN" sz="2400" b="1" dirty="0" smtClean="0">
                <a:solidFill>
                  <a:srgbClr val="FF0066"/>
                </a:solidFill>
                <a:latin typeface="楷体_GB2312" panose="02010609030101010101" pitchFamily="49" charset="-122"/>
                <a:ea typeface="楷体_GB2312" panose="02010609030101010101" pitchFamily="49" charset="-122"/>
                <a:cs typeface="楷体_GB2312" panose="02010609030101010101" pitchFamily="49" charset="-122"/>
              </a:rPr>
              <a:t> --</a:t>
            </a:r>
            <a:r>
              <a:rPr lang="en-US" altLang="zh-CN" sz="2400" b="1" dirty="0" smtClean="0">
                <a:solidFill>
                  <a:srgbClr val="CC0066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1919</a:t>
            </a:r>
            <a:endParaRPr lang="zh-CN" altLang="zh-CN" sz="2400" b="1" dirty="0" smtClean="0">
              <a:solidFill>
                <a:srgbClr val="CC0066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>
              <a:spcBef>
                <a:spcPct val="50000"/>
              </a:spcBef>
            </a:pPr>
            <a:endParaRPr kumimoji="1" lang="en-US" altLang="zh-CN" sz="2400" b="1" dirty="0" smtClean="0">
              <a:solidFill>
                <a:srgbClr val="FF0066"/>
              </a:solidFill>
              <a:latin typeface="楷体_GB2312" panose="02010609030101010101" pitchFamily="49" charset="-122"/>
              <a:ea typeface="楷体_GB2312" panose="02010609030101010101" pitchFamily="49" charset="-122"/>
              <a:cs typeface="楷体_GB2312" panose="02010609030101010101" pitchFamily="49" charset="-122"/>
            </a:endParaRPr>
          </a:p>
          <a:p>
            <a:pPr>
              <a:spcBef>
                <a:spcPct val="50000"/>
              </a:spcBef>
            </a:pPr>
            <a:endParaRPr kumimoji="1" lang="en-US" altLang="zh-CN" sz="2400" b="1" dirty="0">
              <a:solidFill>
                <a:srgbClr val="FF0066"/>
              </a:solidFill>
              <a:latin typeface="楷体_GB2312" panose="02010609030101010101" pitchFamily="49" charset="-122"/>
              <a:ea typeface="楷体_GB2312" panose="02010609030101010101" pitchFamily="49" charset="-122"/>
              <a:cs typeface="楷体_GB2312" panose="02010609030101010101" pitchFamily="49" charset="-122"/>
            </a:endParaRPr>
          </a:p>
          <a:p>
            <a:pPr>
              <a:spcBef>
                <a:spcPct val="50000"/>
              </a:spcBef>
            </a:pPr>
            <a:endParaRPr kumimoji="1" lang="en-US" altLang="zh-CN" sz="2400" b="1" dirty="0">
              <a:solidFill>
                <a:srgbClr val="FF0066"/>
              </a:solidFill>
              <a:latin typeface="楷体_GB2312" panose="02010609030101010101" pitchFamily="49" charset="-122"/>
              <a:ea typeface="楷体_GB2312" panose="02010609030101010101" pitchFamily="49" charset="-122"/>
              <a:cs typeface="楷体_GB2312" panose="02010609030101010101" pitchFamily="49" charset="-122"/>
            </a:endParaRPr>
          </a:p>
        </p:txBody>
      </p:sp>
      <p:sp>
        <p:nvSpPr>
          <p:cNvPr id="14367" name="Text Box 31"/>
          <p:cNvSpPr txBox="1">
            <a:spLocks noChangeArrowheads="1"/>
          </p:cNvSpPr>
          <p:nvPr/>
        </p:nvSpPr>
        <p:spPr bwMode="auto">
          <a:xfrm>
            <a:off x="3924101" y="3820790"/>
            <a:ext cx="1223963" cy="11604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66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楷体_GB2312" panose="02010609030101010101" pitchFamily="49" charset="-122"/>
              </a:rPr>
              <a:t>民主</a:t>
            </a:r>
            <a:endParaRPr kumimoji="1" lang="zh-CN" altLang="en-US" sz="2800" b="1">
              <a:solidFill>
                <a:srgbClr val="FF0066"/>
              </a:solidFill>
              <a:latin typeface="Times New Roman" panose="02020603050405020304" pitchFamily="18" charset="0"/>
              <a:ea typeface="楷体_GB2312" panose="02010609030101010101" pitchFamily="49" charset="-122"/>
              <a:cs typeface="楷体_GB2312" panose="02010609030101010101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66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楷体_GB2312" panose="02010609030101010101" pitchFamily="49" charset="-122"/>
              </a:rPr>
              <a:t>科学</a:t>
            </a:r>
            <a:endParaRPr kumimoji="1" lang="zh-CN" altLang="en-US" sz="2800" b="1">
              <a:solidFill>
                <a:srgbClr val="FF0066"/>
              </a:solidFill>
              <a:latin typeface="Times New Roman" panose="02020603050405020304" pitchFamily="18" charset="0"/>
              <a:ea typeface="楷体_GB2312" panose="02010609030101010101" pitchFamily="49" charset="-122"/>
              <a:cs typeface="楷体_GB2312" panose="02010609030101010101" pitchFamily="49" charset="-122"/>
            </a:endParaRPr>
          </a:p>
        </p:txBody>
      </p:sp>
      <p:sp>
        <p:nvSpPr>
          <p:cNvPr id="14368" name="Text Box 3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5148064" y="3816028"/>
            <a:ext cx="1152525" cy="2282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楷体_GB2312" panose="02010609030101010101" pitchFamily="49" charset="-122"/>
              </a:rPr>
              <a:t>陈独秀</a:t>
            </a:r>
            <a:endParaRPr kumimoji="1" lang="zh-CN" altLang="en-US" sz="2400" b="1" dirty="0">
              <a:solidFill>
                <a:srgbClr val="FF0066"/>
              </a:solidFill>
              <a:latin typeface="Times New Roman" panose="02020603050405020304" pitchFamily="18" charset="0"/>
              <a:ea typeface="楷体_GB2312" panose="02010609030101010101" pitchFamily="49" charset="-122"/>
              <a:cs typeface="楷体_GB2312" panose="02010609030101010101" pitchFamily="49" charset="-122"/>
            </a:endParaRPr>
          </a:p>
          <a:p>
            <a:r>
              <a:rPr kumimoji="1"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楷体_GB2312" panose="02010609030101010101" pitchFamily="49" charset="-122"/>
              </a:rPr>
              <a:t>李大钊</a:t>
            </a:r>
            <a:endParaRPr kumimoji="1" lang="zh-CN" altLang="en-US" sz="2400" b="1" dirty="0">
              <a:solidFill>
                <a:srgbClr val="FF0066"/>
              </a:solidFill>
              <a:latin typeface="Times New Roman" panose="02020603050405020304" pitchFamily="18" charset="0"/>
              <a:ea typeface="楷体_GB2312" panose="02010609030101010101" pitchFamily="49" charset="-122"/>
              <a:cs typeface="楷体_GB2312" panose="02010609030101010101" pitchFamily="49" charset="-122"/>
            </a:endParaRPr>
          </a:p>
          <a:p>
            <a:r>
              <a:rPr kumimoji="1"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楷体_GB2312" panose="02010609030101010101" pitchFamily="49" charset="-122"/>
              </a:rPr>
              <a:t>胡适</a:t>
            </a:r>
            <a:endParaRPr kumimoji="1" lang="zh-CN" altLang="en-US" sz="2400" b="1" dirty="0">
              <a:solidFill>
                <a:srgbClr val="FF0066"/>
              </a:solidFill>
              <a:latin typeface="Times New Roman" panose="02020603050405020304" pitchFamily="18" charset="0"/>
              <a:ea typeface="楷体_GB2312" panose="02010609030101010101" pitchFamily="49" charset="-122"/>
              <a:cs typeface="楷体_GB2312" panose="02010609030101010101" pitchFamily="49" charset="-122"/>
            </a:endParaRPr>
          </a:p>
          <a:p>
            <a:r>
              <a:rPr kumimoji="1"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楷体_GB2312" panose="02010609030101010101" pitchFamily="49" charset="-122"/>
              </a:rPr>
              <a:t>鲁迅</a:t>
            </a:r>
            <a:endParaRPr kumimoji="1" lang="zh-CN" altLang="en-US" sz="2400" b="1" dirty="0">
              <a:solidFill>
                <a:srgbClr val="FF0066"/>
              </a:solidFill>
              <a:latin typeface="Times New Roman" panose="02020603050405020304" pitchFamily="18" charset="0"/>
              <a:ea typeface="楷体_GB2312" panose="02010609030101010101" pitchFamily="49" charset="-122"/>
              <a:cs typeface="楷体_GB2312" panose="02010609030101010101" pitchFamily="49" charset="-122"/>
            </a:endParaRPr>
          </a:p>
          <a:p>
            <a:r>
              <a:rPr kumimoji="1"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楷体_GB2312" panose="02010609030101010101" pitchFamily="49" charset="-122"/>
              </a:rPr>
              <a:t>钱玄同</a:t>
            </a:r>
            <a:endParaRPr kumimoji="1" lang="zh-CN" altLang="en-US" sz="2400" b="1" dirty="0">
              <a:solidFill>
                <a:srgbClr val="FF0066"/>
              </a:solidFill>
              <a:latin typeface="Times New Roman" panose="02020603050405020304" pitchFamily="18" charset="0"/>
              <a:ea typeface="楷体_GB2312" panose="02010609030101010101" pitchFamily="49" charset="-122"/>
              <a:cs typeface="楷体_GB2312" panose="02010609030101010101" pitchFamily="49" charset="-122"/>
            </a:endParaRPr>
          </a:p>
          <a:p>
            <a:r>
              <a:rPr kumimoji="1"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楷体_GB2312" panose="02010609030101010101" pitchFamily="49" charset="-122"/>
              </a:rPr>
              <a:t>刘半农</a:t>
            </a:r>
            <a:endParaRPr kumimoji="1" lang="zh-CN" altLang="en-US" sz="2400" b="1" dirty="0">
              <a:solidFill>
                <a:srgbClr val="FF0066"/>
              </a:solidFill>
              <a:latin typeface="Times New Roman" panose="02020603050405020304" pitchFamily="18" charset="0"/>
              <a:ea typeface="楷体_GB2312" panose="02010609030101010101" pitchFamily="49" charset="-122"/>
              <a:cs typeface="楷体_GB2312" panose="02010609030101010101" pitchFamily="49" charset="-122"/>
            </a:endParaRPr>
          </a:p>
        </p:txBody>
      </p:sp>
      <p:sp>
        <p:nvSpPr>
          <p:cNvPr id="14369" name="Text Box 33"/>
          <p:cNvSpPr txBox="1">
            <a:spLocks noChangeArrowheads="1"/>
          </p:cNvSpPr>
          <p:nvPr/>
        </p:nvSpPr>
        <p:spPr bwMode="auto">
          <a:xfrm>
            <a:off x="6626968" y="3789040"/>
            <a:ext cx="1873250" cy="946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kumimoji="1" lang="en-US" altLang="zh-CN" sz="24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楷体_GB2312" panose="02010609030101010101" pitchFamily="49" charset="-122"/>
              </a:rPr>
              <a:t>《</a:t>
            </a:r>
            <a:r>
              <a:rPr kumimoji="1"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楷体_GB2312" panose="02010609030101010101" pitchFamily="49" charset="-122"/>
              </a:rPr>
              <a:t>新青年</a:t>
            </a:r>
            <a:r>
              <a:rPr kumimoji="1"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楷体_GB2312" panose="02010609030101010101" pitchFamily="49" charset="-122"/>
              </a:rPr>
              <a:t>》</a:t>
            </a:r>
            <a:endParaRPr kumimoji="1" lang="en-US" altLang="zh-CN" sz="2800" dirty="0">
              <a:solidFill>
                <a:srgbClr val="FF0066"/>
              </a:solidFill>
              <a:latin typeface="Times New Roman" panose="02020603050405020304" pitchFamily="18" charset="0"/>
              <a:ea typeface="楷体_GB2312" panose="02010609030101010101" pitchFamily="49" charset="-122"/>
              <a:cs typeface="楷体_GB2312" panose="02010609030101010101" pitchFamily="49" charset="-122"/>
            </a:endParaRPr>
          </a:p>
        </p:txBody>
      </p:sp>
      <p:sp>
        <p:nvSpPr>
          <p:cNvPr id="14370" name="Text Box 3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023843" y="4688582"/>
            <a:ext cx="1079500" cy="946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楷体_GB2312" panose="02010609030101010101" pitchFamily="49" charset="-122"/>
              </a:rPr>
              <a:t>北京大学</a:t>
            </a:r>
            <a:endParaRPr kumimoji="1" lang="zh-CN" altLang="en-US" sz="2800" b="1" dirty="0">
              <a:solidFill>
                <a:srgbClr val="FF0066"/>
              </a:solidFill>
              <a:latin typeface="Times New Roman" panose="02020603050405020304" pitchFamily="18" charset="0"/>
              <a:ea typeface="楷体_GB2312" panose="02010609030101010101" pitchFamily="49" charset="-122"/>
              <a:cs typeface="楷体_GB2312" panose="02010609030101010101" pitchFamily="49" charset="-122"/>
            </a:endParaRPr>
          </a:p>
        </p:txBody>
      </p:sp>
      <p:sp>
        <p:nvSpPr>
          <p:cNvPr id="14" name="标题 1"/>
          <p:cNvSpPr txBox="1"/>
          <p:nvPr/>
        </p:nvSpPr>
        <p:spPr bwMode="auto">
          <a:xfrm>
            <a:off x="0" y="0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normAutofit fontScale="82500" lnSpcReduction="200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600" b="1" dirty="0">
                <a:solidFill>
                  <a:sysClr val="window" lastClr="FFFFFF"/>
                </a:solidFill>
                <a:latin typeface="Calibri Light"/>
                <a:ea typeface="宋体" panose="02010600030101010101" pitchFamily="2" charset="-122"/>
              </a:rPr>
              <a:t>四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 Light"/>
                <a:ea typeface="宋体" panose="02010600030101010101" pitchFamily="2" charset="-122"/>
                <a:cs typeface="+mj-cs"/>
              </a:rPr>
              <a:t>、北洋军阀统治时期之文化</a:t>
            </a:r>
            <a:b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 Light"/>
                <a:ea typeface="宋体" panose="02010600030101010101" pitchFamily="2" charset="-122"/>
                <a:cs typeface="+mj-cs"/>
              </a:rPr>
            </a:b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 Light"/>
                <a:ea typeface="宋体" panose="02010600030101010101" pitchFamily="2" charset="-122"/>
                <a:cs typeface="+mj-cs"/>
              </a:rPr>
              <a:t>                                ——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新文化运动（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1915-1919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）</a:t>
            </a:r>
            <a:b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</a:b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 Light"/>
              <a:ea typeface="宋体" panose="02010600030101010101" pitchFamily="2" charset="-122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9552" y="1002395"/>
            <a:ext cx="31318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2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、概况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4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65" grpId="0"/>
      <p:bldP spid="14366" grpId="0"/>
      <p:bldP spid="14367" grpId="0"/>
      <p:bldP spid="14368" grpId="0"/>
      <p:bldP spid="14369" grpId="0"/>
      <p:bldP spid="1437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 bwMode="auto">
          <a:xfrm>
            <a:off x="3132497" y="1628551"/>
            <a:ext cx="2881311" cy="4778778"/>
            <a:chOff x="-777" y="2920"/>
            <a:chExt cx="1824" cy="3066"/>
          </a:xfrm>
        </p:grpSpPr>
        <p:graphicFrame>
          <p:nvGraphicFramePr>
            <p:cNvPr id="3" name="Object 5"/>
            <p:cNvGraphicFramePr>
              <a:graphicFrameLocks noChangeAspect="1"/>
            </p:cNvGraphicFramePr>
            <p:nvPr/>
          </p:nvGraphicFramePr>
          <p:xfrm>
            <a:off x="-777" y="2920"/>
            <a:ext cx="1824" cy="26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29" name="" r:id="rId1" imgW="2457450" imgH="3800475" progId="PBrush">
                    <p:embed/>
                  </p:oleObj>
                </mc:Choice>
                <mc:Fallback>
                  <p:oleObj name="" r:id="rId1" imgW="2457450" imgH="3800475" progId="PBrush">
                    <p:embed/>
                    <p:pic>
                      <p:nvPicPr>
                        <p:cNvPr id="0" name="Picture 47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777" y="2920"/>
                          <a:ext cx="1824" cy="2640"/>
                        </a:xfrm>
                        <a:prstGeom prst="rect">
                          <a:avLst/>
                        </a:prstGeom>
                        <a:solidFill>
                          <a:srgbClr val="D9D9D9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4" name="Picture 6" descr="004193">
              <a:hlinkClick r:id="" action="ppaction://noaction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41" y="3105"/>
              <a:ext cx="1622" cy="2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-322" y="5692"/>
              <a:ext cx="698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rgbClr val="F4F6F4"/>
                  </a:solidFill>
                  <a:ea typeface="方正舒体" panose="02010601030101010101" pitchFamily="2" charset="-122"/>
                </a:rPr>
                <a:t>陈独秀</a:t>
              </a:r>
              <a:endParaRPr lang="zh-CN" altLang="en-US" sz="2400" dirty="0">
                <a:solidFill>
                  <a:srgbClr val="FFFFFF"/>
                </a:solidFill>
                <a:ea typeface="方正舒体" panose="02010601030101010101" pitchFamily="2" charset="-122"/>
              </a:endParaRPr>
            </a:p>
          </p:txBody>
        </p:sp>
      </p:grpSp>
      <p:grpSp>
        <p:nvGrpSpPr>
          <p:cNvPr id="6" name="Group 14"/>
          <p:cNvGrpSpPr/>
          <p:nvPr/>
        </p:nvGrpSpPr>
        <p:grpSpPr bwMode="auto">
          <a:xfrm>
            <a:off x="6300192" y="404664"/>
            <a:ext cx="2430462" cy="3003550"/>
            <a:chOff x="0" y="0"/>
            <a:chExt cx="1342" cy="1868"/>
          </a:xfrm>
        </p:grpSpPr>
        <p:pic>
          <p:nvPicPr>
            <p:cNvPr id="7" name="Picture 15" descr="鲁迅-1 副本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42" cy="1856"/>
            </a:xfrm>
            <a:prstGeom prst="rect">
              <a:avLst/>
            </a:prstGeom>
            <a:noFill/>
            <a:ln w="9525" cmpd="sng">
              <a:solidFill>
                <a:schemeClr val="hlink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 Box 16"/>
            <p:cNvSpPr txBox="1">
              <a:spLocks noChangeArrowheads="1"/>
            </p:cNvSpPr>
            <p:nvPr/>
          </p:nvSpPr>
          <p:spPr bwMode="auto">
            <a:xfrm>
              <a:off x="432" y="1584"/>
              <a:ext cx="440" cy="2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F4F6F4"/>
                  </a:solidFill>
                  <a:ea typeface="方正舒体" panose="02010601030101010101" pitchFamily="2" charset="-122"/>
                </a:rPr>
                <a:t>鲁迅</a:t>
              </a:r>
              <a:endParaRPr lang="zh-CN" altLang="en-US" sz="2400">
                <a:solidFill>
                  <a:srgbClr val="F4F6F4"/>
                </a:solidFill>
                <a:ea typeface="方正舒体" panose="02010601030101010101" pitchFamily="2" charset="-122"/>
              </a:endParaRPr>
            </a:p>
          </p:txBody>
        </p:sp>
      </p:grpSp>
      <p:grpSp>
        <p:nvGrpSpPr>
          <p:cNvPr id="9" name="Group 11"/>
          <p:cNvGrpSpPr/>
          <p:nvPr/>
        </p:nvGrpSpPr>
        <p:grpSpPr bwMode="auto">
          <a:xfrm>
            <a:off x="6300192" y="3645024"/>
            <a:ext cx="2430462" cy="2997200"/>
            <a:chOff x="0" y="0"/>
            <a:chExt cx="1343" cy="1827"/>
          </a:xfrm>
        </p:grpSpPr>
        <p:pic>
          <p:nvPicPr>
            <p:cNvPr id="10" name="Picture 12" descr="hushi-1 副本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43" cy="1827"/>
            </a:xfrm>
            <a:prstGeom prst="rect">
              <a:avLst/>
            </a:prstGeom>
            <a:noFill/>
            <a:ln w="9525" cmpd="sng">
              <a:solidFill>
                <a:schemeClr val="hlink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 Box 13"/>
            <p:cNvSpPr txBox="1">
              <a:spLocks noChangeArrowheads="1"/>
            </p:cNvSpPr>
            <p:nvPr/>
          </p:nvSpPr>
          <p:spPr bwMode="auto">
            <a:xfrm>
              <a:off x="552" y="1536"/>
              <a:ext cx="502" cy="2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400">
                  <a:solidFill>
                    <a:srgbClr val="000000"/>
                  </a:solidFill>
                  <a:ea typeface="方正舒体" panose="02010601030101010101" pitchFamily="2" charset="-122"/>
                </a:rPr>
                <a:t>胡适</a:t>
              </a:r>
              <a:endParaRPr lang="zh-CN" altLang="en-US" sz="2400">
                <a:solidFill>
                  <a:srgbClr val="F4F6F4"/>
                </a:solidFill>
                <a:ea typeface="方正舒体" panose="02010601030101010101" pitchFamily="2" charset="-122"/>
              </a:endParaRPr>
            </a:p>
          </p:txBody>
        </p:sp>
      </p:grpSp>
      <p:grpSp>
        <p:nvGrpSpPr>
          <p:cNvPr id="12" name="Group 17"/>
          <p:cNvGrpSpPr/>
          <p:nvPr/>
        </p:nvGrpSpPr>
        <p:grpSpPr bwMode="auto">
          <a:xfrm>
            <a:off x="329273" y="616641"/>
            <a:ext cx="2493963" cy="2705100"/>
            <a:chOff x="0" y="0"/>
            <a:chExt cx="1344" cy="1849"/>
          </a:xfrm>
        </p:grpSpPr>
        <p:pic>
          <p:nvPicPr>
            <p:cNvPr id="13" name="Picture 18" descr="李大钊-1 副本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44" cy="1824"/>
            </a:xfrm>
            <a:prstGeom prst="rect">
              <a:avLst/>
            </a:prstGeom>
            <a:noFill/>
            <a:ln w="9525" cmpd="sng">
              <a:solidFill>
                <a:schemeClr val="hlink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 Box 19"/>
            <p:cNvSpPr txBox="1">
              <a:spLocks noChangeArrowheads="1"/>
            </p:cNvSpPr>
            <p:nvPr/>
          </p:nvSpPr>
          <p:spPr bwMode="auto">
            <a:xfrm>
              <a:off x="240" y="1536"/>
              <a:ext cx="595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F4F6F4"/>
                  </a:solidFill>
                  <a:ea typeface="方正舒体" panose="02010601030101010101" pitchFamily="2" charset="-122"/>
                </a:rPr>
                <a:t>李大钊</a:t>
              </a:r>
              <a:endParaRPr lang="zh-CN" altLang="en-US" sz="2400">
                <a:solidFill>
                  <a:srgbClr val="F4F6F4"/>
                </a:solidFill>
                <a:ea typeface="方正舒体" panose="02010601030101010101" pitchFamily="2" charset="-122"/>
              </a:endParaRPr>
            </a:p>
          </p:txBody>
        </p:sp>
      </p:grpSp>
      <p:grpSp>
        <p:nvGrpSpPr>
          <p:cNvPr id="15" name="Group 20"/>
          <p:cNvGrpSpPr/>
          <p:nvPr/>
        </p:nvGrpSpPr>
        <p:grpSpPr bwMode="auto">
          <a:xfrm>
            <a:off x="224449" y="3626351"/>
            <a:ext cx="2582863" cy="2987675"/>
            <a:chOff x="0" y="0"/>
            <a:chExt cx="1344" cy="1882"/>
          </a:xfrm>
        </p:grpSpPr>
        <p:pic>
          <p:nvPicPr>
            <p:cNvPr id="16" name="Picture 21" descr="CYP7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44" cy="1872"/>
            </a:xfrm>
            <a:prstGeom prst="rect">
              <a:avLst/>
            </a:prstGeom>
            <a:noFill/>
            <a:ln w="9525" cmpd="sng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 Box 22"/>
            <p:cNvSpPr txBox="1">
              <a:spLocks noChangeArrowheads="1"/>
            </p:cNvSpPr>
            <p:nvPr/>
          </p:nvSpPr>
          <p:spPr bwMode="auto">
            <a:xfrm>
              <a:off x="288" y="1632"/>
              <a:ext cx="495" cy="2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000">
                  <a:solidFill>
                    <a:srgbClr val="000000"/>
                  </a:solidFill>
                  <a:ea typeface="方正舒体" panose="02010601030101010101" pitchFamily="2" charset="-122"/>
                </a:rPr>
                <a:t>蔡元培</a:t>
              </a:r>
              <a:endParaRPr lang="zh-CN" altLang="en-US" sz="2000">
                <a:solidFill>
                  <a:srgbClr val="000000"/>
                </a:solidFill>
                <a:ea typeface="方正舒体" panose="02010601030101010101" pitchFamily="2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3059832" y="548680"/>
            <a:ext cx="29674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群星璀璨</a:t>
            </a:r>
            <a:endParaRPr lang="zh-CN" alt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2986" y="1396095"/>
            <a:ext cx="8047485" cy="30469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accent6">
                    <a:lumMod val="75000"/>
                  </a:schemeClr>
                </a:solidFill>
              </a:rPr>
              <a:t>北洋军阀统治时期社会的症结都有哪些？新文化运动的健将们为拯救国家提出了哪些主张？</a:t>
            </a:r>
            <a:endParaRPr lang="zh-CN" altLang="en-US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408893" y="3105834"/>
            <a:ext cx="2232000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 anchorCtr="1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思想黑暗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4" name="Rectangle 23"/>
          <p:cNvSpPr>
            <a:spLocks noGrp="1" noChangeArrowheads="1"/>
          </p:cNvSpPr>
          <p:nvPr>
            <p:ph type="title"/>
          </p:nvPr>
        </p:nvSpPr>
        <p:spPr bwMode="auto">
          <a:xfrm>
            <a:off x="0" y="-1714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ea typeface="黑体" panose="02010609060101010101" pitchFamily="49" charset="-122"/>
              </a:rPr>
              <a:t>3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ea typeface="黑体" panose="02010609060101010101" pitchFamily="49" charset="-122"/>
              </a:rPr>
              <a:t>、新文化运动的主要内容（四提倡、四反对）</a:t>
            </a: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ea typeface="黑体" panose="02010609060101010101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85674" y="988666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66"/>
                </a:solidFill>
              </a:rPr>
              <a:t>破旧</a:t>
            </a:r>
            <a:endParaRPr lang="zh-CN" altLang="en-US" sz="4000" b="1" dirty="0">
              <a:solidFill>
                <a:srgbClr val="FF0066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33801" y="950665"/>
            <a:ext cx="32403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66"/>
                </a:solidFill>
              </a:rPr>
              <a:t>立新</a:t>
            </a:r>
            <a:endParaRPr lang="zh-CN" altLang="en-US" sz="4000" b="1" dirty="0">
              <a:solidFill>
                <a:srgbClr val="FF006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38063" y="3096993"/>
            <a:ext cx="2232000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bg1"/>
                </a:solidFill>
              </a:rPr>
              <a:t>愚昧迷信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05051" y="2000306"/>
            <a:ext cx="2232000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 anchorCtr="1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民主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09703" y="3156396"/>
            <a:ext cx="2232000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 anchorCtr="1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科学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50145" y="4310464"/>
            <a:ext cx="2232000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 anchorCtr="1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道德黑暗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37467" y="5350684"/>
            <a:ext cx="2232000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学术黑暗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42965" y="4310462"/>
            <a:ext cx="2232000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 anchorCtr="1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新道德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42965" y="5350685"/>
            <a:ext cx="2232000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 anchorCtr="1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新文学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08893" y="1988840"/>
            <a:ext cx="2232000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 anchorCtr="1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政治黑暗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69774" y="4310463"/>
            <a:ext cx="2232000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 anchorCtr="1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封建伦理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50145" y="5361237"/>
            <a:ext cx="2232000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 anchorCtr="1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呆板迂腐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37467" y="1988839"/>
            <a:ext cx="2232000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bg1"/>
                </a:solidFill>
              </a:rPr>
              <a:t>政治专制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animBg="1"/>
      <p:bldP spid="8" grpId="0" animBg="1"/>
      <p:bldP spid="9" grpId="0" animBg="1"/>
      <p:bldP spid="14" grpId="0" animBg="1"/>
      <p:bldP spid="15" grpId="0" animBg="1"/>
      <p:bldP spid="7" grpId="0" animBg="1"/>
      <p:bldP spid="13" grpId="0" animBg="1"/>
      <p:bldP spid="10" grpId="0" animBg="1"/>
      <p:bldP spid="17" grpId="0" animBg="1"/>
      <p:bldP spid="18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Grp="1" noChangeArrowheads="1"/>
          </p:cNvSpPr>
          <p:nvPr>
            <p:ph type="title"/>
          </p:nvPr>
        </p:nvSpPr>
        <p:spPr bwMode="auto">
          <a:xfrm>
            <a:off x="0" y="138490"/>
            <a:ext cx="82296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ea typeface="黑体" panose="02010609060101010101" pitchFamily="49" charset="-122"/>
              </a:rPr>
              <a:t>3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ea typeface="黑体" panose="02010609060101010101" pitchFamily="49" charset="-122"/>
              </a:rPr>
              <a:t>、新文化运动的主要内容</a:t>
            </a: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ea typeface="黑体" panose="02010609060101010101" pitchFamily="49" charset="-122"/>
            </a:endParaRP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-30413" y="1776895"/>
            <a:ext cx="4343400" cy="2516200"/>
          </a:xfrm>
          <a:prstGeom prst="rect">
            <a:avLst/>
          </a:prstGeom>
          <a:solidFill>
            <a:srgbClr val="66CCFF"/>
          </a:solidFill>
          <a:ln w="12700" cap="sq">
            <a:solidFill>
              <a:sysClr val="windowText" lastClr="0000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提 倡 </a:t>
            </a:r>
            <a:r>
              <a:rPr kumimoji="1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民 主</a:t>
            </a:r>
            <a:endParaRPr kumimoji="1" lang="zh-CN" altLang="en-US" sz="3600" b="1" i="0" u="none" strike="noStrike" kern="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反 对 </a:t>
            </a:r>
            <a:r>
              <a:rPr kumimoji="1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专 制</a:t>
            </a:r>
            <a:r>
              <a:rPr kumimoji="1" lang="zh-CN" altLang="en-US" sz="54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</a:rPr>
              <a:t> </a:t>
            </a:r>
            <a:endParaRPr kumimoji="1" lang="zh-CN" altLang="en-US" sz="5400" b="1" i="0" u="none" strike="noStrike" kern="0" cap="none" spc="0" normalizeH="0" baseline="0" noProof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15" name="Rectangle 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953000" y="1756485"/>
            <a:ext cx="4191000" cy="2536610"/>
          </a:xfrm>
          <a:prstGeom prst="rect">
            <a:avLst/>
          </a:prstGeom>
          <a:solidFill>
            <a:srgbClr val="66CCFF"/>
          </a:solidFill>
          <a:ln w="12700" cap="sq">
            <a:solidFill>
              <a:sysClr val="windowText" lastClr="0000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提 倡 </a:t>
            </a:r>
            <a:r>
              <a:rPr kumimoji="1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科 学</a:t>
            </a:r>
            <a:endParaRPr kumimoji="1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反 对 </a:t>
            </a:r>
            <a:r>
              <a:rPr kumimoji="1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迷 信</a:t>
            </a:r>
            <a:endParaRPr kumimoji="1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Rectangle 18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0" y="4293095"/>
            <a:ext cx="4343400" cy="2589200"/>
          </a:xfrm>
          <a:prstGeom prst="rect">
            <a:avLst/>
          </a:prstGeom>
          <a:solidFill>
            <a:srgbClr val="66CCFF"/>
          </a:solidFill>
          <a:ln w="12700" cap="sq">
            <a:solidFill>
              <a:sysClr val="windowText" lastClr="0000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</a:rPr>
              <a:t>提倡</a:t>
            </a:r>
            <a:r>
              <a:rPr kumimoji="1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</a:rPr>
              <a:t>新道德</a:t>
            </a:r>
            <a:endParaRPr kumimoji="1" lang="zh-CN" altLang="en-US" sz="3600" b="1" i="0" u="none" strike="noStrike" kern="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</a:rPr>
              <a:t>反对</a:t>
            </a:r>
            <a:r>
              <a:rPr kumimoji="1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</a:rPr>
              <a:t>旧道</a:t>
            </a:r>
            <a:r>
              <a:rPr kumimoji="1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</a:rPr>
              <a:t>德</a:t>
            </a:r>
            <a:endParaRPr kumimoji="1" lang="zh-CN" altLang="en-US" sz="3600" b="1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17" name="Rectangle 1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953000" y="4293095"/>
            <a:ext cx="4191000" cy="2598327"/>
          </a:xfrm>
          <a:prstGeom prst="rect">
            <a:avLst/>
          </a:prstGeom>
          <a:solidFill>
            <a:srgbClr val="66CCFF"/>
          </a:solidFill>
          <a:ln w="12700" cap="sq">
            <a:solidFill>
              <a:sysClr val="windowText" lastClr="0000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</a:rPr>
              <a:t>提倡</a:t>
            </a:r>
            <a:r>
              <a:rPr kumimoji="1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</a:rPr>
              <a:t>新文学</a:t>
            </a:r>
            <a:endParaRPr kumimoji="1" lang="zh-CN" altLang="en-US" sz="3600" b="1" i="0" u="none" strike="noStrike" kern="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</a:rPr>
              <a:t>反对</a:t>
            </a:r>
            <a:r>
              <a:rPr kumimoji="1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</a:rPr>
              <a:t>旧文学</a:t>
            </a:r>
            <a:endParaRPr kumimoji="1" lang="zh-CN" altLang="en-US" sz="3600" b="1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上凸带形 2"/>
          <p:cNvSpPr/>
          <p:nvPr/>
        </p:nvSpPr>
        <p:spPr>
          <a:xfrm>
            <a:off x="3419872" y="2628746"/>
            <a:ext cx="2304256" cy="1016278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核心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11960" y="188640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kern="0" dirty="0">
                <a:solidFill>
                  <a:sysClr val="window" lastClr="FFFFFF"/>
                </a:solidFill>
                <a:ea typeface="黑体" panose="02010609060101010101" pitchFamily="49" charset="-122"/>
                <a:cs typeface="+mj-cs"/>
              </a:rPr>
              <a:t>（四提倡、四反对）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 autoUpdateAnimBg="0"/>
      <p:bldP spid="15" grpId="0" animBg="1" autoUpdateAnimBg="0"/>
      <p:bldP spid="16" grpId="0" animBg="1" autoUpdateAnimBg="0"/>
      <p:bldP spid="17" grpId="0" animBg="1" autoUpdateAnimBg="0"/>
      <p:bldP spid="3" grpId="0" animBg="1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052736"/>
            <a:ext cx="8686800" cy="33409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材料一：新青年面世不久，就受到广大青年知识分子的普遍欢迎，被誉为“</a:t>
            </a:r>
            <a:r>
              <a:rPr lang="zh-CN" altLang="en-US" sz="2800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青年界之金针</a:t>
            </a:r>
            <a:r>
              <a:rPr lang="zh-CN" altLang="en-US" sz="28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”和青年的“</a:t>
            </a:r>
            <a:r>
              <a:rPr lang="zh-CN" altLang="en-US" sz="2800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良师益友</a:t>
            </a:r>
            <a:r>
              <a:rPr lang="zh-CN" altLang="en-US" sz="28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”，他们说：“青年得此，如</a:t>
            </a:r>
            <a:r>
              <a:rPr lang="zh-CN" altLang="en-US" sz="2800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清夜闻钟</a:t>
            </a:r>
            <a:r>
              <a:rPr lang="zh-CN" altLang="en-US" sz="28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，如</a:t>
            </a:r>
            <a:r>
              <a:rPr lang="zh-CN" altLang="en-US" sz="2800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当头一棒</a:t>
            </a:r>
            <a:r>
              <a:rPr lang="zh-CN" altLang="en-US" sz="28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。”它的发行量由创刊时的每期千册猛增至</a:t>
            </a:r>
            <a:r>
              <a:rPr lang="en-US" altLang="zh-CN" sz="28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1.5</a:t>
            </a:r>
            <a:r>
              <a:rPr lang="zh-CN" altLang="en-US" sz="28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万多册。</a:t>
            </a:r>
            <a:endParaRPr lang="en-US" altLang="zh-CN" sz="2800" b="1" dirty="0" smtClean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——</a:t>
            </a:r>
            <a:r>
              <a:rPr lang="zh-CN" altLang="en-US" sz="28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岳麓版必修</a:t>
            </a:r>
            <a:r>
              <a:rPr lang="en-US" altLang="zh-CN" sz="28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教材</a:t>
            </a:r>
            <a:endParaRPr lang="zh-CN" altLang="en-US" sz="2800" b="1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65757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4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、影响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287016" y="6021516"/>
            <a:ext cx="885698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CC"/>
                </a:solidFill>
                <a:ea typeface="黑体" panose="02010609060101010101" pitchFamily="49" charset="-122"/>
              </a:rPr>
              <a:t>促进中国人民特别是青年知识分子的觉醒</a:t>
            </a:r>
            <a:endParaRPr lang="zh-CN" altLang="en-US" sz="3600" b="1" dirty="0">
              <a:solidFill>
                <a:srgbClr val="FF33CC"/>
              </a:solidFill>
              <a:ea typeface="黑体" panose="02010609060101010101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3012" y="3933056"/>
            <a:ext cx="83529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材料二：这些杂志都是</a:t>
            </a:r>
            <a:r>
              <a:rPr lang="zh-CN" altLang="en-US" sz="3200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思想炸弹</a:t>
            </a:r>
            <a:r>
              <a:rPr lang="zh-CN" altLang="en-US" sz="32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。在中国，有关国家和社会的重要问题，第一次得到公开的探讨和争论，中国的青年迫不及待地阅读每期新杂志。      </a:t>
            </a:r>
            <a:r>
              <a:rPr lang="en-US" altLang="zh-CN" sz="32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——</a:t>
            </a:r>
            <a:r>
              <a:rPr lang="zh-CN" altLang="en-US" sz="32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徐中约</a:t>
            </a:r>
            <a:r>
              <a:rPr lang="en-US" altLang="zh-CN" sz="32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中国近代史</a:t>
            </a:r>
            <a:r>
              <a:rPr lang="en-US" altLang="zh-CN" sz="3200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横卷形 3"/>
          <p:cNvSpPr/>
          <p:nvPr/>
        </p:nvSpPr>
        <p:spPr>
          <a:xfrm>
            <a:off x="6138415" y="231228"/>
            <a:ext cx="2304256" cy="83860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视角一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365" y="1412776"/>
            <a:ext cx="9529638" cy="418731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材料三：在新文化运动的冲击下，传统的贞节观念逐渐受到越来越多的人</a:t>
            </a:r>
            <a:r>
              <a:rPr lang="zh-CN" altLang="en-US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怀疑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，有的女学生已经开始</a:t>
            </a:r>
            <a:r>
              <a:rPr lang="zh-CN" altLang="en-US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觉悟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抵制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学校开设的“列女传”（修身课），</a:t>
            </a:r>
            <a:r>
              <a:rPr lang="zh-CN" altLang="en-US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抨击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那种片面强调女人的贞操而对男人三妻四妾却置若罔闻的伪君子。在操场的树荫下，在宿舍里，常常聚着一簇簇人，她们争得面红耳赤，热火朝天，后来由</a:t>
            </a:r>
            <a:r>
              <a:rPr lang="zh-CN" altLang="en-US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争论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变为抗婚、逃婚，以实际</a:t>
            </a:r>
            <a:r>
              <a:rPr lang="zh-CN" altLang="en-US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行动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反抗</a:t>
            </a:r>
            <a:r>
              <a:rPr lang="zh-CN" altLang="en-US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旧礼教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，争取女性婚姻自由。</a:t>
            </a:r>
            <a:endParaRPr lang="en-US" altLang="zh-CN" b="1" dirty="0" smtClean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lvl="0" indent="0">
              <a:buNone/>
            </a:pPr>
            <a:r>
              <a:rPr lang="en-US" altLang="zh-CN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    ——</a:t>
            </a:r>
            <a:r>
              <a:rPr lang="zh-CN" altLang="en-US" b="1" dirty="0">
                <a:solidFill>
                  <a:prstClr val="white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岳麓版必修</a:t>
            </a:r>
            <a:r>
              <a:rPr lang="en-US" altLang="zh-CN" b="1" dirty="0">
                <a:solidFill>
                  <a:prstClr val="white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b="1" dirty="0">
                <a:solidFill>
                  <a:prstClr val="white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教材</a:t>
            </a:r>
            <a:endParaRPr lang="zh-CN" altLang="en-US" b="1" dirty="0">
              <a:solidFill>
                <a:prstClr val="white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buNone/>
            </a:pP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476672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4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、影响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179511" y="5657671"/>
            <a:ext cx="896448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/>
            <a:r>
              <a:rPr lang="zh-CN" altLang="en-US" sz="36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破除传统礼教对人们思想的</a:t>
            </a:r>
            <a:r>
              <a:rPr lang="zh-CN" altLang="en-US" sz="3600" b="1" dirty="0" smtClean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束缚</a:t>
            </a:r>
            <a:r>
              <a:rPr lang="zh-CN" altLang="en-US" sz="3600" b="1" dirty="0" smtClean="0">
                <a:solidFill>
                  <a:srgbClr val="FF33CC"/>
                </a:solidFill>
                <a:ea typeface="黑体" panose="02010609060101010101" pitchFamily="49" charset="-122"/>
              </a:rPr>
              <a:t>，解放了女性思想。</a:t>
            </a:r>
            <a:endParaRPr lang="zh-CN" altLang="en-US" sz="3600" b="1" dirty="0">
              <a:solidFill>
                <a:srgbClr val="FF33CC"/>
              </a:solidFill>
              <a:ea typeface="黑体" panose="02010609060101010101" pitchFamily="49" charset="-122"/>
            </a:endParaRPr>
          </a:p>
        </p:txBody>
      </p:sp>
      <p:sp>
        <p:nvSpPr>
          <p:cNvPr id="7" name="横卷形 6"/>
          <p:cNvSpPr/>
          <p:nvPr/>
        </p:nvSpPr>
        <p:spPr>
          <a:xfrm>
            <a:off x="6138415" y="231228"/>
            <a:ext cx="2304256" cy="83860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视角二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556792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材料四：新文化运动的蓬勃发展，引起保守势力的</a:t>
            </a:r>
            <a:r>
              <a:rPr lang="zh-CN" altLang="en-US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极端仇视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zh-CN" altLang="en-US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恐惧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。反动</a:t>
            </a:r>
            <a:r>
              <a:rPr lang="zh-CN" altLang="en-US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军阀</a:t>
            </a:r>
            <a:r>
              <a:rPr lang="zh-CN" altLang="en-US" b="1" dirty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污蔑</a:t>
            </a:r>
            <a:r>
              <a:rPr lang="zh-CN" altLang="en-US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新文化运动是“异端邪说”、“洪水猛兽”，守旧派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文人标榜要“极力卫道”</a:t>
            </a:r>
            <a:r>
              <a:rPr lang="en-US" altLang="zh-CN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……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甚至指责新文化运动</a:t>
            </a:r>
            <a:r>
              <a:rPr lang="zh-CN" altLang="en-US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的提倡者是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“覆孔孟”</a:t>
            </a:r>
            <a:r>
              <a:rPr lang="zh-CN" altLang="en-US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“铲伦常” </a:t>
            </a:r>
            <a:endParaRPr lang="zh-CN" altLang="en-US" b="1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                </a:t>
            </a:r>
            <a:r>
              <a:rPr lang="en-US" altLang="zh-CN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——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岳麓版教材必修</a:t>
            </a:r>
            <a:r>
              <a:rPr lang="en-US" altLang="zh-CN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endParaRPr lang="zh-CN" altLang="en-US" b="1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5373216"/>
            <a:ext cx="80648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沉重打击了专制主义和保守势力，</a:t>
            </a:r>
            <a:r>
              <a:rPr lang="zh-CN" altLang="en-US" sz="4000" b="1" dirty="0">
                <a:solidFill>
                  <a:srgbClr val="FF33CC"/>
                </a:solidFill>
                <a:ea typeface="黑体" panose="02010609060101010101" pitchFamily="49" charset="-122"/>
              </a:rPr>
              <a:t>动摇传统礼教的正统</a:t>
            </a:r>
            <a:r>
              <a:rPr lang="zh-CN" altLang="en-US" sz="4000" b="1" dirty="0" smtClean="0">
                <a:solidFill>
                  <a:srgbClr val="FF33CC"/>
                </a:solidFill>
                <a:ea typeface="黑体" panose="02010609060101010101" pitchFamily="49" charset="-122"/>
              </a:rPr>
              <a:t>地位。</a:t>
            </a:r>
            <a:endParaRPr lang="zh-CN" altLang="en-US" sz="4000" b="1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476672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4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、影响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5" name="横卷形 4"/>
          <p:cNvSpPr/>
          <p:nvPr/>
        </p:nvSpPr>
        <p:spPr>
          <a:xfrm>
            <a:off x="6138415" y="231228"/>
            <a:ext cx="2304256" cy="83860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视角三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600201"/>
            <a:ext cx="9036496" cy="4205064"/>
          </a:xfrm>
        </p:spPr>
        <p:txBody>
          <a:bodyPr/>
          <a:lstStyle/>
          <a:p>
            <a:pPr>
              <a:buNone/>
            </a:pP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材料五：</a:t>
            </a:r>
            <a:r>
              <a:rPr lang="zh-CN" altLang="zh-CN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我在李大钊手下做图书馆佐理员时，已经很快地</a:t>
            </a:r>
            <a:r>
              <a:rPr lang="zh-CN" altLang="zh-CN" b="1" dirty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倾向马克思主义</a:t>
            </a:r>
            <a:r>
              <a:rPr lang="zh-CN" altLang="zh-CN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了，而陈独秀对于引导我的兴趣到这方面来，也大有帮助。我第二次赴京时，曾和陈独秀讨论我所读过的马克思主义书籍，陈本人信仰的坚定不移，在这也许是我一生极重要的时期，给我以深刻的印象。</a:t>
            </a:r>
            <a:endParaRPr lang="zh-CN" altLang="zh-CN" b="1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 </a:t>
            </a:r>
            <a:r>
              <a:rPr lang="zh-CN" altLang="zh-CN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——</a:t>
            </a:r>
            <a:r>
              <a:rPr lang="zh-CN" altLang="zh-CN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《毛泽东自传》</a:t>
            </a:r>
            <a:endParaRPr lang="zh-CN" altLang="zh-CN" b="1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buNone/>
            </a:pPr>
            <a:endParaRPr lang="zh-CN" alt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83568" y="764704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4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、影响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899592" y="5657671"/>
            <a:ext cx="770485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FF33CC"/>
                </a:solidFill>
                <a:ea typeface="黑体" panose="02010609060101010101" pitchFamily="49" charset="-122"/>
              </a:rPr>
              <a:t>转变知识分子的思想观念，哺育先进分子，促进</a:t>
            </a:r>
            <a:r>
              <a:rPr lang="zh-CN" altLang="en-US" sz="3600" b="1" dirty="0">
                <a:solidFill>
                  <a:srgbClr val="FF33CC"/>
                </a:solidFill>
                <a:ea typeface="黑体" panose="02010609060101010101" pitchFamily="49" charset="-122"/>
              </a:rPr>
              <a:t>了马克思主义的传播</a:t>
            </a:r>
            <a:endParaRPr lang="zh-CN" altLang="en-US" sz="3600" b="1" dirty="0">
              <a:solidFill>
                <a:srgbClr val="FF33CC"/>
              </a:solidFill>
              <a:ea typeface="黑体" panose="02010609060101010101" pitchFamily="49" charset="-122"/>
            </a:endParaRPr>
          </a:p>
        </p:txBody>
      </p:sp>
      <p:sp>
        <p:nvSpPr>
          <p:cNvPr id="5" name="横卷形 4"/>
          <p:cNvSpPr/>
          <p:nvPr/>
        </p:nvSpPr>
        <p:spPr>
          <a:xfrm>
            <a:off x="6138415" y="231228"/>
            <a:ext cx="2304256" cy="83860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视角四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555068"/>
            <a:ext cx="9073008" cy="4525963"/>
          </a:xfrm>
        </p:spPr>
        <p:txBody>
          <a:bodyPr/>
          <a:lstStyle/>
          <a:p>
            <a:pPr algn="just"/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材料六：“文学革命”的</a:t>
            </a:r>
            <a:r>
              <a:rPr lang="zh-CN" altLang="en-US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号角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，象是一声春雷，唤起</a:t>
            </a:r>
            <a:r>
              <a:rPr lang="zh-CN" altLang="en-US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万物萌发</a:t>
            </a:r>
            <a:r>
              <a:rPr lang="en-US" altLang="zh-CN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“新文学”</a:t>
            </a:r>
            <a:r>
              <a:rPr lang="zh-CN" altLang="en-US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遍地开花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。早期新文学团体和杂志有“创造社”“文学研究会”“新月”等等。小学课本</a:t>
            </a:r>
            <a:r>
              <a:rPr lang="zh-CN" altLang="en-US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改用白话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，“国文课”改称“国语课”。从“文”到“语”，一字更改，</a:t>
            </a:r>
            <a:r>
              <a:rPr lang="zh-CN" altLang="en-US" b="1" dirty="0" smtClean="0">
                <a:solidFill>
                  <a:srgbClr val="FFC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更改了时代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US" altLang="zh-CN" b="1" dirty="0" smtClean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buNone/>
            </a:pPr>
            <a:r>
              <a:rPr lang="en-US" altLang="zh-CN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——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摘编自周有光</a:t>
            </a:r>
            <a:r>
              <a:rPr lang="en-US" altLang="zh-CN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白话文运动八十年</a:t>
            </a:r>
            <a:r>
              <a:rPr lang="en-US" altLang="zh-CN" b="1" dirty="0" smtClean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endParaRPr lang="zh-CN" altLang="en-US" b="1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3568" y="764704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4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、影响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179512" y="5519487"/>
            <a:ext cx="907300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FF33CC"/>
                </a:solidFill>
                <a:ea typeface="黑体" panose="02010609060101010101" pitchFamily="49" charset="-122"/>
              </a:rPr>
              <a:t>推动文化变革，促进了中国传统文化的转型</a:t>
            </a:r>
            <a:endParaRPr lang="zh-CN" altLang="en-US" sz="3600" b="1" dirty="0">
              <a:solidFill>
                <a:srgbClr val="FF33CC"/>
              </a:solidFill>
              <a:ea typeface="黑体" panose="02010609060101010101" pitchFamily="49" charset="-122"/>
            </a:endParaRPr>
          </a:p>
        </p:txBody>
      </p:sp>
      <p:sp>
        <p:nvSpPr>
          <p:cNvPr id="5" name="横卷形 4"/>
          <p:cNvSpPr/>
          <p:nvPr/>
        </p:nvSpPr>
        <p:spPr>
          <a:xfrm>
            <a:off x="6138415" y="231228"/>
            <a:ext cx="2304256" cy="83860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视角五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-324544" y="1196752"/>
            <a:ext cx="9468544" cy="4929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b="1" dirty="0" smtClean="0">
                <a:solidFill>
                  <a:schemeClr val="bg1"/>
                </a:solidFill>
              </a:rPr>
              <a:t>             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学</a:t>
            </a:r>
            <a:r>
              <a:rPr lang="zh-CN" altLang="en-US" sz="3600" b="1" dirty="0">
                <a:solidFill>
                  <a:schemeClr val="bg1"/>
                </a:solidFill>
              </a:rPr>
              <a:t>者认为中国近代社会转型的进程从</a:t>
            </a:r>
            <a:r>
              <a:rPr lang="en-US" altLang="zh-CN" sz="3600" b="1" dirty="0">
                <a:solidFill>
                  <a:schemeClr val="bg1"/>
                </a:solidFill>
              </a:rPr>
              <a:t>19</a:t>
            </a:r>
            <a:r>
              <a:rPr lang="zh-CN" altLang="en-US" sz="3600" b="1" dirty="0">
                <a:solidFill>
                  <a:schemeClr val="bg1"/>
                </a:solidFill>
              </a:rPr>
              <a:t>世纪五、六十年代到</a:t>
            </a:r>
            <a:r>
              <a:rPr lang="en-US" altLang="zh-CN" sz="3600" b="1" dirty="0">
                <a:solidFill>
                  <a:schemeClr val="bg1"/>
                </a:solidFill>
              </a:rPr>
              <a:t>20</a:t>
            </a:r>
            <a:r>
              <a:rPr lang="zh-CN" altLang="en-US" sz="3600" b="1" dirty="0">
                <a:solidFill>
                  <a:schemeClr val="bg1"/>
                </a:solidFill>
              </a:rPr>
              <a:t>世纪二、三十年代。主要经历了被动开放、经济起步、政体变革、</a:t>
            </a:r>
            <a:r>
              <a:rPr lang="zh-CN" altLang="en-US" sz="3600" b="1" dirty="0">
                <a:solidFill>
                  <a:srgbClr val="FFC000"/>
                </a:solidFill>
              </a:rPr>
              <a:t>思想解放</a:t>
            </a:r>
            <a:r>
              <a:rPr lang="zh-CN" altLang="en-US" sz="3600" b="1" dirty="0">
                <a:solidFill>
                  <a:schemeClr val="bg1"/>
                </a:solidFill>
              </a:rPr>
              <a:t>四个时期。这是一种社会质变，即社会生活各个领域、各个层面发生了整体性的变革，</a:t>
            </a:r>
            <a:endParaRPr lang="zh-CN" altLang="en-US" sz="3600" b="1" dirty="0">
              <a:solidFill>
                <a:schemeClr val="bg1"/>
              </a:solidFill>
            </a:endParaRPr>
          </a:p>
          <a:p>
            <a:pPr>
              <a:buFontTx/>
              <a:buNone/>
            </a:pPr>
            <a:r>
              <a:rPr lang="en-US" altLang="zh-CN" sz="3600" b="1" dirty="0" smtClean="0">
                <a:solidFill>
                  <a:schemeClr val="bg1"/>
                </a:solidFill>
              </a:rPr>
              <a:t>    ——</a:t>
            </a:r>
            <a:r>
              <a:rPr lang="zh-CN" altLang="en-US" sz="3600" b="1" dirty="0">
                <a:solidFill>
                  <a:schemeClr val="bg1"/>
                </a:solidFill>
              </a:rPr>
              <a:t>陈国庆</a:t>
            </a:r>
            <a:r>
              <a:rPr lang="en-US" altLang="zh-CN" sz="3600" b="1" dirty="0">
                <a:solidFill>
                  <a:schemeClr val="bg1"/>
                </a:solidFill>
              </a:rPr>
              <a:t>《</a:t>
            </a:r>
            <a:r>
              <a:rPr lang="zh-CN" altLang="en-US" sz="3600" b="1" dirty="0">
                <a:solidFill>
                  <a:schemeClr val="bg1"/>
                </a:solidFill>
              </a:rPr>
              <a:t>中国近代社会转型研究</a:t>
            </a:r>
            <a:r>
              <a:rPr lang="en-US" altLang="zh-CN" sz="3600" b="1" dirty="0">
                <a:solidFill>
                  <a:schemeClr val="bg1"/>
                </a:solidFill>
              </a:rPr>
              <a:t>》</a:t>
            </a:r>
            <a:r>
              <a:rPr lang="zh-CN" altLang="en-US" sz="3600" b="1" dirty="0">
                <a:solidFill>
                  <a:schemeClr val="bg1"/>
                </a:solidFill>
              </a:rPr>
              <a:t>绪论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</a:rPr>
              <a:t>近代社会转型时期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8600" y="1556792"/>
            <a:ext cx="8915400" cy="4392488"/>
          </a:xfrm>
        </p:spPr>
        <p:txBody>
          <a:bodyPr>
            <a:normAutofit fontScale="55000" lnSpcReduction="20000"/>
          </a:bodyPr>
          <a:lstStyle/>
          <a:p>
            <a:r>
              <a:rPr lang="zh-CN" altLang="en-US" sz="6700" b="1" dirty="0" smtClean="0">
                <a:solidFill>
                  <a:schemeClr val="bg1"/>
                </a:solidFill>
              </a:rPr>
              <a:t>鸦片战争（开始）</a:t>
            </a:r>
            <a:endParaRPr lang="en-US" altLang="zh-CN" sz="6700" b="1" dirty="0" smtClean="0">
              <a:solidFill>
                <a:schemeClr val="bg1"/>
              </a:solidFill>
            </a:endParaRPr>
          </a:p>
          <a:p>
            <a:r>
              <a:rPr lang="zh-CN" altLang="en-US" sz="6700" b="1" dirty="0" smtClean="0">
                <a:solidFill>
                  <a:schemeClr val="bg1"/>
                </a:solidFill>
              </a:rPr>
              <a:t>洋务运动（经济转型）</a:t>
            </a:r>
            <a:endParaRPr lang="en-US" altLang="zh-CN" sz="6700" b="1" dirty="0" smtClean="0">
              <a:solidFill>
                <a:schemeClr val="bg1"/>
              </a:solidFill>
            </a:endParaRPr>
          </a:p>
          <a:p>
            <a:r>
              <a:rPr lang="zh-CN" altLang="en-US" sz="6700" b="1" dirty="0" smtClean="0">
                <a:solidFill>
                  <a:schemeClr val="bg1"/>
                </a:solidFill>
              </a:rPr>
              <a:t>辛亥革命（政治转型）</a:t>
            </a:r>
            <a:endParaRPr lang="en-US" altLang="zh-CN" sz="6700" b="1" dirty="0" smtClean="0">
              <a:solidFill>
                <a:schemeClr val="bg1"/>
              </a:solidFill>
            </a:endParaRPr>
          </a:p>
          <a:p>
            <a:endParaRPr lang="en-US" altLang="zh-CN" sz="6700" b="1" dirty="0">
              <a:solidFill>
                <a:schemeClr val="bg1"/>
              </a:solidFill>
            </a:endParaRPr>
          </a:p>
          <a:p>
            <a:r>
              <a:rPr lang="zh-CN" altLang="en-US" sz="6700" b="1" dirty="0" smtClean="0">
                <a:solidFill>
                  <a:srgbClr val="FFC000"/>
                </a:solidFill>
              </a:rPr>
              <a:t>北洋军阀统治时期</a:t>
            </a:r>
            <a:endParaRPr lang="en-US" altLang="zh-CN" sz="6700" b="1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US" altLang="zh-CN" sz="8000" dirty="0" smtClean="0">
                <a:solidFill>
                  <a:schemeClr val="bg1"/>
                </a:solidFill>
              </a:rPr>
              <a:t>                                                                </a:t>
            </a:r>
            <a:endParaRPr lang="en-US" altLang="zh-CN" sz="8000" b="1" dirty="0" smtClean="0">
              <a:solidFill>
                <a:schemeClr val="bg1"/>
              </a:solidFill>
            </a:endParaRPr>
          </a:p>
          <a:p>
            <a:endParaRPr lang="en-US" altLang="zh-CN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zh-CN" altLang="en-US" sz="7000" b="1" dirty="0" smtClean="0">
                <a:solidFill>
                  <a:schemeClr val="bg1"/>
                </a:solidFill>
              </a:rPr>
              <a:t>                              </a:t>
            </a:r>
            <a:endParaRPr lang="zh-CN" altLang="en-US" sz="7000" b="1" dirty="0">
              <a:solidFill>
                <a:schemeClr val="bg1"/>
              </a:solidFill>
            </a:endParaRPr>
          </a:p>
        </p:txBody>
      </p:sp>
      <p:sp>
        <p:nvSpPr>
          <p:cNvPr id="4" name="下箭头 3"/>
          <p:cNvSpPr/>
          <p:nvPr/>
        </p:nvSpPr>
        <p:spPr>
          <a:xfrm>
            <a:off x="2339752" y="5013176"/>
            <a:ext cx="864096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0" y="5970933"/>
            <a:ext cx="9324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C000"/>
                </a:solidFill>
              </a:rPr>
              <a:t>北洋军阀统治时期是中国近代社会转型的关键时期</a:t>
            </a:r>
            <a:endParaRPr lang="zh-CN" altLang="en-US" sz="3200" b="1" dirty="0">
              <a:solidFill>
                <a:srgbClr val="FFC000"/>
              </a:solidFill>
            </a:endParaRPr>
          </a:p>
        </p:txBody>
      </p:sp>
      <p:sp>
        <p:nvSpPr>
          <p:cNvPr id="6" name="左大括号 5"/>
          <p:cNvSpPr/>
          <p:nvPr/>
        </p:nvSpPr>
        <p:spPr>
          <a:xfrm>
            <a:off x="4494276" y="3105576"/>
            <a:ext cx="77724" cy="165618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4571986" y="3125052"/>
            <a:ext cx="3240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</a:rPr>
              <a:t>政治：专制</a:t>
            </a:r>
            <a:r>
              <a:rPr lang="en-US" altLang="zh-CN" sz="2800" b="1" dirty="0" err="1" smtClean="0">
                <a:solidFill>
                  <a:schemeClr val="bg1"/>
                </a:solidFill>
              </a:rPr>
              <a:t>vs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民主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35982" y="3730886"/>
            <a:ext cx="3132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</a:rPr>
              <a:t>经济</a:t>
            </a:r>
            <a:r>
              <a:rPr lang="zh-CN" altLang="en-US" sz="2800" b="1" dirty="0">
                <a:solidFill>
                  <a:schemeClr val="bg1"/>
                </a:solidFill>
              </a:rPr>
              <a:t>：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迅速发展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65135" y="4316497"/>
            <a:ext cx="39253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</a:rPr>
              <a:t>思想：新文化运动（思想文化转型）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731520" y="986790"/>
            <a:ext cx="7680960" cy="3482975"/>
          </a:xfrm>
        </p:spPr>
        <p:txBody>
          <a:bodyPr>
            <a:noAutofit/>
          </a:bodyPr>
          <a:p>
            <a:pPr algn="l"/>
            <a:r>
              <a:rPr lang="zh-CN" altLang="en-US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作业：结合所学写一篇小论文，关于北洋军阀统治时期在近代社会转型时期的作用，可以从一个角度去写，也可以从多个角度去写。（要求观点明确，史论结合，逻辑清楚，书写规范）</a:t>
            </a:r>
            <a:endParaRPr lang="zh-CN" altLang="en-US" sz="36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默认设计模板">
  <a:themeElements>
    <a:clrScheme name="默认设计模板 1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CC66"/>
      </a:accent1>
      <a:accent2>
        <a:srgbClr val="0B0BF5"/>
      </a:accent2>
      <a:accent3>
        <a:srgbClr val="FFFFFF"/>
      </a:accent3>
      <a:accent4>
        <a:srgbClr val="000000"/>
      </a:accent4>
      <a:accent5>
        <a:srgbClr val="FFE2B8"/>
      </a:accent5>
      <a:accent6>
        <a:srgbClr val="0909DE"/>
      </a:accent6>
      <a:hlink>
        <a:srgbClr val="3333FF"/>
      </a:hlink>
      <a:folHlink>
        <a:srgbClr val="3333FF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-228600" algn="just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-228600" algn="just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B0BF5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909DE"/>
        </a:accent6>
        <a:hlink>
          <a:srgbClr val="0000FF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B0BF5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909DE"/>
        </a:accent6>
        <a:hlink>
          <a:srgbClr val="000000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B0BF5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909DE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B0BF5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909DE"/>
        </a:accent6>
        <a:hlink>
          <a:srgbClr val="000000"/>
        </a:hlink>
        <a:folHlink>
          <a:srgbClr val="33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B0BF5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909DE"/>
        </a:accent6>
        <a:hlink>
          <a:srgbClr val="3333FF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B0BF5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909DE"/>
        </a:accent6>
        <a:hlink>
          <a:srgbClr val="3333FF"/>
        </a:hlink>
        <a:folHlink>
          <a:srgbClr val="3333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3253</Words>
  <Application>WPS 演示</Application>
  <PresentationFormat>全屏显示(4:3)</PresentationFormat>
  <Paragraphs>303</Paragraphs>
  <Slides>23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4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4" baseType="lpstr">
      <vt:lpstr>Arial</vt:lpstr>
      <vt:lpstr>宋体</vt:lpstr>
      <vt:lpstr>Wingdings</vt:lpstr>
      <vt:lpstr>Calibri Light</vt:lpstr>
      <vt:lpstr>Calibri</vt:lpstr>
      <vt:lpstr>Times New Roman</vt:lpstr>
      <vt:lpstr>华文行楷</vt:lpstr>
      <vt:lpstr>黑体</vt:lpstr>
      <vt:lpstr>Calibri Light</vt:lpstr>
      <vt:lpstr>Calibri</vt:lpstr>
      <vt:lpstr>微软雅黑</vt:lpstr>
      <vt:lpstr>Arial Unicode MS</vt:lpstr>
      <vt:lpstr>楷体_GB2312</vt:lpstr>
      <vt:lpstr>新宋体</vt:lpstr>
      <vt:lpstr>方正舒体</vt:lpstr>
      <vt:lpstr>隶书</vt:lpstr>
      <vt:lpstr>Office 主题​​</vt:lpstr>
      <vt:lpstr>Office 主题</vt:lpstr>
      <vt:lpstr>3_默认设计模板</vt:lpstr>
      <vt:lpstr>2_Office 主题​​</vt:lpstr>
      <vt:lpstr>PBrush</vt:lpstr>
      <vt:lpstr>PowerPoint 演示文稿</vt:lpstr>
      <vt:lpstr>PowerPoint 演示文稿</vt:lpstr>
      <vt:lpstr>民国时期的历史分期</vt:lpstr>
      <vt:lpstr>PowerPoint 演示文稿</vt:lpstr>
      <vt:lpstr>一、北洋军阀统治时期之政治</vt:lpstr>
      <vt:lpstr>一、北洋军阀统治时期之政治</vt:lpstr>
      <vt:lpstr>PowerPoint 演示文稿</vt:lpstr>
      <vt:lpstr>PowerPoint 演示文稿</vt:lpstr>
      <vt:lpstr>四、北洋军阀统治时期之思想文化                                   ——新文化运动（1915-1919） </vt:lpstr>
      <vt:lpstr>PowerPoint 演示文稿</vt:lpstr>
      <vt:lpstr>PowerPoint 演示文稿</vt:lpstr>
      <vt:lpstr>PowerPoint 演示文稿</vt:lpstr>
      <vt:lpstr>PowerPoint 演示文稿</vt:lpstr>
      <vt:lpstr>3、新文化运动的主要内容（四提倡、四反对）</vt:lpstr>
      <vt:lpstr>3、新文化运动的主要内容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近代社会转型时期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第20课：北洋军阀统治时期的政治、经济与文化</dc:title>
  <dc:creator>SYYZ</dc:creator>
  <cp:lastModifiedBy>Administrator</cp:lastModifiedBy>
  <cp:revision>517</cp:revision>
  <dcterms:created xsi:type="dcterms:W3CDTF">2018-09-13T01:50:00Z</dcterms:created>
  <dcterms:modified xsi:type="dcterms:W3CDTF">2020-11-28T12:21:48Z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