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68" r:id="rId9"/>
    <p:sldId id="267" r:id="rId10"/>
    <p:sldId id="269" r:id="rId11"/>
    <p:sldId id="270" r:id="rId12"/>
    <p:sldId id="266" r:id="rId13"/>
    <p:sldId id="265" r:id="rId14"/>
    <p:sldId id="271" r:id="rId15"/>
    <p:sldId id="264" r:id="rId16"/>
    <p:sldId id="263" r:id="rId17"/>
    <p:sldId id="262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5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411480" y="593725"/>
            <a:ext cx="11633835" cy="5862955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br>
              <a:rPr lang="zh-CN" altLang="en-US" sz="4400" b="1" dirty="0"/>
            </a:br>
            <a:r>
              <a:rPr sz="5400" b="1" dirty="0"/>
              <a:t>部编人教版九年级历史下册</a:t>
            </a:r>
            <a:br>
              <a:rPr b="1" dirty="0"/>
            </a:br>
            <a:br>
              <a:rPr b="1" dirty="0"/>
            </a:br>
            <a:r>
              <a:rPr b="1" dirty="0"/>
              <a:t>第6课 工业化国家的社会变化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15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43350" y="56515"/>
            <a:ext cx="2582545" cy="854710"/>
          </a:xfrm>
        </p:spPr>
        <p:txBody>
          <a:bodyPr/>
          <a:p>
            <a:r>
              <a:rPr lang="zh-CN" altLang="en-US" b="1"/>
              <a:t>课前导入 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8135" y="911860"/>
            <a:ext cx="11588115" cy="5265420"/>
          </a:xfrm>
          <a:ln>
            <a:solidFill>
              <a:srgbClr val="FF0000"/>
            </a:solidFill>
          </a:ln>
        </p:spPr>
        <p:txBody>
          <a:bodyPr>
            <a:normAutofit lnSpcReduction="20000"/>
          </a:bodyPr>
          <a:p>
            <a:pPr marL="0" indent="0">
              <a:lnSpc>
                <a:spcPct val="180000"/>
              </a:lnSpc>
              <a:buNone/>
            </a:pPr>
            <a:r>
              <a:rPr lang="en-US" altLang="zh-CN" sz="4000" b="1"/>
              <a:t>    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</a:rPr>
              <a:t>工业革命使工业化国家发生了翻天覆地的变化。人们既感受到从未有过的欢欣，也体验到很多新的痛苦。这些国家的社会面貌发生了什么变化？这些变化対人类是有益呢，还是有害呢？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56380" y="121285"/>
            <a:ext cx="2810510" cy="871220"/>
          </a:xfrm>
        </p:spPr>
        <p:txBody>
          <a:bodyPr/>
          <a:p>
            <a:r>
              <a:rPr lang="zh-CN" altLang="en-US" b="1"/>
              <a:t>学习目标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635" y="991870"/>
            <a:ext cx="11458575" cy="5480050"/>
          </a:xfrm>
          <a:ln>
            <a:solidFill>
              <a:srgbClr val="FF0000"/>
            </a:solidFill>
          </a:ln>
        </p:spPr>
        <p:txBody>
          <a:bodyPr>
            <a:normAutofit fontScale="90000"/>
          </a:bodyPr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理解工业革命带来的积极影响。</a:t>
            </a:r>
            <a:endParaRPr lang="zh-CN" altLang="en-US" sz="4000" b="1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>
                <a:sym typeface="+mn-ea"/>
              </a:rPr>
              <a:t>知道人口增长和大众教育</a:t>
            </a:r>
            <a:endParaRPr lang="zh-CN" altLang="en-US" sz="4000" b="1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>
                <a:sym typeface="+mn-ea"/>
              </a:rPr>
              <a:t>了解工业革命城市化进程中生活方式的转变</a:t>
            </a:r>
            <a:endParaRPr lang="zh-CN" altLang="en-US" sz="4000" b="1">
              <a:sym typeface="+mn-ea"/>
            </a:endParaRPr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认识西方国家工业化进程中的社会问题，我们要坚持可持续发展战略，保护生态环境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9950" y="31750"/>
            <a:ext cx="972693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p>
            <a:r>
              <a:rPr lang="zh-CN" altLang="en-US" sz="4000" b="1"/>
              <a:t>目标导学一：</a:t>
            </a:r>
            <a:r>
              <a:rPr lang="zh-CN" sz="4000" b="1"/>
              <a:t>人口增长和大众教育</a:t>
            </a:r>
            <a:endParaRPr lang="zh-CN" sz="40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1105535"/>
            <a:ext cx="7639685" cy="67564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3600" b="1"/>
              <a:t>1.人口的增长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290830" y="2456815"/>
            <a:ext cx="11679555" cy="14198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工业革命极大地推动了生产力的发展，促进了人口的迅速增长。</a:t>
            </a:r>
            <a:endParaRPr sz="3600" b="1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316230" y="4124960"/>
            <a:ext cx="11764010" cy="751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（2）人口增长情况：</a:t>
            </a:r>
            <a:endParaRPr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290830" y="4683125"/>
            <a:ext cx="11579225" cy="22517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19世纪前50年，英国人口从900万増加到1800万。美国是一个移民国家，人口增长更为惊人，19世纪20年代人口约为1000万，到1914年人口已超过1亿。</a:t>
            </a:r>
            <a:endParaRPr sz="36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16230" y="1781175"/>
            <a:ext cx="734377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lang="zh-CN" sz="3600" b="1">
                <a:ea typeface="宋体" panose="02010600030101010101" pitchFamily="2" charset="-122"/>
              </a:rPr>
              <a:t>什么原因促进了</a:t>
            </a:r>
            <a:r>
              <a:rPr sz="3600" b="1"/>
              <a:t>人口</a:t>
            </a:r>
            <a:r>
              <a:rPr sz="3600" b="1">
                <a:sym typeface="+mn-ea"/>
              </a:rPr>
              <a:t>的</a:t>
            </a:r>
            <a:r>
              <a:rPr sz="3600" b="1"/>
              <a:t>增长</a:t>
            </a:r>
            <a:r>
              <a:rPr lang="zh-CN" sz="3600" b="1">
                <a:ea typeface="宋体" panose="02010600030101010101" pitchFamily="2" charset="-122"/>
              </a:rPr>
              <a:t>？</a:t>
            </a:r>
            <a:endParaRPr lang="zh-CN" sz="3600" b="1"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45"/>
          <p:cNvPicPr>
            <a:picLocks noChangeAspect="1" noChangeArrowheads="1"/>
          </p:cNvPicPr>
          <p:nvPr/>
        </p:nvPicPr>
        <p:blipFill>
          <a:blip r:embed="rId1"/>
          <a:srcRect l="4861" r="7176" b="3333"/>
          <a:stretch>
            <a:fillRect/>
          </a:stretch>
        </p:blipFill>
        <p:spPr>
          <a:xfrm>
            <a:off x="744220" y="535305"/>
            <a:ext cx="9958070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9250" y="246380"/>
            <a:ext cx="8927465" cy="675640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sz="3600" b="1"/>
              <a:t>3</a:t>
            </a:r>
            <a:r>
              <a:rPr lang="en-US" sz="3600" b="1"/>
              <a:t>.</a:t>
            </a:r>
            <a:r>
              <a:rPr sz="3600" b="1"/>
              <a:t>劳动力结构</a:t>
            </a:r>
            <a:r>
              <a:rPr lang="zh-CN" sz="3600" b="1">
                <a:ea typeface="宋体" panose="02010600030101010101" pitchFamily="2" charset="-122"/>
              </a:rPr>
              <a:t>的</a:t>
            </a:r>
            <a:r>
              <a:rPr sz="3600" b="1"/>
              <a:t>变化</a:t>
            </a:r>
            <a:endParaRPr sz="3600" b="1"/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184150" y="922020"/>
            <a:ext cx="892746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en-US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sz="3600" b="1"/>
              <a:t>劳动力结构变化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的原因</a:t>
            </a:r>
            <a:endParaRPr lang="zh-CN" sz="3600" b="1"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16230" y="1781175"/>
            <a:ext cx="9292590" cy="67564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工业革命的深入，工人阶级队伍不断壮大</a:t>
            </a:r>
            <a:endParaRPr sz="36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349250" y="2626995"/>
            <a:ext cx="734377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3600" b="1"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b="1">
                <a:ea typeface="宋体" panose="02010600030101010101" pitchFamily="2" charset="-122"/>
                <a:sym typeface="+mn-ea"/>
              </a:rPr>
              <a:t>）</a:t>
            </a:r>
            <a:r>
              <a:rPr sz="3600" b="1">
                <a:sym typeface="+mn-ea"/>
              </a:rPr>
              <a:t>劳动力结构变化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的表现</a:t>
            </a:r>
            <a:endParaRPr lang="zh-CN" sz="3600" b="1"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316230" y="3302635"/>
            <a:ext cx="11241405" cy="3218815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>
                <a:solidFill>
                  <a:srgbClr val="FF0000"/>
                </a:solidFill>
              </a:rPr>
              <a:t>越来越多的人放弃农业生产，专门从事工业和商业。</a:t>
            </a:r>
            <a:r>
              <a:rPr sz="3600" b="1"/>
              <a:t>以英国为例，19世纪初，农业劳动力人数仍多于工业劳动力人数，但到20世纪初，农业劳动力人数已经不足工业劳动力人数的1/5了。</a:t>
            </a:r>
            <a:endParaRPr sz="3600" b="1"/>
          </a:p>
          <a:p>
            <a:pPr marL="0" indent="0">
              <a:buNone/>
            </a:pPr>
            <a:r>
              <a:rPr sz="3600" b="1">
                <a:solidFill>
                  <a:srgbClr val="FF0000"/>
                </a:solidFill>
              </a:rPr>
              <a:t>越来越多的妇女走出家庭，成为工业劳动者</a:t>
            </a:r>
            <a:r>
              <a:rPr sz="3600" b="1"/>
              <a:t>，她们的社会角色发生了变化，为社会地位的提高创造了条件。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9250" y="246380"/>
            <a:ext cx="8927465" cy="675640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sz="3600" b="1"/>
              <a:t>3.大众教育的发展</a:t>
            </a:r>
            <a:endParaRPr sz="36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166370" y="922020"/>
            <a:ext cx="3857625" cy="67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sz="3600" b="1">
                <a:sym typeface="+mn-ea"/>
              </a:rPr>
              <a:t>发展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的</a:t>
            </a:r>
            <a:r>
              <a:rPr sz="3600" b="1"/>
              <a:t>背景</a:t>
            </a:r>
            <a:endParaRPr sz="3600" b="1"/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349250" y="1597660"/>
            <a:ext cx="11455400" cy="112077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19世纪中期以后，为了适应工业化发展的需要，</a:t>
            </a:r>
            <a:endParaRPr sz="3600" b="1"/>
          </a:p>
          <a:p>
            <a:pPr marL="0" indent="0">
              <a:buNone/>
            </a:pPr>
            <a:r>
              <a:rPr sz="3600" b="1"/>
              <a:t>欧洲国家开始推广大众化教育</a:t>
            </a:r>
            <a:endParaRPr sz="3600" b="1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349250" y="2931795"/>
            <a:ext cx="3857625" cy="67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altLang="en-US" sz="3600" b="1">
                <a:ea typeface="宋体" panose="02010600030101010101" pitchFamily="2" charset="-122"/>
              </a:rPr>
              <a:t>）</a:t>
            </a:r>
            <a:r>
              <a:rPr sz="3600" b="1">
                <a:sym typeface="+mn-ea"/>
              </a:rPr>
              <a:t>发展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的情况</a:t>
            </a:r>
            <a:endParaRPr sz="3600" b="1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167005" y="3607435"/>
            <a:ext cx="11753850" cy="3218815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sz="3600" b="1"/>
              <a:t>德国和法国最早建立起国家教育体系。19世纪初，德国推行教育改革，建立由初等学校、中等学校、大学组成的系统教育体系。</a:t>
            </a:r>
            <a:endParaRPr sz="3600" b="1"/>
          </a:p>
          <a:p>
            <a:pPr marL="0" indent="0">
              <a:lnSpc>
                <a:spcPct val="100000"/>
              </a:lnSpc>
              <a:buNone/>
            </a:pPr>
            <a:r>
              <a:rPr sz="3600" b="1"/>
              <a:t>1802年，法国通过法律开设政府资助的中等学校。从1870年开始，英国、法国开始对儿童实行免费义务教育。</a:t>
            </a:r>
            <a:endParaRPr sz="3600" b="1"/>
          </a:p>
          <a:p>
            <a:pPr marL="0" indent="0">
              <a:lnSpc>
                <a:spcPct val="100000"/>
              </a:lnSpc>
              <a:buNone/>
            </a:pPr>
            <a:r>
              <a:rPr sz="3600" b="1"/>
              <a:t>教育的普及，提高了欧美各国的大众文化水平，促进了社会发展。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9950" y="31750"/>
            <a:ext cx="5333365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p>
            <a:r>
              <a:rPr lang="zh-CN" altLang="en-US" sz="4000" b="1"/>
              <a:t>目标导学二：</a:t>
            </a:r>
            <a:r>
              <a:rPr lang="zh-CN" sz="4000" b="1"/>
              <a:t>城市化</a:t>
            </a:r>
            <a:endParaRPr lang="zh-CN" sz="40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935990"/>
            <a:ext cx="7639685" cy="67564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3600" b="1"/>
              <a:t>1</a:t>
            </a:r>
            <a:r>
              <a:rPr lang="en-US" sz="3600" b="1"/>
              <a:t>.</a:t>
            </a:r>
            <a:r>
              <a:rPr sz="3600" b="1"/>
              <a:t>城市化的背景：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413385" y="1611630"/>
            <a:ext cx="11365865" cy="18630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200" b="1"/>
              <a:t>工业革命开始后，工业和商业的发展农村人口不断流向城市，城市越来越大，越来越多的人生活在城市里。到19世纪后期，大部分英国人已经生活在城市之中了。</a:t>
            </a:r>
            <a:endParaRPr sz="3200" b="1"/>
          </a:p>
        </p:txBody>
      </p:sp>
      <p:sp>
        <p:nvSpPr>
          <p:cNvPr id="7" name="文本框 6"/>
          <p:cNvSpPr txBox="1"/>
          <p:nvPr/>
        </p:nvSpPr>
        <p:spPr>
          <a:xfrm>
            <a:off x="316230" y="4279900"/>
            <a:ext cx="11579225" cy="265112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200" b="1"/>
              <a:t>19世纪中期以后，城市环境开始得到改善。城市供排水设施建设起来，街头照明日益完善，还出现了马拉的轨道公共客车和有轨电车等城市公共交通工具。随着城市的发展，人们的生活方式也在发生着变化。</a:t>
            </a:r>
            <a:endParaRPr sz="3200" b="1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413385" y="3736975"/>
            <a:ext cx="3561715" cy="675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b="1">
                <a:ea typeface="宋体" panose="02010600030101010101" pitchFamily="2" charset="-122"/>
              </a:rPr>
              <a:t>2.</a:t>
            </a:r>
            <a:r>
              <a:rPr sz="3600" b="1"/>
              <a:t>城市化的情况</a:t>
            </a:r>
            <a:endParaRPr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7115" y="652145"/>
            <a:ext cx="5685790" cy="48272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995" y="651510"/>
            <a:ext cx="5272405" cy="48279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/>
          <p:cNvSpPr>
            <a:spLocks noGrp="1"/>
          </p:cNvSpPr>
          <p:nvPr/>
        </p:nvSpPr>
        <p:spPr>
          <a:xfrm>
            <a:off x="51435" y="1118870"/>
            <a:ext cx="11764010" cy="751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600" b="1"/>
              <a:t>1.社会问题出现的原因</a:t>
            </a:r>
            <a:endParaRPr sz="3600" b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57120" y="31750"/>
            <a:ext cx="680339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p>
            <a:r>
              <a:rPr lang="zh-CN" altLang="en-US" sz="4000" b="1"/>
              <a:t>目标导学三：社会问题</a:t>
            </a:r>
            <a:endParaRPr lang="zh-CN"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250825" y="1743710"/>
            <a:ext cx="11365865" cy="68199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200" b="1"/>
              <a:t>工业化的进行使西方国家也出现了一系列社会问题。</a:t>
            </a:r>
            <a:endParaRPr sz="3200" b="1"/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52070" y="2666365"/>
            <a:ext cx="11764010" cy="751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b="1"/>
              <a:t>2</a:t>
            </a:r>
            <a:r>
              <a:rPr sz="3600" b="1"/>
              <a:t>.社会问题主要表现在哪些方面</a:t>
            </a:r>
            <a:r>
              <a:rPr lang="zh-CN" sz="3600" b="1">
                <a:ea typeface="宋体" panose="02010600030101010101" pitchFamily="2" charset="-122"/>
              </a:rPr>
              <a:t>？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4780" y="3318510"/>
            <a:ext cx="11826875" cy="333819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200" b="1"/>
              <a:t>首先是社会矛盾激化。一方面，资本家攫取了大部分社会财富，他们日益富裕；另一方面，广大工人每天在恶劣的环境中长时间从事高强度的劳动，获得的收入却难以糊口，他们对不公平的社会现状越来越不满。工业革命开始后不久，就有工人破坏机器以表达自己的愤怒。随着社会矛盾日趋尖锐，工人的反抗斗争日益强烈。</a:t>
            </a:r>
            <a:endParaRPr sz="32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82880" y="278765"/>
            <a:ext cx="11826875" cy="171450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zh-CN" sz="3200" b="1">
                <a:ea typeface="宋体" panose="02010600030101010101" pitchFamily="2" charset="-122"/>
              </a:rPr>
              <a:t>其次，</a:t>
            </a:r>
            <a:r>
              <a:rPr sz="3200" b="1"/>
              <a:t>环境污染是工业化带来的另一个严重的社会问题。工厂排放大量的废气和废水，严重污染了大气和河流，影响着人们的身体健康。</a:t>
            </a:r>
            <a:endParaRPr sz="3200"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8245" y="2179320"/>
            <a:ext cx="5598160" cy="37014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45" y="2179955"/>
            <a:ext cx="5817870" cy="370014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2010" y="34925"/>
            <a:ext cx="3444875" cy="913130"/>
          </a:xfrm>
          <a:solidFill>
            <a:srgbClr val="00B0F0"/>
          </a:solidFill>
        </p:spPr>
        <p:txBody>
          <a:bodyPr/>
          <a:p>
            <a:r>
              <a:rPr lang="zh-CN" altLang="en-US" b="1"/>
              <a:t>【互学探究】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137160" y="1181100"/>
            <a:ext cx="101180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zh-CN" sz="4000" b="1">
                <a:ea typeface="宋体" panose="02010600030101010101" pitchFamily="2" charset="-122"/>
              </a:rPr>
              <a:t>1.经济发展与人口之间有着怎样的关系？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7160" y="2120900"/>
            <a:ext cx="11476355" cy="23069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80000"/>
              </a:lnSpc>
            </a:pPr>
            <a:r>
              <a:rPr sz="4000" b="1">
                <a:sym typeface="+mn-ea"/>
              </a:rPr>
              <a:t>人口过度增长对经济发展的阻碍作用；</a:t>
            </a:r>
            <a:endParaRPr sz="4000" b="1">
              <a:sym typeface="+mn-ea"/>
            </a:endParaRPr>
          </a:p>
          <a:p>
            <a:pPr algn="l">
              <a:lnSpc>
                <a:spcPct val="180000"/>
              </a:lnSpc>
            </a:pPr>
            <a:r>
              <a:rPr sz="4000" b="1">
                <a:sym typeface="+mn-ea"/>
              </a:rPr>
              <a:t>人口的适度增长对经济发展起到促进作用。</a:t>
            </a:r>
            <a:endParaRPr sz="40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1120" y="156845"/>
            <a:ext cx="1011809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zh-CN" sz="4000" b="1">
                <a:ea typeface="宋体" panose="02010600030101010101" pitchFamily="2" charset="-122"/>
              </a:rPr>
              <a:t>2.城市化过程中会出现哪些社会问题？</a:t>
            </a:r>
            <a:endParaRPr lang="zh-CN" sz="4000" b="1">
              <a:ea typeface="宋体" panose="02010600030101010101" pitchFamily="2" charset="-122"/>
            </a:endParaRPr>
          </a:p>
          <a:p>
            <a:pPr indent="152400"/>
            <a:r>
              <a:rPr lang="zh-CN" sz="4000" b="1">
                <a:ea typeface="宋体" panose="02010600030101010101" pitchFamily="2" charset="-122"/>
              </a:rPr>
              <a:t>   如何解决这些问题？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0180" y="1740535"/>
            <a:ext cx="11476355" cy="45231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80000"/>
              </a:lnSpc>
            </a:pPr>
            <a:r>
              <a:rPr sz="4000" b="1">
                <a:sym typeface="+mn-ea"/>
              </a:rPr>
              <a:t>城市化过程中产生的问题主要有：居住条件差、交通拥挤、大气污染、城市环境噪声污染、环境质量下降 ,失业人数增多、增加就业困难等</a:t>
            </a:r>
            <a:endParaRPr sz="4000" b="1">
              <a:sym typeface="+mn-ea"/>
            </a:endParaRPr>
          </a:p>
          <a:p>
            <a:pPr algn="l">
              <a:lnSpc>
                <a:spcPct val="180000"/>
              </a:lnSpc>
            </a:pPr>
            <a:r>
              <a:rPr sz="4000" b="1" u="sng">
                <a:sym typeface="+mn-ea"/>
              </a:rPr>
              <a:t>坚持可持续发展战略，保护生态环境</a:t>
            </a:r>
            <a:endParaRPr sz="4000" b="1" u="sng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【课堂小结】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219710" y="1030605"/>
            <a:ext cx="11476355" cy="55733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工业革命极大地推动了生产力的发展，促进了人口的迅速增长。</a:t>
            </a:r>
            <a:endParaRPr sz="3600" b="1"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工业革命的深入，工人阶级队伍不断壮大，劳动力结构发生了巨大変化。</a:t>
            </a:r>
            <a:endParaRPr sz="3600" b="1"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德国和法国最早建立起国家教育体系</a:t>
            </a:r>
            <a:endParaRPr sz="3600" b="1"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工业革命推动了城市化的发展，人们的生活方式也在发生着变化。</a:t>
            </a:r>
            <a:endParaRPr sz="3600" b="1"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工业化的进行出现社会问题：首先是社会矛盾激化，其次是环境污染</a:t>
            </a:r>
            <a:endParaRPr sz="36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886835" y="53340"/>
            <a:ext cx="29165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【巩固练习】</a:t>
            </a:r>
            <a:endParaRPr lang="zh-CN" altLang="en-US" sz="3600" b="1"/>
          </a:p>
        </p:txBody>
      </p:sp>
      <p:sp>
        <p:nvSpPr>
          <p:cNvPr id="2" name="文本框 1"/>
          <p:cNvSpPr txBox="1"/>
          <p:nvPr/>
        </p:nvSpPr>
        <p:spPr>
          <a:xfrm>
            <a:off x="185420" y="817880"/>
            <a:ext cx="11736705" cy="5740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80000"/>
              </a:lnSpc>
            </a:pPr>
            <a:r>
              <a:rPr lang="en-US" sz="12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sz="3200" b="1" u="sng">
                <a:latin typeface="宋体" panose="02010600030101010101" pitchFamily="2" charset="-122"/>
                <a:ea typeface="宋体" panose="02010600030101010101" pitchFamily="2" charset="-122"/>
              </a:rPr>
              <a:t></a:t>
            </a:r>
            <a:r>
              <a:rPr lang="en-US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1.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极大地推动了生产力的发展，促进了人口的迅速增长。2.美国19世纪20年代人口约为1000万，到1914年人口已超过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r>
              <a:rPr lang="en-US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3.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的深入，劳动力结构发生了巨大変化。</a:t>
            </a:r>
            <a:r>
              <a:rPr lang="en-US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4.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和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最早建立起国家教育体系</a:t>
            </a:r>
            <a:r>
              <a:rPr lang="en-US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5.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推动了城市化的发展，人们的生活方式也在发生着变化。6.工业化的进行出现社会问题：首先是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，其次是</a:t>
            </a:r>
            <a:r>
              <a:rPr lang="en-US" sz="3200" b="1" u="sng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</a:t>
            </a: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。</a:t>
            </a:r>
            <a:endParaRPr lang="zh-CN" altLang="en-US" sz="32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1719</Words>
  <PresentationFormat>宽屏</PresentationFormat>
  <Paragraphs>102</Paragraphs>
  <Slides>15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仿宋_GB2312</vt:lpstr>
      <vt:lpstr>微软雅黑</vt:lpstr>
      <vt:lpstr>Office 主题</vt:lpstr>
      <vt:lpstr> 部编人教版九年级历史下册 第二单元 第5课 第二次工业革命  （共23张PPT） </vt:lpstr>
      <vt:lpstr>课前导入 </vt:lpstr>
      <vt:lpstr>学习目标</vt:lpstr>
      <vt:lpstr>目标导学一：第二次工业革命</vt:lpstr>
      <vt:lpstr>PowerPoint 演示文稿</vt:lpstr>
      <vt:lpstr>PowerPoint 演示文稿</vt:lpstr>
      <vt:lpstr>PowerPoint 演示文稿</vt:lpstr>
      <vt:lpstr>目标导学一：人口增长和大众教育</vt:lpstr>
      <vt:lpstr>PowerPoint 演示文稿</vt:lpstr>
      <vt:lpstr>目标导学二：城市化</vt:lpstr>
      <vt:lpstr>PowerPoint 演示文稿</vt:lpstr>
      <vt:lpstr>【互学探究】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2018-10-24T01:51:19Z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