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23"/>
  </p:notesMasterIdLst>
  <p:sldIdLst>
    <p:sldId id="353" r:id="rId3"/>
    <p:sldId id="425" r:id="rId4"/>
    <p:sldId id="427" r:id="rId5"/>
    <p:sldId id="428" r:id="rId6"/>
    <p:sldId id="430" r:id="rId7"/>
    <p:sldId id="431" r:id="rId8"/>
    <p:sldId id="411" r:id="rId9"/>
    <p:sldId id="414" r:id="rId10"/>
    <p:sldId id="416" r:id="rId11"/>
    <p:sldId id="417" r:id="rId12"/>
    <p:sldId id="418" r:id="rId13"/>
    <p:sldId id="419" r:id="rId14"/>
    <p:sldId id="420" r:id="rId15"/>
    <p:sldId id="421" r:id="rId16"/>
    <p:sldId id="422" r:id="rId17"/>
    <p:sldId id="423" r:id="rId18"/>
    <p:sldId id="424" r:id="rId19"/>
    <p:sldId id="276" r:id="rId20"/>
    <p:sldId id="283" r:id="rId21"/>
    <p:sldId id="268"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F2EE"/>
    <a:srgbClr val="BFD8C2"/>
    <a:srgbClr val="88DB29"/>
    <a:srgbClr val="0810B8"/>
    <a:srgbClr val="F4F207"/>
    <a:srgbClr val="000000"/>
    <a:srgbClr val="10101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89717" autoAdjust="0"/>
  </p:normalViewPr>
  <p:slideViewPr>
    <p:cSldViewPr snapToGrid="0">
      <p:cViewPr varScale="1">
        <p:scale>
          <a:sx n="79" d="100"/>
          <a:sy n="79" d="100"/>
        </p:scale>
        <p:origin x="-1686" y="-96"/>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2018/11/11</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13</a:t>
            </a:fld>
            <a:endParaRPr lang="en-US" altLang="zh-CN" sz="1200" b="0" dirty="0">
              <a:solidFill>
                <a:schemeClr val="tx1"/>
              </a:solidFill>
              <a:ea typeface="宋体" panose="02010600030101010101" pitchFamily="2" charset="-122"/>
            </a:endParaRPr>
          </a:p>
        </p:txBody>
      </p:sp>
      <p:sp>
        <p:nvSpPr>
          <p:cNvPr id="25602" name="幻灯片图像占位符 1"/>
          <p:cNvSpPr>
            <a:spLocks noGrp="1" noRot="1" noChangeAspect="1" noTextEdit="1"/>
          </p:cNvSpPr>
          <p:nvPr>
            <p:ph type="sldImg"/>
          </p:nvPr>
        </p:nvSpPr>
        <p:spPr/>
      </p:sp>
      <p:sp>
        <p:nvSpPr>
          <p:cNvPr id="2560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2560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13</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17</a:t>
            </a:fld>
            <a:endParaRPr lang="en-US" altLang="zh-CN" sz="1200" b="0" dirty="0">
              <a:solidFill>
                <a:schemeClr val="tx1"/>
              </a:solidFill>
              <a:ea typeface="宋体" panose="02010600030101010101" pitchFamily="2" charset="-122"/>
            </a:endParaRPr>
          </a:p>
        </p:txBody>
      </p:sp>
      <p:sp>
        <p:nvSpPr>
          <p:cNvPr id="30722" name="幻灯片图像占位符 1"/>
          <p:cNvSpPr>
            <a:spLocks noGrp="1" noRot="1" noChangeAspect="1" noTextEdit="1"/>
          </p:cNvSpPr>
          <p:nvPr>
            <p:ph type="sldImg"/>
          </p:nvPr>
        </p:nvSpPr>
        <p:spPr/>
      </p:sp>
      <p:sp>
        <p:nvSpPr>
          <p:cNvPr id="3072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3072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17</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pPr lvl="0" eaLnBrk="1" fontAlgn="base" hangingPunct="1"/>
              <a:t>‹#›</a:t>
            </a:fld>
            <a:endParaRPr lang="en-US" altLang="zh-CN" strike="noStrike" noProof="1">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2018/11/11</a:t>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algn="ctr" rtl="0" fontAlgn="base">
        <a:spcBef>
          <a:spcPct val="0"/>
        </a:spcBef>
        <a:spcAft>
          <a:spcPct val="0"/>
        </a:spcAft>
        <a:buFont typeface="Arial" panose="020B0604020202020204" pitchFamily="34" charset="0"/>
        <a:defRPr sz="4400" kern="1200">
          <a:solidFill>
            <a:schemeClr val="tx2"/>
          </a:solidFill>
          <a:latin typeface="+mj-lt"/>
          <a:ea typeface="+mj-ea"/>
          <a:cs typeface="+mj-cs"/>
        </a:defRPr>
      </a:lvl1pPr>
      <a:lvl2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lvl="1"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lvl="2"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lvl="3"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lvl="4"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audio" Target="../media/audio5.wav"/></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668650" y="3160554"/>
            <a:ext cx="5697855" cy="922020"/>
          </a:xfrm>
          <a:prstGeom prst="rect">
            <a:avLst/>
          </a:prstGeom>
          <a:noFill/>
          <a:ln>
            <a:noFill/>
          </a:ln>
        </p:spPr>
        <p:txBody>
          <a:bodyPr wrap="none" rtlCol="0" anchor="t">
            <a:spAutoFit/>
          </a:bodyPr>
          <a:lstStyle/>
          <a:p>
            <a:pPr algn="ctr"/>
            <a:r>
              <a:rPr lang="zh-CN" altLang="en-US" sz="5400" b="1" dirty="0">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第</a:t>
            </a:r>
            <a:r>
              <a:rPr lang="en-US" altLang="zh-CN" sz="5400" b="1" dirty="0">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2</a:t>
            </a:r>
            <a:r>
              <a:rPr lang="zh-CN" altLang="en-US" sz="5400" b="1" dirty="0">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课 俄国的改革</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0" y="0"/>
            <a:ext cx="9144000" cy="6858000"/>
            <a:chOff x="0" y="0"/>
            <a:chExt cx="4656" cy="4320"/>
          </a:xfrm>
        </p:grpSpPr>
        <p:pic>
          <p:nvPicPr>
            <p:cNvPr id="3079" name="Picture 7" descr="圣彼得堡——彼得要塞"/>
            <p:cNvPicPr>
              <a:picLocks noChangeAspect="1" noChangeArrowheads="1"/>
            </p:cNvPicPr>
            <p:nvPr/>
          </p:nvPicPr>
          <p:blipFill>
            <a:blip r:embed="rId2"/>
            <a:srcRect/>
            <a:stretch>
              <a:fillRect/>
            </a:stretch>
          </p:blipFill>
          <p:spPr bwMode="auto">
            <a:xfrm>
              <a:off x="0" y="0"/>
              <a:ext cx="4656" cy="4320"/>
            </a:xfrm>
            <a:prstGeom prst="rect">
              <a:avLst/>
            </a:prstGeom>
            <a:noFill/>
            <a:ln w="9525">
              <a:noFill/>
              <a:miter lim="800000"/>
              <a:headEnd/>
              <a:tailEnd/>
            </a:ln>
          </p:spPr>
        </p:pic>
        <p:sp>
          <p:nvSpPr>
            <p:cNvPr id="3080" name="WordArt 8"/>
            <p:cNvSpPr>
              <a:spLocks noChangeArrowheads="1" noChangeShapeType="1"/>
            </p:cNvSpPr>
            <p:nvPr/>
          </p:nvSpPr>
          <p:spPr bwMode="auto">
            <a:xfrm>
              <a:off x="336" y="3744"/>
              <a:ext cx="3984" cy="576"/>
            </a:xfrm>
            <a:prstGeom prst="rect">
              <a:avLst/>
            </a:prstGeom>
          </p:spPr>
          <p:txBody>
            <a:bodyPr wrap="none" fromWordArt="1">
              <a:prstTxWarp prst="textPlain">
                <a:avLst>
                  <a:gd name="adj" fmla="val 50000"/>
                </a:avLst>
              </a:prstTxWarp>
            </a:bodyPr>
            <a:lstStyle/>
            <a:p>
              <a:pPr algn="ctr"/>
              <a:r>
                <a:rPr lang="zh-CN" altLang="en-US" sz="3600" b="1">
                  <a:ln w="9525">
                    <a:solidFill>
                      <a:srgbClr val="000000"/>
                    </a:solidFill>
                    <a:round/>
                    <a:headEnd/>
                    <a:tailEnd/>
                  </a:ln>
                  <a:solidFill>
                    <a:srgbClr val="FFFFFF"/>
                  </a:solidFill>
                  <a:latin typeface="宋体"/>
                  <a:ea typeface="宋体"/>
                </a:rPr>
                <a:t>圣彼得堡</a:t>
              </a:r>
              <a:r>
                <a:rPr lang="en-US" altLang="zh-CN" sz="3600" b="1">
                  <a:ln w="9525">
                    <a:solidFill>
                      <a:srgbClr val="000000"/>
                    </a:solidFill>
                    <a:round/>
                    <a:headEnd/>
                    <a:tailEnd/>
                  </a:ln>
                  <a:solidFill>
                    <a:srgbClr val="FFFFFF"/>
                  </a:solidFill>
                  <a:latin typeface="宋体"/>
                  <a:ea typeface="宋体"/>
                </a:rPr>
                <a:t>——</a:t>
              </a:r>
              <a:r>
                <a:rPr lang="zh-CN" altLang="en-US" sz="3600" b="1">
                  <a:ln w="9525">
                    <a:solidFill>
                      <a:srgbClr val="000000"/>
                    </a:solidFill>
                    <a:round/>
                    <a:headEnd/>
                    <a:tailEnd/>
                  </a:ln>
                  <a:solidFill>
                    <a:srgbClr val="FFFFFF"/>
                  </a:solidFill>
                  <a:latin typeface="宋体"/>
                  <a:ea typeface="宋体"/>
                </a:rPr>
                <a:t>彼得要塞</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800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04613" y="699135"/>
            <a:ext cx="8496300" cy="1616075"/>
          </a:xfrm>
          <a:prstGeom prst="rect">
            <a:avLst/>
          </a:prstGeom>
          <a:noFill/>
          <a:ln w="9525" algn="ctr">
            <a:no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en-US" altLang="zh-CN" sz="2000" dirty="0">
                <a:latin typeface="黑体" pitchFamily="49" charset="-122"/>
                <a:ea typeface="黑体" pitchFamily="49" charset="-122"/>
              </a:rPr>
              <a:t>       </a:t>
            </a:r>
            <a:r>
              <a:rPr lang="en-US" altLang="zh-CN" sz="2000" b="1" dirty="0">
                <a:latin typeface="黑体" pitchFamily="49" charset="-122"/>
                <a:ea typeface="黑体" pitchFamily="49" charset="-122"/>
              </a:rPr>
              <a:t>19</a:t>
            </a:r>
            <a:r>
              <a:rPr lang="zh-CN" altLang="en-US" sz="2000" b="1" dirty="0">
                <a:latin typeface="黑体" pitchFamily="49" charset="-122"/>
                <a:ea typeface="黑体" pitchFamily="49" charset="-122"/>
              </a:rPr>
              <a:t>世纪初，俄国已有少数手工工场开始使用蒸汽机；</a:t>
            </a:r>
            <a:r>
              <a:rPr lang="en-US" altLang="zh-CN" sz="2000" b="1" dirty="0">
                <a:latin typeface="黑体" pitchFamily="49" charset="-122"/>
                <a:ea typeface="黑体" pitchFamily="49" charset="-122"/>
              </a:rPr>
              <a:t>30</a:t>
            </a:r>
            <a:r>
              <a:rPr lang="zh-CN" altLang="en-US" sz="2000" b="1" dirty="0">
                <a:latin typeface="黑体" pitchFamily="49" charset="-122"/>
                <a:ea typeface="黑体" pitchFamily="49" charset="-122"/>
              </a:rPr>
              <a:t>年代起开始大量进口机器，一部分手工工场逐渐转变为现代工厂；到</a:t>
            </a:r>
            <a:r>
              <a:rPr lang="en-US" altLang="zh-CN" sz="2000" b="1" dirty="0">
                <a:latin typeface="黑体" pitchFamily="49" charset="-122"/>
                <a:ea typeface="黑体" pitchFamily="49" charset="-122"/>
              </a:rPr>
              <a:t>50</a:t>
            </a:r>
            <a:r>
              <a:rPr lang="zh-CN" altLang="en-US" sz="2000" b="1" dirty="0">
                <a:latin typeface="黑体" pitchFamily="49" charset="-122"/>
                <a:ea typeface="黑体" pitchFamily="49" charset="-122"/>
              </a:rPr>
              <a:t>年代末，俄国出现了自己的机器制造业。蒸汽做动力的轮船也从</a:t>
            </a:r>
            <a:r>
              <a:rPr lang="en-US" altLang="zh-CN" sz="2000" b="1" dirty="0">
                <a:latin typeface="黑体" pitchFamily="49" charset="-122"/>
                <a:ea typeface="黑体" pitchFamily="49" charset="-122"/>
              </a:rPr>
              <a:t>30</a:t>
            </a:r>
            <a:r>
              <a:rPr lang="zh-CN" altLang="en-US" sz="2000" b="1" dirty="0">
                <a:latin typeface="黑体" pitchFamily="49" charset="-122"/>
                <a:ea typeface="黑体" pitchFamily="49" charset="-122"/>
              </a:rPr>
              <a:t>年代起开始航行。</a:t>
            </a:r>
            <a:r>
              <a:rPr lang="en-US" altLang="zh-CN" sz="2000" b="1" dirty="0">
                <a:latin typeface="黑体" pitchFamily="49" charset="-122"/>
                <a:ea typeface="黑体" pitchFamily="49" charset="-122"/>
              </a:rPr>
              <a:t>1837</a:t>
            </a:r>
            <a:r>
              <a:rPr lang="zh-CN" altLang="en-US" sz="2000" b="1" dirty="0">
                <a:latin typeface="黑体" pitchFamily="49" charset="-122"/>
                <a:ea typeface="黑体" pitchFamily="49" charset="-122"/>
              </a:rPr>
              <a:t>年俄国修筑了从彼得堡至沙皇村的铁路。从</a:t>
            </a:r>
            <a:r>
              <a:rPr lang="en-US" altLang="zh-CN" sz="2000" b="1" dirty="0">
                <a:latin typeface="黑体" pitchFamily="49" charset="-122"/>
                <a:ea typeface="黑体" pitchFamily="49" charset="-122"/>
              </a:rPr>
              <a:t>1801</a:t>
            </a:r>
            <a:r>
              <a:rPr lang="zh-CN" altLang="en-US" sz="2000" b="1" dirty="0">
                <a:latin typeface="黑体" pitchFamily="49" charset="-122"/>
                <a:ea typeface="黑体" pitchFamily="49" charset="-122"/>
              </a:rPr>
              <a:t>年到</a:t>
            </a:r>
            <a:r>
              <a:rPr lang="en-US" altLang="zh-CN" sz="2000" b="1" dirty="0">
                <a:latin typeface="黑体" pitchFamily="49" charset="-122"/>
                <a:ea typeface="黑体" pitchFamily="49" charset="-122"/>
              </a:rPr>
              <a:t>1860</a:t>
            </a:r>
            <a:r>
              <a:rPr lang="zh-CN" altLang="en-US" sz="2000" b="1" dirty="0">
                <a:latin typeface="黑体" pitchFamily="49" charset="-122"/>
                <a:ea typeface="黑体" pitchFamily="49" charset="-122"/>
              </a:rPr>
              <a:t>年，俄国外贸额增长了</a:t>
            </a:r>
            <a:r>
              <a:rPr lang="en-US" altLang="zh-CN" sz="2000" b="1" dirty="0">
                <a:latin typeface="黑体" pitchFamily="49" charset="-122"/>
                <a:ea typeface="黑体" pitchFamily="49" charset="-122"/>
              </a:rPr>
              <a:t>3.5</a:t>
            </a:r>
            <a:r>
              <a:rPr lang="zh-CN" altLang="en-US" sz="2000" b="1" dirty="0">
                <a:latin typeface="黑体" pitchFamily="49" charset="-122"/>
                <a:ea typeface="黑体" pitchFamily="49" charset="-122"/>
              </a:rPr>
              <a:t>倍。</a:t>
            </a:r>
          </a:p>
        </p:txBody>
      </p:sp>
      <p:sp>
        <p:nvSpPr>
          <p:cNvPr id="5123" name="Text Box 3"/>
          <p:cNvSpPr txBox="1">
            <a:spLocks noChangeArrowheads="1"/>
          </p:cNvSpPr>
          <p:nvPr/>
        </p:nvSpPr>
        <p:spPr bwMode="auto">
          <a:xfrm>
            <a:off x="0" y="2510118"/>
            <a:ext cx="8820150" cy="701675"/>
          </a:xfrm>
          <a:prstGeom prst="rect">
            <a:avLst/>
          </a:prstGeom>
          <a:noFill/>
          <a:ln w="9525" algn="ctr">
            <a:no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en-US" altLang="zh-CN" sz="2000" b="1" dirty="0">
                <a:latin typeface="黑体" pitchFamily="49" charset="-122"/>
                <a:ea typeface="黑体" pitchFamily="49" charset="-122"/>
              </a:rPr>
              <a:t>       18</a:t>
            </a:r>
            <a:r>
              <a:rPr lang="zh-CN" altLang="en-US" sz="2000" b="1" dirty="0">
                <a:latin typeface="黑体" pitchFamily="49" charset="-122"/>
                <a:ea typeface="黑体" pitchFamily="49" charset="-122"/>
              </a:rPr>
              <a:t>世纪末，英、俄两国的产量大致相等，到</a:t>
            </a:r>
            <a:r>
              <a:rPr lang="en-US" altLang="zh-CN" sz="2000" b="1" dirty="0">
                <a:latin typeface="黑体" pitchFamily="49" charset="-122"/>
                <a:ea typeface="黑体" pitchFamily="49" charset="-122"/>
              </a:rPr>
              <a:t>19</a:t>
            </a:r>
            <a:r>
              <a:rPr lang="zh-CN" altLang="en-US" sz="2000" b="1" dirty="0">
                <a:latin typeface="黑体" pitchFamily="49" charset="-122"/>
                <a:ea typeface="黑体" pitchFamily="49" charset="-122"/>
              </a:rPr>
              <a:t>世纪中期，英国增长了</a:t>
            </a:r>
            <a:r>
              <a:rPr lang="en-US" altLang="zh-CN" sz="2000" b="1" dirty="0">
                <a:latin typeface="黑体" pitchFamily="49" charset="-122"/>
                <a:ea typeface="黑体" pitchFamily="49" charset="-122"/>
              </a:rPr>
              <a:t>30</a:t>
            </a:r>
            <a:r>
              <a:rPr lang="zh-CN" altLang="en-US" sz="2000" b="1" dirty="0">
                <a:latin typeface="黑体" pitchFamily="49" charset="-122"/>
                <a:ea typeface="黑体" pitchFamily="49" charset="-122"/>
              </a:rPr>
              <a:t>倍，俄国只增加了</a:t>
            </a:r>
            <a:r>
              <a:rPr lang="en-US" altLang="zh-CN" sz="2000" b="1" dirty="0">
                <a:latin typeface="黑体" pitchFamily="49" charset="-122"/>
                <a:ea typeface="黑体" pitchFamily="49" charset="-122"/>
              </a:rPr>
              <a:t>1</a:t>
            </a:r>
            <a:r>
              <a:rPr lang="zh-CN" altLang="en-US" sz="2000" b="1" dirty="0">
                <a:latin typeface="黑体" pitchFamily="49" charset="-122"/>
                <a:ea typeface="黑体" pitchFamily="49" charset="-122"/>
              </a:rPr>
              <a:t>倍。</a:t>
            </a:r>
          </a:p>
        </p:txBody>
      </p:sp>
      <p:sp>
        <p:nvSpPr>
          <p:cNvPr id="5124" name="Text Box 4"/>
          <p:cNvSpPr txBox="1">
            <a:spLocks noChangeArrowheads="1"/>
          </p:cNvSpPr>
          <p:nvPr/>
        </p:nvSpPr>
        <p:spPr bwMode="auto">
          <a:xfrm>
            <a:off x="468313" y="3213100"/>
            <a:ext cx="8497887" cy="519113"/>
          </a:xfrm>
          <a:prstGeom prst="rect">
            <a:avLst/>
          </a:prstGeom>
          <a:noFill/>
          <a:ln w="9525" algn="ctr">
            <a:no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zh-CN" altLang="en-US" sz="2800" b="1">
                <a:solidFill>
                  <a:srgbClr val="009900"/>
                </a:solidFill>
                <a:latin typeface="黑体" pitchFamily="49" charset="-122"/>
                <a:ea typeface="黑体" pitchFamily="49" charset="-122"/>
              </a:rPr>
              <a:t>通过材料，对俄国资本主义的发展你有怎样的认识？</a:t>
            </a:r>
          </a:p>
        </p:txBody>
      </p:sp>
      <p:sp>
        <p:nvSpPr>
          <p:cNvPr id="5125" name="Text Box 5"/>
          <p:cNvSpPr txBox="1">
            <a:spLocks noChangeArrowheads="1"/>
          </p:cNvSpPr>
          <p:nvPr/>
        </p:nvSpPr>
        <p:spPr bwMode="auto">
          <a:xfrm>
            <a:off x="539750" y="4149725"/>
            <a:ext cx="7993063" cy="847725"/>
          </a:xfrm>
          <a:prstGeom prst="rect">
            <a:avLst/>
          </a:prstGeom>
          <a:noFill/>
          <a:ln w="25400" algn="ctr">
            <a:solidFill>
              <a:schemeClr val="tx1"/>
            </a:solid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en-US" altLang="zh-CN" sz="2400" b="1">
                <a:latin typeface="黑体" pitchFamily="49" charset="-122"/>
                <a:ea typeface="黑体" pitchFamily="49" charset="-122"/>
              </a:rPr>
              <a:t>  </a:t>
            </a:r>
            <a:r>
              <a:rPr lang="zh-CN" altLang="en-US" sz="2400" b="1">
                <a:latin typeface="黑体" pitchFamily="49" charset="-122"/>
                <a:ea typeface="黑体" pitchFamily="49" charset="-122"/>
              </a:rPr>
              <a:t>俄国的资本主义在</a:t>
            </a:r>
            <a:r>
              <a:rPr lang="en-US" altLang="zh-CN" sz="2400" b="1">
                <a:latin typeface="黑体" pitchFamily="49" charset="-122"/>
                <a:ea typeface="黑体" pitchFamily="49" charset="-122"/>
              </a:rPr>
              <a:t>19</a:t>
            </a:r>
            <a:r>
              <a:rPr lang="zh-CN" altLang="en-US" sz="2400" b="1">
                <a:latin typeface="黑体" pitchFamily="49" charset="-122"/>
                <a:ea typeface="黑体" pitchFamily="49" charset="-122"/>
              </a:rPr>
              <a:t>世纪已有了一定的发展，但在发展水平和发展速度上，却比西欧落后。</a:t>
            </a:r>
          </a:p>
        </p:txBody>
      </p:sp>
      <p:sp>
        <p:nvSpPr>
          <p:cNvPr id="5126" name="Text Box 6"/>
          <p:cNvSpPr txBox="1">
            <a:spLocks noChangeArrowheads="1"/>
          </p:cNvSpPr>
          <p:nvPr/>
        </p:nvSpPr>
        <p:spPr bwMode="auto">
          <a:xfrm>
            <a:off x="1187450" y="5300663"/>
            <a:ext cx="7127875" cy="579437"/>
          </a:xfrm>
          <a:prstGeom prst="rect">
            <a:avLst/>
          </a:prstGeom>
          <a:noFill/>
          <a:ln w="9525">
            <a:noFill/>
            <a:miter lim="800000"/>
            <a:headEnd/>
            <a:tailEnd/>
          </a:ln>
          <a:effectLst/>
        </p:spPr>
        <p:txBody>
          <a:bodyPr>
            <a:spAutoFit/>
          </a:bodyPr>
          <a:lstStyle/>
          <a:p>
            <a:pPr>
              <a:spcBef>
                <a:spcPct val="50000"/>
              </a:spcBef>
            </a:pPr>
            <a:r>
              <a:rPr kumimoji="1" lang="zh-CN" altLang="en-US" sz="3200" b="1">
                <a:solidFill>
                  <a:srgbClr val="FF0000"/>
                </a:solidFill>
                <a:latin typeface="Times New Roman" pitchFamily="18" charset="0"/>
                <a:ea typeface="华文行楷" pitchFamily="2" charset="-122"/>
              </a:rPr>
              <a:t>农奴制严重阻碍了资本主义经济的发展</a:t>
            </a:r>
          </a:p>
        </p:txBody>
      </p:sp>
      <p:sp>
        <p:nvSpPr>
          <p:cNvPr id="7" name="标题 1"/>
          <p:cNvSpPr txBox="1">
            <a:spLocks/>
          </p:cNvSpPr>
          <p:nvPr/>
        </p:nvSpPr>
        <p:spPr>
          <a:xfrm>
            <a:off x="408791" y="0"/>
            <a:ext cx="7886700" cy="688181"/>
          </a:xfrm>
          <a:prstGeom prst="rect">
            <a:avLst/>
          </a:prstGeom>
          <a:solidFill>
            <a:srgbClr val="FFFF00"/>
          </a:solidFill>
        </p:spPr>
        <p:txBody>
          <a:bodyPr>
            <a:normAutofit fontScale="97500" lnSpcReduction="1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CN" altLang="en-US" sz="4800" b="1" i="0" u="none" strike="noStrike" kern="1200" cap="none" spc="0" normalizeH="0" baseline="0" noProof="0" smtClean="0">
                <a:ln>
                  <a:noFill/>
                </a:ln>
                <a:solidFill>
                  <a:srgbClr val="FF0000"/>
                </a:solidFill>
                <a:effectLst/>
                <a:uLnTx/>
                <a:uFillTx/>
                <a:latin typeface="方正粗圆简体" panose="02010601030101010101" charset="-122"/>
                <a:ea typeface="方正粗圆简体" panose="02010601030101010101" charset="-122"/>
                <a:cs typeface="+mj-cs"/>
              </a:rPr>
              <a:t>一、彼得一世改革</a:t>
            </a:r>
            <a:endParaRPr kumimoji="0" lang="zh-CN" altLang="en-US" sz="4800" b="1" i="0" u="none" strike="noStrike" kern="1200" cap="none" spc="0" normalizeH="0" baseline="0" noProof="0" dirty="0">
              <a:ln>
                <a:noFill/>
              </a:ln>
              <a:solidFill>
                <a:srgbClr val="FF0000"/>
              </a:solidFill>
              <a:effectLst/>
              <a:uLnTx/>
              <a:uFillTx/>
              <a:latin typeface="方正粗圆简体" panose="02010601030101010101" charset="-122"/>
              <a:ea typeface="方正粗圆简体" panose="02010601030101010101" charset="-122"/>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blinds(horizontal)">
                                      <p:cBhvr>
                                        <p:cTn id="7" dur="5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blinds(horizontal)">
                                      <p:cBhvr>
                                        <p:cTn id="12" dur="500"/>
                                        <p:tgtEl>
                                          <p:spTgt spid="512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125"/>
                                        </p:tgtEl>
                                        <p:attrNameLst>
                                          <p:attrName>style.visibility</p:attrName>
                                        </p:attrNameLst>
                                      </p:cBhvr>
                                      <p:to>
                                        <p:strVal val="visible"/>
                                      </p:to>
                                    </p:set>
                                    <p:animEffect transition="in" filter="blinds(horizontal)">
                                      <p:cBhvr>
                                        <p:cTn id="17" dur="500"/>
                                        <p:tgtEl>
                                          <p:spTgt spid="512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126"/>
                                        </p:tgtEl>
                                        <p:attrNameLst>
                                          <p:attrName>style.visibility</p:attrName>
                                        </p:attrNameLst>
                                      </p:cBhvr>
                                      <p:to>
                                        <p:strVal val="visible"/>
                                      </p:to>
                                    </p:set>
                                    <p:animEffect transition="in" filter="dissolve">
                                      <p:cBhvr>
                                        <p:cTn id="22" dur="5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p:bldP spid="5125" grpId="0" animBg="1"/>
      <p:bldP spid="51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0132"/>
          <p:cNvPicPr>
            <a:picLocks noChangeAspect="1" noChangeArrowheads="1"/>
          </p:cNvPicPr>
          <p:nvPr/>
        </p:nvPicPr>
        <p:blipFill>
          <a:blip r:embed="rId2"/>
          <a:srcRect/>
          <a:stretch>
            <a:fillRect/>
          </a:stretch>
        </p:blipFill>
        <p:spPr bwMode="auto">
          <a:xfrm>
            <a:off x="0" y="3789363"/>
            <a:ext cx="1905000" cy="3068637"/>
          </a:xfrm>
          <a:prstGeom prst="rect">
            <a:avLst/>
          </a:prstGeom>
          <a:noFill/>
        </p:spPr>
      </p:pic>
      <p:sp>
        <p:nvSpPr>
          <p:cNvPr id="16387" name="WordArt 3"/>
          <p:cNvSpPr>
            <a:spLocks noChangeArrowheads="1" noChangeShapeType="1" noTextEdit="1"/>
          </p:cNvSpPr>
          <p:nvPr/>
        </p:nvSpPr>
        <p:spPr bwMode="auto">
          <a:xfrm>
            <a:off x="5791200" y="304800"/>
            <a:ext cx="2743200" cy="533400"/>
          </a:xfrm>
          <a:prstGeom prst="rect">
            <a:avLst/>
          </a:prstGeom>
        </p:spPr>
        <p:txBody>
          <a:bodyPr wrap="none" fromWordArt="1">
            <a:prstTxWarp prst="textPlain">
              <a:avLst>
                <a:gd name="adj" fmla="val 50000"/>
              </a:avLst>
            </a:prstTxWarp>
          </a:bodyPr>
          <a:lstStyle/>
          <a:p>
            <a:pPr algn="ctr"/>
            <a:r>
              <a:rPr lang="zh-CN" alt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隶书"/>
                <a:ea typeface="隶书"/>
              </a:rPr>
              <a:t>猜猜看</a:t>
            </a:r>
          </a:p>
        </p:txBody>
      </p:sp>
      <p:sp>
        <p:nvSpPr>
          <p:cNvPr id="16388" name="Rectangle 4"/>
          <p:cNvSpPr>
            <a:spLocks noChangeArrowheads="1"/>
          </p:cNvSpPr>
          <p:nvPr/>
        </p:nvSpPr>
        <p:spPr bwMode="auto">
          <a:xfrm>
            <a:off x="0" y="152400"/>
            <a:ext cx="5080000" cy="579438"/>
          </a:xfrm>
          <a:prstGeom prst="rect">
            <a:avLst/>
          </a:prstGeom>
          <a:noFill/>
          <a:ln w="9525">
            <a:noFill/>
            <a:miter lim="800000"/>
            <a:headEnd/>
            <a:tailEnd/>
          </a:ln>
          <a:effectLst/>
        </p:spPr>
        <p:txBody>
          <a:bodyPr wrap="none">
            <a:spAutoFit/>
          </a:bodyPr>
          <a:lstStyle/>
          <a:p>
            <a:r>
              <a:rPr lang="zh-CN" altLang="en-US" sz="3200" b="1">
                <a:latin typeface="方正姚体" pitchFamily="2" charset="-122"/>
                <a:ea typeface="方正姚体" pitchFamily="2" charset="-122"/>
              </a:rPr>
              <a:t>俄国当时</a:t>
            </a:r>
            <a:r>
              <a:rPr lang="zh-CN" altLang="en-US" sz="3200" b="1">
                <a:solidFill>
                  <a:srgbClr val="FF0000"/>
                </a:solidFill>
                <a:latin typeface="方正姚体" pitchFamily="2" charset="-122"/>
                <a:ea typeface="方正姚体" pitchFamily="2" charset="-122"/>
              </a:rPr>
              <a:t>资本家</a:t>
            </a:r>
            <a:r>
              <a:rPr lang="zh-CN" altLang="en-US" sz="3200" b="1">
                <a:latin typeface="方正姚体" pitchFamily="2" charset="-122"/>
                <a:ea typeface="方正姚体" pitchFamily="2" charset="-122"/>
              </a:rPr>
              <a:t>的主要烦恼</a:t>
            </a:r>
          </a:p>
        </p:txBody>
      </p:sp>
      <p:sp>
        <p:nvSpPr>
          <p:cNvPr id="16389" name="Text Box 5"/>
          <p:cNvSpPr txBox="1">
            <a:spLocks noChangeArrowheads="1"/>
          </p:cNvSpPr>
          <p:nvPr/>
        </p:nvSpPr>
        <p:spPr bwMode="auto">
          <a:xfrm>
            <a:off x="5334000" y="4495800"/>
            <a:ext cx="3124200" cy="2079625"/>
          </a:xfrm>
          <a:prstGeom prst="rect">
            <a:avLst/>
          </a:prstGeom>
          <a:noFill/>
          <a:ln w="38100">
            <a:solidFill>
              <a:srgbClr val="0000FF"/>
            </a:solidFill>
            <a:miter lim="800000"/>
            <a:headEnd/>
            <a:tailEnd/>
          </a:ln>
          <a:effectLst/>
        </p:spPr>
        <p:txBody>
          <a:bodyPr>
            <a:spAutoFit/>
          </a:bodyPr>
          <a:lstStyle/>
          <a:p>
            <a:pPr>
              <a:spcBef>
                <a:spcPct val="50000"/>
              </a:spcBef>
            </a:pPr>
            <a:r>
              <a:rPr lang="zh-CN" altLang="en-US" sz="3200" b="1">
                <a:solidFill>
                  <a:srgbClr val="0000FF"/>
                </a:solidFill>
                <a:ea typeface="黑体" pitchFamily="49" charset="-122"/>
              </a:rPr>
              <a:t>劳动力少           市场 狭窄          技术薄弱          社会环境不稳定           </a:t>
            </a:r>
          </a:p>
        </p:txBody>
      </p:sp>
      <p:grpSp>
        <p:nvGrpSpPr>
          <p:cNvPr id="2" name="Group 6"/>
          <p:cNvGrpSpPr>
            <a:grpSpLocks/>
          </p:cNvGrpSpPr>
          <p:nvPr/>
        </p:nvGrpSpPr>
        <p:grpSpPr bwMode="auto">
          <a:xfrm>
            <a:off x="3200400" y="4495800"/>
            <a:ext cx="2057400" cy="2133600"/>
            <a:chOff x="2016" y="2880"/>
            <a:chExt cx="1200" cy="1344"/>
          </a:xfrm>
        </p:grpSpPr>
        <p:sp>
          <p:nvSpPr>
            <p:cNvPr id="16391" name="AutoShape 7"/>
            <p:cNvSpPr>
              <a:spLocks noChangeArrowheads="1"/>
            </p:cNvSpPr>
            <p:nvPr/>
          </p:nvSpPr>
          <p:spPr bwMode="auto">
            <a:xfrm>
              <a:off x="2016" y="2928"/>
              <a:ext cx="1200" cy="1296"/>
            </a:xfrm>
            <a:prstGeom prst="rightArrowCallout">
              <a:avLst>
                <a:gd name="adj1" fmla="val 27000"/>
                <a:gd name="adj2" fmla="val 27000"/>
                <a:gd name="adj3" fmla="val 16667"/>
                <a:gd name="adj4" fmla="val 66667"/>
              </a:avLst>
            </a:prstGeom>
            <a:noFill/>
            <a:ln w="38100">
              <a:solidFill>
                <a:schemeClr val="tx1"/>
              </a:solidFill>
              <a:miter lim="800000"/>
              <a:headEnd/>
              <a:tailEnd/>
            </a:ln>
            <a:effectLst/>
          </p:spPr>
          <p:txBody>
            <a:bodyPr wrap="none" anchor="ctr"/>
            <a:lstStyle/>
            <a:p>
              <a:endParaRPr lang="zh-CN" altLang="en-US"/>
            </a:p>
          </p:txBody>
        </p:sp>
        <p:sp>
          <p:nvSpPr>
            <p:cNvPr id="16392" name="Rectangle 8"/>
            <p:cNvSpPr>
              <a:spLocks noChangeArrowheads="1"/>
            </p:cNvSpPr>
            <p:nvPr/>
          </p:nvSpPr>
          <p:spPr bwMode="auto">
            <a:xfrm>
              <a:off x="2112" y="2880"/>
              <a:ext cx="495" cy="1324"/>
            </a:xfrm>
            <a:prstGeom prst="rect">
              <a:avLst/>
            </a:prstGeom>
            <a:noFill/>
            <a:ln w="38100">
              <a:noFill/>
              <a:miter lim="800000"/>
              <a:headEnd/>
              <a:tailEnd/>
            </a:ln>
            <a:effectLst/>
          </p:spPr>
          <p:txBody>
            <a:bodyPr>
              <a:spAutoFit/>
            </a:bodyPr>
            <a:lstStyle/>
            <a:p>
              <a:pPr>
                <a:spcBef>
                  <a:spcPct val="50000"/>
                </a:spcBef>
              </a:pPr>
              <a:r>
                <a:rPr lang="zh-CN" altLang="en-US" sz="4400" b="1">
                  <a:latin typeface="黑体" pitchFamily="49" charset="-122"/>
                  <a:ea typeface="黑体" pitchFamily="49" charset="-122"/>
                </a:rPr>
                <a:t>农   奴制</a:t>
              </a:r>
            </a:p>
          </p:txBody>
        </p:sp>
      </p:grpSp>
      <p:grpSp>
        <p:nvGrpSpPr>
          <p:cNvPr id="3" name="Group 9"/>
          <p:cNvGrpSpPr>
            <a:grpSpLocks/>
          </p:cNvGrpSpPr>
          <p:nvPr/>
        </p:nvGrpSpPr>
        <p:grpSpPr bwMode="auto">
          <a:xfrm>
            <a:off x="457200" y="914400"/>
            <a:ext cx="8382000" cy="3124200"/>
            <a:chOff x="240" y="624"/>
            <a:chExt cx="5280" cy="1968"/>
          </a:xfrm>
        </p:grpSpPr>
        <p:sp>
          <p:nvSpPr>
            <p:cNvPr id="16394" name="AutoShape 10"/>
            <p:cNvSpPr>
              <a:spLocks noChangeArrowheads="1"/>
            </p:cNvSpPr>
            <p:nvPr/>
          </p:nvSpPr>
          <p:spPr bwMode="auto">
            <a:xfrm>
              <a:off x="240" y="624"/>
              <a:ext cx="5280" cy="1968"/>
            </a:xfrm>
            <a:prstGeom prst="wedgeEllipseCallout">
              <a:avLst>
                <a:gd name="adj1" fmla="val -38287"/>
                <a:gd name="adj2" fmla="val 87704"/>
              </a:avLst>
            </a:prstGeom>
            <a:solidFill>
              <a:srgbClr val="FFFF66"/>
            </a:solidFill>
            <a:ln w="76200" algn="ctr">
              <a:solidFill>
                <a:srgbClr val="FF0000"/>
              </a:solidFill>
              <a:miter lim="800000"/>
              <a:headEnd type="none" w="sm" len="sm"/>
              <a:tailEnd type="none" w="sm" len="sm"/>
            </a:ln>
            <a:effectLst/>
          </p:spPr>
          <p:txBody>
            <a:bodyPr/>
            <a:lstStyle/>
            <a:p>
              <a:pPr algn="ctr"/>
              <a:endParaRPr lang="zh-CN" altLang="zh-CN" sz="2800" b="1">
                <a:solidFill>
                  <a:srgbClr val="FF0000"/>
                </a:solidFill>
                <a:latin typeface="黑体" pitchFamily="49" charset="-122"/>
                <a:ea typeface="黑体" pitchFamily="49" charset="-122"/>
              </a:endParaRPr>
            </a:p>
          </p:txBody>
        </p:sp>
        <p:sp>
          <p:nvSpPr>
            <p:cNvPr id="16395" name="Rectangle 11"/>
            <p:cNvSpPr>
              <a:spLocks noChangeArrowheads="1"/>
            </p:cNvSpPr>
            <p:nvPr/>
          </p:nvSpPr>
          <p:spPr bwMode="auto">
            <a:xfrm>
              <a:off x="1440" y="768"/>
              <a:ext cx="3265" cy="327"/>
            </a:xfrm>
            <a:prstGeom prst="rect">
              <a:avLst/>
            </a:prstGeom>
            <a:noFill/>
            <a:ln w="9525">
              <a:noFill/>
              <a:miter lim="800000"/>
              <a:headEnd/>
              <a:tailEnd/>
            </a:ln>
            <a:effectLst/>
          </p:spPr>
          <p:txBody>
            <a:bodyPr wrap="none">
              <a:spAutoFit/>
            </a:bodyPr>
            <a:lstStyle/>
            <a:p>
              <a:r>
                <a:rPr lang="zh-CN" altLang="en-US" sz="2800" b="1">
                  <a:solidFill>
                    <a:srgbClr val="FF0000"/>
                  </a:solidFill>
                  <a:ea typeface="黑体" pitchFamily="49" charset="-122"/>
                </a:rPr>
                <a:t>我是一个工厂主，我有些烦</a:t>
              </a:r>
              <a:r>
                <a:rPr lang="en-US" altLang="zh-CN" sz="2800" b="1">
                  <a:solidFill>
                    <a:srgbClr val="FF0000"/>
                  </a:solidFill>
                  <a:ea typeface="黑体" pitchFamily="49" charset="-122"/>
                </a:rPr>
                <a:t>……</a:t>
              </a:r>
            </a:p>
          </p:txBody>
        </p:sp>
      </p:grpSp>
      <p:sp>
        <p:nvSpPr>
          <p:cNvPr id="16396" name="Text Box 12"/>
          <p:cNvSpPr txBox="1">
            <a:spLocks noChangeArrowheads="1"/>
          </p:cNvSpPr>
          <p:nvPr/>
        </p:nvSpPr>
        <p:spPr bwMode="auto">
          <a:xfrm>
            <a:off x="1143000" y="1600200"/>
            <a:ext cx="6705600" cy="2347913"/>
          </a:xfrm>
          <a:prstGeom prst="rect">
            <a:avLst/>
          </a:prstGeom>
          <a:noFill/>
          <a:ln w="9525">
            <a:noFill/>
            <a:miter lim="800000"/>
            <a:headEnd/>
            <a:tailEnd/>
          </a:ln>
          <a:effectLst/>
        </p:spPr>
        <p:txBody>
          <a:bodyPr>
            <a:spAutoFit/>
          </a:bodyPr>
          <a:lstStyle/>
          <a:p>
            <a:pPr>
              <a:spcBef>
                <a:spcPct val="20000"/>
              </a:spcBef>
              <a:buClr>
                <a:schemeClr val="hlink"/>
              </a:buClr>
              <a:buSzPct val="120000"/>
            </a:pPr>
            <a:r>
              <a:rPr lang="zh-CN" altLang="en-US" sz="2800" b="1">
                <a:solidFill>
                  <a:srgbClr val="0000FF"/>
                </a:solidFill>
                <a:latin typeface="黑体" pitchFamily="49" charset="-122"/>
                <a:ea typeface="黑体" pitchFamily="49" charset="-122"/>
              </a:rPr>
              <a:t>工人太少，素质也低，产量、质量都不乐观</a:t>
            </a:r>
            <a:r>
              <a:rPr lang="en-US" altLang="zh-CN" sz="2800" b="1">
                <a:solidFill>
                  <a:srgbClr val="0000FF"/>
                </a:solidFill>
                <a:latin typeface="黑体" pitchFamily="49" charset="-122"/>
                <a:ea typeface="黑体" pitchFamily="49" charset="-122"/>
              </a:rPr>
              <a:t>;</a:t>
            </a:r>
            <a:r>
              <a:rPr lang="zh-CN" altLang="en-US" sz="2800" b="1">
                <a:solidFill>
                  <a:srgbClr val="0000FF"/>
                </a:solidFill>
                <a:latin typeface="黑体" pitchFamily="49" charset="-122"/>
                <a:ea typeface="黑体" pitchFamily="49" charset="-122"/>
              </a:rPr>
              <a:t>产品销售也不如意</a:t>
            </a:r>
            <a:r>
              <a:rPr lang="en-US" altLang="zh-CN" sz="2800" b="1">
                <a:solidFill>
                  <a:srgbClr val="0000FF"/>
                </a:solidFill>
                <a:latin typeface="黑体" pitchFamily="49" charset="-122"/>
                <a:ea typeface="黑体" pitchFamily="49" charset="-122"/>
              </a:rPr>
              <a:t>,</a:t>
            </a:r>
            <a:r>
              <a:rPr lang="zh-CN" altLang="en-US" sz="2800" b="1">
                <a:solidFill>
                  <a:srgbClr val="0000FF"/>
                </a:solidFill>
                <a:latin typeface="黑体" pitchFamily="49" charset="-122"/>
                <a:ea typeface="黑体" pitchFamily="49" charset="-122"/>
              </a:rPr>
              <a:t>农民太穷了</a:t>
            </a:r>
            <a:r>
              <a:rPr lang="en-US" altLang="zh-CN" sz="2800" b="1">
                <a:solidFill>
                  <a:srgbClr val="0000FF"/>
                </a:solidFill>
                <a:latin typeface="黑体" pitchFamily="49" charset="-122"/>
                <a:ea typeface="黑体" pitchFamily="49" charset="-122"/>
              </a:rPr>
              <a:t>,</a:t>
            </a:r>
            <a:r>
              <a:rPr lang="zh-CN" altLang="en-US" sz="2800" b="1">
                <a:solidFill>
                  <a:srgbClr val="0000FF"/>
                </a:solidFill>
                <a:latin typeface="黑体" pitchFamily="49" charset="-122"/>
                <a:ea typeface="黑体" pitchFamily="49" charset="-122"/>
              </a:rPr>
              <a:t>他不买，社会又不太平</a:t>
            </a:r>
            <a:r>
              <a:rPr lang="en-US" altLang="zh-CN" sz="2800" b="1">
                <a:solidFill>
                  <a:srgbClr val="0000FF"/>
                </a:solidFill>
                <a:latin typeface="Tahoma"/>
                <a:ea typeface="黑体" pitchFamily="49" charset="-122"/>
              </a:rPr>
              <a:t>……</a:t>
            </a:r>
            <a:r>
              <a:rPr lang="zh-CN" altLang="en-US" sz="2800" b="1">
                <a:solidFill>
                  <a:srgbClr val="0000FF"/>
                </a:solidFill>
                <a:latin typeface="黑体" pitchFamily="49" charset="-122"/>
                <a:ea typeface="黑体" pitchFamily="49" charset="-122"/>
              </a:rPr>
              <a:t>唉</a:t>
            </a:r>
            <a:r>
              <a:rPr lang="en-US" altLang="zh-CN" sz="2800" b="1">
                <a:solidFill>
                  <a:srgbClr val="0000FF"/>
                </a:solidFill>
                <a:latin typeface="黑体" pitchFamily="49" charset="-122"/>
                <a:ea typeface="黑体" pitchFamily="49" charset="-122"/>
              </a:rPr>
              <a:t>,</a:t>
            </a:r>
            <a:r>
              <a:rPr lang="zh-CN" altLang="en-US" sz="2800" b="1">
                <a:solidFill>
                  <a:srgbClr val="0000FF"/>
                </a:solidFill>
                <a:latin typeface="黑体" pitchFamily="49" charset="-122"/>
                <a:ea typeface="黑体" pitchFamily="49" charset="-122"/>
              </a:rPr>
              <a:t>都是那讨厌的</a:t>
            </a:r>
            <a:r>
              <a:rPr lang="zh-CN" altLang="en-US" sz="2800" b="1">
                <a:solidFill>
                  <a:srgbClr val="FF0000"/>
                </a:solidFill>
                <a:latin typeface="黑体" pitchFamily="49" charset="-122"/>
                <a:ea typeface="黑体" pitchFamily="49" charset="-122"/>
              </a:rPr>
              <a:t>农奴制</a:t>
            </a:r>
            <a:r>
              <a:rPr lang="en-US" altLang="zh-CN" sz="2800" b="1">
                <a:solidFill>
                  <a:srgbClr val="FF0000"/>
                </a:solidFill>
                <a:latin typeface="黑体" pitchFamily="49" charset="-122"/>
                <a:ea typeface="黑体" pitchFamily="49" charset="-122"/>
              </a:rPr>
              <a:t>.</a:t>
            </a:r>
            <a:r>
              <a:rPr lang="zh-CN" altLang="en-US" sz="2800" b="1">
                <a:solidFill>
                  <a:srgbClr val="0000FF"/>
                </a:solidFill>
                <a:latin typeface="黑体" pitchFamily="49" charset="-122"/>
                <a:ea typeface="黑体" pitchFamily="49" charset="-122"/>
              </a:rPr>
              <a:t>有啥办法搬开这块绊脚石</a:t>
            </a:r>
            <a:r>
              <a:rPr lang="en-US" altLang="zh-CN" sz="2800" b="1">
                <a:solidFill>
                  <a:srgbClr val="0000FF"/>
                </a:solidFill>
                <a:latin typeface="Tahoma"/>
                <a:ea typeface="黑体" pitchFamily="49" charset="-122"/>
              </a:rPr>
              <a:t>……</a:t>
            </a:r>
            <a:endParaRPr lang="en-US" altLang="zh-CN" sz="2800" b="1">
              <a:solidFill>
                <a:srgbClr val="0000FF"/>
              </a:solidFill>
              <a:latin typeface="黑体" pitchFamily="49" charset="-122"/>
              <a:ea typeface="黑体" pitchFamily="49" charset="-122"/>
            </a:endParaRPr>
          </a:p>
          <a:p>
            <a:pPr>
              <a:spcBef>
                <a:spcPct val="50000"/>
              </a:spcBef>
            </a:pPr>
            <a:endParaRPr lang="en-US" altLang="zh-CN" sz="2400" b="1">
              <a:ea typeface="幼圆" pitchFamily="49" charset="-122"/>
            </a:endParaRPr>
          </a:p>
        </p:txBody>
      </p:sp>
      <p:grpSp>
        <p:nvGrpSpPr>
          <p:cNvPr id="4" name="Group 13"/>
          <p:cNvGrpSpPr>
            <a:grpSpLocks/>
          </p:cNvGrpSpPr>
          <p:nvPr/>
        </p:nvGrpSpPr>
        <p:grpSpPr bwMode="auto">
          <a:xfrm>
            <a:off x="3200400" y="4648200"/>
            <a:ext cx="1219200" cy="1981200"/>
            <a:chOff x="2016" y="2928"/>
            <a:chExt cx="768" cy="1248"/>
          </a:xfrm>
        </p:grpSpPr>
        <p:sp>
          <p:nvSpPr>
            <p:cNvPr id="16398" name="Line 14"/>
            <p:cNvSpPr>
              <a:spLocks noChangeShapeType="1"/>
            </p:cNvSpPr>
            <p:nvPr/>
          </p:nvSpPr>
          <p:spPr bwMode="auto">
            <a:xfrm>
              <a:off x="2016" y="2928"/>
              <a:ext cx="768" cy="1248"/>
            </a:xfrm>
            <a:prstGeom prst="line">
              <a:avLst/>
            </a:prstGeom>
            <a:noFill/>
            <a:ln w="76200">
              <a:solidFill>
                <a:srgbClr val="FF0000"/>
              </a:solidFill>
              <a:round/>
              <a:headEnd/>
              <a:tailEnd/>
            </a:ln>
            <a:effectLst/>
          </p:spPr>
          <p:txBody>
            <a:bodyPr/>
            <a:lstStyle/>
            <a:p>
              <a:endParaRPr lang="zh-CN" altLang="en-US"/>
            </a:p>
          </p:txBody>
        </p:sp>
        <p:sp>
          <p:nvSpPr>
            <p:cNvPr id="16399" name="Line 15"/>
            <p:cNvSpPr>
              <a:spLocks noChangeShapeType="1"/>
            </p:cNvSpPr>
            <p:nvPr/>
          </p:nvSpPr>
          <p:spPr bwMode="auto">
            <a:xfrm flipH="1">
              <a:off x="2016" y="2928"/>
              <a:ext cx="768" cy="1248"/>
            </a:xfrm>
            <a:prstGeom prst="line">
              <a:avLst/>
            </a:prstGeom>
            <a:noFill/>
            <a:ln w="76200">
              <a:solidFill>
                <a:srgbClr val="FF0000"/>
              </a:solidFill>
              <a:round/>
              <a:headEnd/>
              <a:tailEnd/>
            </a:ln>
            <a:effectLst/>
          </p:spPr>
          <p:txBody>
            <a:bodyP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blinds(horizontal)">
                                      <p:cBhvr>
                                        <p:cTn id="7" dur="500"/>
                                        <p:tgtEl>
                                          <p:spTgt spid="1639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389">
                                            <p:bg/>
                                          </p:spTgt>
                                        </p:tgtEl>
                                        <p:attrNameLst>
                                          <p:attrName>style.visibility</p:attrName>
                                        </p:attrNameLst>
                                      </p:cBhvr>
                                      <p:to>
                                        <p:strVal val="visible"/>
                                      </p:to>
                                    </p:set>
                                    <p:animEffect transition="in" filter="blinds(horizontal)">
                                      <p:cBhvr>
                                        <p:cTn id="17" dur="500"/>
                                        <p:tgtEl>
                                          <p:spTgt spid="16389">
                                            <p:bg/>
                                          </p:spTgt>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16389">
                                            <p:txEl>
                                              <p:pRg st="0" end="0"/>
                                            </p:txEl>
                                          </p:spTgt>
                                        </p:tgtEl>
                                        <p:attrNameLst>
                                          <p:attrName>style.visibility</p:attrName>
                                        </p:attrNameLst>
                                      </p:cBhvr>
                                      <p:to>
                                        <p:strVal val="visible"/>
                                      </p:to>
                                    </p:set>
                                    <p:animEffect transition="in" filter="blinds(horizontal)">
                                      <p:cBhvr>
                                        <p:cTn id="21" dur="500"/>
                                        <p:tgtEl>
                                          <p:spTgt spid="16389">
                                            <p:txEl>
                                              <p:pRg st="0" end="0"/>
                                            </p:txEl>
                                          </p:spTgt>
                                        </p:tgtEl>
                                      </p:cBhvr>
                                    </p:animEffect>
                                  </p:childTnLst>
                                </p:cTn>
                              </p:par>
                            </p:childTnLst>
                          </p:cTn>
                        </p:par>
                        <p:par>
                          <p:cTn id="22" fill="hold">
                            <p:stCondLst>
                              <p:cond delay="1000"/>
                            </p:stCondLst>
                            <p:childTnLst>
                              <p:par>
                                <p:cTn id="23" presetID="48" presetClass="entr" presetSubtype="0" accel="5000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1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build="p" animBg="1"/>
      <p:bldP spid="1639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484438" y="620713"/>
            <a:ext cx="5029200" cy="457200"/>
          </a:xfrm>
          <a:prstGeom prst="rect">
            <a:avLst/>
          </a:prstGeom>
          <a:noFill/>
          <a:ln w="9525">
            <a:noFill/>
            <a:miter lim="800000"/>
            <a:headEnd/>
            <a:tailEnd/>
          </a:ln>
          <a:effectLst/>
        </p:spPr>
        <p:txBody>
          <a:bodyPr>
            <a:spAutoFit/>
          </a:bodyPr>
          <a:lstStyle/>
          <a:p>
            <a:pPr>
              <a:spcBef>
                <a:spcPct val="50000"/>
              </a:spcBef>
            </a:pPr>
            <a:r>
              <a:rPr kumimoji="1" lang="zh-CN" altLang="en-US" sz="2400" b="1">
                <a:solidFill>
                  <a:srgbClr val="009900"/>
                </a:solidFill>
                <a:latin typeface="Times New Roman" pitchFamily="18" charset="0"/>
                <a:ea typeface="黑体" pitchFamily="49" charset="-122"/>
              </a:rPr>
              <a:t>下列情况分别影响了什么因素？</a:t>
            </a:r>
          </a:p>
        </p:txBody>
      </p:sp>
      <p:sp>
        <p:nvSpPr>
          <p:cNvPr id="6147" name="Text Box 3"/>
          <p:cNvSpPr txBox="1">
            <a:spLocks noChangeArrowheads="1"/>
          </p:cNvSpPr>
          <p:nvPr/>
        </p:nvSpPr>
        <p:spPr bwMode="auto">
          <a:xfrm>
            <a:off x="684213" y="2133600"/>
            <a:ext cx="3759200" cy="457200"/>
          </a:xfrm>
          <a:prstGeom prst="rect">
            <a:avLst/>
          </a:prstGeom>
          <a:noFill/>
          <a:ln w="9525">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农奴受压榨，购买力低下</a:t>
            </a:r>
          </a:p>
        </p:txBody>
      </p:sp>
      <p:sp>
        <p:nvSpPr>
          <p:cNvPr id="6148" name="Text Box 4"/>
          <p:cNvSpPr txBox="1">
            <a:spLocks noChangeArrowheads="1"/>
          </p:cNvSpPr>
          <p:nvPr/>
        </p:nvSpPr>
        <p:spPr bwMode="auto">
          <a:xfrm>
            <a:off x="6732588" y="2852738"/>
            <a:ext cx="1079500"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市场</a:t>
            </a:r>
          </a:p>
        </p:txBody>
      </p:sp>
      <p:sp>
        <p:nvSpPr>
          <p:cNvPr id="6149" name="Text Box 5"/>
          <p:cNvSpPr txBox="1">
            <a:spLocks noChangeArrowheads="1"/>
          </p:cNvSpPr>
          <p:nvPr/>
        </p:nvSpPr>
        <p:spPr bwMode="auto">
          <a:xfrm>
            <a:off x="827088" y="2781300"/>
            <a:ext cx="2967037"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农业生产方式落后</a:t>
            </a:r>
          </a:p>
        </p:txBody>
      </p:sp>
      <p:sp>
        <p:nvSpPr>
          <p:cNvPr id="6150" name="Text Box 6"/>
          <p:cNvSpPr txBox="1">
            <a:spLocks noChangeArrowheads="1"/>
          </p:cNvSpPr>
          <p:nvPr/>
        </p:nvSpPr>
        <p:spPr bwMode="auto">
          <a:xfrm>
            <a:off x="6804025" y="4581525"/>
            <a:ext cx="885825"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原料</a:t>
            </a:r>
          </a:p>
        </p:txBody>
      </p:sp>
      <p:sp>
        <p:nvSpPr>
          <p:cNvPr id="6151" name="Text Box 7"/>
          <p:cNvSpPr txBox="1">
            <a:spLocks noChangeArrowheads="1"/>
          </p:cNvSpPr>
          <p:nvPr/>
        </p:nvSpPr>
        <p:spPr bwMode="auto">
          <a:xfrm>
            <a:off x="611188" y="3500438"/>
            <a:ext cx="3254375"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大批农奴束缚在土地上</a:t>
            </a:r>
          </a:p>
        </p:txBody>
      </p:sp>
      <p:sp>
        <p:nvSpPr>
          <p:cNvPr id="6152" name="Text Box 8"/>
          <p:cNvSpPr txBox="1">
            <a:spLocks noChangeArrowheads="1"/>
          </p:cNvSpPr>
          <p:nvPr/>
        </p:nvSpPr>
        <p:spPr bwMode="auto">
          <a:xfrm>
            <a:off x="6300788" y="2133600"/>
            <a:ext cx="1728787"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自由劳动力</a:t>
            </a:r>
          </a:p>
        </p:txBody>
      </p:sp>
      <p:sp>
        <p:nvSpPr>
          <p:cNvPr id="6153" name="Text Box 9"/>
          <p:cNvSpPr txBox="1">
            <a:spLocks noChangeArrowheads="1"/>
          </p:cNvSpPr>
          <p:nvPr/>
        </p:nvSpPr>
        <p:spPr bwMode="auto">
          <a:xfrm>
            <a:off x="755650" y="4365625"/>
            <a:ext cx="3254375" cy="1004888"/>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工场主雇佣国家农奴，</a:t>
            </a:r>
          </a:p>
          <a:p>
            <a:pPr>
              <a:spcBef>
                <a:spcPct val="50000"/>
              </a:spcBef>
            </a:pPr>
            <a:r>
              <a:rPr kumimoji="1" lang="zh-CN" altLang="en-US" sz="2400" b="1">
                <a:latin typeface="黑体" pitchFamily="49" charset="-122"/>
                <a:ea typeface="黑体" pitchFamily="49" charset="-122"/>
              </a:rPr>
              <a:t>   要缴纳代役租</a:t>
            </a:r>
          </a:p>
        </p:txBody>
      </p:sp>
      <p:sp>
        <p:nvSpPr>
          <p:cNvPr id="6154" name="Text Box 10"/>
          <p:cNvSpPr txBox="1">
            <a:spLocks noChangeArrowheads="1"/>
          </p:cNvSpPr>
          <p:nvPr/>
        </p:nvSpPr>
        <p:spPr bwMode="auto">
          <a:xfrm>
            <a:off x="6804025" y="3500438"/>
            <a:ext cx="863600"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latin typeface="黑体" pitchFamily="49" charset="-122"/>
                <a:ea typeface="黑体" pitchFamily="49" charset="-122"/>
              </a:rPr>
              <a:t>资金</a:t>
            </a:r>
          </a:p>
        </p:txBody>
      </p:sp>
      <p:sp>
        <p:nvSpPr>
          <p:cNvPr id="6155" name="Line 11"/>
          <p:cNvSpPr>
            <a:spLocks noChangeShapeType="1"/>
          </p:cNvSpPr>
          <p:nvPr/>
        </p:nvSpPr>
        <p:spPr bwMode="auto">
          <a:xfrm>
            <a:off x="4140200" y="2349500"/>
            <a:ext cx="2663825" cy="719138"/>
          </a:xfrm>
          <a:prstGeom prst="line">
            <a:avLst/>
          </a:prstGeom>
          <a:noFill/>
          <a:ln w="38100">
            <a:solidFill>
              <a:schemeClr val="tx1"/>
            </a:solidFill>
            <a:round/>
            <a:headEnd/>
            <a:tailEnd type="triangle" w="med" len="med"/>
          </a:ln>
          <a:effectLst/>
        </p:spPr>
        <p:txBody>
          <a:bodyPr/>
          <a:lstStyle/>
          <a:p>
            <a:endParaRPr lang="zh-CN" altLang="en-US"/>
          </a:p>
        </p:txBody>
      </p:sp>
      <p:sp>
        <p:nvSpPr>
          <p:cNvPr id="6156" name="Line 12"/>
          <p:cNvSpPr>
            <a:spLocks noChangeShapeType="1"/>
          </p:cNvSpPr>
          <p:nvPr/>
        </p:nvSpPr>
        <p:spPr bwMode="auto">
          <a:xfrm flipV="1">
            <a:off x="3779838" y="2420938"/>
            <a:ext cx="2592387" cy="1363662"/>
          </a:xfrm>
          <a:prstGeom prst="line">
            <a:avLst/>
          </a:prstGeom>
          <a:noFill/>
          <a:ln w="38100">
            <a:solidFill>
              <a:schemeClr val="tx1"/>
            </a:solidFill>
            <a:round/>
            <a:headEnd/>
            <a:tailEnd type="triangle" w="med" len="med"/>
          </a:ln>
          <a:effectLst/>
        </p:spPr>
        <p:txBody>
          <a:bodyPr/>
          <a:lstStyle/>
          <a:p>
            <a:endParaRPr lang="zh-CN" altLang="en-US"/>
          </a:p>
        </p:txBody>
      </p:sp>
      <p:sp>
        <p:nvSpPr>
          <p:cNvPr id="6157" name="Line 13"/>
          <p:cNvSpPr>
            <a:spLocks noChangeShapeType="1"/>
          </p:cNvSpPr>
          <p:nvPr/>
        </p:nvSpPr>
        <p:spPr bwMode="auto">
          <a:xfrm flipV="1">
            <a:off x="3563938" y="3789363"/>
            <a:ext cx="3240087" cy="1143000"/>
          </a:xfrm>
          <a:prstGeom prst="line">
            <a:avLst/>
          </a:prstGeom>
          <a:noFill/>
          <a:ln w="38100">
            <a:solidFill>
              <a:schemeClr val="tx1"/>
            </a:solidFill>
            <a:round/>
            <a:headEnd/>
            <a:tailEnd type="triangle" w="med" len="med"/>
          </a:ln>
          <a:effectLst/>
        </p:spPr>
        <p:txBody>
          <a:bodyPr/>
          <a:lstStyle/>
          <a:p>
            <a:endParaRPr lang="zh-CN" altLang="en-US"/>
          </a:p>
        </p:txBody>
      </p:sp>
      <p:sp>
        <p:nvSpPr>
          <p:cNvPr id="6158" name="Line 14"/>
          <p:cNvSpPr>
            <a:spLocks noChangeShapeType="1"/>
          </p:cNvSpPr>
          <p:nvPr/>
        </p:nvSpPr>
        <p:spPr bwMode="auto">
          <a:xfrm>
            <a:off x="3492500" y="3068638"/>
            <a:ext cx="3384550" cy="1728787"/>
          </a:xfrm>
          <a:prstGeom prst="line">
            <a:avLst/>
          </a:prstGeom>
          <a:noFill/>
          <a:ln w="38100">
            <a:solidFill>
              <a:schemeClr val="tx1"/>
            </a:solidFill>
            <a:round/>
            <a:headEnd/>
            <a:tailEnd type="triangle" w="med" len="med"/>
          </a:ln>
          <a:effectLst/>
        </p:spPr>
        <p:txBody>
          <a:bodyPr/>
          <a:lstStyle/>
          <a:p>
            <a:endParaRPr lang="zh-CN" altLang="en-US"/>
          </a:p>
        </p:txBody>
      </p:sp>
      <p:sp>
        <p:nvSpPr>
          <p:cNvPr id="6159" name="Text Box 15"/>
          <p:cNvSpPr txBox="1">
            <a:spLocks noChangeArrowheads="1"/>
          </p:cNvSpPr>
          <p:nvPr/>
        </p:nvSpPr>
        <p:spPr bwMode="auto">
          <a:xfrm>
            <a:off x="609600" y="5486400"/>
            <a:ext cx="2971800" cy="457200"/>
          </a:xfrm>
          <a:prstGeom prst="rect">
            <a:avLst/>
          </a:prstGeom>
          <a:noFill/>
          <a:ln w="9525" algn="ctr">
            <a:noFill/>
            <a:miter lim="800000"/>
            <a:headEnd/>
            <a:tailEnd/>
          </a:ln>
          <a:effectLst/>
        </p:spPr>
        <p:txBody>
          <a:bodyPr>
            <a:spAutoFit/>
          </a:bodyPr>
          <a:lstStyle/>
          <a:p>
            <a:pPr>
              <a:spcBef>
                <a:spcPct val="50000"/>
              </a:spcBef>
            </a:pPr>
            <a:r>
              <a:rPr kumimoji="1" lang="zh-CN" altLang="en-US" sz="2400" b="1">
                <a:solidFill>
                  <a:srgbClr val="009900"/>
                </a:solidFill>
                <a:latin typeface="Times New Roman" pitchFamily="18" charset="0"/>
                <a:ea typeface="黑体" pitchFamily="49" charset="-122"/>
              </a:rPr>
              <a:t>得出什么结论？</a:t>
            </a:r>
          </a:p>
        </p:txBody>
      </p:sp>
      <p:sp>
        <p:nvSpPr>
          <p:cNvPr id="6160" name="Text Box 16"/>
          <p:cNvSpPr txBox="1">
            <a:spLocks noChangeArrowheads="1"/>
          </p:cNvSpPr>
          <p:nvPr/>
        </p:nvSpPr>
        <p:spPr bwMode="auto">
          <a:xfrm>
            <a:off x="3581400" y="5486400"/>
            <a:ext cx="5562600" cy="457200"/>
          </a:xfrm>
          <a:prstGeom prst="rect">
            <a:avLst/>
          </a:prstGeom>
          <a:noFill/>
          <a:ln w="9525">
            <a:noFill/>
            <a:miter lim="800000"/>
            <a:headEnd/>
            <a:tailEnd/>
          </a:ln>
          <a:effectLst/>
        </p:spPr>
        <p:txBody>
          <a:bodyPr>
            <a:spAutoFit/>
          </a:bodyPr>
          <a:lstStyle/>
          <a:p>
            <a:pPr>
              <a:spcBef>
                <a:spcPct val="50000"/>
              </a:spcBef>
            </a:pPr>
            <a:r>
              <a:rPr kumimoji="1" lang="zh-CN" altLang="en-US" sz="2400" b="1">
                <a:solidFill>
                  <a:srgbClr val="FF0000"/>
                </a:solidFill>
                <a:latin typeface="Times New Roman" pitchFamily="18" charset="0"/>
                <a:ea typeface="黑体" pitchFamily="49" charset="-122"/>
              </a:rPr>
              <a:t>农奴制严重阻碍了资本主义经济的发展</a:t>
            </a:r>
          </a:p>
        </p:txBody>
      </p:sp>
      <p:sp>
        <p:nvSpPr>
          <p:cNvPr id="6161" name="Text Box 17"/>
          <p:cNvSpPr txBox="1">
            <a:spLocks noChangeArrowheads="1"/>
          </p:cNvSpPr>
          <p:nvPr/>
        </p:nvSpPr>
        <p:spPr bwMode="auto">
          <a:xfrm>
            <a:off x="5580063" y="1484313"/>
            <a:ext cx="3168650" cy="422275"/>
          </a:xfrm>
          <a:prstGeom prst="rect">
            <a:avLst/>
          </a:prstGeom>
          <a:noFill/>
          <a:ln w="25400" algn="ctr">
            <a:solidFill>
              <a:schemeClr val="tx1"/>
            </a:solid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zh-CN" altLang="en-US" sz="2000" b="1">
                <a:latin typeface="黑体" pitchFamily="49" charset="-122"/>
                <a:ea typeface="黑体" pitchFamily="49" charset="-122"/>
              </a:rPr>
              <a:t>资本主义发展所需的要素</a:t>
            </a:r>
          </a:p>
        </p:txBody>
      </p:sp>
      <p:sp>
        <p:nvSpPr>
          <p:cNvPr id="6162" name="Text Box 18"/>
          <p:cNvSpPr txBox="1">
            <a:spLocks noChangeArrowheads="1"/>
          </p:cNvSpPr>
          <p:nvPr/>
        </p:nvSpPr>
        <p:spPr bwMode="auto">
          <a:xfrm>
            <a:off x="1187450" y="1268413"/>
            <a:ext cx="1368425" cy="366712"/>
          </a:xfrm>
          <a:prstGeom prst="rect">
            <a:avLst/>
          </a:prstGeom>
          <a:noFill/>
          <a:ln w="9525" algn="ctr">
            <a:no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endParaRPr lang="zh-CN" altLang="zh-CN">
              <a:latin typeface="楷体_GB2312" pitchFamily="49" charset="-122"/>
              <a:ea typeface="楷体_GB2312" pitchFamily="49" charset="-122"/>
            </a:endParaRPr>
          </a:p>
        </p:txBody>
      </p:sp>
      <p:sp>
        <p:nvSpPr>
          <p:cNvPr id="6163" name="Text Box 19"/>
          <p:cNvSpPr txBox="1">
            <a:spLocks noChangeArrowheads="1"/>
          </p:cNvSpPr>
          <p:nvPr/>
        </p:nvSpPr>
        <p:spPr bwMode="auto">
          <a:xfrm>
            <a:off x="900113" y="1484313"/>
            <a:ext cx="2952750" cy="422275"/>
          </a:xfrm>
          <a:prstGeom prst="rect">
            <a:avLst/>
          </a:prstGeom>
          <a:noFill/>
          <a:ln w="25400" algn="ctr">
            <a:solidFill>
              <a:schemeClr val="tx1"/>
            </a:solidFill>
            <a:miter lim="800000"/>
            <a:headEnd/>
            <a:tailEnd/>
          </a:ln>
          <a:effectLst/>
        </p:spPr>
        <p:txBody>
          <a:bodyPr>
            <a:spAutoFit/>
          </a:bodyPr>
          <a:lstStyle/>
          <a:p>
            <a:pPr marL="342900" indent="-342900">
              <a:spcBef>
                <a:spcPct val="50000"/>
              </a:spcBef>
              <a:buClr>
                <a:schemeClr val="accent1"/>
              </a:buClr>
              <a:buSzPct val="65000"/>
              <a:buFont typeface="Wingdings" pitchFamily="2" charset="2"/>
              <a:buNone/>
            </a:pPr>
            <a:r>
              <a:rPr lang="zh-CN" altLang="en-US" sz="2000" b="1">
                <a:latin typeface="黑体" pitchFamily="49" charset="-122"/>
                <a:ea typeface="黑体" pitchFamily="49" charset="-122"/>
              </a:rPr>
              <a:t>农奴制下俄国社会情况</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61"/>
                                        </p:tgtEl>
                                        <p:attrNameLst>
                                          <p:attrName>style.visibility</p:attrName>
                                        </p:attrNameLst>
                                      </p:cBhvr>
                                      <p:to>
                                        <p:strVal val="visible"/>
                                      </p:to>
                                    </p:set>
                                    <p:animEffect transition="in" filter="blinds(horizontal)">
                                      <p:cBhvr>
                                        <p:cTn id="7" dur="500"/>
                                        <p:tgtEl>
                                          <p:spTgt spid="616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6152"/>
                                        </p:tgtEl>
                                        <p:attrNameLst>
                                          <p:attrName>style.visibility</p:attrName>
                                        </p:attrNameLst>
                                      </p:cBhvr>
                                      <p:to>
                                        <p:strVal val="visible"/>
                                      </p:to>
                                    </p:set>
                                    <p:anim calcmode="lin" valueType="num">
                                      <p:cBhvr additive="base">
                                        <p:cTn id="12" dur="500" fill="hold"/>
                                        <p:tgtEl>
                                          <p:spTgt spid="6152"/>
                                        </p:tgtEl>
                                        <p:attrNameLst>
                                          <p:attrName>ppt_x</p:attrName>
                                        </p:attrNameLst>
                                      </p:cBhvr>
                                      <p:tavLst>
                                        <p:tav tm="0">
                                          <p:val>
                                            <p:strVal val="1+#ppt_w/2"/>
                                          </p:val>
                                        </p:tav>
                                        <p:tav tm="100000">
                                          <p:val>
                                            <p:strVal val="#ppt_x"/>
                                          </p:val>
                                        </p:tav>
                                      </p:tavLst>
                                    </p:anim>
                                    <p:anim calcmode="lin" valueType="num">
                                      <p:cBhvr additive="base">
                                        <p:cTn id="13" dur="500" fill="hold"/>
                                        <p:tgtEl>
                                          <p:spTgt spid="6152"/>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148"/>
                                        </p:tgtEl>
                                        <p:attrNameLst>
                                          <p:attrName>style.visibility</p:attrName>
                                        </p:attrNameLst>
                                      </p:cBhvr>
                                      <p:to>
                                        <p:strVal val="visible"/>
                                      </p:to>
                                    </p:set>
                                    <p:anim calcmode="lin" valueType="num">
                                      <p:cBhvr additive="base">
                                        <p:cTn id="16" dur="500" fill="hold"/>
                                        <p:tgtEl>
                                          <p:spTgt spid="6148"/>
                                        </p:tgtEl>
                                        <p:attrNameLst>
                                          <p:attrName>ppt_x</p:attrName>
                                        </p:attrNameLst>
                                      </p:cBhvr>
                                      <p:tavLst>
                                        <p:tav tm="0">
                                          <p:val>
                                            <p:strVal val="1+#ppt_w/2"/>
                                          </p:val>
                                        </p:tav>
                                        <p:tav tm="100000">
                                          <p:val>
                                            <p:strVal val="#ppt_x"/>
                                          </p:val>
                                        </p:tav>
                                      </p:tavLst>
                                    </p:anim>
                                    <p:anim calcmode="lin" valueType="num">
                                      <p:cBhvr additive="base">
                                        <p:cTn id="17" dur="500" fill="hold"/>
                                        <p:tgtEl>
                                          <p:spTgt spid="6148"/>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6154"/>
                                        </p:tgtEl>
                                        <p:attrNameLst>
                                          <p:attrName>style.visibility</p:attrName>
                                        </p:attrNameLst>
                                      </p:cBhvr>
                                      <p:to>
                                        <p:strVal val="visible"/>
                                      </p:to>
                                    </p:set>
                                    <p:anim calcmode="lin" valueType="num">
                                      <p:cBhvr additive="base">
                                        <p:cTn id="20" dur="500" fill="hold"/>
                                        <p:tgtEl>
                                          <p:spTgt spid="6154"/>
                                        </p:tgtEl>
                                        <p:attrNameLst>
                                          <p:attrName>ppt_x</p:attrName>
                                        </p:attrNameLst>
                                      </p:cBhvr>
                                      <p:tavLst>
                                        <p:tav tm="0">
                                          <p:val>
                                            <p:strVal val="1+#ppt_w/2"/>
                                          </p:val>
                                        </p:tav>
                                        <p:tav tm="100000">
                                          <p:val>
                                            <p:strVal val="#ppt_x"/>
                                          </p:val>
                                        </p:tav>
                                      </p:tavLst>
                                    </p:anim>
                                    <p:anim calcmode="lin" valueType="num">
                                      <p:cBhvr additive="base">
                                        <p:cTn id="21" dur="500" fill="hold"/>
                                        <p:tgtEl>
                                          <p:spTgt spid="6154"/>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150"/>
                                        </p:tgtEl>
                                        <p:attrNameLst>
                                          <p:attrName>style.visibility</p:attrName>
                                        </p:attrNameLst>
                                      </p:cBhvr>
                                      <p:to>
                                        <p:strVal val="visible"/>
                                      </p:to>
                                    </p:set>
                                    <p:anim calcmode="lin" valueType="num">
                                      <p:cBhvr additive="base">
                                        <p:cTn id="24" dur="500" fill="hold"/>
                                        <p:tgtEl>
                                          <p:spTgt spid="6150"/>
                                        </p:tgtEl>
                                        <p:attrNameLst>
                                          <p:attrName>ppt_x</p:attrName>
                                        </p:attrNameLst>
                                      </p:cBhvr>
                                      <p:tavLst>
                                        <p:tav tm="0">
                                          <p:val>
                                            <p:strVal val="1+#ppt_w/2"/>
                                          </p:val>
                                        </p:tav>
                                        <p:tav tm="100000">
                                          <p:val>
                                            <p:strVal val="#ppt_x"/>
                                          </p:val>
                                        </p:tav>
                                      </p:tavLst>
                                    </p:anim>
                                    <p:anim calcmode="lin" valueType="num">
                                      <p:cBhvr additive="base">
                                        <p:cTn id="25" dur="500" fill="hold"/>
                                        <p:tgtEl>
                                          <p:spTgt spid="615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6163"/>
                                        </p:tgtEl>
                                        <p:attrNameLst>
                                          <p:attrName>style.visibility</p:attrName>
                                        </p:attrNameLst>
                                      </p:cBhvr>
                                      <p:to>
                                        <p:strVal val="visible"/>
                                      </p:to>
                                    </p:set>
                                    <p:animEffect transition="in" filter="blinds(horizontal)">
                                      <p:cBhvr>
                                        <p:cTn id="30" dur="500"/>
                                        <p:tgtEl>
                                          <p:spTgt spid="616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147"/>
                                        </p:tgtEl>
                                        <p:attrNameLst>
                                          <p:attrName>style.visibility</p:attrName>
                                        </p:attrNameLst>
                                      </p:cBhvr>
                                      <p:to>
                                        <p:strVal val="visible"/>
                                      </p:to>
                                    </p:set>
                                    <p:anim calcmode="lin" valueType="num">
                                      <p:cBhvr additive="base">
                                        <p:cTn id="35" dur="500" fill="hold"/>
                                        <p:tgtEl>
                                          <p:spTgt spid="6147"/>
                                        </p:tgtEl>
                                        <p:attrNameLst>
                                          <p:attrName>ppt_x</p:attrName>
                                        </p:attrNameLst>
                                      </p:cBhvr>
                                      <p:tavLst>
                                        <p:tav tm="0">
                                          <p:val>
                                            <p:strVal val="0-#ppt_w/2"/>
                                          </p:val>
                                        </p:tav>
                                        <p:tav tm="100000">
                                          <p:val>
                                            <p:strVal val="#ppt_x"/>
                                          </p:val>
                                        </p:tav>
                                      </p:tavLst>
                                    </p:anim>
                                    <p:anim calcmode="lin" valueType="num">
                                      <p:cBhvr additive="base">
                                        <p:cTn id="36" dur="500" fill="hold"/>
                                        <p:tgtEl>
                                          <p:spTgt spid="614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149"/>
                                        </p:tgtEl>
                                        <p:attrNameLst>
                                          <p:attrName>style.visibility</p:attrName>
                                        </p:attrNameLst>
                                      </p:cBhvr>
                                      <p:to>
                                        <p:strVal val="visible"/>
                                      </p:to>
                                    </p:set>
                                    <p:anim calcmode="lin" valueType="num">
                                      <p:cBhvr additive="base">
                                        <p:cTn id="39" dur="500" fill="hold"/>
                                        <p:tgtEl>
                                          <p:spTgt spid="6149"/>
                                        </p:tgtEl>
                                        <p:attrNameLst>
                                          <p:attrName>ppt_x</p:attrName>
                                        </p:attrNameLst>
                                      </p:cBhvr>
                                      <p:tavLst>
                                        <p:tav tm="0">
                                          <p:val>
                                            <p:strVal val="0-#ppt_w/2"/>
                                          </p:val>
                                        </p:tav>
                                        <p:tav tm="100000">
                                          <p:val>
                                            <p:strVal val="#ppt_x"/>
                                          </p:val>
                                        </p:tav>
                                      </p:tavLst>
                                    </p:anim>
                                    <p:anim calcmode="lin" valueType="num">
                                      <p:cBhvr additive="base">
                                        <p:cTn id="40" dur="500" fill="hold"/>
                                        <p:tgtEl>
                                          <p:spTgt spid="614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151"/>
                                        </p:tgtEl>
                                        <p:attrNameLst>
                                          <p:attrName>style.visibility</p:attrName>
                                        </p:attrNameLst>
                                      </p:cBhvr>
                                      <p:to>
                                        <p:strVal val="visible"/>
                                      </p:to>
                                    </p:set>
                                    <p:anim calcmode="lin" valueType="num">
                                      <p:cBhvr additive="base">
                                        <p:cTn id="43" dur="500" fill="hold"/>
                                        <p:tgtEl>
                                          <p:spTgt spid="6151"/>
                                        </p:tgtEl>
                                        <p:attrNameLst>
                                          <p:attrName>ppt_x</p:attrName>
                                        </p:attrNameLst>
                                      </p:cBhvr>
                                      <p:tavLst>
                                        <p:tav tm="0">
                                          <p:val>
                                            <p:strVal val="0-#ppt_w/2"/>
                                          </p:val>
                                        </p:tav>
                                        <p:tav tm="100000">
                                          <p:val>
                                            <p:strVal val="#ppt_x"/>
                                          </p:val>
                                        </p:tav>
                                      </p:tavLst>
                                    </p:anim>
                                    <p:anim calcmode="lin" valueType="num">
                                      <p:cBhvr additive="base">
                                        <p:cTn id="44" dur="500" fill="hold"/>
                                        <p:tgtEl>
                                          <p:spTgt spid="6151"/>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6153"/>
                                        </p:tgtEl>
                                        <p:attrNameLst>
                                          <p:attrName>style.visibility</p:attrName>
                                        </p:attrNameLst>
                                      </p:cBhvr>
                                      <p:to>
                                        <p:strVal val="visible"/>
                                      </p:to>
                                    </p:set>
                                    <p:anim calcmode="lin" valueType="num">
                                      <p:cBhvr additive="base">
                                        <p:cTn id="47" dur="500" fill="hold"/>
                                        <p:tgtEl>
                                          <p:spTgt spid="6153"/>
                                        </p:tgtEl>
                                        <p:attrNameLst>
                                          <p:attrName>ppt_x</p:attrName>
                                        </p:attrNameLst>
                                      </p:cBhvr>
                                      <p:tavLst>
                                        <p:tav tm="0">
                                          <p:val>
                                            <p:strVal val="0-#ppt_w/2"/>
                                          </p:val>
                                        </p:tav>
                                        <p:tav tm="100000">
                                          <p:val>
                                            <p:strVal val="#ppt_x"/>
                                          </p:val>
                                        </p:tav>
                                      </p:tavLst>
                                    </p:anim>
                                    <p:anim calcmode="lin" valueType="num">
                                      <p:cBhvr additive="base">
                                        <p:cTn id="48" dur="500" fill="hold"/>
                                        <p:tgtEl>
                                          <p:spTgt spid="6153"/>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6146"/>
                                        </p:tgtEl>
                                        <p:attrNameLst>
                                          <p:attrName>style.visibility</p:attrName>
                                        </p:attrNameLst>
                                      </p:cBhvr>
                                      <p:to>
                                        <p:strVal val="visible"/>
                                      </p:to>
                                    </p:set>
                                    <p:anim calcmode="lin" valueType="num">
                                      <p:cBhvr additive="base">
                                        <p:cTn id="53" dur="500" fill="hold"/>
                                        <p:tgtEl>
                                          <p:spTgt spid="6146"/>
                                        </p:tgtEl>
                                        <p:attrNameLst>
                                          <p:attrName>ppt_x</p:attrName>
                                        </p:attrNameLst>
                                      </p:cBhvr>
                                      <p:tavLst>
                                        <p:tav tm="0">
                                          <p:val>
                                            <p:strVal val="0-#ppt_w/2"/>
                                          </p:val>
                                        </p:tav>
                                        <p:tav tm="100000">
                                          <p:val>
                                            <p:strVal val="#ppt_x"/>
                                          </p:val>
                                        </p:tav>
                                      </p:tavLst>
                                    </p:anim>
                                    <p:anim calcmode="lin" valueType="num">
                                      <p:cBhvr additive="base">
                                        <p:cTn id="54"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6155"/>
                                        </p:tgtEl>
                                        <p:attrNameLst>
                                          <p:attrName>style.visibility</p:attrName>
                                        </p:attrNameLst>
                                      </p:cBhvr>
                                      <p:to>
                                        <p:strVal val="visible"/>
                                      </p:to>
                                    </p:set>
                                    <p:animEffect transition="in" filter="dissolve">
                                      <p:cBhvr>
                                        <p:cTn id="59" dur="500"/>
                                        <p:tgtEl>
                                          <p:spTgt spid="6155"/>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6158"/>
                                        </p:tgtEl>
                                        <p:attrNameLst>
                                          <p:attrName>style.visibility</p:attrName>
                                        </p:attrNameLst>
                                      </p:cBhvr>
                                      <p:to>
                                        <p:strVal val="visible"/>
                                      </p:to>
                                    </p:set>
                                    <p:animEffect transition="in" filter="dissolve">
                                      <p:cBhvr>
                                        <p:cTn id="64" dur="500"/>
                                        <p:tgtEl>
                                          <p:spTgt spid="6158"/>
                                        </p:tgtEl>
                                      </p:cBhvr>
                                    </p:animEffect>
                                  </p:childTnLst>
                                </p:cTn>
                              </p:par>
                            </p:childTnLst>
                          </p:cTn>
                        </p:par>
                      </p:childTnLst>
                    </p:cTn>
                  </p:par>
                  <p:par>
                    <p:cTn id="65" fill="hold">
                      <p:stCondLst>
                        <p:cond delay="indefinite"/>
                      </p:stCondLst>
                      <p:childTnLst>
                        <p:par>
                          <p:cTn id="66" fill="hold">
                            <p:stCondLst>
                              <p:cond delay="0"/>
                            </p:stCondLst>
                            <p:childTnLst>
                              <p:par>
                                <p:cTn id="67" presetID="9" presetClass="entr" presetSubtype="0" fill="hold" grpId="0" nodeType="clickEffect">
                                  <p:stCondLst>
                                    <p:cond delay="0"/>
                                  </p:stCondLst>
                                  <p:childTnLst>
                                    <p:set>
                                      <p:cBhvr>
                                        <p:cTn id="68" dur="1" fill="hold">
                                          <p:stCondLst>
                                            <p:cond delay="0"/>
                                          </p:stCondLst>
                                        </p:cTn>
                                        <p:tgtEl>
                                          <p:spTgt spid="6156"/>
                                        </p:tgtEl>
                                        <p:attrNameLst>
                                          <p:attrName>style.visibility</p:attrName>
                                        </p:attrNameLst>
                                      </p:cBhvr>
                                      <p:to>
                                        <p:strVal val="visible"/>
                                      </p:to>
                                    </p:set>
                                    <p:animEffect transition="in" filter="dissolve">
                                      <p:cBhvr>
                                        <p:cTn id="69" dur="500"/>
                                        <p:tgtEl>
                                          <p:spTgt spid="6156"/>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6157"/>
                                        </p:tgtEl>
                                        <p:attrNameLst>
                                          <p:attrName>style.visibility</p:attrName>
                                        </p:attrNameLst>
                                      </p:cBhvr>
                                      <p:to>
                                        <p:strVal val="visible"/>
                                      </p:to>
                                    </p:set>
                                    <p:animEffect transition="in" filter="dissolve">
                                      <p:cBhvr>
                                        <p:cTn id="74" dur="500"/>
                                        <p:tgtEl>
                                          <p:spTgt spid="6157"/>
                                        </p:tgtEl>
                                      </p:cBhvr>
                                    </p:animEffect>
                                  </p:childTnLst>
                                </p:cTn>
                              </p:par>
                            </p:childTnLst>
                          </p:cTn>
                        </p:par>
                      </p:childTnLst>
                    </p:cTn>
                  </p:par>
                  <p:par>
                    <p:cTn id="75" fill="hold">
                      <p:stCondLst>
                        <p:cond delay="indefinite"/>
                      </p:stCondLst>
                      <p:childTnLst>
                        <p:par>
                          <p:cTn id="76" fill="hold">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6159"/>
                                        </p:tgtEl>
                                        <p:attrNameLst>
                                          <p:attrName>style.visibility</p:attrName>
                                        </p:attrNameLst>
                                      </p:cBhvr>
                                      <p:to>
                                        <p:strVal val="visible"/>
                                      </p:to>
                                    </p:set>
                                    <p:animEffect transition="in" filter="blinds(horizontal)">
                                      <p:cBhvr>
                                        <p:cTn id="79" dur="500"/>
                                        <p:tgtEl>
                                          <p:spTgt spid="6159"/>
                                        </p:tgtEl>
                                      </p:cBhvr>
                                    </p:animEffect>
                                  </p:childTnLst>
                                </p:cTn>
                              </p:par>
                            </p:childTnLst>
                          </p:cTn>
                        </p:par>
                      </p:childTnLst>
                    </p:cTn>
                  </p:par>
                  <p:par>
                    <p:cTn id="80" fill="hold">
                      <p:stCondLst>
                        <p:cond delay="indefinite"/>
                      </p:stCondLst>
                      <p:childTnLst>
                        <p:par>
                          <p:cTn id="81" fill="hold">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6160"/>
                                        </p:tgtEl>
                                        <p:attrNameLst>
                                          <p:attrName>style.visibility</p:attrName>
                                        </p:attrNameLst>
                                      </p:cBhvr>
                                      <p:to>
                                        <p:strVal val="visible"/>
                                      </p:to>
                                    </p:set>
                                    <p:animEffect transition="in" filter="blinds(horizontal)">
                                      <p:cBhvr>
                                        <p:cTn id="84" dur="500"/>
                                        <p:tgtEl>
                                          <p:spTgt spid="6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autoUpdateAnimBg="0"/>
      <p:bldP spid="6148" grpId="0" autoUpdateAnimBg="0"/>
      <p:bldP spid="6149" grpId="0" autoUpdateAnimBg="0"/>
      <p:bldP spid="6150" grpId="0" autoUpdateAnimBg="0"/>
      <p:bldP spid="6151" grpId="0" autoUpdateAnimBg="0"/>
      <p:bldP spid="6152" grpId="0" autoUpdateAnimBg="0"/>
      <p:bldP spid="6153" grpId="0" autoUpdateAnimBg="0"/>
      <p:bldP spid="6154" grpId="0" autoUpdateAnimBg="0"/>
      <p:bldP spid="6155" grpId="0" animBg="1"/>
      <p:bldP spid="6156" grpId="0" animBg="1"/>
      <p:bldP spid="6157" grpId="0" animBg="1"/>
      <p:bldP spid="6158" grpId="0" animBg="1"/>
      <p:bldP spid="6159" grpId="0" autoUpdateAnimBg="0"/>
      <p:bldP spid="6160" grpId="0" autoUpdateAnimBg="0"/>
      <p:bldP spid="6161" grpId="0" animBg="1"/>
      <p:bldP spid="616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95288" y="333375"/>
            <a:ext cx="8280400" cy="792163"/>
          </a:xfrm>
          <a:prstGeom prst="rect">
            <a:avLst/>
          </a:prstGeom>
          <a:noFill/>
          <a:ln w="9525">
            <a:noFill/>
            <a:miter lim="800000"/>
            <a:headEnd/>
            <a:tailEnd/>
          </a:ln>
          <a:effectLst/>
        </p:spPr>
        <p:txBody>
          <a:bodyPr/>
          <a:lstStyle/>
          <a:p>
            <a:pPr marL="342900" indent="-342900">
              <a:lnSpc>
                <a:spcPct val="80000"/>
              </a:lnSpc>
              <a:spcBef>
                <a:spcPct val="20000"/>
              </a:spcBef>
            </a:pPr>
            <a:r>
              <a:rPr lang="zh-CN" altLang="en-US" sz="2800" b="1"/>
              <a:t>探讨</a:t>
            </a:r>
            <a:r>
              <a:rPr lang="en-US" altLang="zh-CN" sz="2800" b="1"/>
              <a:t>19</a:t>
            </a:r>
            <a:r>
              <a:rPr lang="zh-CN" altLang="en-US" sz="2800" b="1"/>
              <a:t>世纪中叶俄国面临的</a:t>
            </a:r>
            <a:r>
              <a:rPr lang="zh-CN" altLang="en-US" sz="3600" b="1">
                <a:solidFill>
                  <a:srgbClr val="0000FF"/>
                </a:solidFill>
              </a:rPr>
              <a:t>问题</a:t>
            </a:r>
            <a:r>
              <a:rPr lang="zh-CN" altLang="en-US" sz="2800" b="1"/>
              <a:t>并寻找</a:t>
            </a:r>
            <a:r>
              <a:rPr lang="zh-CN" altLang="en-US" sz="3600" b="1">
                <a:solidFill>
                  <a:srgbClr val="FF0000"/>
                </a:solidFill>
              </a:rPr>
              <a:t>对策</a:t>
            </a:r>
          </a:p>
        </p:txBody>
      </p:sp>
      <p:graphicFrame>
        <p:nvGraphicFramePr>
          <p:cNvPr id="23555" name="Group 3"/>
          <p:cNvGraphicFramePr>
            <a:graphicFrameLocks noGrp="1"/>
          </p:cNvGraphicFramePr>
          <p:nvPr/>
        </p:nvGraphicFramePr>
        <p:xfrm>
          <a:off x="107950" y="982663"/>
          <a:ext cx="8928100" cy="4606926"/>
        </p:xfrm>
        <a:graphic>
          <a:graphicData uri="http://schemas.openxmlformats.org/drawingml/2006/table">
            <a:tbl>
              <a:tblPr/>
              <a:tblGrid>
                <a:gridCol w="935038"/>
                <a:gridCol w="5473700"/>
                <a:gridCol w="2519362"/>
              </a:tblGrid>
              <a:tr h="7191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矛盾和问题</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我的解决之道</a:t>
                      </a:r>
                      <a:endParaRPr kumimoji="0" lang="zh-CN" altLang="en-US" sz="2800" b="1"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1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Arial" pitchFamily="34" charset="0"/>
                          <a:ea typeface="黑体" pitchFamily="49" charset="-122"/>
                        </a:rPr>
                        <a:t>政治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08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Arial" pitchFamily="34" charset="0"/>
                          <a:ea typeface="黑体" pitchFamily="49" charset="-122"/>
                        </a:rPr>
                        <a:t>经济</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r>
              <a:tr h="911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Arial" pitchFamily="34" charset="0"/>
                          <a:ea typeface="黑体" pitchFamily="49" charset="-122"/>
                        </a:rPr>
                        <a:t>思想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r>
              <a:tr h="115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Arial" pitchFamily="34" charset="0"/>
                          <a:ea typeface="黑体" pitchFamily="49" charset="-122"/>
                        </a:rPr>
                        <a:t>军事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r>
            </a:tbl>
          </a:graphicData>
        </a:graphic>
      </p:graphicFrame>
      <p:sp>
        <p:nvSpPr>
          <p:cNvPr id="23578" name="Text Box 26"/>
          <p:cNvSpPr txBox="1">
            <a:spLocks noChangeArrowheads="1"/>
          </p:cNvSpPr>
          <p:nvPr/>
        </p:nvSpPr>
        <p:spPr bwMode="auto">
          <a:xfrm>
            <a:off x="1258888" y="1916113"/>
            <a:ext cx="4249737" cy="519112"/>
          </a:xfrm>
          <a:prstGeom prst="rect">
            <a:avLst/>
          </a:prstGeom>
          <a:noFill/>
          <a:ln w="9525">
            <a:noFill/>
            <a:miter lim="800000"/>
            <a:headEnd/>
            <a:tailEnd/>
          </a:ln>
          <a:effectLst/>
        </p:spPr>
        <p:txBody>
          <a:bodyPr>
            <a:spAutoFit/>
          </a:bodyPr>
          <a:lstStyle/>
          <a:p>
            <a:r>
              <a:rPr lang="zh-CN" altLang="en-US" sz="2800" b="1">
                <a:ea typeface="黑体" pitchFamily="49" charset="-122"/>
              </a:rPr>
              <a:t>农奴制激化了阶级矛盾</a:t>
            </a:r>
          </a:p>
        </p:txBody>
      </p:sp>
      <p:sp>
        <p:nvSpPr>
          <p:cNvPr id="23579" name="Text Box 27"/>
          <p:cNvSpPr txBox="1">
            <a:spLocks noChangeArrowheads="1"/>
          </p:cNvSpPr>
          <p:nvPr/>
        </p:nvSpPr>
        <p:spPr bwMode="auto">
          <a:xfrm>
            <a:off x="1258888" y="2565400"/>
            <a:ext cx="5184775" cy="946150"/>
          </a:xfrm>
          <a:prstGeom prst="rect">
            <a:avLst/>
          </a:prstGeom>
          <a:noFill/>
          <a:ln w="9525">
            <a:noFill/>
            <a:miter lim="800000"/>
            <a:headEnd/>
            <a:tailEnd/>
          </a:ln>
          <a:effectLst/>
        </p:spPr>
        <p:txBody>
          <a:bodyPr>
            <a:spAutoFit/>
          </a:bodyPr>
          <a:lstStyle/>
          <a:p>
            <a:pPr>
              <a:spcBef>
                <a:spcPct val="50000"/>
              </a:spcBef>
            </a:pPr>
            <a:r>
              <a:rPr lang="zh-CN" altLang="en-US" sz="2800" b="1">
                <a:ea typeface="黑体" pitchFamily="49" charset="-122"/>
              </a:rPr>
              <a:t>农奴制严重阻碍了俄国资本主义的发展</a:t>
            </a:r>
            <a:endParaRPr lang="zh-CN" altLang="en-US" sz="2800">
              <a:ea typeface="黑体" pitchFamily="49" charset="-122"/>
            </a:endParaRPr>
          </a:p>
        </p:txBody>
      </p:sp>
      <p:sp>
        <p:nvSpPr>
          <p:cNvPr id="23580" name="Text Box 28"/>
          <p:cNvSpPr txBox="1">
            <a:spLocks noChangeArrowheads="1"/>
          </p:cNvSpPr>
          <p:nvPr/>
        </p:nvSpPr>
        <p:spPr bwMode="auto">
          <a:xfrm>
            <a:off x="1187450" y="3502025"/>
            <a:ext cx="5256213" cy="946150"/>
          </a:xfrm>
          <a:prstGeom prst="rect">
            <a:avLst/>
          </a:prstGeom>
          <a:noFill/>
          <a:ln w="9525">
            <a:noFill/>
            <a:miter lim="800000"/>
            <a:headEnd/>
            <a:tailEnd/>
          </a:ln>
          <a:effectLst/>
        </p:spPr>
        <p:txBody>
          <a:bodyPr>
            <a:spAutoFit/>
          </a:bodyPr>
          <a:lstStyle/>
          <a:p>
            <a:pPr>
              <a:spcBef>
                <a:spcPct val="50000"/>
              </a:spcBef>
            </a:pPr>
            <a:r>
              <a:rPr lang="zh-CN" altLang="en-US" sz="2800" b="1">
                <a:ea typeface="黑体" pitchFamily="49" charset="-122"/>
              </a:rPr>
              <a:t>出现反对农奴制和沙皇专制统治的新思潮</a:t>
            </a:r>
            <a:endParaRPr lang="zh-CN" altLang="en-US" sz="2800">
              <a:ea typeface="黑体" pitchFamily="49" charset="-122"/>
            </a:endParaRPr>
          </a:p>
        </p:txBody>
      </p:sp>
      <p:sp>
        <p:nvSpPr>
          <p:cNvPr id="23581" name="Text Box 29"/>
          <p:cNvSpPr txBox="1">
            <a:spLocks noChangeArrowheads="1"/>
          </p:cNvSpPr>
          <p:nvPr/>
        </p:nvSpPr>
        <p:spPr bwMode="auto">
          <a:xfrm>
            <a:off x="1116013" y="4570413"/>
            <a:ext cx="5184775" cy="946150"/>
          </a:xfrm>
          <a:prstGeom prst="rect">
            <a:avLst/>
          </a:prstGeom>
          <a:noFill/>
          <a:ln w="9525">
            <a:noFill/>
            <a:miter lim="800000"/>
            <a:headEnd/>
            <a:tailEnd/>
          </a:ln>
          <a:effectLst/>
        </p:spPr>
        <p:txBody>
          <a:bodyPr>
            <a:spAutoFit/>
          </a:bodyPr>
          <a:lstStyle/>
          <a:p>
            <a:r>
              <a:rPr lang="zh-CN" altLang="en-US" sz="2800" b="1">
                <a:ea typeface="黑体" pitchFamily="49" charset="-122"/>
              </a:rPr>
              <a:t>克里米亚战争惨败，俄国国际地位下降，国内矛盾激化</a:t>
            </a:r>
          </a:p>
        </p:txBody>
      </p:sp>
      <p:sp>
        <p:nvSpPr>
          <p:cNvPr id="23582" name="Text Box 30"/>
          <p:cNvSpPr txBox="1">
            <a:spLocks noChangeArrowheads="1"/>
          </p:cNvSpPr>
          <p:nvPr/>
        </p:nvSpPr>
        <p:spPr bwMode="auto">
          <a:xfrm>
            <a:off x="3995738" y="3068638"/>
            <a:ext cx="2160587" cy="519112"/>
          </a:xfrm>
          <a:prstGeom prst="rect">
            <a:avLst/>
          </a:prstGeom>
          <a:noFill/>
          <a:ln w="9525">
            <a:noFill/>
            <a:miter lim="800000"/>
            <a:headEnd/>
            <a:tailEnd/>
          </a:ln>
          <a:effectLst/>
        </p:spPr>
        <p:txBody>
          <a:bodyPr>
            <a:spAutoFit/>
          </a:bodyPr>
          <a:lstStyle/>
          <a:p>
            <a:pPr>
              <a:spcBef>
                <a:spcPct val="50000"/>
              </a:spcBef>
            </a:pPr>
            <a:r>
              <a:rPr lang="en-US" altLang="zh-CN" sz="2800" b="1">
                <a:solidFill>
                  <a:srgbClr val="FF0000"/>
                </a:solidFill>
                <a:latin typeface="迷你简启体" pitchFamily="1" charset="-122"/>
                <a:ea typeface="迷你简启体" pitchFamily="1" charset="-122"/>
              </a:rPr>
              <a:t>(</a:t>
            </a:r>
            <a:r>
              <a:rPr lang="zh-CN" altLang="en-US" sz="2800" b="1">
                <a:solidFill>
                  <a:srgbClr val="FF0000"/>
                </a:solidFill>
                <a:latin typeface="迷你简启体" pitchFamily="1" charset="-122"/>
                <a:ea typeface="迷你简启体" pitchFamily="1" charset="-122"/>
              </a:rPr>
              <a:t>根本原因</a:t>
            </a:r>
            <a:r>
              <a:rPr lang="en-US" altLang="zh-CN" sz="2800" b="1">
                <a:solidFill>
                  <a:srgbClr val="FF0000"/>
                </a:solidFill>
                <a:latin typeface="迷你简启体" pitchFamily="1" charset="-122"/>
                <a:ea typeface="迷你简启体" pitchFamily="1" charset="-122"/>
              </a:rPr>
              <a:t>)</a:t>
            </a:r>
          </a:p>
        </p:txBody>
      </p:sp>
      <p:sp>
        <p:nvSpPr>
          <p:cNvPr id="23583" name="Text Box 31"/>
          <p:cNvSpPr txBox="1">
            <a:spLocks noChangeArrowheads="1"/>
          </p:cNvSpPr>
          <p:nvPr/>
        </p:nvSpPr>
        <p:spPr bwMode="auto">
          <a:xfrm>
            <a:off x="4643438" y="5013325"/>
            <a:ext cx="2305050" cy="519113"/>
          </a:xfrm>
          <a:prstGeom prst="rect">
            <a:avLst/>
          </a:prstGeom>
          <a:noFill/>
          <a:ln w="9525">
            <a:noFill/>
            <a:miter lim="800000"/>
            <a:headEnd/>
            <a:tailEnd/>
          </a:ln>
          <a:effectLst/>
        </p:spPr>
        <p:txBody>
          <a:bodyPr>
            <a:spAutoFit/>
          </a:bodyPr>
          <a:lstStyle/>
          <a:p>
            <a:pPr>
              <a:spcBef>
                <a:spcPct val="50000"/>
              </a:spcBef>
            </a:pPr>
            <a:r>
              <a:rPr lang="en-US" altLang="zh-CN" sz="2800" b="1">
                <a:solidFill>
                  <a:srgbClr val="FF0000"/>
                </a:solidFill>
                <a:latin typeface="迷你简启体" pitchFamily="1" charset="-122"/>
                <a:ea typeface="迷你简启体" pitchFamily="1" charset="-122"/>
              </a:rPr>
              <a:t>(</a:t>
            </a:r>
            <a:r>
              <a:rPr lang="zh-CN" altLang="en-US" sz="2800" b="1">
                <a:solidFill>
                  <a:srgbClr val="FF0000"/>
                </a:solidFill>
                <a:latin typeface="迷你简启体" pitchFamily="1" charset="-122"/>
                <a:ea typeface="迷你简启体" pitchFamily="1" charset="-122"/>
              </a:rPr>
              <a:t>直接原因</a:t>
            </a:r>
            <a:r>
              <a:rPr lang="en-US" altLang="zh-CN" sz="2800" b="1">
                <a:solidFill>
                  <a:srgbClr val="FF0000"/>
                </a:solidFill>
                <a:latin typeface="迷你简启体" pitchFamily="1" charset="-122"/>
                <a:ea typeface="迷你简启体" pitchFamily="1" charset="-122"/>
              </a:rPr>
              <a:t>)</a:t>
            </a:r>
          </a:p>
        </p:txBody>
      </p:sp>
      <p:sp>
        <p:nvSpPr>
          <p:cNvPr id="23584" name="Text Box 32"/>
          <p:cNvSpPr txBox="1">
            <a:spLocks noChangeArrowheads="1"/>
          </p:cNvSpPr>
          <p:nvPr/>
        </p:nvSpPr>
        <p:spPr bwMode="auto">
          <a:xfrm>
            <a:off x="6804025" y="2781300"/>
            <a:ext cx="2139950" cy="1066800"/>
          </a:xfrm>
          <a:prstGeom prst="rect">
            <a:avLst/>
          </a:prstGeom>
          <a:noFill/>
          <a:ln w="9525">
            <a:noFill/>
            <a:miter lim="800000"/>
            <a:headEnd/>
            <a:tailEnd/>
          </a:ln>
          <a:effectLst/>
        </p:spPr>
        <p:txBody>
          <a:bodyPr>
            <a:spAutoFit/>
          </a:bodyPr>
          <a:lstStyle/>
          <a:p>
            <a:r>
              <a:rPr lang="zh-CN" altLang="en-US" sz="3200" b="1">
                <a:solidFill>
                  <a:srgbClr val="FF0000"/>
                </a:solidFill>
                <a:ea typeface="黑体" pitchFamily="49" charset="-122"/>
              </a:rPr>
              <a:t>统治者必需改革</a:t>
            </a:r>
          </a:p>
        </p:txBody>
      </p:sp>
      <p:sp>
        <p:nvSpPr>
          <p:cNvPr id="23585" name="Rectangle 33"/>
          <p:cNvSpPr>
            <a:spLocks noChangeArrowheads="1"/>
          </p:cNvSpPr>
          <p:nvPr/>
        </p:nvSpPr>
        <p:spPr bwMode="auto">
          <a:xfrm>
            <a:off x="393700" y="5722938"/>
            <a:ext cx="8281988" cy="946150"/>
          </a:xfrm>
          <a:prstGeom prst="rect">
            <a:avLst/>
          </a:prstGeom>
          <a:noFill/>
          <a:ln w="9525">
            <a:noFill/>
            <a:miter lim="800000"/>
            <a:headEnd/>
            <a:tailEnd/>
          </a:ln>
          <a:effectLst/>
        </p:spPr>
        <p:txBody>
          <a:bodyPr>
            <a:spAutoFit/>
          </a:bodyPr>
          <a:lstStyle/>
          <a:p>
            <a:r>
              <a:rPr lang="zh-CN" altLang="en-US" sz="2800" b="1">
                <a:solidFill>
                  <a:srgbClr val="0000FF"/>
                </a:solidFill>
                <a:ea typeface="黑体" pitchFamily="49" charset="-122"/>
              </a:rPr>
              <a:t>沙皇的统治受到威胁。为了挽救统治危机，必须进行农奴制改革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78"/>
                                        </p:tgtEl>
                                        <p:attrNameLst>
                                          <p:attrName>style.visibility</p:attrName>
                                        </p:attrNameLst>
                                      </p:cBhvr>
                                      <p:to>
                                        <p:strVal val="visible"/>
                                      </p:to>
                                    </p:set>
                                    <p:animEffect transition="in" filter="blinds(horizontal)">
                                      <p:cBhvr>
                                        <p:cTn id="7" dur="500"/>
                                        <p:tgtEl>
                                          <p:spTgt spid="235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79"/>
                                        </p:tgtEl>
                                        <p:attrNameLst>
                                          <p:attrName>style.visibility</p:attrName>
                                        </p:attrNameLst>
                                      </p:cBhvr>
                                      <p:to>
                                        <p:strVal val="visible"/>
                                      </p:to>
                                    </p:set>
                                    <p:animEffect transition="in" filter="blinds(horizontal)">
                                      <p:cBhvr>
                                        <p:cTn id="12" dur="500"/>
                                        <p:tgtEl>
                                          <p:spTgt spid="2357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580"/>
                                        </p:tgtEl>
                                        <p:attrNameLst>
                                          <p:attrName>style.visibility</p:attrName>
                                        </p:attrNameLst>
                                      </p:cBhvr>
                                      <p:to>
                                        <p:strVal val="visible"/>
                                      </p:to>
                                    </p:set>
                                    <p:animEffect transition="in" filter="blinds(horizontal)">
                                      <p:cBhvr>
                                        <p:cTn id="17" dur="500"/>
                                        <p:tgtEl>
                                          <p:spTgt spid="2358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581"/>
                                        </p:tgtEl>
                                        <p:attrNameLst>
                                          <p:attrName>style.visibility</p:attrName>
                                        </p:attrNameLst>
                                      </p:cBhvr>
                                      <p:to>
                                        <p:strVal val="visible"/>
                                      </p:to>
                                    </p:set>
                                    <p:animEffect transition="in" filter="blinds(horizontal)">
                                      <p:cBhvr>
                                        <p:cTn id="22" dur="500"/>
                                        <p:tgtEl>
                                          <p:spTgt spid="23581"/>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23582"/>
                                        </p:tgtEl>
                                        <p:attrNameLst>
                                          <p:attrName>style.visibility</p:attrName>
                                        </p:attrNameLst>
                                      </p:cBhvr>
                                      <p:to>
                                        <p:strVal val="visible"/>
                                      </p:to>
                                    </p:set>
                                    <p:anim to="" calcmode="lin" valueType="num">
                                      <p:cBhvr>
                                        <p:cTn id="27" dur="1" fill="hold"/>
                                        <p:tgtEl>
                                          <p:spTgt spid="23582"/>
                                        </p:tgtEl>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23583"/>
                                        </p:tgtEl>
                                        <p:attrNameLst>
                                          <p:attrName>style.visibility</p:attrName>
                                        </p:attrNameLst>
                                      </p:cBhvr>
                                      <p:to>
                                        <p:strVal val="visible"/>
                                      </p:to>
                                    </p:set>
                                    <p:anim to="" calcmode="lin" valueType="num">
                                      <p:cBhvr>
                                        <p:cTn id="32" dur="1" fill="hold"/>
                                        <p:tgtEl>
                                          <p:spTgt spid="23583"/>
                                        </p:tgtEl>
                                      </p:cBhvr>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584"/>
                                        </p:tgtEl>
                                        <p:attrNameLst>
                                          <p:attrName>style.visibility</p:attrName>
                                        </p:attrNameLst>
                                      </p:cBhvr>
                                      <p:to>
                                        <p:strVal val="visible"/>
                                      </p:to>
                                    </p:set>
                                    <p:animEffect transition="in" filter="blinds(horizontal)">
                                      <p:cBhvr>
                                        <p:cTn id="37" dur="500"/>
                                        <p:tgtEl>
                                          <p:spTgt spid="2358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3585"/>
                                        </p:tgtEl>
                                        <p:attrNameLst>
                                          <p:attrName>style.visibility</p:attrName>
                                        </p:attrNameLst>
                                      </p:cBhvr>
                                      <p:to>
                                        <p:strVal val="visible"/>
                                      </p:to>
                                    </p:set>
                                    <p:animEffect transition="in" filter="blinds(horizontal)">
                                      <p:cBhvr>
                                        <p:cTn id="42" dur="500"/>
                                        <p:tgtEl>
                                          <p:spTgt spid="23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8" grpId="0" autoUpdateAnimBg="0"/>
      <p:bldP spid="23579" grpId="0" autoUpdateAnimBg="0"/>
      <p:bldP spid="23580" grpId="0" autoUpdateAnimBg="0"/>
      <p:bldP spid="23581" grpId="0" autoUpdateAnimBg="0"/>
      <p:bldP spid="23582" grpId="0" autoUpdateAnimBg="0"/>
      <p:bldP spid="23583" grpId="0" autoUpdateAnimBg="0"/>
      <p:bldP spid="23584" grpId="0" autoUpdateAnimBg="0"/>
      <p:bldP spid="2358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7"/>
          <p:cNvSpPr/>
          <p:nvPr/>
        </p:nvSpPr>
        <p:spPr>
          <a:xfrm>
            <a:off x="534035" y="827723"/>
            <a:ext cx="6779895" cy="645160"/>
          </a:xfrm>
          <a:prstGeom prst="rect">
            <a:avLst/>
          </a:prstGeom>
          <a:noFill/>
          <a:ln>
            <a:noFill/>
          </a:ln>
        </p:spPr>
        <p:txBody>
          <a:bodyPr vert="horz" wrap="none" lIns="91440" tIns="45720" rIns="91440" bIns="45720" rtlCol="0" anchor="t">
            <a:spAutoFit/>
          </a:bodyPr>
          <a:lstStyle/>
          <a:p>
            <a:pPr lvl="0" algn="ctr" fontAlgn="base"/>
            <a:r>
              <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1、危机四伏的俄国—改革的背景</a:t>
            </a:r>
          </a:p>
        </p:txBody>
      </p:sp>
      <p:sp>
        <p:nvSpPr>
          <p:cNvPr id="68616" name="Text Box 8"/>
          <p:cNvSpPr txBox="1">
            <a:spLocks noChangeArrowheads="1"/>
          </p:cNvSpPr>
          <p:nvPr/>
        </p:nvSpPr>
        <p:spPr bwMode="auto">
          <a:xfrm>
            <a:off x="1763316" y="2187179"/>
            <a:ext cx="3078956" cy="46037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24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graphicFrame>
        <p:nvGraphicFramePr>
          <p:cNvPr id="68932" name="Group 324"/>
          <p:cNvGraphicFramePr>
            <a:graphicFrameLocks noGrp="1"/>
          </p:cNvGraphicFramePr>
          <p:nvPr>
            <p:ph idx="1"/>
          </p:nvPr>
        </p:nvGraphicFramePr>
        <p:xfrm>
          <a:off x="247015" y="1524635"/>
          <a:ext cx="8630920" cy="2899410"/>
        </p:xfrm>
        <a:graphic>
          <a:graphicData uri="http://schemas.openxmlformats.org/drawingml/2006/table">
            <a:tbl>
              <a:tblPr/>
              <a:tblGrid>
                <a:gridCol w="1451610"/>
                <a:gridCol w="2092325"/>
                <a:gridCol w="1544320"/>
                <a:gridCol w="1726565"/>
                <a:gridCol w="1816100"/>
              </a:tblGrid>
              <a:tr h="577850">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国别</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人均</a:t>
                      </a: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（卢布）</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铁（万吨）</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p>
                  </a:txBody>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铁路</a:t>
                      </a: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（公里）</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88645">
                <a:tc vMerge="1">
                  <a:txBody>
                    <a:bodyPr/>
                    <a:lstStyle/>
                    <a:p>
                      <a:endParaRPr lang="zh-CN"/>
                    </a:p>
                  </a:txBody>
                  <a:tcPr/>
                </a:tc>
                <a:tc vMerge="1">
                  <a:txBody>
                    <a:bodyPr/>
                    <a:lstStyle/>
                    <a:p>
                      <a:endParaRPr lang="zh-CN"/>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1850</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1860</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p>
                  </a:txBody>
                  <a:tcPr/>
                </a:tc>
              </a:tr>
              <a:tr h="57785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俄国</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71</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29.8</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1600</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77215">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英国</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323</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228.5</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388.8</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14603</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7785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法国</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150</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40.6</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89.8</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9160</a:t>
                      </a: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8930" name="Text Box 322"/>
          <p:cNvSpPr txBox="1">
            <a:spLocks noChangeArrowheads="1"/>
          </p:cNvSpPr>
          <p:nvPr/>
        </p:nvSpPr>
        <p:spPr bwMode="auto">
          <a:xfrm>
            <a:off x="1818085" y="5643563"/>
            <a:ext cx="3995738" cy="46037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24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68931" name="Text Box 323"/>
          <p:cNvSpPr txBox="1">
            <a:spLocks noChangeArrowheads="1"/>
          </p:cNvSpPr>
          <p:nvPr/>
        </p:nvSpPr>
        <p:spPr bwMode="auto">
          <a:xfrm>
            <a:off x="221615" y="4664075"/>
            <a:ext cx="8630285" cy="64516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0" lang="en-US" altLang="zh-CN" sz="3600" kern="1200" cap="none" spc="0" normalizeH="0" baseline="0" noProof="0">
                <a:solidFill>
                  <a:srgbClr val="00B050"/>
                </a:solidFill>
                <a:effectLst/>
                <a:latin typeface="方正琥珀简体" panose="03000509000000000000" charset="-122"/>
                <a:ea typeface="方正琥珀简体" panose="03000509000000000000" charset="-122"/>
                <a:cs typeface="方正琥珀简体" panose="03000509000000000000" charset="-122"/>
              </a:rPr>
              <a:t>19</a:t>
            </a:r>
            <a:r>
              <a:rPr kumimoji="0" lang="zh-CN" altLang="en-US" sz="3600" kern="1200" cap="none" spc="0" normalizeH="0" baseline="0" noProof="0">
                <a:solidFill>
                  <a:srgbClr val="00B050"/>
                </a:solidFill>
                <a:effectLst/>
                <a:latin typeface="方正琥珀简体" panose="03000509000000000000" charset="-122"/>
                <a:ea typeface="方正琥珀简体" panose="03000509000000000000" charset="-122"/>
                <a:cs typeface="方正琥珀简体" panose="03000509000000000000" charset="-122"/>
              </a:rPr>
              <a:t>世纪中期俄国资本主义发展的状况如何？</a:t>
            </a:r>
          </a:p>
        </p:txBody>
      </p:sp>
      <p:sp>
        <p:nvSpPr>
          <p:cNvPr id="8241" name="AutoShape 49"/>
          <p:cNvSpPr/>
          <p:nvPr/>
        </p:nvSpPr>
        <p:spPr>
          <a:xfrm>
            <a:off x="1984772" y="5549424"/>
            <a:ext cx="5616178" cy="648891"/>
          </a:xfrm>
          <a:prstGeom prst="wedgeRectCallout">
            <a:avLst>
              <a:gd name="adj1" fmla="val 22502"/>
              <a:gd name="adj2" fmla="val 51259"/>
            </a:avLst>
          </a:prstGeom>
          <a:solidFill>
            <a:srgbClr val="FFFF99"/>
          </a:solidFill>
          <a:ln w="9525" cap="flat" cmpd="sng">
            <a:solidFill>
              <a:schemeClr val="tx1"/>
            </a:solidFill>
            <a:prstDash val="solid"/>
            <a:miter/>
            <a:headEnd type="none" w="med" len="med"/>
            <a:tailEnd type="none" w="med" len="med"/>
          </a:ln>
        </p:spPr>
        <p:txBody>
          <a:bodyPr anchor="t"/>
          <a:lstStyle/>
          <a:p>
            <a:pPr algn="ctr"/>
            <a:r>
              <a:rPr lang="zh-CN" altLang="en-US" sz="3000" b="1" dirty="0">
                <a:solidFill>
                  <a:srgbClr val="990033"/>
                </a:solidFill>
                <a:latin typeface="Arial" panose="020B0604020202020204" pitchFamily="34" charset="0"/>
                <a:ea typeface="隶书" pitchFamily="49" charset="-122"/>
              </a:rPr>
              <a:t>落后于主要资本主义国家</a:t>
            </a:r>
          </a:p>
        </p:txBody>
      </p:sp>
      <p:sp>
        <p:nvSpPr>
          <p:cNvPr id="2" name="标题 1"/>
          <p:cNvSpPr>
            <a:spLocks noGrp="1"/>
          </p:cNvSpPr>
          <p:nvPr>
            <p:ph type="title"/>
          </p:nvPr>
        </p:nvSpPr>
        <p:spPr>
          <a:xfrm>
            <a:off x="247015" y="139700"/>
            <a:ext cx="7886700" cy="688181"/>
          </a:xfrm>
          <a:solidFill>
            <a:srgbClr val="FFFF00"/>
          </a:solidFill>
        </p:spPr>
        <p:txBody>
          <a:bodyPr>
            <a:normAutofit fontScale="90000"/>
          </a:bodyPr>
          <a:lstStyle/>
          <a:p>
            <a:r>
              <a:rPr lang="zh-CN" altLang="en-US" sz="4800" b="1">
                <a:solidFill>
                  <a:srgbClr val="FF0000"/>
                </a:solidFill>
                <a:latin typeface="方正粗圆简体" panose="02010601030101010101" charset="-122"/>
                <a:ea typeface="方正粗圆简体" panose="02010601030101010101" charset="-122"/>
              </a:rPr>
              <a:t>二、亚历山大二世改革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41"/>
                                        </p:tgtEl>
                                        <p:attrNameLst>
                                          <p:attrName>style.visibility</p:attrName>
                                        </p:attrNameLst>
                                      </p:cBhvr>
                                      <p:to>
                                        <p:strVal val="visible"/>
                                      </p:to>
                                    </p:set>
                                    <p:animEffect transition="in" filter="blinds(horizontal)">
                                      <p:cBhvr>
                                        <p:cTn id="7" dur="500"/>
                                        <p:tgtEl>
                                          <p:spTgt spid="8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1"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698500" y="487680"/>
            <a:ext cx="5777230" cy="784225"/>
          </a:xfrm>
        </p:spPr>
        <p:txBody>
          <a:bodyPr wrap="square" lIns="68580" tIns="34290" rIns="68580" bIns="34290" anchor="ctr">
            <a:noAutofit/>
          </a:bodyPr>
          <a:lstStyle/>
          <a:p>
            <a:pPr eaLnBrk="1" hangingPunct="1"/>
            <a:r>
              <a:rPr lang="zh-CN" altLang="en-US" sz="3600" b="1" dirty="0">
                <a:solidFill>
                  <a:srgbClr val="990033"/>
                </a:solidFill>
                <a:ea typeface="迷你简黑咪" pitchFamily="49" charset="-122"/>
              </a:rPr>
              <a:t>工场主（资本家）的烦恼</a:t>
            </a:r>
          </a:p>
        </p:txBody>
      </p:sp>
      <p:sp>
        <p:nvSpPr>
          <p:cNvPr id="32771" name="AutoShape 3"/>
          <p:cNvSpPr>
            <a:spLocks noChangeArrowheads="1"/>
          </p:cNvSpPr>
          <p:nvPr/>
        </p:nvSpPr>
        <p:spPr bwMode="auto">
          <a:xfrm>
            <a:off x="1922145" y="1183005"/>
            <a:ext cx="5853430" cy="3696970"/>
          </a:xfrm>
          <a:prstGeom prst="wedgeEllipseCallout">
            <a:avLst>
              <a:gd name="adj1" fmla="val -55907"/>
              <a:gd name="adj2" fmla="val 23130"/>
            </a:avLst>
          </a:prstGeom>
          <a:solidFill>
            <a:srgbClr val="ECF2EE"/>
          </a:solidFill>
          <a:ln w="76200" algn="ctr">
            <a:solidFill>
              <a:schemeClr val="bg1"/>
            </a:solidFill>
            <a:miter lim="800000"/>
            <a:headEnd type="none" w="sm" len="sm"/>
            <a:tailEnd type="none" w="sm" len="sm"/>
          </a:ln>
        </p:spPr>
        <p:txBody>
          <a:bodyPr/>
          <a:lstStyle/>
          <a:p>
            <a:pPr fontAlgn="base">
              <a:lnSpc>
                <a:spcPct val="120000"/>
              </a:lnSpc>
              <a:spcBef>
                <a:spcPct val="20000"/>
              </a:spcBef>
              <a:buClr>
                <a:schemeClr val="hlink"/>
              </a:buClr>
              <a:buSzPct val="120000"/>
            </a:pPr>
            <a:r>
              <a:rPr lang="en-US" altLang="zh-CN" sz="32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    </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郁闷</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工场里人手总是不够</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产品销售也不好</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农奴太穷了</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他们买不起</a:t>
            </a:r>
            <a:r>
              <a:rPr lang="en-US" altLang="zh-CN" sz="2800" b="1" strike="noStrike" noProof="1">
                <a:solidFill>
                  <a:srgbClr val="FF0000"/>
                </a:solidFill>
                <a:effectLst>
                  <a:outerShdw blurRad="38100" dist="38100" dir="2700000">
                    <a:srgbClr val="C0C0C0"/>
                  </a:outerShdw>
                </a:effectLst>
                <a:latin typeface="宋体" panose="02010600030101010101" pitchFamily="2"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唉</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都是那讨厌的农奴制</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p>
        </p:txBody>
      </p:sp>
      <p:pic>
        <p:nvPicPr>
          <p:cNvPr id="17412" name="Picture 4" descr="0132"/>
          <p:cNvPicPr>
            <a:picLocks noChangeAspect="1"/>
          </p:cNvPicPr>
          <p:nvPr/>
        </p:nvPicPr>
        <p:blipFill>
          <a:blip r:embed="rId4"/>
          <a:stretch>
            <a:fillRect/>
          </a:stretch>
        </p:blipFill>
        <p:spPr>
          <a:xfrm>
            <a:off x="-449580" y="446405"/>
            <a:ext cx="2642870" cy="5964555"/>
          </a:xfrm>
          <a:prstGeom prst="rect">
            <a:avLst/>
          </a:prstGeom>
          <a:noFill/>
          <a:ln w="9525">
            <a:noFill/>
          </a:ln>
        </p:spPr>
      </p:pic>
      <p:sp>
        <p:nvSpPr>
          <p:cNvPr id="18436" name="Text Box 5"/>
          <p:cNvSpPr txBox="1"/>
          <p:nvPr/>
        </p:nvSpPr>
        <p:spPr>
          <a:xfrm>
            <a:off x="6475413" y="797640"/>
            <a:ext cx="2114550" cy="1014412"/>
          </a:xfrm>
          <a:prstGeom prst="rect">
            <a:avLst/>
          </a:prstGeom>
          <a:solidFill>
            <a:schemeClr val="accent4">
              <a:lumMod val="40000"/>
              <a:lumOff val="60000"/>
            </a:schemeClr>
          </a:solidFill>
          <a:ln w="9525">
            <a:noFill/>
          </a:ln>
        </p:spPr>
        <p:txBody>
          <a:bodyPr anchor="t">
            <a:spAutoFit/>
          </a:bodyPr>
          <a:lstStyle/>
          <a:p>
            <a:pPr>
              <a:spcBef>
                <a:spcPct val="50000"/>
              </a:spcBef>
            </a:pPr>
            <a:r>
              <a:rPr lang="zh-CN" altLang="en-US" sz="3000" b="1" dirty="0">
                <a:solidFill>
                  <a:schemeClr val="tx1"/>
                </a:solidFill>
                <a:latin typeface="Comic Sans MS" panose="030F0702030302020204" pitchFamily="66" charset="0"/>
                <a:ea typeface="楷体_GB2312" pitchFamily="49" charset="-122"/>
              </a:rPr>
              <a:t>缺乏大量的自由劳动力</a:t>
            </a:r>
          </a:p>
        </p:txBody>
      </p:sp>
      <p:sp>
        <p:nvSpPr>
          <p:cNvPr id="18437" name="Text Box 6"/>
          <p:cNvSpPr txBox="1"/>
          <p:nvPr/>
        </p:nvSpPr>
        <p:spPr>
          <a:xfrm>
            <a:off x="7775575" y="2459355"/>
            <a:ext cx="1038225" cy="1938020"/>
          </a:xfrm>
          <a:prstGeom prst="rect">
            <a:avLst/>
          </a:prstGeom>
          <a:solidFill>
            <a:schemeClr val="accent4">
              <a:lumMod val="40000"/>
              <a:lumOff val="60000"/>
            </a:schemeClr>
          </a:solidFill>
          <a:ln w="9525">
            <a:noFill/>
          </a:ln>
        </p:spPr>
        <p:txBody>
          <a:bodyPr wrap="square" anchor="t">
            <a:spAutoFit/>
          </a:bodyPr>
          <a:lstStyle/>
          <a:p>
            <a:pPr lvl="0" algn="l">
              <a:spcBef>
                <a:spcPct val="50000"/>
              </a:spcBef>
            </a:pPr>
            <a:r>
              <a:rPr lang="zh-CN" altLang="en-US" sz="3000" b="1" dirty="0">
                <a:latin typeface="Comic Sans MS" panose="030F0702030302020204" pitchFamily="66" charset="0"/>
                <a:ea typeface="楷体_GB2312" pitchFamily="49" charset="-122"/>
                <a:sym typeface="+mn-ea"/>
              </a:rPr>
              <a:t>农奴生活水平低下</a:t>
            </a:r>
          </a:p>
        </p:txBody>
      </p:sp>
      <p:sp>
        <p:nvSpPr>
          <p:cNvPr id="9226" name="Text Box 10"/>
          <p:cNvSpPr txBox="1"/>
          <p:nvPr/>
        </p:nvSpPr>
        <p:spPr>
          <a:xfrm>
            <a:off x="2038985" y="4735195"/>
            <a:ext cx="6551295" cy="1753235"/>
          </a:xfrm>
          <a:prstGeom prst="rect">
            <a:avLst/>
          </a:prstGeom>
          <a:solidFill>
            <a:srgbClr val="FFFF00"/>
          </a:solidFill>
          <a:ln w="9525">
            <a:noFill/>
          </a:ln>
        </p:spPr>
        <p:txBody>
          <a:bodyPr wrap="square" anchor="t">
            <a:spAutoFit/>
          </a:bodyPr>
          <a:lstStyle/>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根本原因：</a:t>
            </a:r>
          </a:p>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       </a:t>
            </a:r>
            <a:r>
              <a:rPr lang="zh-CN" altLang="en-US" sz="3600" b="1" dirty="0">
                <a:solidFill>
                  <a:srgbClr val="0810B8"/>
                </a:solidFill>
                <a:latin typeface="方正准圆简体" panose="02010601030101010101" charset="-122"/>
                <a:ea typeface="方正准圆简体" panose="02010601030101010101" charset="-122"/>
                <a:cs typeface="方正准圆简体" panose="02010601030101010101" charset="-122"/>
              </a:rPr>
              <a:t>封建农奴制阻碍了资本主义的发展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
                                          </p:val>
                                        </p:tav>
                                        <p:tav tm="100000">
                                          <p:val>
                                            <p:strVal val="#ppt_w"/>
                                          </p:val>
                                        </p:tav>
                                      </p:tavLst>
                                    </p:anim>
                                    <p:anim calcmode="lin" valueType="num">
                                      <p:cBhvr>
                                        <p:cTn id="8" dur="500" fill="hold"/>
                                        <p:tgtEl>
                                          <p:spTgt spid="32771"/>
                                        </p:tgtEl>
                                        <p:attrNameLst>
                                          <p:attrName>ppt_h</p:attrName>
                                        </p:attrNameLst>
                                      </p:cBhvr>
                                      <p:tavLst>
                                        <p:tav tm="0">
                                          <p:val>
                                            <p:fltVal val="0"/>
                                          </p:val>
                                        </p:tav>
                                        <p:tav tm="100000">
                                          <p:val>
                                            <p:strVal val="#ppt_h"/>
                                          </p:val>
                                        </p:tav>
                                      </p:tavLst>
                                    </p:anim>
                                    <p:animEffect transition="in" filter="fade">
                                      <p:cBhvr>
                                        <p:cTn id="9"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9226"/>
                                        </p:tgtEl>
                                        <p:attrNameLst>
                                          <p:attrName>style.visibility</p:attrName>
                                        </p:attrNameLst>
                                      </p:cBhvr>
                                      <p:to>
                                        <p:strVal val="visible"/>
                                      </p:to>
                                    </p:set>
                                    <p:animEffect transition="in" filter="wheel(4)">
                                      <p:cBhvr>
                                        <p:cTn id="14" dur="500"/>
                                        <p:tgtEl>
                                          <p:spTgt spid="9226"/>
                                        </p:tgtEl>
                                      </p:cBhvr>
                                    </p:animEffect>
                                  </p:childTnLst>
                                  <p:subTnLst>
                                    <p:audio>
                                      <p:cMediaNode>
                                        <p:cTn display="0" masterRel="sameClick">
                                          <p:stCondLst>
                                            <p:cond evt="begin" delay="0">
                                              <p:tn val="12"/>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ldLvl="0" animBg="1"/>
      <p:bldP spid="922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4"/>
          <p:cNvGrpSpPr/>
          <p:nvPr/>
        </p:nvGrpSpPr>
        <p:grpSpPr>
          <a:xfrm>
            <a:off x="426165" y="315040"/>
            <a:ext cx="6182915" cy="4407694"/>
            <a:chOff x="295" y="618"/>
            <a:chExt cx="5216" cy="3356"/>
          </a:xfrm>
        </p:grpSpPr>
        <p:sp>
          <p:nvSpPr>
            <p:cNvPr id="20483" name="Rectangle 5"/>
            <p:cNvSpPr/>
            <p:nvPr/>
          </p:nvSpPr>
          <p:spPr>
            <a:xfrm>
              <a:off x="295" y="618"/>
              <a:ext cx="5216" cy="3356"/>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lstStyle/>
            <a:p>
              <a:pPr algn="ctr"/>
              <a:endParaRPr lang="zh-CN" altLang="en-US" sz="3000" dirty="0">
                <a:latin typeface="Arial" panose="020B0604020202020204" pitchFamily="34" charset="0"/>
                <a:ea typeface="隶书" pitchFamily="49" charset="-122"/>
              </a:endParaRPr>
            </a:p>
          </p:txBody>
        </p:sp>
        <p:graphicFrame>
          <p:nvGraphicFramePr>
            <p:cNvPr id="20484" name="Object 6"/>
            <p:cNvGraphicFramePr>
              <a:graphicFrameLocks/>
            </p:cNvGraphicFramePr>
            <p:nvPr/>
          </p:nvGraphicFramePr>
          <p:xfrm>
            <a:off x="884" y="1253"/>
            <a:ext cx="3840" cy="2562"/>
          </p:xfrm>
          <a:graphic>
            <a:graphicData uri="http://schemas.openxmlformats.org/presentationml/2006/ole">
              <p:oleObj spid="_x0000_s51201" r:id="rId4" imgW="6096066" imgH="4067059" progId="MSGraph.Chart.8">
                <p:embed/>
              </p:oleObj>
            </a:graphicData>
          </a:graphic>
        </p:graphicFrame>
        <p:sp>
          <p:nvSpPr>
            <p:cNvPr id="20485" name="Text Box 7"/>
            <p:cNvSpPr txBox="1"/>
            <p:nvPr/>
          </p:nvSpPr>
          <p:spPr>
            <a:xfrm>
              <a:off x="1791" y="890"/>
              <a:ext cx="2404" cy="315"/>
            </a:xfrm>
            <a:prstGeom prst="rect">
              <a:avLst/>
            </a:prstGeom>
            <a:solidFill>
              <a:schemeClr val="bg1"/>
            </a:solidFill>
            <a:ln w="9525">
              <a:noFill/>
            </a:ln>
          </p:spPr>
          <p:txBody>
            <a:bodyPr anchor="t">
              <a:spAutoFit/>
            </a:bodyPr>
            <a:lstStyle/>
            <a:p>
              <a:pPr algn="ctr">
                <a:spcBef>
                  <a:spcPct val="50000"/>
                </a:spcBef>
              </a:pPr>
              <a:r>
                <a:rPr lang="zh-CN" altLang="en-US" sz="2100" dirty="0">
                  <a:solidFill>
                    <a:schemeClr val="tx1"/>
                  </a:solidFill>
                  <a:latin typeface="Arial" panose="020B0604020202020204" pitchFamily="34" charset="0"/>
                  <a:ea typeface="宋体" panose="02010600030101010101" pitchFamily="2" charset="-122"/>
                </a:rPr>
                <a:t>农奴暴动</a:t>
              </a:r>
            </a:p>
          </p:txBody>
        </p:sp>
        <p:sp>
          <p:nvSpPr>
            <p:cNvPr id="20486" name="Text Box 8"/>
            <p:cNvSpPr txBox="1"/>
            <p:nvPr/>
          </p:nvSpPr>
          <p:spPr>
            <a:xfrm>
              <a:off x="1474" y="3063"/>
              <a:ext cx="454" cy="386"/>
            </a:xfrm>
            <a:prstGeom prst="rect">
              <a:avLst/>
            </a:prstGeom>
            <a:solidFill>
              <a:schemeClr val="bg1">
                <a:alpha val="0"/>
              </a:schemeClr>
            </a:solidFill>
            <a:ln w="9525">
              <a:noFill/>
            </a:ln>
          </p:spPr>
          <p:txBody>
            <a:bodyPr anchor="t">
              <a:spAutoFit/>
            </a:bodyPr>
            <a:lstStyle/>
            <a:p>
              <a:pPr>
                <a:spcBef>
                  <a:spcPct val="50000"/>
                </a:spcBef>
              </a:pPr>
              <a:r>
                <a:rPr lang="en-US" altLang="zh-CN" sz="1350" dirty="0">
                  <a:solidFill>
                    <a:srgbClr val="CC3300"/>
                  </a:solidFill>
                  <a:latin typeface="Arial" panose="020B0604020202020204" pitchFamily="34" charset="0"/>
                  <a:ea typeface="宋体" panose="02010600030101010101" pitchFamily="2" charset="-122"/>
                </a:rPr>
                <a:t>86</a:t>
              </a:r>
              <a:r>
                <a:rPr lang="zh-CN" altLang="en-US" sz="1350" dirty="0">
                  <a:solidFill>
                    <a:srgbClr val="CC3300"/>
                  </a:solidFill>
                  <a:latin typeface="Arial" panose="020B0604020202020204" pitchFamily="34" charset="0"/>
                  <a:ea typeface="宋体" panose="02010600030101010101" pitchFamily="2" charset="-122"/>
                </a:rPr>
                <a:t>次</a:t>
              </a:r>
            </a:p>
          </p:txBody>
        </p:sp>
        <p:sp>
          <p:nvSpPr>
            <p:cNvPr id="20487" name="Text Box 9"/>
            <p:cNvSpPr txBox="1"/>
            <p:nvPr/>
          </p:nvSpPr>
          <p:spPr>
            <a:xfrm>
              <a:off x="2245" y="3063"/>
              <a:ext cx="454" cy="386"/>
            </a:xfrm>
            <a:prstGeom prst="rect">
              <a:avLst/>
            </a:prstGeom>
            <a:solidFill>
              <a:schemeClr val="bg1">
                <a:alpha val="0"/>
              </a:schemeClr>
            </a:solidFill>
            <a:ln w="9525">
              <a:noFill/>
            </a:ln>
          </p:spPr>
          <p:txBody>
            <a:bodyPr anchor="t">
              <a:spAutoFit/>
            </a:bodyPr>
            <a:lstStyle/>
            <a:p>
              <a:pPr>
                <a:spcBef>
                  <a:spcPct val="50000"/>
                </a:spcBef>
              </a:pPr>
              <a:r>
                <a:rPr lang="en-US" altLang="zh-CN" sz="1350" dirty="0">
                  <a:solidFill>
                    <a:srgbClr val="CC3300"/>
                  </a:solidFill>
                  <a:latin typeface="Arial" panose="020B0604020202020204" pitchFamily="34" charset="0"/>
                  <a:ea typeface="宋体" panose="02010600030101010101" pitchFamily="2" charset="-122"/>
                </a:rPr>
                <a:t>90</a:t>
              </a:r>
              <a:r>
                <a:rPr lang="zh-CN" altLang="en-US" sz="1350" dirty="0">
                  <a:solidFill>
                    <a:srgbClr val="CC3300"/>
                  </a:solidFill>
                  <a:latin typeface="Arial" panose="020B0604020202020204" pitchFamily="34" charset="0"/>
                  <a:ea typeface="宋体" panose="02010600030101010101" pitchFamily="2" charset="-122"/>
                </a:rPr>
                <a:t>次</a:t>
              </a:r>
            </a:p>
          </p:txBody>
        </p:sp>
        <p:sp>
          <p:nvSpPr>
            <p:cNvPr id="20488" name="Text Box 10"/>
            <p:cNvSpPr txBox="1"/>
            <p:nvPr/>
          </p:nvSpPr>
          <p:spPr>
            <a:xfrm>
              <a:off x="2971" y="2931"/>
              <a:ext cx="544" cy="228"/>
            </a:xfrm>
            <a:prstGeom prst="rect">
              <a:avLst/>
            </a:prstGeom>
            <a:solidFill>
              <a:schemeClr val="bg1">
                <a:alpha val="0"/>
              </a:schemeClr>
            </a:solidFill>
            <a:ln w="9525">
              <a:noFill/>
            </a:ln>
          </p:spPr>
          <p:txBody>
            <a:bodyPr anchor="t">
              <a:spAutoFit/>
            </a:bodyPr>
            <a:lstStyle/>
            <a:p>
              <a:pPr>
                <a:spcBef>
                  <a:spcPct val="50000"/>
                </a:spcBef>
              </a:pPr>
              <a:r>
                <a:rPr lang="en-US" altLang="zh-CN" sz="1350" dirty="0">
                  <a:solidFill>
                    <a:srgbClr val="CC3300"/>
                  </a:solidFill>
                  <a:latin typeface="Arial" panose="020B0604020202020204" pitchFamily="34" charset="0"/>
                  <a:ea typeface="宋体" panose="02010600030101010101" pitchFamily="2" charset="-122"/>
                </a:rPr>
                <a:t>126</a:t>
              </a:r>
              <a:r>
                <a:rPr lang="zh-CN" altLang="en-US" sz="1350" dirty="0">
                  <a:solidFill>
                    <a:srgbClr val="CC3300"/>
                  </a:solidFill>
                  <a:latin typeface="Arial" panose="020B0604020202020204" pitchFamily="34" charset="0"/>
                  <a:ea typeface="宋体" panose="02010600030101010101" pitchFamily="2" charset="-122"/>
                </a:rPr>
                <a:t>次</a:t>
              </a:r>
            </a:p>
          </p:txBody>
        </p:sp>
        <p:sp>
          <p:nvSpPr>
            <p:cNvPr id="20489" name="Text Box 11"/>
            <p:cNvSpPr txBox="1"/>
            <p:nvPr/>
          </p:nvSpPr>
          <p:spPr>
            <a:xfrm>
              <a:off x="3696" y="1162"/>
              <a:ext cx="590" cy="386"/>
            </a:xfrm>
            <a:prstGeom prst="rect">
              <a:avLst/>
            </a:prstGeom>
            <a:solidFill>
              <a:schemeClr val="bg1">
                <a:alpha val="0"/>
              </a:schemeClr>
            </a:solidFill>
            <a:ln w="9525">
              <a:noFill/>
            </a:ln>
          </p:spPr>
          <p:txBody>
            <a:bodyPr anchor="t">
              <a:spAutoFit/>
            </a:bodyPr>
            <a:lstStyle/>
            <a:p>
              <a:pPr>
                <a:spcBef>
                  <a:spcPct val="50000"/>
                </a:spcBef>
              </a:pPr>
              <a:r>
                <a:rPr lang="en-US" altLang="zh-CN" sz="1350" dirty="0">
                  <a:solidFill>
                    <a:srgbClr val="CC3300"/>
                  </a:solidFill>
                  <a:latin typeface="Arial" panose="020B0604020202020204" pitchFamily="34" charset="0"/>
                  <a:ea typeface="宋体" panose="02010600030101010101" pitchFamily="2" charset="-122"/>
                </a:rPr>
                <a:t>1176</a:t>
              </a:r>
              <a:r>
                <a:rPr lang="zh-CN" altLang="en-US" sz="1350" dirty="0">
                  <a:solidFill>
                    <a:srgbClr val="CC3300"/>
                  </a:solidFill>
                  <a:latin typeface="Arial" panose="020B0604020202020204" pitchFamily="34" charset="0"/>
                  <a:ea typeface="宋体" panose="02010600030101010101" pitchFamily="2" charset="-122"/>
                </a:rPr>
                <a:t>次</a:t>
              </a:r>
            </a:p>
          </p:txBody>
        </p:sp>
        <p:sp>
          <p:nvSpPr>
            <p:cNvPr id="20490" name="Text Box 12"/>
            <p:cNvSpPr txBox="1"/>
            <p:nvPr/>
          </p:nvSpPr>
          <p:spPr>
            <a:xfrm>
              <a:off x="1066" y="1071"/>
              <a:ext cx="454" cy="228"/>
            </a:xfrm>
            <a:prstGeom prst="rect">
              <a:avLst/>
            </a:prstGeom>
            <a:solidFill>
              <a:schemeClr val="bg1"/>
            </a:solidFill>
            <a:ln w="9525">
              <a:noFill/>
            </a:ln>
          </p:spPr>
          <p:txBody>
            <a:bodyPr anchor="t">
              <a:spAutoFit/>
            </a:bodyPr>
            <a:lstStyle/>
            <a:p>
              <a:pPr>
                <a:spcBef>
                  <a:spcPct val="50000"/>
                </a:spcBef>
              </a:pPr>
              <a:r>
                <a:rPr lang="zh-CN" altLang="en-US" sz="1350" dirty="0">
                  <a:solidFill>
                    <a:schemeClr val="tx1"/>
                  </a:solidFill>
                  <a:latin typeface="Arial" panose="020B0604020202020204" pitchFamily="34" charset="0"/>
                  <a:ea typeface="宋体" panose="02010600030101010101" pitchFamily="2" charset="-122"/>
                </a:rPr>
                <a:t>次数</a:t>
              </a:r>
            </a:p>
          </p:txBody>
        </p:sp>
        <p:sp>
          <p:nvSpPr>
            <p:cNvPr id="20491" name="Text Box 13"/>
            <p:cNvSpPr txBox="1"/>
            <p:nvPr/>
          </p:nvSpPr>
          <p:spPr>
            <a:xfrm>
              <a:off x="4513" y="3430"/>
              <a:ext cx="454" cy="228"/>
            </a:xfrm>
            <a:prstGeom prst="rect">
              <a:avLst/>
            </a:prstGeom>
            <a:solidFill>
              <a:schemeClr val="bg1"/>
            </a:solidFill>
            <a:ln w="9525">
              <a:noFill/>
            </a:ln>
          </p:spPr>
          <p:txBody>
            <a:bodyPr anchor="t">
              <a:spAutoFit/>
            </a:bodyPr>
            <a:lstStyle/>
            <a:p>
              <a:pPr>
                <a:spcBef>
                  <a:spcPct val="50000"/>
                </a:spcBef>
              </a:pPr>
              <a:r>
                <a:rPr lang="zh-CN" altLang="en-US" sz="1350" dirty="0">
                  <a:solidFill>
                    <a:schemeClr val="tx1"/>
                  </a:solidFill>
                  <a:latin typeface="Arial" panose="020B0604020202020204" pitchFamily="34" charset="0"/>
                  <a:ea typeface="宋体" panose="02010600030101010101" pitchFamily="2" charset="-122"/>
                </a:rPr>
                <a:t>年代</a:t>
              </a:r>
            </a:p>
          </p:txBody>
        </p:sp>
      </p:grpSp>
      <p:sp>
        <p:nvSpPr>
          <p:cNvPr id="34836" name="Rectangle 20"/>
          <p:cNvSpPr/>
          <p:nvPr/>
        </p:nvSpPr>
        <p:spPr>
          <a:xfrm>
            <a:off x="6890385" y="1536065"/>
            <a:ext cx="1950720" cy="1476375"/>
          </a:xfrm>
          <a:prstGeom prst="rect">
            <a:avLst/>
          </a:prstGeom>
          <a:noFill/>
          <a:ln w="9525">
            <a:noFill/>
          </a:ln>
        </p:spPr>
        <p:txBody>
          <a:bodyPr wrap="square" anchor="t">
            <a:spAutoFit/>
          </a:bodyPr>
          <a:lstStyle/>
          <a:p>
            <a:r>
              <a:rPr lang="zh-CN" altLang="en-US" sz="3000" b="1" dirty="0">
                <a:solidFill>
                  <a:srgbClr val="0810B8"/>
                </a:solidFill>
                <a:latin typeface="Arial" panose="020B0604020202020204" pitchFamily="34" charset="0"/>
                <a:ea typeface="迷你简琥珀" pitchFamily="65" charset="-122"/>
              </a:rPr>
              <a:t>这组数据说明了什么问题？</a:t>
            </a:r>
          </a:p>
        </p:txBody>
      </p:sp>
      <p:sp>
        <p:nvSpPr>
          <p:cNvPr id="1045" name="AutoShape 21"/>
          <p:cNvSpPr>
            <a:spLocks noChangeArrowheads="1"/>
          </p:cNvSpPr>
          <p:nvPr/>
        </p:nvSpPr>
        <p:spPr bwMode="auto">
          <a:xfrm>
            <a:off x="1020445" y="5117465"/>
            <a:ext cx="7102475" cy="648970"/>
          </a:xfrm>
          <a:prstGeom prst="wedgeRectCallout">
            <a:avLst>
              <a:gd name="adj1" fmla="val 15927"/>
              <a:gd name="adj2" fmla="val 54305"/>
            </a:avLst>
          </a:prstGeom>
          <a:solidFill>
            <a:srgbClr val="FFFF00"/>
          </a:solidFill>
          <a:ln w="9525" algn="ctr">
            <a:solidFill>
              <a:schemeClr val="tx1"/>
            </a:solid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隶书" pitchFamily="49" charset="-122"/>
                <a:cs typeface="+mn-cs"/>
              </a:rPr>
              <a:t>阶级矛盾进一步激化，农奴暴动频繁。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36"/>
                                        </p:tgtEl>
                                        <p:attrNameLst>
                                          <p:attrName>style.visibility</p:attrName>
                                        </p:attrNameLst>
                                      </p:cBhvr>
                                      <p:to>
                                        <p:strVal val="visible"/>
                                      </p:to>
                                    </p:set>
                                    <p:animEffect transition="in" filter="wipe(left)">
                                      <p:cBhvr>
                                        <p:cTn id="7" dur="500"/>
                                        <p:tgtEl>
                                          <p:spTgt spid="34836"/>
                                        </p:tgtEl>
                                      </p:cBhvr>
                                    </p:animEffect>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45"/>
                                        </p:tgtEl>
                                        <p:attrNameLst>
                                          <p:attrName>style.visibility</p:attrName>
                                        </p:attrNameLst>
                                      </p:cBhvr>
                                      <p:to>
                                        <p:strVal val="visible"/>
                                      </p:to>
                                    </p:set>
                                    <p:anim calcmode="lin" valueType="num">
                                      <p:cBhvr>
                                        <p:cTn id="12" dur="500" fill="hold"/>
                                        <p:tgtEl>
                                          <p:spTgt spid="1045"/>
                                        </p:tgtEl>
                                        <p:attrNameLst>
                                          <p:attrName>ppt_x</p:attrName>
                                        </p:attrNameLst>
                                      </p:cBhvr>
                                      <p:tavLst>
                                        <p:tav tm="0">
                                          <p:val>
                                            <p:strVal val="#ppt_x"/>
                                          </p:val>
                                        </p:tav>
                                        <p:tav tm="100000">
                                          <p:val>
                                            <p:strVal val="#ppt_x"/>
                                          </p:val>
                                        </p:tav>
                                      </p:tavLst>
                                    </p:anim>
                                    <p:anim calcmode="lin" valueType="num">
                                      <p:cBhvr>
                                        <p:cTn id="13" dur="500" fill="hold"/>
                                        <p:tgtEl>
                                          <p:spTgt spid="10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6" grpId="0"/>
      <p:bldP spid="104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3" descr="70ef18ebf130b4eed439c9fc"/>
          <p:cNvPicPr>
            <a:picLocks noChangeAspect="1"/>
          </p:cNvPicPr>
          <p:nvPr/>
        </p:nvPicPr>
        <p:blipFill>
          <a:blip r:embed="rId2"/>
          <a:stretch>
            <a:fillRect/>
          </a:stretch>
        </p:blipFill>
        <p:spPr>
          <a:xfrm>
            <a:off x="455295" y="1100931"/>
            <a:ext cx="3706178" cy="3337084"/>
          </a:xfrm>
          <a:prstGeom prst="rect">
            <a:avLst/>
          </a:prstGeom>
          <a:noFill/>
          <a:ln w="9525">
            <a:noFill/>
          </a:ln>
        </p:spPr>
      </p:pic>
      <p:sp>
        <p:nvSpPr>
          <p:cNvPr id="33799" name="Text Box 7"/>
          <p:cNvSpPr txBox="1">
            <a:spLocks noChangeArrowheads="1"/>
          </p:cNvSpPr>
          <p:nvPr/>
        </p:nvSpPr>
        <p:spPr bwMode="auto">
          <a:xfrm>
            <a:off x="5892800" y="386477"/>
            <a:ext cx="2322910" cy="460375"/>
          </a:xfrm>
          <a:prstGeom prst="rect">
            <a:avLst/>
          </a:prstGeom>
          <a:solidFill>
            <a:schemeClr val="bg1"/>
          </a:solidFill>
          <a:ln w="9525">
            <a:noFill/>
            <a:miter lim="800000"/>
          </a:ln>
          <a:effectLst/>
        </p:spPr>
        <p:txBody>
          <a:bodyPr>
            <a:spAutoFit/>
          </a:bodyPr>
          <a:lstStyle/>
          <a:p>
            <a:pPr>
              <a:spcBef>
                <a:spcPct val="50000"/>
              </a:spcBef>
            </a:pPr>
            <a:r>
              <a:rPr lang="zh-CN" altLang="en-US" sz="2400" noProof="1">
                <a:solidFill>
                  <a:schemeClr val="tx1"/>
                </a:solidFill>
                <a:effectLst>
                  <a:outerShdw blurRad="38100" dist="38100" dir="2700000">
                    <a:srgbClr val="C0C0C0"/>
                  </a:outerShdw>
                </a:effectLst>
                <a:latin typeface="Arial" panose="020B0604020202020204" pitchFamily="34" charset="0"/>
                <a:ea typeface="迷你简白棋" pitchFamily="2" charset="-122"/>
                <a:cs typeface="+mn-cs"/>
              </a:rPr>
              <a:t>克里米亚战争</a:t>
            </a:r>
            <a:endParaRPr lang="zh-CN" altLang="en-US" sz="2400" noProof="1">
              <a:solidFill>
                <a:schemeClr val="tx1"/>
              </a:solidFill>
              <a:effectLst>
                <a:outerShdw blurRad="38100" dist="38100" dir="2700000">
                  <a:srgbClr val="C0C0C0"/>
                </a:outerShdw>
              </a:effectLst>
              <a:latin typeface="Arial" panose="020B0604020202020204" pitchFamily="34" charset="0"/>
              <a:ea typeface="迷你简白棋" pitchFamily="2" charset="-122"/>
            </a:endParaRPr>
          </a:p>
        </p:txBody>
      </p:sp>
      <p:sp>
        <p:nvSpPr>
          <p:cNvPr id="33801" name="Rectangle 9"/>
          <p:cNvSpPr/>
          <p:nvPr/>
        </p:nvSpPr>
        <p:spPr>
          <a:xfrm>
            <a:off x="478155" y="5075555"/>
            <a:ext cx="8290560" cy="1198880"/>
          </a:xfrm>
          <a:prstGeom prst="rect">
            <a:avLst/>
          </a:prstGeom>
          <a:solidFill>
            <a:srgbClr val="FFFF00"/>
          </a:solidFill>
          <a:ln w="9525">
            <a:noFill/>
          </a:ln>
        </p:spPr>
        <p:txBody>
          <a:bodyPr wrap="square" anchor="t">
            <a:spAutoFit/>
          </a:bodyPr>
          <a:lstStyle/>
          <a:p>
            <a:pPr fontAlgn="base"/>
            <a:r>
              <a:rPr lang="zh-CN" altLang="en-US" sz="3600" b="1" strike="noStrike" noProof="1">
                <a:solidFill>
                  <a:srgbClr val="FF0000"/>
                </a:solidFill>
                <a:latin typeface="迷你简琥珀" pitchFamily="65" charset="-122"/>
                <a:ea typeface="迷你简琥珀" pitchFamily="65" charset="-122"/>
                <a:cs typeface="+mn-cs"/>
              </a:rPr>
              <a:t>克里米亚战争中惨败，充分暴露了农奴制俄国的腐朽性（对外）</a:t>
            </a:r>
          </a:p>
        </p:txBody>
      </p:sp>
      <p:sp>
        <p:nvSpPr>
          <p:cNvPr id="33805" name="Rectangle 13"/>
          <p:cNvSpPr>
            <a:spLocks noChangeArrowheads="1"/>
          </p:cNvSpPr>
          <p:nvPr/>
        </p:nvSpPr>
        <p:spPr bwMode="auto">
          <a:xfrm>
            <a:off x="4266406" y="525384"/>
            <a:ext cx="1394460" cy="414020"/>
          </a:xfrm>
          <a:prstGeom prst="rect">
            <a:avLst/>
          </a:prstGeom>
          <a:solidFill>
            <a:schemeClr val="bg1"/>
          </a:solidFill>
          <a:ln w="9525">
            <a:noFill/>
            <a:miter lim="800000"/>
          </a:ln>
          <a:effectLst/>
        </p:spPr>
        <p:txBody>
          <a:bodyPr wrap="non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zh-CN" sz="2100" b="1" i="0" u="none" strike="noStrike" kern="1200" cap="none" spc="0" normalizeH="0" baseline="0" noProof="0">
                <a:ln>
                  <a:noFill/>
                </a:ln>
                <a:solidFill>
                  <a:srgbClr val="663300"/>
                </a:solidFill>
                <a:effectLst>
                  <a:outerShdw blurRad="38100" dist="38100" dir="2700000" algn="tl">
                    <a:srgbClr val="C0C0C0"/>
                  </a:outerShdw>
                </a:effectLst>
                <a:uLnTx/>
                <a:uFillTx/>
                <a:latin typeface="迷你简水柱" pitchFamily="65" charset="-122"/>
                <a:ea typeface="迷你简水柱" pitchFamily="65" charset="-122"/>
                <a:cs typeface="+mn-cs"/>
              </a:rPr>
              <a:t>1853-1856</a:t>
            </a:r>
          </a:p>
        </p:txBody>
      </p:sp>
      <p:sp>
        <p:nvSpPr>
          <p:cNvPr id="15373" name="Rectangle 13"/>
          <p:cNvSpPr>
            <a:spLocks noChangeArrowheads="1"/>
          </p:cNvSpPr>
          <p:nvPr/>
        </p:nvSpPr>
        <p:spPr bwMode="auto">
          <a:xfrm>
            <a:off x="455136" y="293926"/>
            <a:ext cx="2849880" cy="553085"/>
          </a:xfrm>
          <a:prstGeom prst="rect">
            <a:avLst/>
          </a:prstGeom>
          <a:noFill/>
          <a:ln w="9525" algn="ctr">
            <a:noFill/>
            <a:miter lim="800000"/>
          </a:ln>
          <a:effectLst/>
        </p:spPr>
        <p:txBody>
          <a:bodyPr wrap="none">
            <a:spAutoFit/>
            <a:scene3d>
              <a:camera prst="orthographicFront"/>
              <a:lightRig rig="threePt" dir="t"/>
            </a:scene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000" b="1" i="0" u="none" strike="noStrike" kern="1200" cap="none" spc="0" normalizeH="0" baseline="0" noProof="0">
                <a:ln w="22225">
                  <a:solidFill>
                    <a:schemeClr val="accent2"/>
                  </a:solidFill>
                  <a:prstDash val="solid"/>
                </a:ln>
                <a:solidFill>
                  <a:schemeClr val="accent2">
                    <a:lumMod val="40000"/>
                    <a:lumOff val="60000"/>
                  </a:schemeClr>
                </a:solidFill>
                <a:effectLst/>
                <a:uLnTx/>
                <a:uFillTx/>
                <a:latin typeface="Arial" panose="020B0604020202020204" pitchFamily="34" charset="0"/>
                <a:ea typeface="隶书" pitchFamily="49" charset="-122"/>
                <a:cs typeface="+mn-cs"/>
              </a:rPr>
              <a:t>对外战争的失利</a:t>
            </a:r>
          </a:p>
        </p:txBody>
      </p:sp>
      <p:sp>
        <p:nvSpPr>
          <p:cNvPr id="15374" name="Text Box 4"/>
          <p:cNvSpPr txBox="1"/>
          <p:nvPr/>
        </p:nvSpPr>
        <p:spPr>
          <a:xfrm>
            <a:off x="4443095" y="969645"/>
            <a:ext cx="4228465" cy="3599815"/>
          </a:xfrm>
          <a:prstGeom prst="rect">
            <a:avLst/>
          </a:prstGeom>
          <a:noFill/>
          <a:ln w="9525">
            <a:noFill/>
          </a:ln>
        </p:spPr>
        <p:txBody>
          <a:bodyPr wrap="square" anchor="t">
            <a:spAutoFit/>
          </a:bodyPr>
          <a:lstStyle/>
          <a:p>
            <a:pPr eaLnBrk="0" fontAlgn="auto" hangingPunct="0">
              <a:lnSpc>
                <a:spcPts val="4560"/>
              </a:lnSpc>
              <a:spcBef>
                <a:spcPts val="0"/>
              </a:spcBef>
            </a:pPr>
            <a:r>
              <a:rPr lang="zh-CN" altLang="en-US" sz="2800" dirty="0">
                <a:solidFill>
                  <a:srgbClr val="FF0000"/>
                </a:solidFill>
                <a:latin typeface="Arial" panose="020B0604020202020204" pitchFamily="34" charset="0"/>
                <a:ea typeface="楷体_GB2312" pitchFamily="49" charset="-122"/>
              </a:rPr>
              <a:t>      </a:t>
            </a:r>
            <a:r>
              <a:rPr lang="zh-CN" altLang="en-US" sz="2800" dirty="0">
                <a:solidFill>
                  <a:srgbClr val="FF0000"/>
                </a:solidFill>
                <a:latin typeface="Arial" panose="020B0604020202020204" pitchFamily="34" charset="0"/>
                <a:ea typeface="黑体" panose="02010609060101010101" pitchFamily="49" charset="-122"/>
              </a:rPr>
              <a:t>恩格斯在谈到这次战争时写道：</a:t>
            </a:r>
            <a:r>
              <a:rPr lang="zh-CN" altLang="en-US" sz="2800" dirty="0">
                <a:solidFill>
                  <a:schemeClr val="tx1"/>
                </a:solidFill>
                <a:latin typeface="Arial" panose="020B0604020202020204" pitchFamily="34" charset="0"/>
                <a:ea typeface="黑体" panose="02010609060101010101" pitchFamily="49" charset="-122"/>
              </a:rPr>
              <a:t>克里米亚</a:t>
            </a:r>
            <a:r>
              <a:rPr lang="zh-CN" altLang="en-US" sz="2800" dirty="0">
                <a:solidFill>
                  <a:srgbClr val="0000FF"/>
                </a:solidFill>
                <a:latin typeface="Arial" panose="020B0604020202020204" pitchFamily="34" charset="0"/>
                <a:ea typeface="黑体" panose="02010609060101010101" pitchFamily="49" charset="-122"/>
              </a:rPr>
              <a:t>战争的特点就是一个采用原始生产形式的民族对几个拥有现代生产形式的民族进行绝望的搏斗。</a:t>
            </a:r>
          </a:p>
        </p:txBody>
      </p:sp>
      <p:sp>
        <p:nvSpPr>
          <p:cNvPr id="21513" name="文本框 1"/>
          <p:cNvSpPr txBox="1"/>
          <p:nvPr/>
        </p:nvSpPr>
        <p:spPr>
          <a:xfrm>
            <a:off x="4588192" y="4438015"/>
            <a:ext cx="3394472" cy="506730"/>
          </a:xfrm>
          <a:prstGeom prst="rect">
            <a:avLst/>
          </a:prstGeom>
          <a:noFill/>
          <a:ln w="9525">
            <a:noFill/>
          </a:ln>
        </p:spPr>
        <p:txBody>
          <a:bodyPr wrap="square" anchor="t">
            <a:spAutoFit/>
          </a:bodyPr>
          <a:lstStyle/>
          <a:p>
            <a:r>
              <a:rPr lang="zh-CN" altLang="en-US" sz="2700">
                <a:latin typeface="Arial" panose="020B0604020202020204" pitchFamily="34" charset="0"/>
                <a:ea typeface="隶书" pitchFamily="49" charset="-122"/>
              </a:rPr>
              <a:t>俄国</a:t>
            </a:r>
            <a:r>
              <a:rPr lang="en-US" altLang="zh-CN" sz="2700">
                <a:latin typeface="Arial" panose="020B0604020202020204" pitchFamily="34" charset="0"/>
                <a:ea typeface="隶书" pitchFamily="49" charset="-122"/>
              </a:rPr>
              <a:t>VS</a:t>
            </a:r>
            <a:r>
              <a:rPr lang="zh-CN" altLang="en-US" sz="2700">
                <a:latin typeface="Arial" panose="020B0604020202020204" pitchFamily="34" charset="0"/>
                <a:ea typeface="隶书" pitchFamily="49" charset="-122"/>
              </a:rPr>
              <a:t>土耳其、英法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dissolve">
                                      <p:cBhvr>
                                        <p:cTn id="7" dur="500"/>
                                        <p:tgtEl>
                                          <p:spTgt spid="153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wipe(left)">
                                      <p:cBhvr>
                                        <p:cTn id="12"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P spid="1537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ChangeArrowheads="1"/>
          </p:cNvSpPr>
          <p:nvPr/>
        </p:nvSpPr>
        <p:spPr bwMode="auto">
          <a:xfrm>
            <a:off x="992664" y="501650"/>
            <a:ext cx="6919277" cy="830896"/>
          </a:xfrm>
          <a:prstGeom prst="cube">
            <a:avLst>
              <a:gd name="adj" fmla="val 25000"/>
            </a:avLst>
          </a:prstGeom>
          <a:noFill/>
          <a:ln>
            <a:noFill/>
          </a:ln>
        </p:spPr>
        <p:txBody>
          <a:bodyPr vert="horz" wrap="none" lIns="91440" tIns="45720" rIns="91440" bIns="45720" rtlCol="0" anchor="t">
            <a:spAutoFit/>
          </a:bodyPr>
          <a:lstStyle/>
          <a:p>
            <a:pPr lvl="0" algn="ctr" fontAlgn="base"/>
            <a:r>
              <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 农奴制危机表现（改革的背景）</a:t>
            </a:r>
          </a:p>
        </p:txBody>
      </p:sp>
      <p:sp>
        <p:nvSpPr>
          <p:cNvPr id="35843" name="Text Box 3"/>
          <p:cNvSpPr txBox="1">
            <a:spLocks noChangeArrowheads="1"/>
          </p:cNvSpPr>
          <p:nvPr/>
        </p:nvSpPr>
        <p:spPr bwMode="auto">
          <a:xfrm>
            <a:off x="777875" y="1619885"/>
            <a:ext cx="7727950" cy="1198880"/>
          </a:xfrm>
          <a:prstGeom prst="rect">
            <a:avLst/>
          </a:prstGeom>
          <a:noFill/>
          <a:ln w="9525">
            <a:noFill/>
            <a:miter lim="800000"/>
          </a:ln>
          <a:effectLst/>
        </p:spPr>
        <p:txBody>
          <a:bodyPr wrap="square">
            <a:spAutoFit/>
          </a:bodyPr>
          <a:lstStyle/>
          <a:p>
            <a:pPr>
              <a:spcBef>
                <a:spcPct val="50000"/>
              </a:spcBef>
            </a:pPr>
            <a:r>
              <a:rPr lang="zh-CN" altLang="en-US" sz="3600" b="1" noProof="1">
                <a:solidFill>
                  <a:srgbClr val="FF3300"/>
                </a:solidFill>
                <a:effectLst>
                  <a:outerShdw blurRad="38100" dist="38100" dir="2700000">
                    <a:srgbClr val="C0C0C0"/>
                  </a:outerShdw>
                </a:effectLst>
                <a:latin typeface="迷你简太极" pitchFamily="2" charset="-122"/>
                <a:ea typeface="迷你简太极" pitchFamily="2" charset="-122"/>
                <a:cs typeface="+mn-cs"/>
              </a:rPr>
              <a:t>经济上</a:t>
            </a:r>
            <a:r>
              <a:rPr lang="en-US" altLang="zh-CN" sz="3600" b="1"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a:effectLst>
                  <a:outerShdw blurRad="38100" dist="38100" dir="2700000">
                    <a:srgbClr val="C0C0C0"/>
                  </a:outerShdw>
                </a:effectLst>
                <a:latin typeface="迷你简太极" pitchFamily="2" charset="-122"/>
                <a:ea typeface="迷你简太极" pitchFamily="2" charset="-122"/>
                <a:cs typeface="+mn-cs"/>
              </a:rPr>
              <a:t>农奴制严重阻碍俄国资本主义经济的发展。</a:t>
            </a:r>
            <a:r>
              <a:rPr lang="zh-CN" altLang="en-US" sz="3600" b="1" noProof="1">
                <a:solidFill>
                  <a:srgbClr val="FF0000"/>
                </a:solidFill>
                <a:effectLst>
                  <a:outerShdw blurRad="38100" dist="38100" dir="2700000">
                    <a:srgbClr val="C0C0C0"/>
                  </a:outerShdw>
                </a:effectLst>
                <a:latin typeface="迷你简太极" pitchFamily="2" charset="-122"/>
                <a:ea typeface="迷你简太极" pitchFamily="2" charset="-122"/>
                <a:cs typeface="+mn-cs"/>
              </a:rPr>
              <a:t>（根本原因）</a:t>
            </a:r>
          </a:p>
        </p:txBody>
      </p:sp>
      <p:sp>
        <p:nvSpPr>
          <p:cNvPr id="35844" name="Text Box 4"/>
          <p:cNvSpPr txBox="1">
            <a:spLocks noChangeArrowheads="1"/>
          </p:cNvSpPr>
          <p:nvPr/>
        </p:nvSpPr>
        <p:spPr bwMode="auto">
          <a:xfrm>
            <a:off x="777875" y="2907665"/>
            <a:ext cx="7600315" cy="1198880"/>
          </a:xfrm>
          <a:prstGeom prst="rect">
            <a:avLst/>
          </a:prstGeom>
          <a:noFill/>
          <a:ln w="9525">
            <a:noFill/>
            <a:miter lim="800000"/>
          </a:ln>
          <a:effectLst/>
        </p:spPr>
        <p:txBody>
          <a:bodyPr wrap="square">
            <a:spAutoFit/>
          </a:bodyPr>
          <a:lstStyle/>
          <a:p>
            <a:pPr>
              <a:spcBef>
                <a:spcPct val="50000"/>
              </a:spcBef>
            </a:pPr>
            <a:r>
              <a:rPr lang="zh-CN" altLang="en-US" sz="3600" b="1" noProof="1">
                <a:solidFill>
                  <a:srgbClr val="FF3300"/>
                </a:solidFill>
                <a:effectLst>
                  <a:outerShdw blurRad="38100" dist="38100" dir="2700000">
                    <a:srgbClr val="C0C0C0"/>
                  </a:outerShdw>
                </a:effectLst>
                <a:latin typeface="迷你简太极" pitchFamily="2" charset="-122"/>
                <a:ea typeface="迷你简太极" pitchFamily="2" charset="-122"/>
                <a:cs typeface="+mn-cs"/>
              </a:rPr>
              <a:t>政治上</a:t>
            </a:r>
            <a:r>
              <a:rPr lang="en-US" altLang="zh-CN" sz="3600" b="1"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a:effectLst>
                  <a:outerShdw blurRad="38100" dist="38100" dir="2700000">
                    <a:srgbClr val="C0C0C0"/>
                  </a:outerShdw>
                </a:effectLst>
                <a:latin typeface="迷你简太极" pitchFamily="2" charset="-122"/>
                <a:ea typeface="迷你简太极" pitchFamily="2" charset="-122"/>
                <a:cs typeface="+mn-cs"/>
              </a:rPr>
              <a:t>阶级矛盾进一步激化，农奴暴动频繁。</a:t>
            </a:r>
            <a:endParaRPr lang="zh-CN" altLang="en-US" sz="3600" b="1" noProof="1">
              <a:effectLst>
                <a:outerShdw blurRad="38100" dist="38100" dir="2700000">
                  <a:srgbClr val="C0C0C0"/>
                </a:outerShdw>
              </a:effectLst>
              <a:latin typeface="迷你简太极" pitchFamily="2" charset="-122"/>
              <a:ea typeface="迷你简太极" pitchFamily="2" charset="-122"/>
            </a:endParaRPr>
          </a:p>
        </p:txBody>
      </p:sp>
      <p:sp>
        <p:nvSpPr>
          <p:cNvPr id="35845" name="Text Box 5"/>
          <p:cNvSpPr txBox="1">
            <a:spLocks noChangeArrowheads="1"/>
          </p:cNvSpPr>
          <p:nvPr/>
        </p:nvSpPr>
        <p:spPr bwMode="auto">
          <a:xfrm>
            <a:off x="777875" y="4285615"/>
            <a:ext cx="7727950" cy="1198880"/>
          </a:xfrm>
          <a:prstGeom prst="rect">
            <a:avLst/>
          </a:prstGeom>
          <a:noFill/>
          <a:ln w="9525">
            <a:noFill/>
            <a:miter lim="800000"/>
          </a:ln>
          <a:effectLst/>
        </p:spPr>
        <p:txBody>
          <a:bodyPr wrap="square">
            <a:spAutoFit/>
          </a:bodyPr>
          <a:lstStyle/>
          <a:p>
            <a:pPr>
              <a:spcBef>
                <a:spcPct val="50000"/>
              </a:spcBef>
            </a:pPr>
            <a:r>
              <a:rPr lang="zh-CN" altLang="en-US" sz="3600" b="1" noProof="1">
                <a:solidFill>
                  <a:srgbClr val="FF3300"/>
                </a:solidFill>
                <a:effectLst>
                  <a:outerShdw blurRad="38100" dist="38100" dir="2700000">
                    <a:srgbClr val="C0C0C0"/>
                  </a:outerShdw>
                </a:effectLst>
                <a:latin typeface="迷你简太极" pitchFamily="2" charset="-122"/>
                <a:ea typeface="迷你简太极" pitchFamily="2" charset="-122"/>
                <a:cs typeface="+mn-cs"/>
              </a:rPr>
              <a:t>对  外</a:t>
            </a:r>
            <a:r>
              <a:rPr lang="en-US" altLang="zh-CN" sz="3600" b="1"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a:effectLst>
                  <a:outerShdw blurRad="38100" dist="38100" dir="2700000">
                    <a:srgbClr val="C0C0C0"/>
                  </a:outerShdw>
                </a:effectLst>
                <a:latin typeface="迷你简太极" pitchFamily="2" charset="-122"/>
                <a:ea typeface="迷你简太极" pitchFamily="2" charset="-122"/>
                <a:cs typeface="+mn-cs"/>
              </a:rPr>
              <a:t>克里米亚战争中惨败，充分暴露了农奴制的腐朽性。</a:t>
            </a:r>
            <a:endParaRPr lang="zh-CN" altLang="en-US" sz="3600" b="1" noProof="1">
              <a:effectLst>
                <a:outerShdw blurRad="38100" dist="38100" dir="2700000">
                  <a:srgbClr val="C0C0C0"/>
                </a:outerShdw>
              </a:effectLst>
              <a:latin typeface="迷你简太极" pitchFamily="2" charset="-122"/>
              <a:ea typeface="迷你简太极"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ipe(up)">
                                      <p:cBhvr>
                                        <p:cTn id="7" dur="500"/>
                                        <p:tgtEl>
                                          <p:spTgt spid="35843"/>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44"/>
                                        </p:tgtEl>
                                        <p:attrNameLst>
                                          <p:attrName>style.visibility</p:attrName>
                                        </p:attrNameLst>
                                      </p:cBhvr>
                                      <p:to>
                                        <p:strVal val="visible"/>
                                      </p:to>
                                    </p:set>
                                    <p:animEffect transition="in" filter="wipe(up)">
                                      <p:cBhvr>
                                        <p:cTn id="11" dur="500"/>
                                        <p:tgtEl>
                                          <p:spTgt spid="35844"/>
                                        </p:tgtEl>
                                      </p:cBhvr>
                                    </p:animEffect>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wipe(up)">
                                      <p:cBhvr>
                                        <p:cTn id="15" dur="500"/>
                                        <p:tgtEl>
                                          <p:spTgt spid="35845"/>
                                        </p:tgtEl>
                                      </p:cBhvr>
                                    </p:animEffect>
                                  </p:childTnLst>
                                  <p:subTnLst>
                                    <p:audio>
                                      <p:cMediaNode>
                                        <p:cTn display="0" masterRel="sameClick">
                                          <p:stCondLst>
                                            <p:cond evt="begin" delay="0">
                                              <p:tn val="13"/>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p:bldP spid="35844" grpId="0" bldLvl="0" animBg="1"/>
      <p:bldP spid="3584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文本框 101377"/>
          <p:cNvSpPr txBox="1"/>
          <p:nvPr/>
        </p:nvSpPr>
        <p:spPr>
          <a:xfrm>
            <a:off x="260985" y="226060"/>
            <a:ext cx="2561590" cy="583565"/>
          </a:xfrm>
          <a:prstGeom prst="rect">
            <a:avLst/>
          </a:prstGeom>
          <a:noFill/>
          <a:ln w="9525">
            <a:noFill/>
          </a:ln>
          <a:extLst>
            <a:ext uri="{909E8E84-426E-40DD-AFC4-6F175D3DCCD1}">
              <a14:hiddenFill xmlns:a14="http://schemas.microsoft.com/office/drawing/2010/main" xmlns="">
                <a:solidFill>
                  <a:srgbClr val="C0C0C0"/>
                </a:solidFill>
              </a14:hiddenFill>
            </a:ext>
          </a:extLst>
        </p:spPr>
        <p:txBody>
          <a:bodyPr wrap="square" anchor="t">
            <a:spAutoFit/>
            <a:scene3d>
              <a:camera prst="orthographicFront"/>
              <a:lightRig rig="threePt" dir="t"/>
            </a:scene3d>
          </a:bodyPr>
          <a:lstStyle/>
          <a:p>
            <a:r>
              <a:rPr lang="zh-CN" altLang="en-US" sz="32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rPr>
              <a:t>史料解读</a:t>
            </a:r>
          </a:p>
        </p:txBody>
      </p:sp>
      <p:sp>
        <p:nvSpPr>
          <p:cNvPr id="101379" name="文本框 101378"/>
          <p:cNvSpPr txBox="1"/>
          <p:nvPr/>
        </p:nvSpPr>
        <p:spPr>
          <a:xfrm>
            <a:off x="260985" y="905510"/>
            <a:ext cx="8594090" cy="1876425"/>
          </a:xfrm>
          <a:prstGeom prst="rect">
            <a:avLst/>
          </a:prstGeom>
          <a:noFill/>
          <a:ln w="9525">
            <a:noFill/>
          </a:ln>
        </p:spPr>
        <p:txBody>
          <a:bodyPr wrap="square" anchor="t">
            <a:spAutoFit/>
          </a:bodyPr>
          <a:lstStyle/>
          <a:p>
            <a:pPr fontAlgn="auto">
              <a:lnSpc>
                <a:spcPts val="4640"/>
              </a:lnSpc>
            </a:pP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       与其等农民自下而上起来解放自己，不如自上而下解放农民。</a:t>
            </a:r>
          </a:p>
          <a:p>
            <a:pPr fontAlgn="auto">
              <a:lnSpc>
                <a:spcPts val="4640"/>
              </a:lnSpc>
            </a:pP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            </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亚历山大二世</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1856</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年</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3</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月的一次谈话</a:t>
            </a:r>
          </a:p>
        </p:txBody>
      </p:sp>
      <p:sp>
        <p:nvSpPr>
          <p:cNvPr id="101380" name="文本框 101379"/>
          <p:cNvSpPr txBox="1"/>
          <p:nvPr/>
        </p:nvSpPr>
        <p:spPr>
          <a:xfrm>
            <a:off x="807720" y="2966720"/>
            <a:ext cx="7828280" cy="953135"/>
          </a:xfrm>
          <a:prstGeom prst="rect">
            <a:avLst/>
          </a:prstGeom>
          <a:noFill/>
          <a:ln w="9525">
            <a:noFill/>
          </a:ln>
        </p:spPr>
        <p:txBody>
          <a:bodyPr wrap="square" anchor="t">
            <a:spAutoFit/>
          </a:bodyPr>
          <a:lstStyle/>
          <a:p>
            <a:r>
              <a:rPr lang="zh-CN" altLang="en-US" sz="2800" b="1" dirty="0">
                <a:latin typeface="楷体_GB2312" pitchFamily="49" charset="-122"/>
                <a:ea typeface="楷体_GB2312" pitchFamily="49" charset="-122"/>
              </a:rPr>
              <a:t>（</a:t>
            </a:r>
            <a:r>
              <a:rPr lang="en-US" altLang="zh-CN" sz="2800" b="1" dirty="0">
                <a:latin typeface="楷体_GB2312" pitchFamily="49" charset="-122"/>
                <a:ea typeface="楷体_GB2312" pitchFamily="49" charset="-122"/>
              </a:rPr>
              <a:t>1</a:t>
            </a:r>
            <a:r>
              <a:rPr lang="zh-CN" altLang="en-US" sz="2800" b="1" dirty="0">
                <a:latin typeface="楷体_GB2312" pitchFamily="49" charset="-122"/>
                <a:ea typeface="楷体_GB2312" pitchFamily="49" charset="-122"/>
              </a:rPr>
              <a:t>）材料中，“农民自下而上起来解放自己”指的是什么？“自上而下解放农民”又指什么</a:t>
            </a:r>
            <a:r>
              <a:rPr lang="en-US" altLang="zh-CN" sz="2800" b="1">
                <a:latin typeface="楷体_GB2312" pitchFamily="49" charset="-122"/>
                <a:ea typeface="楷体_GB2312" pitchFamily="49" charset="-122"/>
              </a:rPr>
              <a:t>?</a:t>
            </a:r>
          </a:p>
        </p:txBody>
      </p:sp>
      <p:sp>
        <p:nvSpPr>
          <p:cNvPr id="23556" name="文本框 101380"/>
          <p:cNvSpPr txBox="1"/>
          <p:nvPr/>
        </p:nvSpPr>
        <p:spPr>
          <a:xfrm>
            <a:off x="1645444" y="4873229"/>
            <a:ext cx="5898356" cy="368300"/>
          </a:xfrm>
          <a:prstGeom prst="rect">
            <a:avLst/>
          </a:prstGeom>
          <a:noFill/>
          <a:ln w="9525">
            <a:noFill/>
          </a:ln>
        </p:spPr>
        <p:txBody>
          <a:bodyPr anchor="t">
            <a:spAutoFit/>
          </a:bodyPr>
          <a:lstStyle/>
          <a:p>
            <a:endParaRPr lang="zh-CN" altLang="en-US" dirty="0">
              <a:latin typeface="Times New Roman" panose="02020603050405020304" pitchFamily="18" charset="0"/>
              <a:ea typeface="宋体" panose="02010600030101010101" pitchFamily="2" charset="-122"/>
            </a:endParaRPr>
          </a:p>
        </p:txBody>
      </p:sp>
      <p:sp>
        <p:nvSpPr>
          <p:cNvPr id="101382" name="文本框 101381"/>
          <p:cNvSpPr txBox="1"/>
          <p:nvPr/>
        </p:nvSpPr>
        <p:spPr>
          <a:xfrm>
            <a:off x="889635" y="4760595"/>
            <a:ext cx="7664450" cy="953135"/>
          </a:xfrm>
          <a:prstGeom prst="rect">
            <a:avLst/>
          </a:prstGeom>
          <a:noFill/>
          <a:ln w="9525">
            <a:noFill/>
          </a:ln>
        </p:spPr>
        <p:txBody>
          <a:bodyPr wrap="square" anchor="t">
            <a:spAutoFit/>
          </a:bodyPr>
          <a:lstStyle/>
          <a:p>
            <a:r>
              <a:rPr lang="zh-CN" altLang="en-US" sz="2800" b="1" dirty="0">
                <a:latin typeface="楷体_GB2312" pitchFamily="49" charset="-122"/>
                <a:ea typeface="楷体_GB2312" pitchFamily="49" charset="-122"/>
              </a:rPr>
              <a:t>（</a:t>
            </a:r>
            <a:r>
              <a:rPr lang="en-US" altLang="zh-CN" sz="2800" b="1" dirty="0">
                <a:latin typeface="楷体_GB2312" pitchFamily="49" charset="-122"/>
                <a:ea typeface="楷体_GB2312" pitchFamily="49" charset="-122"/>
              </a:rPr>
              <a:t>2</a:t>
            </a:r>
            <a:r>
              <a:rPr lang="zh-CN" altLang="en-US" sz="2800" b="1" dirty="0">
                <a:latin typeface="楷体_GB2312" pitchFamily="49" charset="-122"/>
                <a:ea typeface="楷体_GB2312" pitchFamily="49" charset="-122"/>
              </a:rPr>
              <a:t>）从中我们可以看出亚历山大二世改革的主观目的是什么？</a:t>
            </a:r>
            <a:endParaRPr lang="zh-CN" altLang="en-US" sz="2800" b="1">
              <a:latin typeface="Times New Roman" panose="02020603050405020304" pitchFamily="18" charset="0"/>
              <a:ea typeface="宋体" panose="02010600030101010101" pitchFamily="2" charset="-122"/>
            </a:endParaRPr>
          </a:p>
        </p:txBody>
      </p:sp>
      <p:sp>
        <p:nvSpPr>
          <p:cNvPr id="23558" name="文本框 101382"/>
          <p:cNvSpPr txBox="1"/>
          <p:nvPr/>
        </p:nvSpPr>
        <p:spPr>
          <a:xfrm>
            <a:off x="2574131" y="3699272"/>
            <a:ext cx="914400" cy="368300"/>
          </a:xfrm>
          <a:prstGeom prst="rect">
            <a:avLst/>
          </a:prstGeom>
          <a:noFill/>
          <a:ln w="9525">
            <a:noFill/>
          </a:ln>
        </p:spPr>
        <p:txBody>
          <a:bodyPr anchor="t">
            <a:spAutoFit/>
          </a:bodyPr>
          <a:lstStyle/>
          <a:p>
            <a:pPr>
              <a:spcBef>
                <a:spcPct val="50000"/>
              </a:spcBef>
            </a:pPr>
            <a:endParaRPr lang="zh-CN" altLang="en-US" dirty="0">
              <a:latin typeface="Times New Roman" panose="02020603050405020304" pitchFamily="18" charset="0"/>
              <a:ea typeface="宋体" panose="02010600030101010101" pitchFamily="2" charset="-122"/>
            </a:endParaRPr>
          </a:p>
        </p:txBody>
      </p:sp>
      <p:sp>
        <p:nvSpPr>
          <p:cNvPr id="101384" name="文本框 101383"/>
          <p:cNvSpPr txBox="1"/>
          <p:nvPr/>
        </p:nvSpPr>
        <p:spPr>
          <a:xfrm>
            <a:off x="168910" y="3007360"/>
            <a:ext cx="512445" cy="1753235"/>
          </a:xfrm>
          <a:prstGeom prst="rect">
            <a:avLst/>
          </a:prstGeom>
          <a:noFill/>
          <a:ln w="9525">
            <a:noFill/>
          </a:ln>
        </p:spPr>
        <p:txBody>
          <a:bodyPr wrap="square" anchor="t">
            <a:spAutoFit/>
            <a:scene3d>
              <a:camera prst="orthographicFront"/>
              <a:lightRig rig="threePt" dir="t"/>
            </a:scene3d>
          </a:bodyPr>
          <a:lstStyle/>
          <a:p>
            <a:r>
              <a:rPr lang="zh-CN" altLang="en-US" sz="3600" b="1" dirty="0">
                <a:solidFill>
                  <a:srgbClr val="0810B8"/>
                </a:solidFill>
                <a:effectLst>
                  <a:outerShdw blurRad="38100" dist="25400" dir="5400000" algn="ctr" rotWithShape="0">
                    <a:srgbClr val="6E747A">
                      <a:alpha val="43000"/>
                    </a:srgbClr>
                  </a:outerShdw>
                </a:effectLst>
                <a:latin typeface="Times New Roman" panose="02020603050405020304" pitchFamily="18" charset="0"/>
                <a:ea typeface="黑体" panose="02010609060101010101" pitchFamily="49" charset="-122"/>
              </a:rPr>
              <a:t>请回答：</a:t>
            </a:r>
          </a:p>
        </p:txBody>
      </p:sp>
      <p:sp>
        <p:nvSpPr>
          <p:cNvPr id="101385" name="文本框 101384"/>
          <p:cNvSpPr txBox="1"/>
          <p:nvPr/>
        </p:nvSpPr>
        <p:spPr>
          <a:xfrm>
            <a:off x="1645126" y="4067810"/>
            <a:ext cx="1858566" cy="506730"/>
          </a:xfrm>
          <a:prstGeom prst="rect">
            <a:avLst/>
          </a:prstGeom>
          <a:noFill/>
          <a:ln w="9525">
            <a:noFill/>
          </a:ln>
        </p:spPr>
        <p:txBody>
          <a:bodyPr anchor="t">
            <a:spAutoFit/>
          </a:bodyPr>
          <a:lstStyle/>
          <a:p>
            <a:r>
              <a:rPr lang="zh-CN" altLang="en-US" sz="2700" dirty="0">
                <a:solidFill>
                  <a:srgbClr val="CC0000"/>
                </a:solidFill>
                <a:latin typeface="Times New Roman" panose="02020603050405020304" pitchFamily="18" charset="0"/>
                <a:ea typeface="黑体" panose="02010609060101010101" pitchFamily="49" charset="-122"/>
              </a:rPr>
              <a:t>农民暴动；</a:t>
            </a:r>
          </a:p>
        </p:txBody>
      </p:sp>
      <p:sp>
        <p:nvSpPr>
          <p:cNvPr id="101386" name="文本框 101385"/>
          <p:cNvSpPr txBox="1"/>
          <p:nvPr/>
        </p:nvSpPr>
        <p:spPr>
          <a:xfrm>
            <a:off x="4192032" y="4067810"/>
            <a:ext cx="1897380" cy="506730"/>
          </a:xfrm>
          <a:prstGeom prst="rect">
            <a:avLst/>
          </a:prstGeom>
          <a:noFill/>
          <a:ln w="9525">
            <a:noFill/>
          </a:ln>
        </p:spPr>
        <p:txBody>
          <a:bodyPr wrap="none" anchor="t">
            <a:spAutoFit/>
          </a:bodyPr>
          <a:lstStyle/>
          <a:p>
            <a:r>
              <a:rPr lang="zh-CN" altLang="en-US" sz="2700" dirty="0">
                <a:solidFill>
                  <a:srgbClr val="CC0000"/>
                </a:solidFill>
                <a:latin typeface="Times New Roman" panose="02020603050405020304" pitchFamily="18" charset="0"/>
                <a:ea typeface="黑体" panose="02010609060101010101" pitchFamily="49" charset="-122"/>
              </a:rPr>
              <a:t>农奴制改革</a:t>
            </a:r>
          </a:p>
        </p:txBody>
      </p:sp>
      <p:sp>
        <p:nvSpPr>
          <p:cNvPr id="101387" name="文本框 101386"/>
          <p:cNvSpPr txBox="1"/>
          <p:nvPr/>
        </p:nvSpPr>
        <p:spPr>
          <a:xfrm>
            <a:off x="1740139" y="5826046"/>
            <a:ext cx="2583180" cy="506730"/>
          </a:xfrm>
          <a:prstGeom prst="rect">
            <a:avLst/>
          </a:prstGeom>
          <a:noFill/>
          <a:ln w="9525">
            <a:noFill/>
          </a:ln>
        </p:spPr>
        <p:txBody>
          <a:bodyPr wrap="none" anchor="t">
            <a:spAutoFit/>
          </a:bodyPr>
          <a:lstStyle/>
          <a:p>
            <a:r>
              <a:rPr lang="zh-CN" altLang="en-US" sz="2700" dirty="0">
                <a:solidFill>
                  <a:srgbClr val="CC0000"/>
                </a:solidFill>
                <a:latin typeface="Times New Roman" panose="02020603050405020304" pitchFamily="18" charset="0"/>
                <a:ea typeface="黑体" panose="02010609060101010101" pitchFamily="49" charset="-122"/>
              </a:rPr>
              <a:t>挽救统治危机。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500" fill="hold"/>
                                        <p:tgtEl>
                                          <p:spTgt spid="101378"/>
                                        </p:tgtEl>
                                        <p:attrNameLst>
                                          <p:attrName>ppt_x</p:attrName>
                                        </p:attrNameLst>
                                      </p:cBhvr>
                                      <p:tavLst>
                                        <p:tav tm="0">
                                          <p:val>
                                            <p:strVal val="#ppt_x"/>
                                          </p:val>
                                        </p:tav>
                                        <p:tav tm="100000">
                                          <p:val>
                                            <p:strVal val="#ppt_x"/>
                                          </p:val>
                                        </p:tav>
                                      </p:tavLst>
                                    </p:anim>
                                    <p:anim calcmode="lin" valueType="num">
                                      <p:cBhvr>
                                        <p:cTn id="8" dur="500" fill="hold"/>
                                        <p:tgtEl>
                                          <p:spTgt spid="1013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1379"/>
                                        </p:tgtEl>
                                        <p:attrNameLst>
                                          <p:attrName>style.visibility</p:attrName>
                                        </p:attrNameLst>
                                      </p:cBhvr>
                                      <p:to>
                                        <p:strVal val="visible"/>
                                      </p:to>
                                    </p:set>
                                    <p:anim calcmode="lin" valueType="num">
                                      <p:cBhvr>
                                        <p:cTn id="13" dur="500" fill="hold"/>
                                        <p:tgtEl>
                                          <p:spTgt spid="101379"/>
                                        </p:tgtEl>
                                        <p:attrNameLst>
                                          <p:attrName>ppt_x</p:attrName>
                                        </p:attrNameLst>
                                      </p:cBhvr>
                                      <p:tavLst>
                                        <p:tav tm="0">
                                          <p:val>
                                            <p:strVal val="#ppt_x"/>
                                          </p:val>
                                        </p:tav>
                                        <p:tav tm="100000">
                                          <p:val>
                                            <p:strVal val="#ppt_x"/>
                                          </p:val>
                                        </p:tav>
                                      </p:tavLst>
                                    </p:anim>
                                    <p:anim calcmode="lin" valueType="num">
                                      <p:cBhvr>
                                        <p:cTn id="14" dur="500" fill="hold"/>
                                        <p:tgtEl>
                                          <p:spTgt spid="1013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1384"/>
                                        </p:tgtEl>
                                        <p:attrNameLst>
                                          <p:attrName>style.visibility</p:attrName>
                                        </p:attrNameLst>
                                      </p:cBhvr>
                                      <p:to>
                                        <p:strVal val="visible"/>
                                      </p:to>
                                    </p:set>
                                    <p:animEffect transition="in" filter="dissolve">
                                      <p:cBhvr>
                                        <p:cTn id="19" dur="500"/>
                                        <p:tgtEl>
                                          <p:spTgt spid="10138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1380"/>
                                        </p:tgtEl>
                                        <p:attrNameLst>
                                          <p:attrName>style.visibility</p:attrName>
                                        </p:attrNameLst>
                                      </p:cBhvr>
                                      <p:to>
                                        <p:strVal val="visible"/>
                                      </p:to>
                                    </p:set>
                                    <p:anim calcmode="lin" valueType="num">
                                      <p:cBhvr>
                                        <p:cTn id="24" dur="500" fill="hold"/>
                                        <p:tgtEl>
                                          <p:spTgt spid="101380"/>
                                        </p:tgtEl>
                                        <p:attrNameLst>
                                          <p:attrName>ppt_x</p:attrName>
                                        </p:attrNameLst>
                                      </p:cBhvr>
                                      <p:tavLst>
                                        <p:tav tm="0">
                                          <p:val>
                                            <p:strVal val="#ppt_x"/>
                                          </p:val>
                                        </p:tav>
                                        <p:tav tm="100000">
                                          <p:val>
                                            <p:strVal val="#ppt_x"/>
                                          </p:val>
                                        </p:tav>
                                      </p:tavLst>
                                    </p:anim>
                                    <p:anim calcmode="lin" valueType="num">
                                      <p:cBhvr>
                                        <p:cTn id="25" dur="500" fill="hold"/>
                                        <p:tgtEl>
                                          <p:spTgt spid="10138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0138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01386"/>
                                        </p:tgtEl>
                                        <p:attrNameLst>
                                          <p:attrName>style.visibility</p:attrName>
                                        </p:attrNameLst>
                                      </p:cBhvr>
                                      <p:to>
                                        <p:strVal val="visible"/>
                                      </p:to>
                                    </p:set>
                                    <p:animEffect transition="in" filter="blinds(horizontal)">
                                      <p:cBhvr>
                                        <p:cTn id="34" dur="500"/>
                                        <p:tgtEl>
                                          <p:spTgt spid="10138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01382"/>
                                        </p:tgtEl>
                                        <p:attrNameLst>
                                          <p:attrName>style.visibility</p:attrName>
                                        </p:attrNameLst>
                                      </p:cBhvr>
                                      <p:to>
                                        <p:strVal val="visible"/>
                                      </p:to>
                                    </p:set>
                                    <p:anim calcmode="lin" valueType="num">
                                      <p:cBhvr>
                                        <p:cTn id="39" dur="500" fill="hold"/>
                                        <p:tgtEl>
                                          <p:spTgt spid="101382"/>
                                        </p:tgtEl>
                                        <p:attrNameLst>
                                          <p:attrName>ppt_x</p:attrName>
                                        </p:attrNameLst>
                                      </p:cBhvr>
                                      <p:tavLst>
                                        <p:tav tm="0">
                                          <p:val>
                                            <p:strVal val="0-#ppt_w/2"/>
                                          </p:val>
                                        </p:tav>
                                        <p:tav tm="100000">
                                          <p:val>
                                            <p:strVal val="#ppt_x"/>
                                          </p:val>
                                        </p:tav>
                                      </p:tavLst>
                                    </p:anim>
                                    <p:anim calcmode="lin" valueType="num">
                                      <p:cBhvr>
                                        <p:cTn id="40" dur="500" fill="hold"/>
                                        <p:tgtEl>
                                          <p:spTgt spid="101382"/>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1013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ldLvl="0" animBg="1"/>
      <p:bldP spid="101379" grpId="0"/>
      <p:bldP spid="101380" grpId="0"/>
      <p:bldP spid="101382" grpId="0"/>
      <p:bldP spid="101384" grpId="0"/>
      <p:bldP spid="101385" grpId="0"/>
      <p:bldP spid="101386" grpId="0"/>
      <p:bldP spid="10138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Text Box 3"/>
          <p:cNvSpPr>
            <a:spLocks noGrp="1"/>
          </p:cNvSpPr>
          <p:nvPr>
            <p:ph idx="4294967295"/>
          </p:nvPr>
        </p:nvSpPr>
        <p:spPr>
          <a:xfrm>
            <a:off x="226695" y="2280920"/>
            <a:ext cx="8670290" cy="1028700"/>
          </a:xfrm>
        </p:spPr>
        <p:txBody>
          <a:bodyPr wrap="square" lIns="68580" tIns="34290" rIns="68580" bIns="34290" anchor="t"/>
          <a:lstStyle/>
          <a:p>
            <a:pPr eaLnBrk="1" hangingPunct="1">
              <a:spcBef>
                <a:spcPct val="0"/>
              </a:spcBef>
              <a:buNone/>
            </a:pPr>
            <a:r>
              <a:rPr lang="zh-CN" altLang="en-US" sz="2700" b="1" dirty="0">
                <a:solidFill>
                  <a:srgbClr val="0000CC"/>
                </a:solidFill>
                <a:latin typeface="华文行楷" pitchFamily="2" charset="-122"/>
                <a:ea typeface="华文行楷" pitchFamily="2" charset="-122"/>
              </a:rPr>
              <a:t>（</a:t>
            </a:r>
            <a:r>
              <a:rPr lang="en-US" altLang="zh-CN" sz="2700" b="1" dirty="0">
                <a:solidFill>
                  <a:srgbClr val="0000CC"/>
                </a:solidFill>
                <a:latin typeface="华文行楷" pitchFamily="2" charset="-122"/>
                <a:ea typeface="华文行楷" pitchFamily="2" charset="-122"/>
              </a:rPr>
              <a:t>1</a:t>
            </a:r>
            <a:r>
              <a:rPr lang="zh-CN" altLang="en-US" sz="2700" b="1" dirty="0">
                <a:solidFill>
                  <a:srgbClr val="0000CC"/>
                </a:solidFill>
                <a:latin typeface="华文行楷" pitchFamily="2" charset="-122"/>
                <a:ea typeface="华文行楷" pitchFamily="2" charset="-122"/>
              </a:rPr>
              <a:t>）农奴获得人身自由，可以改变身份，自由转换职业；</a:t>
            </a:r>
          </a:p>
        </p:txBody>
      </p:sp>
      <p:sp>
        <p:nvSpPr>
          <p:cNvPr id="96260" name="Text Box 4"/>
          <p:cNvSpPr/>
          <p:nvPr/>
        </p:nvSpPr>
        <p:spPr>
          <a:xfrm>
            <a:off x="236855" y="3037840"/>
            <a:ext cx="8670290" cy="1305560"/>
          </a:xfrm>
          <a:prstGeom prst="rect">
            <a:avLst/>
          </a:prstGeom>
        </p:spPr>
        <p:txBody>
          <a:bodyPr vert="horz" wrap="square" lIns="68580" tIns="34290" rIns="68580" bIns="34290" rtlCol="0" anchor="t">
            <a:normAutofit/>
          </a:bodyPr>
          <a:lstStyle/>
          <a:p>
            <a:pPr marL="228600" lvl="0" indent="-228600" algn="l" fontAlgn="auto">
              <a:lnSpc>
                <a:spcPts val="3240"/>
              </a:lnSpc>
              <a:buFont typeface="Arial" panose="020B0604020202020204" pitchFamily="34" charset="0"/>
            </a:pPr>
            <a:r>
              <a:rPr lang="zh-CN" altLang="en-US" sz="2700" b="1" dirty="0">
                <a:solidFill>
                  <a:srgbClr val="0000CC"/>
                </a:solidFill>
                <a:latin typeface="华文行楷" pitchFamily="2" charset="-122"/>
                <a:ea typeface="华文行楷" pitchFamily="2" charset="-122"/>
                <a:sym typeface="+mn-ea"/>
              </a:rPr>
              <a:t>（2）农奴在获得“解放”时，可以获得一块份地，但必须出钱赎买，所出的价格高出当时的地价。</a:t>
            </a:r>
          </a:p>
        </p:txBody>
      </p:sp>
      <p:sp>
        <p:nvSpPr>
          <p:cNvPr id="24579" name="Text Box 6"/>
          <p:cNvSpPr txBox="1"/>
          <p:nvPr/>
        </p:nvSpPr>
        <p:spPr>
          <a:xfrm>
            <a:off x="4857750" y="4343400"/>
            <a:ext cx="1428750" cy="299085"/>
          </a:xfrm>
          <a:prstGeom prst="rect">
            <a:avLst/>
          </a:prstGeom>
          <a:noFill/>
          <a:ln w="9525">
            <a:noFill/>
          </a:ln>
        </p:spPr>
        <p:txBody>
          <a:bodyPr anchor="t">
            <a:spAutoFit/>
          </a:bodyPr>
          <a:lstStyle/>
          <a:p>
            <a:pPr>
              <a:spcBef>
                <a:spcPct val="50000"/>
              </a:spcBef>
            </a:pPr>
            <a:endParaRPr lang="zh-CN" altLang="zh-CN" sz="1350" b="0" dirty="0">
              <a:solidFill>
                <a:schemeClr val="tx1"/>
              </a:solidFill>
              <a:latin typeface="Comic Sans MS" panose="030F0702030302020204" pitchFamily="66" charset="0"/>
              <a:ea typeface="宋体" panose="02010600030101010101" pitchFamily="2" charset="-122"/>
            </a:endParaRPr>
          </a:p>
        </p:txBody>
      </p:sp>
      <p:sp>
        <p:nvSpPr>
          <p:cNvPr id="96264" name="Text Box 8"/>
          <p:cNvSpPr txBox="1"/>
          <p:nvPr/>
        </p:nvSpPr>
        <p:spPr>
          <a:xfrm>
            <a:off x="236855" y="4984115"/>
            <a:ext cx="8670290" cy="1129665"/>
          </a:xfrm>
          <a:prstGeom prst="rect">
            <a:avLst/>
          </a:prstGeom>
          <a:solidFill>
            <a:srgbClr val="FFFF00"/>
          </a:solidFill>
          <a:ln w="9525">
            <a:noFill/>
          </a:ln>
        </p:spPr>
        <p:txBody>
          <a:bodyPr wrap="square" anchor="t">
            <a:spAutoFit/>
          </a:bodyPr>
          <a:lstStyle/>
          <a:p>
            <a:pPr>
              <a:spcBef>
                <a:spcPct val="50000"/>
              </a:spcBef>
            </a:pPr>
            <a:r>
              <a:rPr lang="zh-CN" altLang="en-US" sz="2700" b="1" dirty="0">
                <a:solidFill>
                  <a:schemeClr val="tx1"/>
                </a:solidFill>
                <a:latin typeface="Comic Sans MS" panose="030F0702030302020204" pitchFamily="66" charset="0"/>
                <a:ea typeface="宋体" panose="02010600030101010101" pitchFamily="2" charset="-122"/>
              </a:rPr>
              <a:t>资本主义发展的四个要素：</a:t>
            </a:r>
          </a:p>
          <a:p>
            <a:pPr>
              <a:spcBef>
                <a:spcPct val="50000"/>
              </a:spcBef>
            </a:pPr>
            <a:r>
              <a:rPr lang="zh-CN" altLang="en-US" sz="2700" b="1" dirty="0">
                <a:solidFill>
                  <a:schemeClr val="tx1"/>
                </a:solidFill>
                <a:latin typeface="Comic Sans MS" panose="030F0702030302020204" pitchFamily="66" charset="0"/>
                <a:ea typeface="宋体" panose="02010600030101010101" pitchFamily="2" charset="-122"/>
              </a:rPr>
              <a:t>雄厚的资本、自由的劳动力、广阔的市场、丰富的原料。</a:t>
            </a:r>
          </a:p>
        </p:txBody>
      </p:sp>
      <p:sp>
        <p:nvSpPr>
          <p:cNvPr id="96271" name="AutoShape 15"/>
          <p:cNvSpPr/>
          <p:nvPr/>
        </p:nvSpPr>
        <p:spPr>
          <a:xfrm>
            <a:off x="4229974" y="1340326"/>
            <a:ext cx="4514850" cy="681038"/>
          </a:xfrm>
          <a:prstGeom prst="wedgeRoundRectCallout">
            <a:avLst>
              <a:gd name="adj1" fmla="val -9940"/>
              <a:gd name="adj2" fmla="val 87412"/>
              <a:gd name="adj3" fmla="val 16667"/>
            </a:avLst>
          </a:prstGeom>
          <a:solidFill>
            <a:schemeClr val="accent1">
              <a:lumMod val="20000"/>
              <a:lumOff val="80000"/>
            </a:schemeClr>
          </a:solidFill>
          <a:ln w="9525" cap="flat" cmpd="sng">
            <a:solidFill>
              <a:schemeClr val="tx1"/>
            </a:solidFill>
            <a:prstDash val="solid"/>
            <a:miter/>
            <a:headEnd type="none" w="med" len="med"/>
            <a:tailEnd type="none" w="med" len="med"/>
          </a:ln>
        </p:spPr>
        <p:txBody>
          <a:bodyPr anchor="t"/>
          <a:lstStyle/>
          <a:p>
            <a:pPr algn="ctr"/>
            <a:r>
              <a:rPr lang="zh-CN" altLang="en-US" sz="2700" b="1" dirty="0">
                <a:solidFill>
                  <a:srgbClr val="FF0000"/>
                </a:solidFill>
                <a:latin typeface="Comic Sans MS" panose="030F0702030302020204" pitchFamily="66" charset="0"/>
                <a:ea typeface="华文新魏" pitchFamily="2" charset="-122"/>
              </a:rPr>
              <a:t>自由的劳动力 广阔的市场</a:t>
            </a:r>
          </a:p>
        </p:txBody>
      </p:sp>
      <p:sp>
        <p:nvSpPr>
          <p:cNvPr id="96272" name="AutoShape 16"/>
          <p:cNvSpPr/>
          <p:nvPr/>
        </p:nvSpPr>
        <p:spPr>
          <a:xfrm>
            <a:off x="6143149" y="4149487"/>
            <a:ext cx="2753916" cy="685800"/>
          </a:xfrm>
          <a:prstGeom prst="wedgeEllipseCallout">
            <a:avLst>
              <a:gd name="adj1" fmla="val 7500"/>
              <a:gd name="adj2" fmla="val -138194"/>
            </a:avLst>
          </a:prstGeom>
          <a:solidFill>
            <a:schemeClr val="accent1">
              <a:lumMod val="20000"/>
              <a:lumOff val="80000"/>
            </a:schemeClr>
          </a:solidFill>
          <a:ln w="9525" cap="flat" cmpd="sng">
            <a:solidFill>
              <a:schemeClr val="tx1"/>
            </a:solidFill>
            <a:prstDash val="solid"/>
            <a:miter/>
            <a:headEnd type="none" w="med" len="med"/>
            <a:tailEnd type="none" w="med" len="med"/>
          </a:ln>
        </p:spPr>
        <p:txBody>
          <a:bodyPr anchor="t">
            <a:noAutofit/>
          </a:bodyPr>
          <a:lstStyle/>
          <a:p>
            <a:pPr lvl="0" algn="ctr"/>
            <a:r>
              <a:rPr lang="zh-CN" altLang="en-US" sz="2700" b="1" dirty="0">
                <a:solidFill>
                  <a:srgbClr val="FF0000"/>
                </a:solidFill>
                <a:latin typeface="Comic Sans MS" panose="030F0702030302020204" pitchFamily="66" charset="0"/>
                <a:ea typeface="华文新魏" pitchFamily="2" charset="-122"/>
                <a:sym typeface="+mn-ea"/>
              </a:rPr>
              <a:t>雄厚的资本</a:t>
            </a:r>
          </a:p>
        </p:txBody>
      </p:sp>
      <p:sp>
        <p:nvSpPr>
          <p:cNvPr id="24583" name="Rectangle 19"/>
          <p:cNvSpPr/>
          <p:nvPr/>
        </p:nvSpPr>
        <p:spPr bwMode="auto">
          <a:xfrm>
            <a:off x="432118" y="435928"/>
            <a:ext cx="6840855" cy="645160"/>
          </a:xfrm>
          <a:prstGeom prst="rect">
            <a:avLst/>
          </a:prstGeom>
          <a:solidFill>
            <a:srgbClr val="FFFF00"/>
          </a:solidFill>
          <a:ln w="9525">
            <a:solidFill>
              <a:schemeClr val="tx1"/>
            </a:solidFill>
            <a:miter lim="800000"/>
          </a:ln>
          <a:effectLst/>
        </p:spPr>
        <p:txBody>
          <a:bodyPr wrap="none" anchor="ctr">
            <a:noAutofit/>
          </a:bodyPr>
          <a:lstStyle/>
          <a:p>
            <a:pPr lvl="0" algn="ctr" fontAlgn="base"/>
            <a:r>
              <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rPr>
              <a:t>2、避免革命的改革—改革的内容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6259"/>
                                        </p:tgtEl>
                                        <p:attrNameLst>
                                          <p:attrName>style.visibility</p:attrName>
                                        </p:attrNameLst>
                                      </p:cBhvr>
                                      <p:to>
                                        <p:strVal val="visible"/>
                                      </p:to>
                                    </p:set>
                                    <p:anim calcmode="lin" valueType="num">
                                      <p:cBhvr>
                                        <p:cTn id="7" dur="500" fill="hold"/>
                                        <p:tgtEl>
                                          <p:spTgt spid="96259"/>
                                        </p:tgtEl>
                                        <p:attrNameLst>
                                          <p:attrName>ppt_x</p:attrName>
                                        </p:attrNameLst>
                                      </p:cBhvr>
                                      <p:tavLst>
                                        <p:tav tm="0">
                                          <p:val>
                                            <p:strVal val="1+#ppt_w/2"/>
                                          </p:val>
                                        </p:tav>
                                        <p:tav tm="100000">
                                          <p:val>
                                            <p:strVal val="#ppt_x"/>
                                          </p:val>
                                        </p:tav>
                                      </p:tavLst>
                                    </p:anim>
                                    <p:anim calcmode="lin" valueType="num">
                                      <p:cBhvr>
                                        <p:cTn id="8" dur="500" fill="hold"/>
                                        <p:tgtEl>
                                          <p:spTgt spid="9625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6260"/>
                                        </p:tgtEl>
                                        <p:attrNameLst>
                                          <p:attrName>style.visibility</p:attrName>
                                        </p:attrNameLst>
                                      </p:cBhvr>
                                      <p:to>
                                        <p:strVal val="visible"/>
                                      </p:to>
                                    </p:set>
                                    <p:anim calcmode="lin" valueType="num">
                                      <p:cBhvr>
                                        <p:cTn id="13" dur="500" fill="hold"/>
                                        <p:tgtEl>
                                          <p:spTgt spid="96260"/>
                                        </p:tgtEl>
                                        <p:attrNameLst>
                                          <p:attrName>ppt_x</p:attrName>
                                        </p:attrNameLst>
                                      </p:cBhvr>
                                      <p:tavLst>
                                        <p:tav tm="0">
                                          <p:val>
                                            <p:strVal val="1+#ppt_w/2"/>
                                          </p:val>
                                        </p:tav>
                                        <p:tav tm="100000">
                                          <p:val>
                                            <p:strVal val="#ppt_x"/>
                                          </p:val>
                                        </p:tav>
                                      </p:tavLst>
                                    </p:anim>
                                    <p:anim calcmode="lin" valueType="num">
                                      <p:cBhvr>
                                        <p:cTn id="14" dur="500" fill="hold"/>
                                        <p:tgtEl>
                                          <p:spTgt spid="9626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hammer.wav"/>
                                        </p:tgtEl>
                                      </p:cMediaNode>
                                    </p:audio>
                                  </p:sub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6264"/>
                                        </p:tgtEl>
                                        <p:attrNameLst>
                                          <p:attrName>style.visibility</p:attrName>
                                        </p:attrNameLst>
                                      </p:cBhvr>
                                      <p:to>
                                        <p:strVal val="visible"/>
                                      </p:to>
                                    </p:set>
                                    <p:animEffect transition="in" filter="blinds(horizontal)">
                                      <p:cBhvr>
                                        <p:cTn id="19" dur="500"/>
                                        <p:tgtEl>
                                          <p:spTgt spid="9626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96271"/>
                                        </p:tgtEl>
                                        <p:attrNameLst>
                                          <p:attrName>style.visibility</p:attrName>
                                        </p:attrNameLst>
                                      </p:cBhvr>
                                      <p:to>
                                        <p:strVal val="visible"/>
                                      </p:to>
                                    </p:set>
                                    <p:animEffect transition="in" filter="blinds(horizontal)">
                                      <p:cBhvr>
                                        <p:cTn id="24" dur="500"/>
                                        <p:tgtEl>
                                          <p:spTgt spid="96271"/>
                                        </p:tgtEl>
                                      </p:cBhvr>
                                    </p:animEffect>
                                  </p:childTnLst>
                                  <p:subTnLst>
                                    <p:audio>
                                      <p:cMediaNode>
                                        <p:cTn display="0" masterRel="sameClick">
                                          <p:stCondLst>
                                            <p:cond evt="begin" delay="0">
                                              <p:tn val="22"/>
                                            </p:cond>
                                          </p:stCondLst>
                                          <p:endCondLst>
                                            <p:cond evt="onStopAudio" delay="0">
                                              <p:tgtEl>
                                                <p:sldTgt/>
                                              </p:tgtEl>
                                            </p:cond>
                                          </p:endCondLst>
                                        </p:cTn>
                                        <p:tgtEl>
                                          <p:sndTgt r:embed="rId4" name="hammer.wav"/>
                                        </p:tgtEl>
                                      </p:cMediaNode>
                                    </p:audio>
                                  </p:sub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6272"/>
                                        </p:tgtEl>
                                        <p:attrNameLst>
                                          <p:attrName>style.visibility</p:attrName>
                                        </p:attrNameLst>
                                      </p:cBhvr>
                                      <p:to>
                                        <p:strVal val="visible"/>
                                      </p:to>
                                    </p:set>
                                    <p:animEffect transition="in" filter="blinds(horizontal)">
                                      <p:cBhvr>
                                        <p:cTn id="29" dur="500"/>
                                        <p:tgtEl>
                                          <p:spTgt spid="96272"/>
                                        </p:tgtEl>
                                      </p:cBhvr>
                                    </p:animEffect>
                                  </p:childTnLst>
                                  <p:subTnLst>
                                    <p:audio>
                                      <p:cMediaNode>
                                        <p:cTn display="0" masterRel="sameClick">
                                          <p:stCondLst>
                                            <p:cond evt="begin" delay="0">
                                              <p:tn val="27"/>
                                            </p:cond>
                                          </p:stCondLst>
                                          <p:endCondLst>
                                            <p:cond evt="onStopAudio" delay="0">
                                              <p:tgtEl>
                                                <p:sldTgt/>
                                              </p:tgtEl>
                                            </p:cond>
                                          </p:endCondLst>
                                        </p:cTn>
                                        <p:tgtEl>
                                          <p:sndTgt r:embed="rId5"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p:bldP spid="96260" grpId="0"/>
      <p:bldP spid="96264" grpId="0" bldLvl="0" animBg="1"/>
      <p:bldP spid="96271" grpId="0" bldLvl="0" animBg="1"/>
      <p:bldP spid="96272"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img200803120836033"/>
          <p:cNvPicPr>
            <a:picLocks noChangeAspect="1"/>
          </p:cNvPicPr>
          <p:nvPr/>
        </p:nvPicPr>
        <p:blipFill>
          <a:blip r:embed="rId3"/>
          <a:stretch>
            <a:fillRect/>
          </a:stretch>
        </p:blipFill>
        <p:spPr>
          <a:xfrm>
            <a:off x="539750" y="485140"/>
            <a:ext cx="3422015" cy="4799330"/>
          </a:xfrm>
          <a:prstGeom prst="rect">
            <a:avLst/>
          </a:prstGeom>
          <a:noFill/>
          <a:ln w="9525">
            <a:noFill/>
          </a:ln>
        </p:spPr>
      </p:pic>
      <p:sp>
        <p:nvSpPr>
          <p:cNvPr id="26626" name="WordArt 3"/>
          <p:cNvSpPr>
            <a:spLocks noTextEdit="1"/>
          </p:cNvSpPr>
          <p:nvPr/>
        </p:nvSpPr>
        <p:spPr>
          <a:xfrm>
            <a:off x="823595" y="5837555"/>
            <a:ext cx="2564130" cy="625475"/>
          </a:xfrm>
          <a:prstGeom prst="rect">
            <a:avLst/>
          </a:prstGeom>
        </p:spPr>
        <p:txBody>
          <a:bodyPr wrap="none" fromWordArt="1">
            <a:prstTxWarp prst="textPlain">
              <a:avLst>
                <a:gd name="adj" fmla="val 50000"/>
              </a:avLst>
            </a:prstTxWarp>
            <a:normAutofit/>
            <a:scene3d>
              <a:camera prst="orthographicFront"/>
              <a:lightRig rig="threePt" dir="t"/>
            </a:scene3d>
          </a:bodyPr>
          <a:lstStyle/>
          <a:p>
            <a:pPr algn="ctr"/>
            <a:r>
              <a:rPr lang="zh-CN" altLang="en-US" sz="2700" b="1">
                <a:solidFill>
                  <a:schemeClr val="tx1"/>
                </a:solidFill>
                <a:effectLst>
                  <a:outerShdw blurRad="38100" dist="19050" dir="2700000" algn="tl" rotWithShape="0">
                    <a:schemeClr val="dk1">
                      <a:alpha val="40000"/>
                    </a:schemeClr>
                  </a:outerShdw>
                </a:effectLst>
                <a:latin typeface="隶书" charset="0"/>
                <a:ea typeface="隶书" charset="0"/>
              </a:rPr>
              <a:t>亚历山大二世</a:t>
            </a:r>
          </a:p>
        </p:txBody>
      </p:sp>
      <p:sp>
        <p:nvSpPr>
          <p:cNvPr id="26627" name="Text Box 4"/>
          <p:cNvSpPr txBox="1"/>
          <p:nvPr/>
        </p:nvSpPr>
        <p:spPr>
          <a:xfrm>
            <a:off x="4139803" y="3375422"/>
            <a:ext cx="2970609" cy="460375"/>
          </a:xfrm>
          <a:prstGeom prst="rect">
            <a:avLst/>
          </a:prstGeom>
          <a:noFill/>
          <a:ln w="9525">
            <a:noFill/>
          </a:ln>
        </p:spPr>
        <p:txBody>
          <a:bodyPr anchor="t">
            <a:spAutoFit/>
          </a:bodyPr>
          <a:lstStyle/>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26628" name="Text Box 5"/>
          <p:cNvSpPr txBox="1"/>
          <p:nvPr/>
        </p:nvSpPr>
        <p:spPr>
          <a:xfrm>
            <a:off x="4248150" y="3537347"/>
            <a:ext cx="3294460" cy="460375"/>
          </a:xfrm>
          <a:prstGeom prst="rect">
            <a:avLst/>
          </a:prstGeom>
          <a:noFill/>
          <a:ln w="9525">
            <a:noFill/>
          </a:ln>
        </p:spPr>
        <p:txBody>
          <a:bodyPr anchor="t">
            <a:spAutoFit/>
          </a:bodyPr>
          <a:lstStyle/>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93191" name="Text Box 7"/>
          <p:cNvSpPr txBox="1">
            <a:spLocks noChangeArrowheads="1"/>
          </p:cNvSpPr>
          <p:nvPr/>
        </p:nvSpPr>
        <p:spPr bwMode="auto">
          <a:xfrm>
            <a:off x="1020763" y="5284153"/>
            <a:ext cx="2066925" cy="553085"/>
          </a:xfrm>
          <a:prstGeom prst="rect">
            <a:avLst/>
          </a:prstGeom>
          <a:noFill/>
          <a:ln w="9525">
            <a:noFill/>
            <a:miter lim="800000"/>
          </a:ln>
          <a:effectLst/>
        </p:spPr>
        <p:txBody>
          <a:bodyPr>
            <a:spAutoFit/>
          </a:bodyPr>
          <a:lstStyle/>
          <a:p>
            <a:pPr marR="0" defTabSz="914400">
              <a:buClrTx/>
              <a:buSzTx/>
              <a:buFontTx/>
              <a:buNone/>
              <a:defRPr/>
            </a:pPr>
            <a:r>
              <a:rPr kumimoji="0" lang="en-US" altLang="zh-CN" sz="3000" b="1" kern="1200" cap="none" spc="0" normalizeH="0" baseline="0" noProof="0">
                <a:solidFill>
                  <a:schemeClr val="tx2"/>
                </a:solidFill>
                <a:effectLst>
                  <a:outerShdw blurRad="38100" dist="38100" dir="2700000" algn="tl">
                    <a:srgbClr val="C0C0C0"/>
                  </a:outerShdw>
                </a:effectLst>
                <a:latin typeface="迷你简方隶" pitchFamily="2" charset="-122"/>
                <a:ea typeface="迷你简方隶" pitchFamily="2" charset="-122"/>
                <a:cs typeface="+mn-cs"/>
              </a:rPr>
              <a:t>1818-1881</a:t>
            </a:r>
          </a:p>
        </p:txBody>
      </p:sp>
      <p:sp>
        <p:nvSpPr>
          <p:cNvPr id="93201" name="Text Box 17"/>
          <p:cNvSpPr txBox="1">
            <a:spLocks noChangeArrowheads="1"/>
          </p:cNvSpPr>
          <p:nvPr/>
        </p:nvSpPr>
        <p:spPr bwMode="auto">
          <a:xfrm>
            <a:off x="4518660" y="359410"/>
            <a:ext cx="4140835" cy="3938270"/>
          </a:xfrm>
          <a:prstGeom prst="rect">
            <a:avLst/>
          </a:prstGeom>
          <a:noFill/>
          <a:ln w="9525">
            <a:noFill/>
            <a:miter lim="800000"/>
          </a:ln>
          <a:effectLst/>
        </p:spPr>
        <p:txBody>
          <a:bodyPr wrap="square">
            <a:spAutoFit/>
          </a:bodyPr>
          <a:lstStyle/>
          <a:p>
            <a:pPr marR="0" defTabSz="914400" fontAlgn="auto">
              <a:lnSpc>
                <a:spcPts val="5000"/>
              </a:lnSpc>
              <a:spcBef>
                <a:spcPts val="0"/>
              </a:spcBef>
              <a:buClrTx/>
              <a:buSzTx/>
              <a:buFontTx/>
              <a:buNone/>
              <a:defRPr/>
            </a:pPr>
            <a:r>
              <a:rPr kumimoji="0" lang="en-US" altLang="zh-CN" sz="3000" kern="1200" cap="none" spc="0" normalizeH="0" baseline="0" noProof="0">
                <a:solidFill>
                  <a:srgbClr val="FF0000"/>
                </a:solidFill>
                <a:latin typeface="Arial" panose="020B0604020202020204" pitchFamily="34" charset="0"/>
                <a:ea typeface="隶书" pitchFamily="49" charset="-122"/>
                <a:cs typeface="+mn-cs"/>
              </a:rPr>
              <a:t>       “</a:t>
            </a:r>
            <a:r>
              <a:rPr kumimoji="0" lang="zh-CN" altLang="en-US" sz="3000" kern="1200" cap="none" spc="0" normalizeH="0" baseline="0" noProof="0">
                <a:solidFill>
                  <a:srgbClr val="FF0000"/>
                </a:solidFill>
                <a:latin typeface="Arial" panose="020B0604020202020204" pitchFamily="34" charset="0"/>
                <a:ea typeface="隶书" pitchFamily="49" charset="-122"/>
                <a:cs typeface="+mn-cs"/>
              </a:rPr>
              <a:t>请诸位相信，凡能够维护地主利益的措施，都一一地做到了。”</a:t>
            </a:r>
          </a:p>
          <a:p>
            <a:pPr marR="0" defTabSz="914400" fontAlgn="auto">
              <a:lnSpc>
                <a:spcPts val="5000"/>
              </a:lnSpc>
              <a:spcBef>
                <a:spcPts val="0"/>
              </a:spcBef>
              <a:buClrTx/>
              <a:buSzTx/>
              <a:buFontTx/>
              <a:buNone/>
              <a:defRPr/>
            </a:pPr>
            <a:r>
              <a:rPr kumimoji="0" lang="zh-CN" altLang="en-US" sz="3000" kern="1200" cap="none" spc="0" normalizeH="0" baseline="0" noProof="0">
                <a:solidFill>
                  <a:srgbClr val="FF0000"/>
                </a:solidFill>
                <a:latin typeface="Arial" panose="020B0604020202020204" pitchFamily="34" charset="0"/>
                <a:ea typeface="隶书" pitchFamily="49" charset="-122"/>
                <a:cs typeface="+mn-cs"/>
              </a:rPr>
              <a:t>       </a:t>
            </a:r>
            <a:r>
              <a:rPr kumimoji="0" lang="zh-CN" altLang="en-US" sz="3000" kern="1200" cap="none" spc="0" normalizeH="0" baseline="0" noProof="0">
                <a:solidFill>
                  <a:schemeClr val="tx2"/>
                </a:solidFill>
                <a:latin typeface="Arial" panose="020B0604020202020204" pitchFamily="34" charset="0"/>
                <a:ea typeface="隶书" pitchFamily="49" charset="-122"/>
                <a:cs typeface="+mn-cs"/>
              </a:rPr>
              <a:t>从上述材料可看出，沙皇亚历山大二世改革的</a:t>
            </a:r>
            <a:r>
              <a:rPr kumimoji="0" lang="zh-CN" altLang="en-US" sz="3000" kern="1200" cap="none" spc="0" normalizeH="0" baseline="0" noProof="0">
                <a:solidFill>
                  <a:schemeClr val="tx1"/>
                </a:solidFill>
                <a:latin typeface="Arial" panose="020B0604020202020204" pitchFamily="34" charset="0"/>
                <a:ea typeface="隶书" pitchFamily="49" charset="-122"/>
                <a:cs typeface="+mn-cs"/>
              </a:rPr>
              <a:t>目的</a:t>
            </a:r>
            <a:r>
              <a:rPr kumimoji="0" lang="zh-CN" altLang="en-US" sz="3000" kern="1200" cap="none" spc="0" normalizeH="0" baseline="0" noProof="0">
                <a:solidFill>
                  <a:schemeClr val="tx2"/>
                </a:solidFill>
                <a:latin typeface="Arial" panose="020B0604020202020204" pitchFamily="34" charset="0"/>
                <a:ea typeface="隶书" pitchFamily="49" charset="-122"/>
                <a:cs typeface="+mn-cs"/>
              </a:rPr>
              <a:t>是什么？</a:t>
            </a:r>
            <a:endParaRPr kumimoji="0" lang="zh-CN" altLang="en-US" sz="30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93202" name="Text Box 18"/>
          <p:cNvSpPr txBox="1">
            <a:spLocks noChangeArrowheads="1"/>
          </p:cNvSpPr>
          <p:nvPr/>
        </p:nvSpPr>
        <p:spPr bwMode="auto">
          <a:xfrm>
            <a:off x="4518660" y="4458970"/>
            <a:ext cx="4038600" cy="1814830"/>
          </a:xfrm>
          <a:prstGeom prst="rect">
            <a:avLst/>
          </a:prstGeom>
          <a:solidFill>
            <a:srgbClr val="FFFF00"/>
          </a:solidFill>
          <a:ln w="9525">
            <a:noFill/>
            <a:miter lim="800000"/>
          </a:ln>
          <a:effectLst/>
        </p:spPr>
        <p:txBody>
          <a:bodyPr wrap="square">
            <a:spAutoFit/>
          </a:bodyPr>
          <a:lstStyle/>
          <a:p>
            <a:pPr marR="0" defTabSz="914400">
              <a:buClrTx/>
              <a:buSzTx/>
              <a:buFontTx/>
              <a:buNone/>
              <a:defRPr/>
            </a:pPr>
            <a:r>
              <a:rPr kumimoji="0" lang="en-US" altLang="zh-CN" sz="40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a:t>
            </a:r>
            <a:r>
              <a:rPr kumimoji="0" lang="zh-CN" altLang="en-US" sz="40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目的：</a:t>
            </a:r>
          </a:p>
          <a:p>
            <a:pPr marR="0" defTabSz="914400">
              <a:buClrTx/>
              <a:buSzTx/>
              <a:buFontTx/>
              <a:buNone/>
              <a:defRPr/>
            </a:pPr>
            <a:r>
              <a:rPr kumimoji="0" lang="zh-CN" altLang="en-US" sz="36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维护地主阶级的利益，巩固统治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3202"/>
                                        </p:tgtEl>
                                        <p:attrNameLst>
                                          <p:attrName>style.visibility</p:attrName>
                                        </p:attrNameLst>
                                      </p:cBhvr>
                                      <p:to>
                                        <p:strVal val="visible"/>
                                      </p:to>
                                    </p:set>
                                    <p:anim calcmode="lin" valueType="num">
                                      <p:cBhvr>
                                        <p:cTn id="7" dur="500" fill="hold"/>
                                        <p:tgtEl>
                                          <p:spTgt spid="93202"/>
                                        </p:tgtEl>
                                        <p:attrNameLst>
                                          <p:attrName>ppt_x</p:attrName>
                                        </p:attrNameLst>
                                      </p:cBhvr>
                                      <p:tavLst>
                                        <p:tav tm="0">
                                          <p:val>
                                            <p:strVal val="1+#ppt_w/2"/>
                                          </p:val>
                                        </p:tav>
                                        <p:tav tm="100000">
                                          <p:val>
                                            <p:strVal val="#ppt_x"/>
                                          </p:val>
                                        </p:tav>
                                      </p:tavLst>
                                    </p:anim>
                                    <p:anim calcmode="lin" valueType="num">
                                      <p:cBhvr>
                                        <p:cTn id="8" dur="500" fill="hold"/>
                                        <p:tgtEl>
                                          <p:spTgt spid="932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WordArt 6"/>
          <p:cNvSpPr>
            <a:spLocks noTextEdit="1"/>
          </p:cNvSpPr>
          <p:nvPr/>
        </p:nvSpPr>
        <p:spPr>
          <a:xfrm>
            <a:off x="1263254" y="917972"/>
            <a:ext cx="3500438" cy="452438"/>
          </a:xfrm>
          <a:prstGeom prst="rect">
            <a:avLst/>
          </a:prstGeom>
        </p:spPr>
        <p:txBody>
          <a:bodyPr wrap="none" fromWordArt="1">
            <a:prstTxWarp prst="textPlain">
              <a:avLst>
                <a:gd name="adj" fmla="val 50000"/>
              </a:avLst>
            </a:prstTxWarp>
            <a:normAutofit fontScale="85000" lnSpcReduction="10000"/>
            <a:scene3d>
              <a:camera prst="orthographicFront"/>
              <a:lightRig rig="threePt" dir="t"/>
            </a:scene3d>
          </a:bodyPr>
          <a:lstStyle/>
          <a:p>
            <a:pPr algn="ctr"/>
            <a:r>
              <a:rPr lang="zh-CN" altLang="en-US" sz="3000" b="1">
                <a:solidFill>
                  <a:srgbClr val="FF0000"/>
                </a:solidFill>
                <a:effectLst>
                  <a:outerShdw blurRad="38100" dist="19050" dir="2700000" algn="tl" rotWithShape="0">
                    <a:schemeClr val="dk1">
                      <a:alpha val="40000"/>
                    </a:schemeClr>
                  </a:outerShdw>
                </a:effectLst>
                <a:latin typeface="隶书" charset="0"/>
                <a:ea typeface="隶书" charset="0"/>
              </a:rPr>
              <a:t>1861年俄国改革成效</a:t>
            </a:r>
          </a:p>
        </p:txBody>
      </p:sp>
      <p:sp>
        <p:nvSpPr>
          <p:cNvPr id="58381" name="Text Box 13"/>
          <p:cNvSpPr txBox="1">
            <a:spLocks noChangeArrowheads="1"/>
          </p:cNvSpPr>
          <p:nvPr/>
        </p:nvSpPr>
        <p:spPr bwMode="auto">
          <a:xfrm>
            <a:off x="286226" y="1431131"/>
            <a:ext cx="8343424" cy="3784600"/>
          </a:xfrm>
          <a:prstGeom prst="rect">
            <a:avLst/>
          </a:prstGeom>
          <a:noFill/>
          <a:ln w="9525">
            <a:noFill/>
            <a:miter lim="800000"/>
          </a:ln>
          <a:effectLst/>
        </p:spPr>
        <p:txBody>
          <a:bodyPr wrap="square">
            <a:spAutoFit/>
            <a:scene3d>
              <a:camera prst="orthographicFront"/>
              <a:lightRig rig="threePt" dir="t"/>
            </a:scene3d>
          </a:bodyPr>
          <a:lstStyle/>
          <a:p>
            <a:pPr marR="0" defTabSz="914400">
              <a:buClrTx/>
              <a:buSzTx/>
              <a:buFontTx/>
              <a:buNone/>
              <a:defRPr/>
            </a:pPr>
            <a:r>
              <a:rPr kumimoji="0" lang="zh-CN" altLang="en-US" sz="24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材料一</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,1861</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年后的</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年间</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俄国粮食产量                         增加了三分之二</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到</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世纪</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80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年代资本主义农业逐渐成为俄国农业的主要成分。</a:t>
            </a:r>
          </a:p>
          <a:p>
            <a:pPr marR="0" defTabSz="914400">
              <a:buClrTx/>
              <a:buSzTx/>
              <a:buFontTx/>
              <a:buNone/>
              <a:defRPr/>
            </a:pPr>
            <a:r>
              <a:rPr kumimoji="0" lang="zh-CN" altLang="en-US" sz="24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材料二</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1860-1890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年，俄国的生铁产量  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倍，钢产量和棉纺织业都增加了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倍，而煤炭产量增加超过了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倍，石油产量增加了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200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多倍。在此期间，俄国整个工业产量增加了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6</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倍，铁路线增长了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35</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倍多。 </a:t>
            </a:r>
            <a:endParaRPr kumimoji="0" lang="zh-CN" altLang="en-US" sz="9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endPar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从材料看出，俄国经济发展状况如何？</a:t>
            </a:r>
          </a:p>
          <a:p>
            <a:pPr marR="0" defTabSz="914400">
              <a:buClrTx/>
              <a:buSzTx/>
              <a:buFontTx/>
              <a:buNone/>
              <a:defRPr/>
            </a:pP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结合所学知识，分析上述状况出现的原因是什么？</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9" name="AutoShape 5"/>
          <p:cNvSpPr/>
          <p:nvPr/>
        </p:nvSpPr>
        <p:spPr>
          <a:xfrm>
            <a:off x="401003" y="1036320"/>
            <a:ext cx="3995738" cy="4785122"/>
          </a:xfrm>
          <a:prstGeom prst="cloudCallout">
            <a:avLst>
              <a:gd name="adj1" fmla="val 57329"/>
              <a:gd name="adj2" fmla="val 20542"/>
            </a:avLst>
          </a:prstGeom>
          <a:solidFill>
            <a:srgbClr val="CCFFCC"/>
          </a:solidFill>
          <a:ln w="22225" cap="flat" cmpd="sng">
            <a:solidFill>
              <a:srgbClr val="000080"/>
            </a:solidFill>
            <a:prstDash val="solid"/>
            <a:round/>
            <a:headEnd type="none" w="med" len="med"/>
            <a:tailEnd type="none" w="med" len="med"/>
          </a:ln>
        </p:spPr>
        <p:txBody>
          <a:bodyPr anchor="t"/>
          <a:lstStyle/>
          <a:p>
            <a:pPr algn="ctr"/>
            <a:endParaRPr lang="zh-CN" altLang="zh-CN" sz="2100" b="0" dirty="0">
              <a:solidFill>
                <a:schemeClr val="tx1"/>
              </a:solidFill>
              <a:latin typeface="Times New Roman" panose="02020603050405020304" pitchFamily="18" charset="0"/>
              <a:ea typeface="宋体" panose="02010600030101010101" pitchFamily="2" charset="-122"/>
            </a:endParaRPr>
          </a:p>
        </p:txBody>
      </p:sp>
      <p:pic>
        <p:nvPicPr>
          <p:cNvPr id="28674" name="Picture 2" descr="4"/>
          <p:cNvPicPr>
            <a:picLocks noChangeAspect="1"/>
          </p:cNvPicPr>
          <p:nvPr/>
        </p:nvPicPr>
        <p:blipFill>
          <a:blip r:embed="rId2" cstate="print"/>
          <a:stretch>
            <a:fillRect/>
          </a:stretch>
        </p:blipFill>
        <p:spPr>
          <a:xfrm>
            <a:off x="4733925" y="1538288"/>
            <a:ext cx="3148013" cy="3294460"/>
          </a:xfrm>
          <a:prstGeom prst="rect">
            <a:avLst/>
          </a:prstGeom>
          <a:noFill/>
          <a:ln w="57150" cap="flat" cmpd="thinThick">
            <a:solidFill>
              <a:srgbClr val="800000"/>
            </a:solidFill>
            <a:prstDash val="solid"/>
            <a:miter/>
            <a:headEnd type="none" w="med" len="med"/>
            <a:tailEnd type="none" w="med" len="med"/>
          </a:ln>
        </p:spPr>
      </p:pic>
      <p:sp>
        <p:nvSpPr>
          <p:cNvPr id="28675" name="Text Box 3"/>
          <p:cNvSpPr txBox="1"/>
          <p:nvPr/>
        </p:nvSpPr>
        <p:spPr>
          <a:xfrm>
            <a:off x="5057775" y="4994672"/>
            <a:ext cx="2646760" cy="460375"/>
          </a:xfrm>
          <a:prstGeom prst="rect">
            <a:avLst/>
          </a:prstGeom>
          <a:noFill/>
          <a:ln w="9525">
            <a:noFill/>
          </a:ln>
        </p:spPr>
        <p:txBody>
          <a:bodyPr anchor="t">
            <a:spAutoFit/>
          </a:bodyPr>
          <a:lstStyle/>
          <a:p>
            <a:pPr algn="ctr">
              <a:spcBef>
                <a:spcPct val="50000"/>
              </a:spcBef>
            </a:pPr>
            <a:r>
              <a:rPr lang="zh-CN" altLang="en-US" sz="2400" dirty="0">
                <a:solidFill>
                  <a:schemeClr val="tx1"/>
                </a:solidFill>
                <a:latin typeface="Arial" panose="020B0604020202020204" pitchFamily="34" charset="0"/>
                <a:ea typeface="宋体" panose="02010600030101010101" pitchFamily="2" charset="-122"/>
              </a:rPr>
              <a:t>家徒四壁的</a:t>
            </a:r>
            <a:r>
              <a:rPr lang="zh-CN" altLang="en-US" sz="2400" dirty="0">
                <a:solidFill>
                  <a:schemeClr val="tx1"/>
                </a:solidFill>
                <a:latin typeface="Times New Roman" panose="02020603050405020304" pitchFamily="18" charset="0"/>
                <a:ea typeface="宋体" panose="02010600030101010101" pitchFamily="2" charset="-122"/>
              </a:rPr>
              <a:t>农民</a:t>
            </a:r>
          </a:p>
        </p:txBody>
      </p:sp>
      <p:sp>
        <p:nvSpPr>
          <p:cNvPr id="72710" name="Text Box 6"/>
          <p:cNvSpPr txBox="1"/>
          <p:nvPr/>
        </p:nvSpPr>
        <p:spPr>
          <a:xfrm>
            <a:off x="977265" y="1524953"/>
            <a:ext cx="3186113" cy="3830955"/>
          </a:xfrm>
          <a:prstGeom prst="rect">
            <a:avLst/>
          </a:prstGeom>
          <a:noFill/>
          <a:ln w="9525">
            <a:noFill/>
          </a:ln>
        </p:spPr>
        <p:txBody>
          <a:bodyPr anchor="t">
            <a:spAutoFit/>
          </a:bodyPr>
          <a:lstStyle/>
          <a:p>
            <a:pPr>
              <a:spcBef>
                <a:spcPct val="50000"/>
              </a:spcBef>
            </a:pPr>
            <a:r>
              <a:rPr lang="en-US" altLang="zh-CN" sz="2100" dirty="0">
                <a:solidFill>
                  <a:schemeClr val="tx1"/>
                </a:solidFill>
                <a:latin typeface="楷体_GB2312" pitchFamily="49" charset="-122"/>
                <a:ea typeface="楷体_GB2312" pitchFamily="49" charset="-122"/>
              </a:rPr>
              <a:t>    </a:t>
            </a:r>
            <a:r>
              <a:rPr lang="zh-CN" altLang="en-US" sz="2700" dirty="0">
                <a:solidFill>
                  <a:schemeClr val="tx1"/>
                </a:solidFill>
                <a:latin typeface="楷体_GB2312" pitchFamily="49" charset="-122"/>
                <a:ea typeface="楷体_GB2312" pitchFamily="49" charset="-122"/>
              </a:rPr>
              <a:t>沙皇陛下仁慈，让我获得了自由，但是为了得到份地养活全家，我变卖了家里所有能卖的东西才交清了赎金，现在家里穷的就剩下几面墙可以依靠了！</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anim calcmode="discrete" valueType="clr">
                                      <p:cBhvr override="childStyle">
                                        <p:cTn id="7" dur="80"/>
                                        <p:tgtEl>
                                          <p:spTgt spid="727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2710"/>
                                        </p:tgtEl>
                                        <p:attrNameLst>
                                          <p:attrName>fillcolor</p:attrName>
                                        </p:attrNameLst>
                                      </p:cBhvr>
                                      <p:tavLst>
                                        <p:tav tm="0">
                                          <p:val>
                                            <p:clrVal>
                                              <a:schemeClr val="accent2"/>
                                            </p:clrVal>
                                          </p:val>
                                        </p:tav>
                                        <p:tav tm="50000">
                                          <p:val>
                                            <p:clrVal>
                                              <a:schemeClr val="hlink"/>
                                            </p:clrVal>
                                          </p:val>
                                        </p:tav>
                                      </p:tavLst>
                                    </p:anim>
                                    <p:set>
                                      <p:cBhvr>
                                        <p:cTn id="9" dur="80"/>
                                        <p:tgtEl>
                                          <p:spTgt spid="72710"/>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72709"/>
                                        </p:tgtEl>
                                        <p:attrNameLst>
                                          <p:attrName>style.visibility</p:attrName>
                                        </p:attrNameLst>
                                      </p:cBhvr>
                                      <p:to>
                                        <p:strVal val="visible"/>
                                      </p:to>
                                    </p:set>
                                    <p:anim calcmode="discrete" valueType="clr">
                                      <p:cBhvr override="childStyle">
                                        <p:cTn id="12" dur="80"/>
                                        <p:tgtEl>
                                          <p:spTgt spid="7270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2709"/>
                                        </p:tgtEl>
                                        <p:attrNameLst>
                                          <p:attrName>fillcolor</p:attrName>
                                        </p:attrNameLst>
                                      </p:cBhvr>
                                      <p:tavLst>
                                        <p:tav tm="0">
                                          <p:val>
                                            <p:clrVal>
                                              <a:schemeClr val="accent2"/>
                                            </p:clrVal>
                                          </p:val>
                                        </p:tav>
                                        <p:tav tm="50000">
                                          <p:val>
                                            <p:clrVal>
                                              <a:schemeClr val="hlink"/>
                                            </p:clrVal>
                                          </p:val>
                                        </p:tav>
                                      </p:tavLst>
                                    </p:anim>
                                    <p:set>
                                      <p:cBhvr>
                                        <p:cTn id="14" dur="80"/>
                                        <p:tgtEl>
                                          <p:spTgt spid="7270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bldLvl="0" animBg="1"/>
      <p:bldP spid="727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4"/>
          <p:cNvSpPr txBox="1"/>
          <p:nvPr/>
        </p:nvSpPr>
        <p:spPr>
          <a:xfrm>
            <a:off x="454819" y="998696"/>
            <a:ext cx="8572500" cy="1014730"/>
          </a:xfrm>
          <a:prstGeom prst="rect">
            <a:avLst/>
          </a:prstGeom>
          <a:noFill/>
          <a:ln w="9525">
            <a:noFill/>
          </a:ln>
        </p:spPr>
        <p:txBody>
          <a:bodyPr wrap="square" anchor="t">
            <a:spAutoFit/>
          </a:bodyPr>
          <a:lstStyle/>
          <a:p>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农民获得</a:t>
            </a:r>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自由</a:t>
            </a:r>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的时候，已经被剥夺得一干二净。</a:t>
            </a:r>
            <a:r>
              <a:rPr lang="zh-CN" altLang="en-US" sz="3000" b="1" dirty="0">
                <a:solidFill>
                  <a:srgbClr val="FF0000"/>
                </a:solidFill>
                <a:latin typeface="Arial" panose="020B0604020202020204" pitchFamily="34" charset="0"/>
                <a:ea typeface="楷体_GB2312" pitchFamily="49" charset="-122"/>
              </a:rPr>
              <a:t>”                                 </a:t>
            </a:r>
            <a:r>
              <a:rPr lang="en-US" altLang="zh-CN"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列宁</a:t>
            </a:r>
          </a:p>
        </p:txBody>
      </p:sp>
      <p:sp>
        <p:nvSpPr>
          <p:cNvPr id="4" name="TextBox 3"/>
          <p:cNvSpPr txBox="1"/>
          <p:nvPr/>
        </p:nvSpPr>
        <p:spPr>
          <a:xfrm>
            <a:off x="1060609" y="2241709"/>
            <a:ext cx="7360920" cy="598805"/>
          </a:xfrm>
          <a:prstGeom prst="rect">
            <a:avLst/>
          </a:prstGeom>
          <a:noFill/>
        </p:spPr>
        <p:txBody>
          <a:bodyPr wrap="square">
            <a:spAutoFit/>
          </a:bodyPr>
          <a:lstStyle/>
          <a:p>
            <a:pPr marR="0" defTabSz="914400">
              <a:buClrTx/>
              <a:buSzTx/>
              <a:buFontTx/>
              <a:buNone/>
              <a:defRPr/>
            </a:pP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改革的</a:t>
            </a:r>
            <a:r>
              <a:rPr kumimoji="0" lang="zh-CN" altLang="en-US" sz="33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实质</a:t>
            </a: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是对农奴的一次大</a:t>
            </a:r>
            <a:r>
              <a:rPr kumimoji="0" lang="zh-CN" altLang="en-US" sz="33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掠夺</a:t>
            </a: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a:t>
            </a:r>
          </a:p>
        </p:txBody>
      </p:sp>
      <p:sp>
        <p:nvSpPr>
          <p:cNvPr id="2" name="文本框 1"/>
          <p:cNvSpPr txBox="1"/>
          <p:nvPr/>
        </p:nvSpPr>
        <p:spPr>
          <a:xfrm>
            <a:off x="734378" y="3177540"/>
            <a:ext cx="7943850" cy="1198880"/>
          </a:xfrm>
          <a:prstGeom prst="rect">
            <a:avLst/>
          </a:prstGeom>
          <a:noFill/>
        </p:spPr>
        <p:txBody>
          <a:bodyPr wrap="square" rtlCol="0">
            <a:spAutoFit/>
          </a:bodyPr>
          <a:lstStyle/>
          <a:p>
            <a:r>
              <a:rPr lang="zh-CN" altLang="en-US" sz="3600"/>
              <a:t>农奴在获得土地的时候，必须要出钱赎买，所出的价钱高出当时的地价。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ppt_x"/>
                                          </p:val>
                                        </p:tav>
                                        <p:tav tm="100000">
                                          <p:val>
                                            <p:strVal val="#ppt_x"/>
                                          </p:val>
                                        </p:tav>
                                      </p:tavLst>
                                    </p:anim>
                                    <p:anim calcmode="lin" valueType="num">
                                      <p:cBhvr>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subTnLst>
                                    <p:audio>
                                      <p:cMediaNode>
                                        <p:cTn display="0" masterRel="sameClick">
                                          <p:stCondLst>
                                            <p:cond evt="begin" delay="0">
                                              <p:tn val="11"/>
                                            </p:cond>
                                          </p:stCondLst>
                                          <p:endCondLst>
                                            <p:cond evt="onStopAudio" delay="0">
                                              <p:tgtEl>
                                                <p:sldTgt/>
                                              </p:tgtEl>
                                            </p:cond>
                                          </p:endCondLst>
                                        </p:cTn>
                                        <p:tgtEl>
                                          <p:sndTgt r:embed="rId3" name="arrow.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4"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35845"/>
          <p:cNvSpPr/>
          <p:nvPr/>
        </p:nvSpPr>
        <p:spPr bwMode="auto">
          <a:xfrm>
            <a:off x="267176" y="255270"/>
            <a:ext cx="2462530" cy="645160"/>
          </a:xfrm>
          <a:prstGeom prst="rect">
            <a:avLst/>
          </a:prstGeom>
          <a:solidFill>
            <a:srgbClr val="FFFF00"/>
          </a:solidFill>
          <a:ln w="9525">
            <a:solidFill>
              <a:schemeClr val="tx1"/>
            </a:solidFill>
            <a:miter lim="800000"/>
          </a:ln>
          <a:effectLst/>
        </p:spPr>
        <p:txBody>
          <a:bodyPr wrap="none" anchor="ctr">
            <a:noAutofit/>
          </a:bodyPr>
          <a:lstStyle/>
          <a:p>
            <a:pPr lvl="0" algn="ctr" fontAlgn="base"/>
            <a:r>
              <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rPr>
              <a:t>6.评价：P9</a:t>
            </a:r>
          </a:p>
        </p:txBody>
      </p:sp>
      <p:sp>
        <p:nvSpPr>
          <p:cNvPr id="9219" name="矩形 35846"/>
          <p:cNvSpPr/>
          <p:nvPr/>
        </p:nvSpPr>
        <p:spPr>
          <a:xfrm>
            <a:off x="452914" y="1046401"/>
            <a:ext cx="1538288" cy="3942159"/>
          </a:xfrm>
          <a:prstGeom prst="rect">
            <a:avLst/>
          </a:prstGeom>
          <a:noFill/>
          <a:ln w="9525">
            <a:noFill/>
          </a:ln>
        </p:spPr>
        <p:txBody>
          <a:bodyPr wrap="none" anchor="ctr"/>
          <a:lstStyle/>
          <a:p>
            <a:r>
              <a:rPr lang="zh-CN" altLang="en-US" sz="3000" b="1" dirty="0">
                <a:solidFill>
                  <a:srgbClr val="C00000"/>
                </a:solidFill>
                <a:latin typeface="黑体" panose="02010609060101010101" pitchFamily="49" charset="-122"/>
                <a:ea typeface="黑体" panose="02010609060101010101" pitchFamily="49" charset="-122"/>
              </a:rPr>
              <a:t>性质：</a:t>
            </a: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pPr>
              <a:lnSpc>
                <a:spcPct val="135000"/>
              </a:lnSpc>
            </a:pPr>
            <a:r>
              <a:rPr lang="zh-CN" altLang="en-US" sz="3000" b="1" dirty="0">
                <a:solidFill>
                  <a:srgbClr val="C00000"/>
                </a:solidFill>
                <a:latin typeface="黑体" panose="02010609060101010101" pitchFamily="49" charset="-122"/>
                <a:ea typeface="黑体" panose="02010609060101010101" pitchFamily="49" charset="-122"/>
              </a:rPr>
              <a:t>影响：</a:t>
            </a: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r>
              <a:rPr lang="zh-CN" altLang="en-US" sz="3000" b="1" dirty="0">
                <a:solidFill>
                  <a:srgbClr val="C00000"/>
                </a:solidFill>
                <a:latin typeface="黑体" panose="02010609060101010101" pitchFamily="49" charset="-122"/>
                <a:ea typeface="黑体" panose="02010609060101010101" pitchFamily="49" charset="-122"/>
              </a:rPr>
              <a:t>局限性：</a:t>
            </a:r>
          </a:p>
        </p:txBody>
      </p:sp>
      <p:sp>
        <p:nvSpPr>
          <p:cNvPr id="35848" name="矩形 35847"/>
          <p:cNvSpPr/>
          <p:nvPr/>
        </p:nvSpPr>
        <p:spPr>
          <a:xfrm>
            <a:off x="1669256" y="1046639"/>
            <a:ext cx="5805488" cy="968375"/>
          </a:xfrm>
          <a:prstGeom prst="rect">
            <a:avLst/>
          </a:prstGeom>
          <a:noFill/>
          <a:ln w="9525">
            <a:noFill/>
          </a:ln>
        </p:spPr>
        <p:txBody>
          <a:bodyPr>
            <a:spAutoFit/>
          </a:bodyPr>
          <a:lstStyle/>
          <a:p>
            <a:r>
              <a:rPr lang="en-US" altLang="zh-CN" sz="2700" b="1" dirty="0">
                <a:solidFill>
                  <a:srgbClr val="002060"/>
                </a:solidFill>
                <a:latin typeface="Arial" panose="020B0604020202020204" pitchFamily="34" charset="0"/>
                <a:ea typeface="黑体" panose="02010609060101010101" pitchFamily="49" charset="-122"/>
              </a:rPr>
              <a:t>1861</a:t>
            </a:r>
            <a:r>
              <a:rPr lang="zh-CN" altLang="en-US" sz="2700" b="1" dirty="0">
                <a:solidFill>
                  <a:srgbClr val="002060"/>
                </a:solidFill>
                <a:latin typeface="Arial" panose="020B0604020202020204" pitchFamily="34" charset="0"/>
                <a:ea typeface="黑体" panose="02010609060101010101" pitchFamily="49" charset="-122"/>
              </a:rPr>
              <a:t>年改革是沙皇自上而下实行</a:t>
            </a:r>
            <a:r>
              <a:rPr lang="zh-CN" altLang="en-US" sz="2700" b="1" dirty="0">
                <a:solidFill>
                  <a:srgbClr val="002060"/>
                </a:solidFill>
                <a:latin typeface="Arial" panose="020B0604020202020204" pitchFamily="34" charset="0"/>
                <a:ea typeface="黑体" panose="02010609060101010101" pitchFamily="49" charset="-122"/>
                <a:sym typeface="+mn-ea"/>
              </a:rPr>
              <a:t>的</a:t>
            </a:r>
            <a:endParaRPr lang="zh-CN" altLang="en-US" sz="2700" b="1" dirty="0">
              <a:solidFill>
                <a:srgbClr val="002060"/>
              </a:solidFill>
              <a:latin typeface="Arial" panose="020B0604020202020204" pitchFamily="34" charset="0"/>
              <a:ea typeface="黑体" panose="02010609060101010101" pitchFamily="49" charset="-122"/>
            </a:endParaRPr>
          </a:p>
          <a:p>
            <a:r>
              <a:rPr lang="zh-CN" altLang="en-US" sz="3000" b="1" dirty="0">
                <a:solidFill>
                  <a:srgbClr val="FF0000"/>
                </a:solidFill>
                <a:latin typeface="Arial" panose="020B0604020202020204" pitchFamily="34" charset="0"/>
                <a:ea typeface="黑体" panose="02010609060101010101" pitchFamily="49" charset="-122"/>
              </a:rPr>
              <a:t>资产阶级改革</a:t>
            </a:r>
            <a:r>
              <a:rPr lang="zh-CN" altLang="en-US" sz="2700" b="1" dirty="0">
                <a:solidFill>
                  <a:srgbClr val="FF0000"/>
                </a:solidFill>
                <a:latin typeface="Arial" panose="020B0604020202020204" pitchFamily="34" charset="0"/>
                <a:ea typeface="黑体" panose="02010609060101010101" pitchFamily="49" charset="-122"/>
              </a:rPr>
              <a:t>。</a:t>
            </a:r>
          </a:p>
        </p:txBody>
      </p:sp>
      <p:sp>
        <p:nvSpPr>
          <p:cNvPr id="35849" name="矩形 35848"/>
          <p:cNvSpPr/>
          <p:nvPr/>
        </p:nvSpPr>
        <p:spPr>
          <a:xfrm>
            <a:off x="1590834" y="2414746"/>
            <a:ext cx="7129939" cy="2168525"/>
          </a:xfrm>
          <a:prstGeom prst="rect">
            <a:avLst/>
          </a:prstGeom>
          <a:noFill/>
          <a:ln w="9525">
            <a:noFill/>
          </a:ln>
        </p:spPr>
        <p:txBody>
          <a:bodyPr wrap="square">
            <a:spAutoFit/>
          </a:bodyPr>
          <a:lstStyle/>
          <a:p>
            <a:pPr algn="l"/>
            <a:r>
              <a:rPr lang="zh-CN" altLang="en-US" sz="2700" b="1" dirty="0">
                <a:solidFill>
                  <a:srgbClr val="FF0000"/>
                </a:solidFill>
                <a:latin typeface="Arial" panose="020B0604020202020204" pitchFamily="34" charset="0"/>
                <a:ea typeface="黑体" panose="02010609060101010101" pitchFamily="49" charset="-122"/>
                <a:sym typeface="+mn-ea"/>
              </a:rPr>
              <a:t>（</a:t>
            </a:r>
            <a:r>
              <a:rPr lang="en-US" altLang="zh-CN" sz="2700" b="1" dirty="0">
                <a:solidFill>
                  <a:srgbClr val="FF0000"/>
                </a:solidFill>
                <a:latin typeface="Arial" panose="020B0604020202020204" pitchFamily="34" charset="0"/>
                <a:ea typeface="黑体" panose="02010609060101010101" pitchFamily="49" charset="-122"/>
                <a:sym typeface="+mn-ea"/>
              </a:rPr>
              <a:t>1</a:t>
            </a:r>
            <a:r>
              <a:rPr lang="zh-CN" altLang="en-US" sz="2700" b="1" dirty="0">
                <a:solidFill>
                  <a:srgbClr val="FF0000"/>
                </a:solidFill>
                <a:latin typeface="Arial" panose="020B0604020202020204" pitchFamily="34" charset="0"/>
                <a:ea typeface="黑体" panose="02010609060101010101" pitchFamily="49" charset="-122"/>
                <a:sym typeface="+mn-ea"/>
              </a:rPr>
              <a:t>）是俄国近代历史上的</a:t>
            </a:r>
            <a:r>
              <a:rPr lang="zh-CN" altLang="en-US" sz="2700" b="1" u="sng" dirty="0">
                <a:latin typeface="Arial" panose="020B0604020202020204" pitchFamily="34" charset="0"/>
                <a:ea typeface="黑体" panose="02010609060101010101" pitchFamily="49" charset="-122"/>
                <a:sym typeface="+mn-ea"/>
              </a:rPr>
              <a:t>重大转折点</a:t>
            </a:r>
            <a:r>
              <a:rPr lang="zh-CN" altLang="en-US" sz="2700" b="1" dirty="0">
                <a:solidFill>
                  <a:srgbClr val="FF0000"/>
                </a:solidFill>
                <a:latin typeface="Arial" panose="020B0604020202020204" pitchFamily="34" charset="0"/>
                <a:ea typeface="黑体" panose="02010609060101010101" pitchFamily="49" charset="-122"/>
                <a:sym typeface="+mn-ea"/>
              </a:rPr>
              <a:t>。</a:t>
            </a:r>
            <a:endParaRPr lang="zh-CN" altLang="en-US" sz="2700" b="1" dirty="0">
              <a:solidFill>
                <a:srgbClr val="FF0000"/>
              </a:solidFill>
              <a:latin typeface="Arial" panose="020B0604020202020204" pitchFamily="34" charset="0"/>
              <a:ea typeface="黑体" panose="02010609060101010101" pitchFamily="49" charset="-122"/>
            </a:endParaRPr>
          </a:p>
          <a:p>
            <a:pPr algn="l"/>
            <a:r>
              <a:rPr lang="zh-CN" altLang="en-US" sz="2700" b="1" dirty="0">
                <a:solidFill>
                  <a:srgbClr val="FF0000"/>
                </a:solidFill>
                <a:latin typeface="Arial" panose="020B0604020202020204" pitchFamily="34" charset="0"/>
                <a:ea typeface="黑体" panose="02010609060101010101" pitchFamily="49" charset="-122"/>
              </a:rPr>
              <a:t>（</a:t>
            </a:r>
            <a:r>
              <a:rPr lang="en-US" altLang="zh-CN" sz="2700" b="1" dirty="0">
                <a:solidFill>
                  <a:srgbClr val="FF0000"/>
                </a:solidFill>
                <a:latin typeface="Arial" panose="020B0604020202020204" pitchFamily="34" charset="0"/>
                <a:ea typeface="黑体" panose="02010609060101010101" pitchFamily="49" charset="-122"/>
              </a:rPr>
              <a:t>2</a:t>
            </a:r>
            <a:r>
              <a:rPr lang="zh-CN" altLang="en-US" sz="2700" b="1" dirty="0">
                <a:solidFill>
                  <a:srgbClr val="FF0000"/>
                </a:solidFill>
                <a:latin typeface="Arial" panose="020B0604020202020204" pitchFamily="34" charset="0"/>
                <a:ea typeface="黑体" panose="02010609060101010101" pitchFamily="49" charset="-122"/>
              </a:rPr>
              <a:t>）废除了农奴制，促使社会各个方面出现了新的气象，推动俄国走上了发展资本主义的道路。</a:t>
            </a:r>
          </a:p>
          <a:p>
            <a:pPr algn="l"/>
            <a:endParaRPr lang="zh-CN" altLang="en-US" sz="2700" b="1" dirty="0">
              <a:solidFill>
                <a:srgbClr val="FF0000"/>
              </a:solidFill>
              <a:latin typeface="Arial" panose="020B0604020202020204" pitchFamily="34" charset="0"/>
              <a:ea typeface="黑体" panose="02010609060101010101" pitchFamily="49" charset="-122"/>
            </a:endParaRPr>
          </a:p>
        </p:txBody>
      </p:sp>
      <p:sp>
        <p:nvSpPr>
          <p:cNvPr id="35850" name="矩形 35849"/>
          <p:cNvSpPr/>
          <p:nvPr/>
        </p:nvSpPr>
        <p:spPr>
          <a:xfrm>
            <a:off x="1991519" y="4793774"/>
            <a:ext cx="7274243" cy="922020"/>
          </a:xfrm>
          <a:prstGeom prst="rect">
            <a:avLst/>
          </a:prstGeom>
          <a:noFill/>
          <a:ln w="9525">
            <a:noFill/>
          </a:ln>
        </p:spPr>
        <p:txBody>
          <a:bodyPr wrap="square">
            <a:spAutoFit/>
          </a:bodyPr>
          <a:lstStyle/>
          <a:p>
            <a:r>
              <a:rPr lang="en-US" altLang="zh-CN" sz="2700" b="1" dirty="0">
                <a:solidFill>
                  <a:srgbClr val="FF0000"/>
                </a:solidFill>
                <a:latin typeface="Arial" panose="020B0604020202020204" pitchFamily="34" charset="0"/>
                <a:ea typeface="黑体" panose="02010609060101010101" pitchFamily="49" charset="-122"/>
              </a:rPr>
              <a:t>     </a:t>
            </a:r>
            <a:r>
              <a:rPr lang="zh-CN" altLang="en-US" sz="2700" b="1" dirty="0">
                <a:solidFill>
                  <a:srgbClr val="0810B8"/>
                </a:solidFill>
                <a:latin typeface="Arial" panose="020B0604020202020204" pitchFamily="34" charset="0"/>
                <a:ea typeface="黑体" panose="02010609060101010101" pitchFamily="49" charset="-122"/>
              </a:rPr>
              <a:t>改革不彻底，保留了大量封建残余。影响俄国经济和社会的发展。</a:t>
            </a:r>
          </a:p>
        </p:txBody>
      </p:sp>
      <p:sp>
        <p:nvSpPr>
          <p:cNvPr id="35851" name="圆角矩形标注 35850"/>
          <p:cNvSpPr/>
          <p:nvPr/>
        </p:nvSpPr>
        <p:spPr>
          <a:xfrm>
            <a:off x="3344942" y="3949780"/>
            <a:ext cx="5211365" cy="539353"/>
          </a:xfrm>
          <a:prstGeom prst="wedgeRoundRectCallout">
            <a:avLst>
              <a:gd name="adj1" fmla="val -5815"/>
              <a:gd name="adj2" fmla="val -98125"/>
              <a:gd name="adj3" fmla="val 16667"/>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2700" b="1" dirty="0">
                <a:latin typeface="Arial" panose="020B0604020202020204" pitchFamily="34" charset="0"/>
                <a:ea typeface="黑体" panose="02010609060101010101" pitchFamily="49" charset="-122"/>
              </a:rPr>
              <a:t>由封建社会转为资本主义社会</a:t>
            </a:r>
          </a:p>
        </p:txBody>
      </p:sp>
      <p:sp>
        <p:nvSpPr>
          <p:cNvPr id="35852" name="圆角矩形标注 35851"/>
          <p:cNvSpPr/>
          <p:nvPr/>
        </p:nvSpPr>
        <p:spPr>
          <a:xfrm>
            <a:off x="977662" y="1770301"/>
            <a:ext cx="5913834" cy="539353"/>
          </a:xfrm>
          <a:prstGeom prst="wedgeRoundRectCallout">
            <a:avLst>
              <a:gd name="adj1" fmla="val 1079"/>
              <a:gd name="adj2" fmla="val 154856"/>
              <a:gd name="adj3" fmla="val 16667"/>
            </a:avLst>
          </a:prstGeom>
          <a:solidFill>
            <a:schemeClr val="accent1"/>
          </a:solidFill>
          <a:ln w="9525" cap="flat" cmpd="sng">
            <a:solidFill>
              <a:schemeClr val="tx1"/>
            </a:solidFill>
            <a:prstDash val="solid"/>
            <a:miter/>
            <a:headEnd type="none" w="med" len="med"/>
            <a:tailEnd type="none" w="med" len="med"/>
          </a:ln>
        </p:spPr>
        <p:txBody>
          <a:bodyPr/>
          <a:lstStyle/>
          <a:p>
            <a:r>
              <a:rPr lang="zh-CN" altLang="en-US" sz="2700" b="1" dirty="0">
                <a:latin typeface="Arial" panose="020B0604020202020204" pitchFamily="34" charset="0"/>
                <a:ea typeface="黑体" panose="02010609060101010101" pitchFamily="49" charset="-122"/>
              </a:rPr>
              <a:t>为资本主义发展提供劳动力和资本</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8" grpId="0"/>
      <p:bldP spid="35849" grpId="0"/>
      <p:bldP spid="35850" grpId="0"/>
      <p:bldP spid="35851" grpId="0" bldLvl="0" animBg="1"/>
      <p:bldP spid="35852"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矩形 17420"/>
          <p:cNvSpPr/>
          <p:nvPr/>
        </p:nvSpPr>
        <p:spPr>
          <a:xfrm>
            <a:off x="1771174" y="1167289"/>
            <a:ext cx="7021830" cy="1106805"/>
          </a:xfrm>
          <a:prstGeom prst="rect">
            <a:avLst/>
          </a:prstGeom>
          <a:solidFill>
            <a:schemeClr val="bg1"/>
          </a:solidFill>
          <a:ln w="9525">
            <a:noFill/>
          </a:ln>
        </p:spPr>
        <p:txBody>
          <a:bodyPr wrap="square">
            <a:spAutoFit/>
          </a:bodyPr>
          <a:lstStyle/>
          <a:p>
            <a:pPr>
              <a:spcBef>
                <a:spcPct val="50000"/>
              </a:spcBef>
            </a:pPr>
            <a:r>
              <a:rPr lang="en-US" altLang="zh-CN" sz="3300" b="1" dirty="0">
                <a:latin typeface="黑体" panose="02010609060101010101" pitchFamily="49" charset="-122"/>
                <a:ea typeface="黑体" panose="02010609060101010101" pitchFamily="49" charset="-122"/>
              </a:rPr>
              <a:t>17-19</a:t>
            </a:r>
            <a:r>
              <a:rPr lang="zh-CN" altLang="en-US" sz="3300" b="1" dirty="0">
                <a:latin typeface="黑体" panose="02010609060101010101" pitchFamily="49" charset="-122"/>
                <a:ea typeface="黑体" panose="02010609060101010101" pitchFamily="49" charset="-122"/>
              </a:rPr>
              <a:t>世纪中期，主要资本主义国家走上资本主义道路的方式有哪几种？</a:t>
            </a:r>
          </a:p>
        </p:txBody>
      </p:sp>
      <p:sp>
        <p:nvSpPr>
          <p:cNvPr id="2051" name="文本框 17421"/>
          <p:cNvSpPr txBox="1"/>
          <p:nvPr/>
        </p:nvSpPr>
        <p:spPr>
          <a:xfrm>
            <a:off x="1494235" y="2817971"/>
            <a:ext cx="2915840" cy="1245235"/>
          </a:xfrm>
          <a:prstGeom prst="rect">
            <a:avLst/>
          </a:prstGeom>
          <a:noFill/>
          <a:ln w="9525">
            <a:noFill/>
          </a:ln>
        </p:spPr>
        <p:txBody>
          <a:bodyPr>
            <a:spAutoFit/>
          </a:bodyPr>
          <a:lstStyle/>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英、法：</a:t>
            </a:r>
          </a:p>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美</a:t>
            </a:r>
            <a:r>
              <a:rPr lang="en-US" altLang="zh-CN" sz="3000" b="1" dirty="0">
                <a:solidFill>
                  <a:srgbClr val="FF0000"/>
                </a:solidFill>
                <a:latin typeface="Arial" panose="020B0604020202020204" pitchFamily="34" charset="0"/>
                <a:ea typeface="黑体" panose="02010609060101010101" pitchFamily="49" charset="-122"/>
              </a:rPr>
              <a:t>:</a:t>
            </a:r>
          </a:p>
        </p:txBody>
      </p:sp>
      <p:sp>
        <p:nvSpPr>
          <p:cNvPr id="17423" name="文本框 17422"/>
          <p:cNvSpPr txBox="1"/>
          <p:nvPr/>
        </p:nvSpPr>
        <p:spPr>
          <a:xfrm>
            <a:off x="3382566" y="3510439"/>
            <a:ext cx="4158853" cy="553085"/>
          </a:xfrm>
          <a:prstGeom prst="rect">
            <a:avLst/>
          </a:prstGeom>
          <a:noFill/>
          <a:ln w="9525">
            <a:noFill/>
          </a:ln>
        </p:spPr>
        <p:txBody>
          <a:bodyPr>
            <a:spAutoFit/>
          </a:bodyPr>
          <a:lstStyle/>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独立战争、南北战争 </a:t>
            </a:r>
          </a:p>
        </p:txBody>
      </p:sp>
      <p:sp>
        <p:nvSpPr>
          <p:cNvPr id="2053" name="Text Box 5"/>
          <p:cNvSpPr txBox="1"/>
          <p:nvPr/>
        </p:nvSpPr>
        <p:spPr>
          <a:xfrm>
            <a:off x="1339930" y="4404122"/>
            <a:ext cx="1835944" cy="553085"/>
          </a:xfrm>
          <a:prstGeom prst="rect">
            <a:avLst/>
          </a:prstGeom>
          <a:noFill/>
          <a:ln w="9525">
            <a:noFill/>
          </a:ln>
        </p:spPr>
        <p:txBody>
          <a:bodyPr>
            <a:spAutoFit/>
          </a:bodyPr>
          <a:lstStyle/>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俄、日：</a:t>
            </a:r>
          </a:p>
        </p:txBody>
      </p:sp>
      <p:sp>
        <p:nvSpPr>
          <p:cNvPr id="2054" name="Text Box 6"/>
          <p:cNvSpPr txBox="1"/>
          <p:nvPr/>
        </p:nvSpPr>
        <p:spPr>
          <a:xfrm>
            <a:off x="3309938" y="4404122"/>
            <a:ext cx="4319588" cy="553085"/>
          </a:xfrm>
          <a:prstGeom prst="rect">
            <a:avLst/>
          </a:prstGeom>
          <a:noFill/>
          <a:ln w="9525">
            <a:noFill/>
          </a:ln>
        </p:spPr>
        <p:txBody>
          <a:bodyPr>
            <a:spAutoFit/>
          </a:bodyPr>
          <a:lstStyle/>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资产阶级改革</a:t>
            </a:r>
          </a:p>
        </p:txBody>
      </p:sp>
      <p:sp>
        <p:nvSpPr>
          <p:cNvPr id="2" name="文本框 17422"/>
          <p:cNvSpPr txBox="1"/>
          <p:nvPr/>
        </p:nvSpPr>
        <p:spPr>
          <a:xfrm>
            <a:off x="3470672" y="2817733"/>
            <a:ext cx="4158853" cy="553085"/>
          </a:xfrm>
          <a:prstGeom prst="rect">
            <a:avLst/>
          </a:prstGeom>
          <a:noFill/>
          <a:ln w="9525">
            <a:noFill/>
          </a:ln>
        </p:spPr>
        <p:txBody>
          <a:bodyPr>
            <a:spAutoFit/>
          </a:bodyPr>
          <a:lstStyle/>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资产阶级革命</a:t>
            </a:r>
          </a:p>
        </p:txBody>
      </p:sp>
      <p:sp>
        <p:nvSpPr>
          <p:cNvPr id="3" name="矩形 2"/>
          <p:cNvSpPr/>
          <p:nvPr/>
        </p:nvSpPr>
        <p:spPr>
          <a:xfrm>
            <a:off x="156210" y="1004888"/>
            <a:ext cx="2249805" cy="922020"/>
          </a:xfrm>
          <a:prstGeom prst="rect">
            <a:avLst/>
          </a:prstGeom>
          <a:noFill/>
          <a:ln>
            <a:noFill/>
          </a:ln>
        </p:spPr>
        <p:txBody>
          <a:bodyPr wrap="none" rtlCol="0" anchor="t">
            <a:spAutoFit/>
            <a:scene3d>
              <a:camera prst="orthographicFront"/>
              <a:lightRig rig="threePt" dir="t"/>
            </a:scene3d>
          </a:bodyPr>
          <a:lstStyle/>
          <a:p>
            <a:pPr algn="ctr"/>
            <a:r>
              <a:rPr lang="zh-CN" altLang="en-US" sz="5400" b="1">
                <a:solidFill>
                  <a:srgbClr val="C00000"/>
                </a:solidFill>
                <a:effectLst>
                  <a:outerShdw blurRad="38100" dist="19050" dir="2700000" algn="tl" rotWithShape="0">
                    <a:schemeClr val="dk1">
                      <a:alpha val="40000"/>
                    </a:schemeClr>
                  </a:outerShdw>
                </a:effectLst>
              </a:rPr>
              <a:t>思考：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3" grpId="0"/>
      <p:bldP spid="205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27973" y="2520791"/>
            <a:ext cx="2829878" cy="1198880"/>
          </a:xfrm>
          <a:prstGeom prst="rect">
            <a:avLst/>
          </a:prstGeom>
          <a:noFill/>
          <a:ln>
            <a:noFill/>
          </a:ln>
        </p:spPr>
        <p:txBody>
          <a:bodyPr wrap="square" rtlCol="0" anchor="t">
            <a:spAutoFit/>
          </a:bodyPr>
          <a:lstStyle/>
          <a:p>
            <a:pPr algn="ctr"/>
            <a:r>
              <a:rPr lang="zh-CN" altLang="en-US" sz="7200" b="1">
                <a:ln w="22225">
                  <a:solidFill>
                    <a:schemeClr val="accent2"/>
                  </a:solidFill>
                  <a:prstDash val="solid"/>
                </a:ln>
                <a:solidFill>
                  <a:srgbClr val="C00000"/>
                </a:solidFill>
                <a:effectLst/>
              </a:rPr>
              <a:t>再   见</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1260</Words>
  <Application>WPS 演示</Application>
  <PresentationFormat>全屏显示(4:3)</PresentationFormat>
  <Paragraphs>159</Paragraphs>
  <Slides>20</Slides>
  <Notes>2</Notes>
  <HiddenSlides>0</HiddenSlides>
  <MMClips>0</MMClips>
  <ScaleCrop>false</ScaleCrop>
  <HeadingPairs>
    <vt:vector size="6" baseType="variant">
      <vt:variant>
        <vt:lpstr>主题</vt:lpstr>
      </vt:variant>
      <vt:variant>
        <vt:i4>2</vt:i4>
      </vt:variant>
      <vt:variant>
        <vt:lpstr>嵌入 OLE 服务器</vt:lpstr>
      </vt:variant>
      <vt:variant>
        <vt:i4>1</vt:i4>
      </vt:variant>
      <vt:variant>
        <vt:lpstr>幻灯片标题</vt:lpstr>
      </vt:variant>
      <vt:variant>
        <vt:i4>20</vt:i4>
      </vt:variant>
    </vt:vector>
  </HeadingPairs>
  <TitlesOfParts>
    <vt:vector size="23" baseType="lpstr">
      <vt:lpstr>Office 主题</vt:lpstr>
      <vt:lpstr>1_默认设计模板</vt:lpstr>
      <vt:lpstr>Microsoft Graph 图表</vt:lpstr>
      <vt:lpstr>幻灯片 1</vt:lpstr>
      <vt:lpstr>幻灯片 2</vt:lpstr>
      <vt:lpstr>幻灯片 3</vt:lpstr>
      <vt:lpstr>幻灯片 4</vt:lpstr>
      <vt:lpstr>幻灯片 5</vt:lpstr>
      <vt:lpstr>幻灯片 6</vt:lpstr>
      <vt:lpstr>二、亚历山大二世改革</vt:lpstr>
      <vt:lpstr>工场主（资本家）的烦恼</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常海燕</cp:lastModifiedBy>
  <cp:revision>57</cp:revision>
  <dcterms:created xsi:type="dcterms:W3CDTF">2018-09-16T01:00:00Z</dcterms:created>
  <dcterms:modified xsi:type="dcterms:W3CDTF">2018-11-11T01:32:21Z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