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8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tags" Target="tags/tag1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diagrams/_rels/data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image" Target="../media/image5.png" /><Relationship Id="rId5" Type="http://schemas.openxmlformats.org/officeDocument/2006/relationships/image" Target="../media/image6.png" /></Relationships>
</file>

<file path=ppt/diagrams/_rels/drawing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png" /><Relationship Id="rId2" Type="http://schemas.openxmlformats.org/officeDocument/2006/relationships/image" Target="../media/image3.png" /><Relationship Id="rId3" Type="http://schemas.openxmlformats.org/officeDocument/2006/relationships/image" Target="../media/image4.png" /><Relationship Id="rId4" Type="http://schemas.openxmlformats.org/officeDocument/2006/relationships/image" Target="../media/image5.png" /><Relationship Id="rId5" Type="http://schemas.openxmlformats.org/officeDocument/2006/relationships/image" Target="../media/image6.png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dgm="http://schemas.openxmlformats.org/drawingml/2006/diagram">
  <dgm:ptLst>
    <dgm:pt modelId="{88A7D249-FFC0-4291-9D25-4AC4955A99CA}" type="doc">
      <dgm:prSet loTypeId="urn:microsoft.com/office/officeart/2005/8/layout/vList3" loCatId="list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8BE4F3B9-ADD5-42EE-9CB9-23A919FE9335}" type="parTrans" cxnId="{C6D0FD2B-29B6-4208-A976-45F2371D8CA9}">
      <dgm:prSet/>
      <dgm:spPr/>
      <dgm:t>
        <a:bodyPr/>
        <a:lstStyle/>
        <a:p>
          <a:endParaRPr lang="zh-CN" altLang="en-US"/>
        </a:p>
      </dgm:t>
    </dgm:pt>
    <dgm:pt modelId="{AB72CD93-BA4E-41F6-8B9F-1CAF7F4887B7}">
      <dgm:prSet phldrT="[文本]" custT="1"/>
      <dgm:spPr/>
      <dgm:t>
        <a:bodyPr/>
        <a:lstStyle/>
        <a:p>
          <a:pPr algn="ctr"/>
          <a:r>
            <a:rPr lang="zh-CN" altLang="en-US" sz="1800" b="1" cap="none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rPr>
            <a:t>欧洲殖民者长期的政治压迫和经济剥削，埋下了拉丁美洲独立的火种</a:t>
          </a:r>
          <a:endParaRPr lang="zh-CN" altLang="en-US" sz="1800" b="1" cap="none" spc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noFill/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</a:endParaRPr>
        </a:p>
      </dgm:t>
    </dgm:pt>
    <dgm:pt modelId="{7C6C1CA1-D81D-4155-9DD6-E0033915AB37}" type="sibTrans" cxnId="{C6D0FD2B-29B6-4208-A976-45F2371D8CA9}">
      <dgm:prSet/>
      <dgm:spPr/>
      <dgm:t>
        <a:bodyPr/>
        <a:lstStyle/>
        <a:p>
          <a:endParaRPr lang="zh-CN" altLang="en-US"/>
        </a:p>
      </dgm:t>
    </dgm:pt>
    <dgm:pt modelId="{E4C142DC-EB52-4B7A-9174-7CAAA9B28D91}" type="parTrans" cxnId="{312F0927-DEB2-4B3F-9E95-F9D725B76FDE}">
      <dgm:prSet/>
      <dgm:spPr/>
      <dgm:t>
        <a:bodyPr/>
        <a:lstStyle/>
        <a:p>
          <a:endParaRPr lang="zh-CN" altLang="en-US"/>
        </a:p>
      </dgm:t>
    </dgm:pt>
    <dgm:pt modelId="{28E04A20-7DF3-4B22-A0F2-1EC51AC0AC73}">
      <dgm:prSet phldrT="[文本]" custT="1"/>
      <dgm:spPr/>
      <dgm:t>
        <a:bodyPr/>
        <a:lstStyle/>
        <a:p>
          <a:pPr algn="l"/>
          <a:r>
            <a:rPr lang="zh-CN" altLang="en-US" sz="2400" b="1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拉丁美洲的经济有了一定发展</a:t>
          </a:r>
          <a:endParaRPr lang="zh-CN" altLang="en-US" sz="2400" b="1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756B5ADE-74C6-4DB4-AC55-A03D2A051F57}" type="sibTrans" cxnId="{312F0927-DEB2-4B3F-9E95-F9D725B76FDE}">
      <dgm:prSet/>
      <dgm:spPr/>
      <dgm:t>
        <a:bodyPr/>
        <a:lstStyle/>
        <a:p>
          <a:endParaRPr lang="zh-CN" altLang="en-US"/>
        </a:p>
      </dgm:t>
    </dgm:pt>
    <dgm:pt modelId="{48DD480E-0EA8-41EB-94AA-FC68F17477B7}" type="parTrans" cxnId="{A0D2A80B-31FD-4461-8C18-9CFCE6E6DC92}">
      <dgm:prSet/>
      <dgm:spPr/>
      <dgm:t>
        <a:bodyPr/>
        <a:lstStyle/>
        <a:p>
          <a:endParaRPr lang="zh-CN" altLang="en-US"/>
        </a:p>
      </dgm:t>
    </dgm:pt>
    <dgm:pt modelId="{8361D1D7-8C4C-453B-9547-742ABBE5860A}">
      <dgm:prSet phldrT="[文本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algn="l"/>
          <a:r>
            <a:rPr lang="zh-CN" altLang="en-US" sz="1800" b="1" cap="none" spc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启蒙思想的传播使殖民地人民的民主意识日益增长</a:t>
          </a:r>
          <a:endParaRPr lang="zh-CN" altLang="en-US" sz="1800" b="1" cap="none" spc="0">
            <a:ln w="11430"/>
            <a:gradFill>
              <a:gsLst>
                <a:gs pos="0">
                  <a:schemeClr val="accent2">
                    <a:tint val="70000"/>
                    <a:satMod val="245000"/>
                  </a:schemeClr>
                </a:gs>
                <a:gs pos="75000">
                  <a:schemeClr val="accent2">
                    <a:tint val="90000"/>
                    <a:shade val="60000"/>
                    <a:satMod val="240000"/>
                  </a:schemeClr>
                </a:gs>
                <a:gs pos="100000">
                  <a:schemeClr val="accent2">
                    <a:tint val="100000"/>
                    <a:shade val="50000"/>
                    <a:satMod val="240000"/>
                  </a:schemeClr>
                </a:gs>
              </a:gsLst>
              <a:lin ang="5400000"/>
            </a:gra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dgm:t>
    </dgm:pt>
    <dgm:pt modelId="{DFF9F211-5ACC-4A55-8A8C-2811EFBE40E9}" type="sibTrans" cxnId="{A0D2A80B-31FD-4461-8C18-9CFCE6E6DC92}">
      <dgm:prSet/>
      <dgm:spPr/>
      <dgm:t>
        <a:bodyPr/>
        <a:lstStyle/>
        <a:p>
          <a:endParaRPr lang="zh-CN" altLang="en-US"/>
        </a:p>
      </dgm:t>
    </dgm:pt>
    <dgm:pt modelId="{FD0BB4AC-4791-4026-B54A-B713ADFD93FE}" type="parTrans" cxnId="{9FF277E4-DBE7-490D-B476-D44BE808634A}">
      <dgm:prSet/>
      <dgm:spPr/>
      <dgm:t>
        <a:bodyPr/>
        <a:lstStyle/>
        <a:p>
          <a:endParaRPr lang="zh-CN" altLang="en-US"/>
        </a:p>
      </dgm:t>
    </dgm:pt>
    <dgm:pt modelId="{3AE66AE8-ABB0-45AE-AF54-9C399AA1150B}">
      <dgm:prSet/>
      <dgm:spPr/>
      <dgm:t>
        <a:bodyPr/>
        <a:lstStyle/>
        <a:p>
          <a:endParaRPr lang="zh-CN" altLang="en-US"/>
        </a:p>
      </dgm:t>
    </dgm:pt>
    <dgm:pt modelId="{ACD56AB3-E000-47B6-9FAB-721FD34D59B8}" type="sibTrans" cxnId="{9FF277E4-DBE7-490D-B476-D44BE808634A}">
      <dgm:prSet/>
      <dgm:spPr/>
      <dgm:t>
        <a:bodyPr/>
        <a:lstStyle/>
        <a:p>
          <a:endParaRPr lang="zh-CN" altLang="en-US"/>
        </a:p>
      </dgm:t>
    </dgm:pt>
    <dgm:pt modelId="{5103B592-7BAD-46C4-BF76-10B4CD7B7752}" type="parTrans" cxnId="{9B07CA47-A81F-4CD1-9C4B-3913C24A259A}">
      <dgm:prSet/>
      <dgm:spPr/>
      <dgm:t>
        <a:bodyPr/>
        <a:lstStyle/>
        <a:p>
          <a:endParaRPr lang="zh-CN" altLang="en-US"/>
        </a:p>
      </dgm:t>
    </dgm:pt>
    <dgm:pt modelId="{F91C36F0-93B2-4184-BDF9-447BB5A59380}">
      <dgm:prSet/>
      <dgm:spPr/>
      <dgm:t>
        <a:bodyPr/>
        <a:lstStyle/>
        <a:p>
          <a:endParaRPr lang="zh-CN" altLang="en-US"/>
        </a:p>
      </dgm:t>
    </dgm:pt>
    <dgm:pt modelId="{AE364AEB-E820-47E9-A0E2-DDA5BAEC70AF}" type="sibTrans" cxnId="{9B07CA47-A81F-4CD1-9C4B-3913C24A259A}">
      <dgm:prSet/>
      <dgm:spPr/>
      <dgm:t>
        <a:bodyPr/>
        <a:lstStyle/>
        <a:p>
          <a:endParaRPr lang="zh-CN" altLang="en-US"/>
        </a:p>
      </dgm:t>
    </dgm:pt>
    <dgm:pt modelId="{9795DE2F-A3D4-481B-A062-2F5751BF9416}" type="pres">
      <dgm:prSet presAssocID="{88A7D249-FFC0-4291-9D25-4AC4955A99CA}" presName="linearFlow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C5D218E9-D33F-4FCC-9745-01CC37DED9F4}" type="pres">
      <dgm:prSet presAssocID="{AB72CD93-BA4E-41F6-8B9F-1CAF7F4887B7}" presName="composite"/>
      <dgm:spPr/>
      <dgm:t>
        <a:bodyPr/>
        <a:lstStyle/>
        <a:p/>
      </dgm:t>
    </dgm:pt>
    <dgm:pt modelId="{335F0A18-88C5-48B6-A69F-BDC48F3A5175}" type="pres">
      <dgm:prSet presAssocID="{AB72CD93-BA4E-41F6-8B9F-1CAF7F4887B7}" presName="imgShp" presStyleLbl="fgImgPlace1" presStyleCnt="5" custScaleX="200100" custLinFactX="-52" custLinFactNeighborX="-100000" custLinFactNeighborY="10211"/>
      <dgm:spPr>
        <a:blipFill rotWithShape="1">
          <a:blip r:embed="rId1"/>
          <a:stretch>
            <a:fillRect/>
          </a:stretch>
        </a:blipFill>
      </dgm:spPr>
      <dgm:t>
        <a:bodyPr/>
        <a:lstStyle/>
        <a:p/>
      </dgm:t>
    </dgm:pt>
    <dgm:pt modelId="{70691EE8-7378-4C94-B965-986C4909B580}" type="pres">
      <dgm:prSet presAssocID="{AB72CD93-BA4E-41F6-8B9F-1CAF7F4887B7}" presName="txShp" presStyleLbl="node1" presStyleCnt="5" custScaleX="100681" custScaleY="79158" custLinFactNeighborX="1027" custLinFactNeighborY="10211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7ACFBAC-4A5D-46C0-BAAE-EFAA89E4594B}" type="pres">
      <dgm:prSet presAssocID="{7C6C1CA1-D81D-4155-9DD6-E0033915AB37}" presName="spacing"/>
      <dgm:spPr/>
      <dgm:t>
        <a:bodyPr/>
        <a:lstStyle/>
        <a:p/>
      </dgm:t>
    </dgm:pt>
    <dgm:pt modelId="{1FCE5FF2-7B94-4DDF-9437-017D147A9753}" type="pres">
      <dgm:prSet presAssocID="{28E04A20-7DF3-4B22-A0F2-1EC51AC0AC73}" presName="composite"/>
      <dgm:spPr/>
      <dgm:t>
        <a:bodyPr/>
        <a:lstStyle/>
        <a:p/>
      </dgm:t>
    </dgm:pt>
    <dgm:pt modelId="{0A776353-C4E7-4B1A-BC2D-2D988F6B5C1D}" type="pres">
      <dgm:prSet presAssocID="{28E04A20-7DF3-4B22-A0F2-1EC51AC0AC73}" presName="imgShp" presStyleLbl="fgImgPlace1" presStyleIdx="1" presStyleCnt="5" custScaleX="190940" custLinFactX="-19837" custLinFactNeighborX="-100000" custLinFactNeighborY="8904"/>
      <dgm:spPr>
        <a:blipFill rotWithShape="1">
          <a:blip r:embed="rId2"/>
          <a:stretch>
            <a:fillRect/>
          </a:stretch>
        </a:blipFill>
      </dgm:spPr>
      <dgm:t>
        <a:bodyPr/>
        <a:lstStyle/>
        <a:p/>
      </dgm:t>
    </dgm:pt>
    <dgm:pt modelId="{8B0DFFA4-9E19-4507-901C-252DF5253FDB}" type="pres">
      <dgm:prSet presAssocID="{28E04A20-7DF3-4B22-A0F2-1EC51AC0AC73}" presName="txShp" presStyleLbl="node1" presStyleIdx="1" presStyleCnt="5" custScaleX="101363" custLinFactNeighborX="317" custLinFactNeighborY="5412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FB5A2D-64B8-48C0-947B-4737E3291AB2}" type="pres">
      <dgm:prSet presAssocID="{756B5ADE-74C6-4DB4-AC55-A03D2A051F57}" presName="spacing"/>
      <dgm:spPr/>
      <dgm:t>
        <a:bodyPr/>
        <a:lstStyle/>
        <a:p/>
      </dgm:t>
    </dgm:pt>
    <dgm:pt modelId="{0D673DB9-D88B-45A0-B73A-27B31B373489}" type="pres">
      <dgm:prSet presAssocID="{8361D1D7-8C4C-453B-9547-742ABBE5860A}" presName="composite"/>
      <dgm:spPr/>
      <dgm:t>
        <a:bodyPr/>
        <a:lstStyle/>
        <a:p/>
      </dgm:t>
    </dgm:pt>
    <dgm:pt modelId="{B8CB63DF-199C-4901-B436-AED518945DCB}" type="pres">
      <dgm:prSet presAssocID="{8361D1D7-8C4C-453B-9547-742ABBE5860A}" presName="imgShp" presStyleLbl="fgImgPlace1" presStyleIdx="2" presStyleCnt="5" custScaleX="211782" custLinFactX="-23578" custLinFactNeighborX="-100000" custLinFactNeighborY="-9808"/>
      <dgm:spPr>
        <a:blipFill rotWithShape="1">
          <a:blip r:embed="rId3"/>
          <a:stretch>
            <a:fillRect/>
          </a:stretch>
        </a:blipFill>
      </dgm:spPr>
      <dgm:t>
        <a:bodyPr/>
        <a:lstStyle/>
        <a:p/>
      </dgm:t>
    </dgm:pt>
    <dgm:pt modelId="{DC8A9BF1-3B66-4D3F-A4F6-815598330941}" type="pres">
      <dgm:prSet presAssocID="{8361D1D7-8C4C-453B-9547-742ABBE5860A}" presName="txShp" presStyleLbl="node1" presStyleIdx="2" presStyleCnt="5" custLinFactNeighborX="-1252" custLinFactNeighborY="-9808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87BBEF4-A8DB-4519-B359-4CA53F6B56C8}" type="pres">
      <dgm:prSet presAssocID="{DFF9F211-5ACC-4A55-8A8C-2811EFBE40E9}" presName="spacing"/>
      <dgm:spPr/>
      <dgm:t>
        <a:bodyPr/>
        <a:lstStyle/>
        <a:p/>
      </dgm:t>
    </dgm:pt>
    <dgm:pt modelId="{CED6C425-B003-49B3-A5B5-C45FBCB36F78}" type="pres">
      <dgm:prSet presAssocID="{3AE66AE8-ABB0-45AE-AF54-9C399AA1150B}" presName="composite"/>
      <dgm:spPr/>
      <dgm:t>
        <a:bodyPr/>
        <a:lstStyle/>
        <a:p/>
      </dgm:t>
    </dgm:pt>
    <dgm:pt modelId="{DFEED2E5-070C-4240-B5E2-43C50A471F49}" type="pres">
      <dgm:prSet presAssocID="{3AE66AE8-ABB0-45AE-AF54-9C399AA1150B}" presName="imgShp" presStyleLbl="fgImgPlace1" presStyleIdx="3" presStyleCnt="5" custScaleX="190940" custScaleY="98345" custLinFactX="-34656" custLinFactNeighborX="-100000" custLinFactNeighborY="-15435"/>
      <dgm:spPr>
        <a:blipFill rotWithShape="1">
          <a:blip r:embed="rId4"/>
          <a:stretch>
            <a:fillRect/>
          </a:stretch>
        </a:blipFill>
      </dgm:spPr>
      <dgm:t>
        <a:bodyPr/>
        <a:lstStyle/>
        <a:p/>
      </dgm:t>
    </dgm:pt>
    <dgm:pt modelId="{FB42D3F3-3FDD-42CD-8B11-1D570FBF13CF}" type="pres">
      <dgm:prSet presAssocID="{3AE66AE8-ABB0-45AE-AF54-9C399AA1150B}" presName="txShp" presStyleLbl="node1" presStyleIdx="3" presStyleCnt="5" custScaleX="97235" custLinFactNeighborX="-2712" custLinFactNeighborY="-4309">
        <dgm:presLayoutVars>
          <dgm:bulletEnabled val="1"/>
        </dgm:presLayoutVars>
      </dgm:prSet>
      <dgm:spPr/>
      <dgm:t>
        <a:bodyPr/>
        <a:lstStyle/>
        <a:p/>
      </dgm:t>
    </dgm:pt>
    <dgm:pt modelId="{E157748B-94BF-480B-8ACC-E900CBE4B412}" type="pres">
      <dgm:prSet presAssocID="{ACD56AB3-E000-47B6-9FAB-721FD34D59B8}" presName="spacing"/>
      <dgm:spPr/>
      <dgm:t>
        <a:bodyPr/>
        <a:lstStyle/>
        <a:p/>
      </dgm:t>
    </dgm:pt>
    <dgm:pt modelId="{10BA5DD6-C45A-40DC-8F8B-EDA3148D6416}" type="pres">
      <dgm:prSet presAssocID="{F91C36F0-93B2-4184-BDF9-447BB5A59380}" presName="composite"/>
      <dgm:spPr/>
      <dgm:t>
        <a:bodyPr/>
        <a:lstStyle/>
        <a:p/>
      </dgm:t>
    </dgm:pt>
    <dgm:pt modelId="{177A6FCE-43A8-4BAB-98D4-88CC12AB23A7}" type="pres">
      <dgm:prSet presAssocID="{F91C36F0-93B2-4184-BDF9-447BB5A59380}" presName="imgShp" presStyleLbl="fgImgPlace1" presStyleIdx="4" presStyleCnt="5" custScaleX="214308" custLinFactX="-31521" custLinFactNeighborX="-100000" custLinFactNeighborY="-11419"/>
      <dgm:spPr>
        <a:blipFill rotWithShape="1">
          <a:blip r:embed="rId5"/>
          <a:stretch>
            <a:fillRect/>
          </a:stretch>
        </a:blipFill>
      </dgm:spPr>
      <dgm:t>
        <a:bodyPr/>
        <a:lstStyle/>
        <a:p/>
      </dgm:t>
    </dgm:pt>
    <dgm:pt modelId="{A2897F3E-AFC7-4F94-82C2-8F6865F1A3D6}" type="pres">
      <dgm:prSet presAssocID="{F91C36F0-93B2-4184-BDF9-447BB5A59380}" presName="txShp" presStyleLbl="node1" presStyleIdx="4" presStyleCnt="5" custLinFactNeighborX="2931" custLinFactNeighborY="-11419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C6D0FD2B-29B6-4208-A976-45F2371D8CA9}" srcId="{88A7D249-FFC0-4291-9D25-4AC4955A99CA}" destId="{AB72CD93-BA4E-41F6-8B9F-1CAF7F4887B7}" srcOrd="0" destOrd="0" parTransId="{8BE4F3B9-ADD5-42EE-9CB9-23A919FE9335}" sibTransId="{7C6C1CA1-D81D-4155-9DD6-E0033915AB37}"/>
    <dgm:cxn modelId="{312F0927-DEB2-4B3F-9E95-F9D725B76FDE}" srcId="{88A7D249-FFC0-4291-9D25-4AC4955A99CA}" destId="{28E04A20-7DF3-4B22-A0F2-1EC51AC0AC73}" srcOrd="1" destOrd="0" parTransId="{E4C142DC-EB52-4B7A-9174-7CAAA9B28D91}" sibTransId="{756B5ADE-74C6-4DB4-AC55-A03D2A051F57}"/>
    <dgm:cxn modelId="{A0D2A80B-31FD-4461-8C18-9CFCE6E6DC92}" srcId="{88A7D249-FFC0-4291-9D25-4AC4955A99CA}" destId="{8361D1D7-8C4C-453B-9547-742ABBE5860A}" srcOrd="2" destOrd="0" parTransId="{48DD480E-0EA8-41EB-94AA-FC68F17477B7}" sibTransId="{DFF9F211-5ACC-4A55-8A8C-2811EFBE40E9}"/>
    <dgm:cxn modelId="{9FF277E4-DBE7-490D-B476-D44BE808634A}" srcId="{88A7D249-FFC0-4291-9D25-4AC4955A99CA}" destId="{3AE66AE8-ABB0-45AE-AF54-9C399AA1150B}" srcOrd="3" destOrd="0" parTransId="{FD0BB4AC-4791-4026-B54A-B713ADFD93FE}" sibTransId="{ACD56AB3-E000-47B6-9FAB-721FD34D59B8}"/>
    <dgm:cxn modelId="{9B07CA47-A81F-4CD1-9C4B-3913C24A259A}" srcId="{88A7D249-FFC0-4291-9D25-4AC4955A99CA}" destId="{F91C36F0-93B2-4184-BDF9-447BB5A59380}" srcOrd="4" destOrd="0" parTransId="{5103B592-7BAD-46C4-BF76-10B4CD7B7752}" sibTransId="{AE364AEB-E820-47E9-A0E2-DDA5BAEC70AF}"/>
    <dgm:cxn modelId="{D372363D-C6E3-4CA3-B4B7-B184EC8DC35D}" type="presOf" srcId="{88A7D249-FFC0-4291-9D25-4AC4955A99CA}" destId="{9795DE2F-A3D4-481B-A062-2F5751BF9416}" srcOrd="0" destOrd="0" presId="urn:microsoft.com/office/officeart/2005/8/layout/vList3"/>
    <dgm:cxn modelId="{A8FDD5D9-F045-4A4F-8044-420F9876D8F8}" type="presParOf" srcId="{9795DE2F-A3D4-481B-A062-2F5751BF9416}" destId="{C5D218E9-D33F-4FCC-9745-01CC37DED9F4}" srcOrd="0" destOrd="0" presId="urn:microsoft.com/office/officeart/2005/8/layout/vList3"/>
    <dgm:cxn modelId="{87CD8787-A948-4909-9A3E-0CF1EF06CF2B}" type="presParOf" srcId="{C5D218E9-D33F-4FCC-9745-01CC37DED9F4}" destId="{335F0A18-88C5-48B6-A69F-BDC48F3A5175}" srcOrd="0" destOrd="0" presId="urn:microsoft.com/office/officeart/2005/8/layout/vList3"/>
    <dgm:cxn modelId="{F2E5612D-8096-4711-97CF-81DA7B3636B7}" type="presParOf" srcId="{C5D218E9-D33F-4FCC-9745-01CC37DED9F4}" destId="{70691EE8-7378-4C94-B965-986C4909B580}" srcOrd="1" destOrd="0" presId="urn:microsoft.com/office/officeart/2005/8/layout/vList3"/>
    <dgm:cxn modelId="{8248582C-227D-467F-A943-C75C0B2CA585}" type="presOf" srcId="{AB72CD93-BA4E-41F6-8B9F-1CAF7F4887B7}" destId="{70691EE8-7378-4C94-B965-986C4909B580}" srcOrd="0" destOrd="0" presId="urn:microsoft.com/office/officeart/2005/8/layout/vList3"/>
    <dgm:cxn modelId="{5F11C5F5-F011-47C1-9705-11EF2F6800B0}" type="presParOf" srcId="{9795DE2F-A3D4-481B-A062-2F5751BF9416}" destId="{07ACFBAC-4A5D-46C0-BAAE-EFAA89E4594B}" srcOrd="1" destOrd="0" presId="urn:microsoft.com/office/officeart/2005/8/layout/vList3"/>
    <dgm:cxn modelId="{A9B8D267-5F87-4F30-B19E-969ADBA2DC22}" type="presParOf" srcId="{9795DE2F-A3D4-481B-A062-2F5751BF9416}" destId="{1FCE5FF2-7B94-4DDF-9437-017D147A9753}" srcOrd="2" destOrd="0" presId="urn:microsoft.com/office/officeart/2005/8/layout/vList3"/>
    <dgm:cxn modelId="{D988BACF-F3AC-419E-9340-B4AA92057256}" type="presParOf" srcId="{1FCE5FF2-7B94-4DDF-9437-017D147A9753}" destId="{0A776353-C4E7-4B1A-BC2D-2D988F6B5C1D}" srcOrd="0" destOrd="0" presId="urn:microsoft.com/office/officeart/2005/8/layout/vList3"/>
    <dgm:cxn modelId="{36236A67-99E1-41A4-B466-F18BCA15376A}" type="presParOf" srcId="{1FCE5FF2-7B94-4DDF-9437-017D147A9753}" destId="{8B0DFFA4-9E19-4507-901C-252DF5253FDB}" srcOrd="1" destOrd="0" presId="urn:microsoft.com/office/officeart/2005/8/layout/vList3"/>
    <dgm:cxn modelId="{31C8963C-D35C-4117-BF50-65EB1E4A1D3A}" type="presOf" srcId="{28E04A20-7DF3-4B22-A0F2-1EC51AC0AC73}" destId="{8B0DFFA4-9E19-4507-901C-252DF5253FDB}" srcOrd="0" destOrd="0" presId="urn:microsoft.com/office/officeart/2005/8/layout/vList3"/>
    <dgm:cxn modelId="{BA84B7E9-C7F3-4629-9B04-62ACDF3CAF25}" type="presParOf" srcId="{9795DE2F-A3D4-481B-A062-2F5751BF9416}" destId="{D9FB5A2D-64B8-48C0-947B-4737E3291AB2}" srcOrd="3" destOrd="0" presId="urn:microsoft.com/office/officeart/2005/8/layout/vList3"/>
    <dgm:cxn modelId="{E0CB0214-EB06-4CD6-AF64-1F82D498B69E}" type="presParOf" srcId="{9795DE2F-A3D4-481B-A062-2F5751BF9416}" destId="{0D673DB9-D88B-45A0-B73A-27B31B373489}" srcOrd="4" destOrd="0" presId="urn:microsoft.com/office/officeart/2005/8/layout/vList3"/>
    <dgm:cxn modelId="{44FF6592-24B4-4A5C-BA07-098869723F4C}" type="presParOf" srcId="{0D673DB9-D88B-45A0-B73A-27B31B373489}" destId="{B8CB63DF-199C-4901-B436-AED518945DCB}" srcOrd="0" destOrd="0" presId="urn:microsoft.com/office/officeart/2005/8/layout/vList3"/>
    <dgm:cxn modelId="{9C600FFC-04BA-48EE-853F-508DF5C778A3}" type="presParOf" srcId="{0D673DB9-D88B-45A0-B73A-27B31B373489}" destId="{DC8A9BF1-3B66-4D3F-A4F6-815598330941}" srcOrd="1" destOrd="0" presId="urn:microsoft.com/office/officeart/2005/8/layout/vList3"/>
    <dgm:cxn modelId="{B9543C9F-904B-449F-9807-7CFEA9861CA1}" type="presOf" srcId="{8361D1D7-8C4C-453B-9547-742ABBE5860A}" destId="{DC8A9BF1-3B66-4D3F-A4F6-815598330941}" srcOrd="0" destOrd="0" presId="urn:microsoft.com/office/officeart/2005/8/layout/vList3"/>
    <dgm:cxn modelId="{5745BE40-28B8-4379-9E4A-7ABF94808996}" type="presParOf" srcId="{9795DE2F-A3D4-481B-A062-2F5751BF9416}" destId="{287BBEF4-A8DB-4519-B359-4CA53F6B56C8}" srcOrd="5" destOrd="0" presId="urn:microsoft.com/office/officeart/2005/8/layout/vList3"/>
    <dgm:cxn modelId="{F72EA738-9824-44B6-A378-A75DCF16F247}" type="presParOf" srcId="{9795DE2F-A3D4-481B-A062-2F5751BF9416}" destId="{CED6C425-B003-49B3-A5B5-C45FBCB36F78}" srcOrd="6" destOrd="0" presId="urn:microsoft.com/office/officeart/2005/8/layout/vList3"/>
    <dgm:cxn modelId="{509ED60D-9C77-48D9-AFAB-378E98A47732}" type="presParOf" srcId="{CED6C425-B003-49B3-A5B5-C45FBCB36F78}" destId="{DFEED2E5-070C-4240-B5E2-43C50A471F49}" srcOrd="0" destOrd="0" presId="urn:microsoft.com/office/officeart/2005/8/layout/vList3"/>
    <dgm:cxn modelId="{A5FE2237-6BFF-43DE-82D7-1F9E4F8F9404}" type="presParOf" srcId="{CED6C425-B003-49B3-A5B5-C45FBCB36F78}" destId="{FB42D3F3-3FDD-42CD-8B11-1D570FBF13CF}" srcOrd="1" destOrd="0" presId="urn:microsoft.com/office/officeart/2005/8/layout/vList3"/>
    <dgm:cxn modelId="{D878DC5F-D497-4139-98D5-4BC4DAB95D90}" type="presOf" srcId="{3AE66AE8-ABB0-45AE-AF54-9C399AA1150B}" destId="{FB42D3F3-3FDD-42CD-8B11-1D570FBF13CF}" srcOrd="0" destOrd="0" presId="urn:microsoft.com/office/officeart/2005/8/layout/vList3"/>
    <dgm:cxn modelId="{DD591AC5-1CCC-4B33-A472-76411C68A112}" type="presParOf" srcId="{9795DE2F-A3D4-481B-A062-2F5751BF9416}" destId="{E157748B-94BF-480B-8ACC-E900CBE4B412}" srcOrd="7" destOrd="0" presId="urn:microsoft.com/office/officeart/2005/8/layout/vList3"/>
    <dgm:cxn modelId="{05266E3F-F3FD-4F3B-97CA-FDAA5353DDDC}" type="presParOf" srcId="{9795DE2F-A3D4-481B-A062-2F5751BF9416}" destId="{10BA5DD6-C45A-40DC-8F8B-EDA3148D6416}" srcOrd="8" destOrd="0" presId="urn:microsoft.com/office/officeart/2005/8/layout/vList3"/>
    <dgm:cxn modelId="{B209B1C9-8D98-4ADD-9A90-E9E986A1AA92}" type="presParOf" srcId="{10BA5DD6-C45A-40DC-8F8B-EDA3148D6416}" destId="{177A6FCE-43A8-4BAB-98D4-88CC12AB23A7}" srcOrd="0" destOrd="0" presId="urn:microsoft.com/office/officeart/2005/8/layout/vList3"/>
    <dgm:cxn modelId="{CBE4BB89-FE5B-4E1D-9FBF-29C9AE0B13E7}" type="presParOf" srcId="{10BA5DD6-C45A-40DC-8F8B-EDA3148D6416}" destId="{A2897F3E-AFC7-4F94-82C2-8F6865F1A3D6}" srcOrd="1" destOrd="0" presId="urn:microsoft.com/office/officeart/2005/8/layout/vList3"/>
    <dgm:cxn modelId="{D41A0463-C912-4C4A-8D2A-B5C790960EEA}" type="presOf" srcId="{F91C36F0-93B2-4184-BDF9-447BB5A59380}" destId="{A2897F3E-AFC7-4F94-82C2-8F6865F1A3D6}" srcOrd="0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dsp="http://schemas.microsoft.com/office/drawing/2008/diagram">
  <dsp:spTree>
    <dsp:nvGrpSpPr>
      <dsp:cNvPr id="0" name=""/>
      <dsp:cNvGrpSpPr/>
    </dsp:nvGrpSpPr>
    <dsp:grpSpPr/>
    <dsp:sp modelId="{70691EE8-7378-4C94-B965-986C4909B580}">
      <dsp:nvSpPr>
        <dsp:cNvPr id="0" name=""/>
        <dsp:cNvSpPr/>
      </dsp:nvSpPr>
      <dsp:spPr>
        <a:xfrm rot="10800000">
          <a:off x="1853135" y="144019"/>
          <a:ext cx="5904608" cy="546974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708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cap="none" spc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rPr>
            <a:t>欧洲殖民者长期的政治压迫和经济剥削，埋下了拉丁美洲独立的火种</a:t>
          </a:r>
          <a:endParaRPr lang="zh-CN" altLang="en-US" sz="1800" b="1" kern="1200" cap="none" spc="0">
            <a:ln w="18000">
              <a:solidFill>
                <a:schemeClr val="accent2">
                  <a:satMod val="140000"/>
                </a:schemeClr>
              </a:solidFill>
              <a:prstDash val="solid"/>
              <a:miter lim="800000"/>
            </a:ln>
            <a:noFill/>
            <a:effectLst>
              <a:outerShdw blurRad="25500" dist="23000" dir="7020000" algn="tl">
                <a:srgbClr val="000000">
                  <a:alpha val="50000"/>
                </a:srgbClr>
              </a:outerShdw>
            </a:effectLst>
          </a:endParaRPr>
        </a:p>
      </dsp:txBody>
      <dsp:txXfrm rot="10800000">
        <a:off x="1989878" y="144019"/>
        <a:ext cx="5767865" cy="546974"/>
      </dsp:txXfrm>
    </dsp:sp>
    <dsp:sp modelId="{335F0A18-88C5-48B6-A69F-BDC48F3A5175}">
      <dsp:nvSpPr>
        <dsp:cNvPr id="0" name=""/>
        <dsp:cNvSpPr/>
      </dsp:nvSpPr>
      <dsp:spPr>
        <a:xfrm>
          <a:off x="430188" y="72010"/>
          <a:ext cx="1382672" cy="690990"/>
        </a:xfrm>
        <a:prstGeom prst="ellipse">
          <a:avLst/>
        </a:prstGeom>
        <a:blipFill rotWithShape="1">
          <a:blip r:embed="rId1"/>
          <a:stretch>
            <a:fillRect/>
          </a:stretch>
        </a:blip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/>
        <a:lstStyle/>
        <a:p/>
      </dsp:txBody>
    </dsp:sp>
    <dsp:sp modelId="{8B0DFFA4-9E19-4507-901C-252DF5253FDB}">
      <dsp:nvSpPr>
        <dsp:cNvPr id="0" name=""/>
        <dsp:cNvSpPr/>
      </dsp:nvSpPr>
      <dsp:spPr>
        <a:xfrm rot="10800000">
          <a:off x="1765675" y="936107"/>
          <a:ext cx="5944605" cy="690990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708" tIns="91440" rIns="170688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b="1" kern="1200" cap="none" spc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拉丁美洲的经济有了一定发展</a:t>
          </a:r>
          <a:endParaRPr lang="zh-CN" altLang="en-US" sz="2400" b="1" kern="1200" cap="none" spc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 rot="10800000">
        <a:off x="1938422" y="936107"/>
        <a:ext cx="5771858" cy="690990"/>
      </dsp:txXfrm>
    </dsp:sp>
    <dsp:sp modelId="{0A776353-C4E7-4B1A-BC2D-2D988F6B5C1D}">
      <dsp:nvSpPr>
        <dsp:cNvPr id="0" name=""/>
        <dsp:cNvSpPr/>
      </dsp:nvSpPr>
      <dsp:spPr>
        <a:xfrm>
          <a:off x="299300" y="960236"/>
          <a:ext cx="1319378" cy="690990"/>
        </a:xfrm>
        <a:prstGeom prst="ellipse">
          <a:avLst/>
        </a:prstGeom>
        <a:blipFill rotWithShape="1">
          <a:blip r:embed="rId2"/>
          <a:stretch>
            <a:fillRect/>
          </a:stretch>
        </a:blip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/>
        <a:lstStyle/>
        <a:p/>
      </dsp:txBody>
    </dsp:sp>
    <dsp:sp modelId="{DC8A9BF1-3B66-4D3F-A4F6-815598330941}">
      <dsp:nvSpPr>
        <dsp:cNvPr id="0" name=""/>
        <dsp:cNvSpPr/>
      </dsp:nvSpPr>
      <dsp:spPr>
        <a:xfrm rot="10800000">
          <a:off x="1769614" y="1728195"/>
          <a:ext cx="5864670" cy="690990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708" tIns="68580" rIns="128016" bIns="6858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800" b="1" kern="1200" cap="none" spc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rPr>
            <a:t>启蒙思想的传播使殖民地人民的民主意识日益增长</a:t>
          </a:r>
          <a:endParaRPr lang="zh-CN" altLang="en-US" sz="1800" b="1" kern="1200" cap="none" spc="0">
            <a:ln w="11430"/>
            <a:gradFill>
              <a:gsLst>
                <a:gs pos="0">
                  <a:schemeClr val="accent2">
                    <a:tint val="70000"/>
                    <a:satMod val="245000"/>
                  </a:schemeClr>
                </a:gs>
                <a:gs pos="75000">
                  <a:schemeClr val="accent2">
                    <a:tint val="90000"/>
                    <a:shade val="60000"/>
                    <a:satMod val="240000"/>
                  </a:schemeClr>
                </a:gs>
                <a:gs pos="100000">
                  <a:schemeClr val="accent2">
                    <a:tint val="100000"/>
                    <a:shade val="50000"/>
                    <a:satMod val="240000"/>
                  </a:schemeClr>
                </a:gs>
              </a:gsLst>
              <a:lin ang="5400000"/>
            </a:gra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</a:endParaRPr>
        </a:p>
      </dsp:txBody>
      <dsp:txXfrm rot="10800000">
        <a:off x="1942361" y="1728195"/>
        <a:ext cx="5691923" cy="690990"/>
      </dsp:txXfrm>
    </dsp:sp>
    <dsp:sp modelId="{B8CB63DF-199C-4901-B436-AED518945DCB}">
      <dsp:nvSpPr>
        <dsp:cNvPr id="0" name=""/>
        <dsp:cNvSpPr/>
      </dsp:nvSpPr>
      <dsp:spPr>
        <a:xfrm>
          <a:off x="257430" y="1728195"/>
          <a:ext cx="1463394" cy="690990"/>
        </a:xfrm>
        <a:prstGeom prst="ellipse">
          <a:avLst/>
        </a:prstGeom>
        <a:blipFill rotWithShape="1">
          <a:blip r:embed="rId3"/>
          <a:stretch>
            <a:fillRect/>
          </a:stretch>
        </a:blip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/>
        <a:lstStyle/>
        <a:p/>
      </dsp:txBody>
    </dsp:sp>
    <dsp:sp modelId="{FB42D3F3-3FDD-42CD-8B11-1D570FBF13CF}">
      <dsp:nvSpPr>
        <dsp:cNvPr id="0" name=""/>
        <dsp:cNvSpPr/>
      </dsp:nvSpPr>
      <dsp:spPr>
        <a:xfrm rot="10800000">
          <a:off x="1769604" y="2663449"/>
          <a:ext cx="5702512" cy="690990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708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/>
        </a:p>
      </dsp:txBody>
      <dsp:txXfrm rot="10800000">
        <a:off x="1942351" y="2663449"/>
        <a:ext cx="5529765" cy="690990"/>
      </dsp:txXfrm>
    </dsp:sp>
    <dsp:sp modelId="{DFEED2E5-070C-4240-B5E2-43C50A471F49}">
      <dsp:nvSpPr>
        <dsp:cNvPr id="0" name=""/>
        <dsp:cNvSpPr/>
      </dsp:nvSpPr>
      <dsp:spPr>
        <a:xfrm>
          <a:off x="257425" y="2592287"/>
          <a:ext cx="1319378" cy="679554"/>
        </a:xfrm>
        <a:prstGeom prst="ellipse">
          <a:avLst/>
        </a:prstGeom>
        <a:blipFill rotWithShape="1">
          <a:blip r:embed="rId4"/>
          <a:stretch>
            <a:fillRect/>
          </a:stretch>
        </a:blip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/>
        <a:lstStyle/>
        <a:p/>
      </dsp:txBody>
    </dsp:sp>
    <dsp:sp modelId="{A2897F3E-AFC7-4F94-82C2-8F6865F1A3D6}">
      <dsp:nvSpPr>
        <dsp:cNvPr id="0" name=""/>
        <dsp:cNvSpPr/>
      </dsp:nvSpPr>
      <dsp:spPr>
        <a:xfrm rot="10800000">
          <a:off x="2019297" y="3511576"/>
          <a:ext cx="5864670" cy="690990"/>
        </a:xfrm>
        <a:prstGeom prst="homePlat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708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CN" altLang="en-US" sz="3200" kern="1200"/>
        </a:p>
      </dsp:txBody>
      <dsp:txXfrm rot="10800000">
        <a:off x="2192044" y="3511576"/>
        <a:ext cx="5691923" cy="690990"/>
      </dsp:txXfrm>
    </dsp:sp>
    <dsp:sp modelId="{177A6FCE-43A8-4BAB-98D4-88CC12AB23A7}">
      <dsp:nvSpPr>
        <dsp:cNvPr id="0" name=""/>
        <dsp:cNvSpPr/>
      </dsp:nvSpPr>
      <dsp:spPr>
        <a:xfrm>
          <a:off x="198181" y="3511576"/>
          <a:ext cx="1480848" cy="690990"/>
        </a:xfrm>
        <a:prstGeom prst="ellipse">
          <a:avLst/>
        </a:prstGeom>
        <a:blipFill rotWithShape="1">
          <a:blip r:embed="rId5"/>
          <a:stretch>
            <a:fillRect/>
          </a:stretch>
        </a:blipFill>
        <a:ln w="952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  <dsp:txBody>
        <a:bodyPr/>
        <a:lstStyle/>
        <a:p/>
      </dsp:txBody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dgm="http://schemas.openxmlformats.org/drawingml/2006/diagram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rot="180" type="homePlate" r:blip="" zOrderOff="-1">
                <dgm:adjLst/>
              </dgm:shape>
            </dgm:if>
            <dgm:else name="Name6">
              <dgm:shape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/>
          </dgm:ruleLst>
        </dgm:layoutNode>
      </dgm:layoutNode>
      <dgm:forEach name="Name7" axis="followSib" ptType="sibTrans" cnt="1">
        <dgm:layoutNode name="spacing">
          <dgm:alg type="sp"/>
          <dgm:shape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jpe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1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2020/9/21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Relationship Id="rId4" Type="http://schemas.openxmlformats.org/officeDocument/2006/relationships/image" Target="../media/image15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Relationship Id="rId4" Type="http://schemas.openxmlformats.org/officeDocument/2006/relationships/image" Target="../media/image3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第</a:t>
            </a:r>
            <a:r>
              <a:rPr lang="en-US" altLang="zh-CN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13</a:t>
            </a:r>
            <a:r>
              <a:rPr lang="zh-CN" altLang="en-US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课  亚非拉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民族独立运动</a:t>
            </a:r>
          </a:p>
        </p:txBody>
      </p:sp>
    </p:spTree>
    <p:extLst>
      <p:ext uri="{BB962C8B-B14F-4D97-AF65-F5344CB8AC3E}">
        <p14:creationId xmlns:p14="http://schemas.microsoft.com/office/powerpoint/2010/main" val="815256102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79512" y="2132856"/>
            <a:ext cx="26642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smtClean="0"/>
              <a:t>教学</a:t>
            </a:r>
            <a:endParaRPr lang="en-US" altLang="zh-CN" sz="6000" b="1" smtClean="0"/>
          </a:p>
          <a:p>
            <a:pPr algn="ctr"/>
            <a:r>
              <a:rPr lang="zh-CN" altLang="en-US" sz="6000" b="1" smtClean="0"/>
              <a:t>目标</a:t>
            </a:r>
            <a:endParaRPr lang="zh-CN" altLang="en-US" sz="6000" b="1"/>
          </a:p>
        </p:txBody>
      </p:sp>
      <p:sp>
        <p:nvSpPr>
          <p:cNvPr id="5" name="矩形 4"/>
          <p:cNvSpPr/>
          <p:nvPr/>
        </p:nvSpPr>
        <p:spPr>
          <a:xfrm>
            <a:off x="3098574" y="1979801"/>
            <a:ext cx="4572000" cy="224510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/>
              <a:t>通过</a:t>
            </a:r>
            <a:r>
              <a:rPr lang="zh-CN" altLang="en-US" sz="2400" b="1" smtClean="0"/>
              <a:t>本课学习了解亚非拉</a:t>
            </a:r>
            <a:r>
              <a:rPr lang="zh-CN" altLang="en-US" sz="2400" b="1"/>
              <a:t>人民的抗争，</a:t>
            </a:r>
            <a:r>
              <a:rPr lang="zh-CN" altLang="en-US" sz="2400" b="1" smtClean="0"/>
              <a:t>理解</a:t>
            </a:r>
            <a:r>
              <a:rPr lang="zh-CN" altLang="en-US" sz="2400" b="1"/>
              <a:t>殖民地半殖民地的民族独立运动对世界历史发展的重要影响。</a:t>
            </a:r>
          </a:p>
        </p:txBody>
      </p:sp>
    </p:spTree>
    <p:extLst>
      <p:ext uri="{BB962C8B-B14F-4D97-AF65-F5344CB8AC3E}">
        <p14:creationId xmlns:p14="http://schemas.microsoft.com/office/powerpoint/2010/main" val="2769293474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椭圆 7"/>
          <p:cNvSpPr/>
          <p:nvPr/>
        </p:nvSpPr>
        <p:spPr>
          <a:xfrm>
            <a:off x="3203848" y="260648"/>
            <a:ext cx="648072" cy="52322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411760" y="260648"/>
            <a:ext cx="720080" cy="52322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67544" y="260648"/>
            <a:ext cx="41520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sz="2800" b="1" i="1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华文行楷" pitchFamily="2" charset="-122"/>
                <a:ea typeface="华文行楷" pitchFamily="2" charset="-122"/>
              </a:rPr>
              <a:t>拉丁美洲的民族民主革命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76056" y="620688"/>
            <a:ext cx="3600400" cy="707886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20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你从标题能看出来拉丁美洲的革命任务吗</a:t>
            </a:r>
            <a:endParaRPr lang="zh-CN" altLang="en-US" sz="20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cxnSp>
        <p:nvCxnSpPr>
          <p:cNvPr id="10" name="直接箭头连接符 9"/>
          <p:cNvCxnSpPr>
            <a:stCxn id="7" idx="4"/>
          </p:cNvCxnSpPr>
          <p:nvPr/>
        </p:nvCxnSpPr>
        <p:spPr>
          <a:xfrm flipH="1">
            <a:off x="1475656" y="783868"/>
            <a:ext cx="1296144" cy="4128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67544" y="1328574"/>
            <a:ext cx="1728192" cy="369332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/>
              <a:t>反对外来侵略</a:t>
            </a:r>
            <a:endParaRPr lang="zh-CN" altLang="en-US" b="1" i="1"/>
          </a:p>
        </p:txBody>
      </p:sp>
      <p:cxnSp>
        <p:nvCxnSpPr>
          <p:cNvPr id="12" name="直接箭头连接符 11"/>
          <p:cNvCxnSpPr/>
          <p:nvPr/>
        </p:nvCxnSpPr>
        <p:spPr>
          <a:xfrm>
            <a:off x="3538837" y="795584"/>
            <a:ext cx="457099" cy="412884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987824" y="1328618"/>
            <a:ext cx="1728192" cy="369332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i="1" smtClean="0"/>
              <a:t>反对独裁专制</a:t>
            </a:r>
            <a:endParaRPr lang="zh-CN" altLang="en-US" b="1" i="1"/>
          </a:p>
        </p:txBody>
      </p:sp>
      <p:graphicFrame>
        <p:nvGraphicFramePr>
          <p:cNvPr id="16" name="图示 15"/>
          <p:cNvGraphicFramePr/>
          <p:nvPr>
            <p:extLst>
              <p:ext uri="{D42A27DB-BD31-4B8C-83A1-F6EECF244321}">
                <p14:modId xmlns:p14="http://schemas.microsoft.com/office/powerpoint/2010/main" val="916873458"/>
              </p:ext>
            </p:extLst>
          </p:nvPr>
        </p:nvGraphicFramePr>
        <p:xfrm>
          <a:off x="210116" y="1916832"/>
          <a:ext cx="8819053" cy="4282926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231740" y="4624942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法国大革命削弱了法国在拉丁美洲的殖民统治</a:t>
            </a:r>
            <a:r>
              <a:rPr lang="zh-CN" altLang="en-US" b="1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，也</a:t>
            </a:r>
            <a:r>
              <a:rPr lang="zh-CN" altLang="en-US" b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严重削弱了西班牙和葡萄牙对拉丁美洲殖民地的控制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55776" y="558924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美国的独立更是大大鼓舞了拉丁美洲人民</a:t>
            </a:r>
          </a:p>
        </p:txBody>
      </p:sp>
    </p:spTree>
    <p:extLst>
      <p:ext uri="{BB962C8B-B14F-4D97-AF65-F5344CB8AC3E}">
        <p14:creationId xmlns:p14="http://schemas.microsoft.com/office/powerpoint/2010/main" val="3732540230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47253" y="801355"/>
            <a:ext cx="3600400" cy="2219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1311038"/>
            <a:ext cx="4572000" cy="120032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altLang="zh-CN" b="1" i="1">
                <a:latin typeface="华文行楷" pitchFamily="2" charset="-122"/>
                <a:ea typeface="华文行楷" pitchFamily="2" charset="-122"/>
              </a:rPr>
              <a:t>1791 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年，法属殖民地海地爆发武装起义。经过</a:t>
            </a:r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十几年的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艰苦战斗，终于在 </a:t>
            </a:r>
            <a:r>
              <a:rPr lang="en-US" altLang="zh-CN" b="1" i="1">
                <a:latin typeface="华文行楷" pitchFamily="2" charset="-122"/>
                <a:ea typeface="华文行楷" pitchFamily="2" charset="-122"/>
              </a:rPr>
              <a:t>1804 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年建立了拉丁美洲第一个</a:t>
            </a:r>
            <a:r>
              <a:rPr lang="zh-CN" altLang="en-US" b="1" i="1" smtClean="0">
                <a:latin typeface="华文行楷" pitchFamily="2" charset="-122"/>
                <a:ea typeface="华文行楷" pitchFamily="2" charset="-122"/>
              </a:rPr>
              <a:t>独立的国家。右图</a:t>
            </a:r>
            <a:r>
              <a:rPr lang="zh-CN" altLang="en-US" b="1" i="1">
                <a:latin typeface="华文行楷" pitchFamily="2" charset="-122"/>
                <a:ea typeface="华文行楷" pitchFamily="2" charset="-122"/>
              </a:rPr>
              <a:t>描绘了海地人民为争取独立而斗争的情景</a:t>
            </a:r>
            <a:r>
              <a:rPr lang="zh-CN" altLang="en-US"/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539552" y="4221088"/>
            <a:ext cx="8136904" cy="175432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36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1804</a:t>
            </a:r>
            <a:r>
              <a:rPr lang="zh-CN" altLang="en-US" sz="36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年</a:t>
            </a:r>
            <a:r>
              <a:rPr lang="zh-CN" altLang="en-US" sz="36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海地的独立，揭开了拉丁美洲独立运动的</a:t>
            </a:r>
            <a:r>
              <a:rPr lang="zh-CN" altLang="en-US" sz="3600" b="1" i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序幕</a:t>
            </a:r>
            <a:r>
              <a:rPr lang="zh-CN" altLang="en-US" sz="3600" b="1" i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楷体" pitchFamily="2" charset="-122"/>
                <a:ea typeface="华文楷体" pitchFamily="2" charset="-122"/>
              </a:rPr>
              <a:t>。随后独立运动的浪潮席卷西属拉丁美洲殖民地。</a:t>
            </a:r>
          </a:p>
        </p:txBody>
      </p:sp>
    </p:spTree>
    <p:extLst>
      <p:ext uri="{BB962C8B-B14F-4D97-AF65-F5344CB8AC3E}">
        <p14:creationId xmlns:p14="http://schemas.microsoft.com/office/powerpoint/2010/main" val="14251942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678966"/>
            <a:ext cx="3240360" cy="51144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31795" y="404664"/>
            <a:ext cx="1446002" cy="168661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86652" y="4581128"/>
            <a:ext cx="1336287" cy="17532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直接箭头连接符 4"/>
          <p:cNvCxnSpPr/>
          <p:nvPr/>
        </p:nvCxnSpPr>
        <p:spPr>
          <a:xfrm flipH="1">
            <a:off x="6754796" y="2276872"/>
            <a:ext cx="0" cy="2232248"/>
          </a:xfrm>
          <a:prstGeom prst="straightConnector1">
            <a:avLst/>
          </a:prstGeom>
          <a:ln w="254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7422939" y="2193302"/>
            <a:ext cx="677108" cy="230425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3200" b="1" i="1" smtClean="0">
                <a:latin typeface="华文楷体" pitchFamily="2" charset="-122"/>
                <a:ea typeface="华文楷体" pitchFamily="2" charset="-122"/>
              </a:rPr>
              <a:t>南北会师</a:t>
            </a:r>
            <a:endParaRPr lang="zh-CN" altLang="en-US" sz="3200" b="1" i="1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707904" y="2608166"/>
            <a:ext cx="2934072" cy="156966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1826</a:t>
            </a:r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年，西班牙和</a:t>
            </a:r>
            <a:r>
              <a:rPr lang="zh-CN" altLang="en-US" sz="24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葡萄牙</a:t>
            </a:r>
            <a:r>
              <a:rPr lang="zh-CN" altLang="en-US" sz="2400" b="1" i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在拉丁美洲的殖民地基本都已独立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11960" y="1063303"/>
            <a:ext cx="15841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玻利瓦尔</a:t>
            </a:r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64360" y="5273066"/>
            <a:ext cx="1584176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圣马丁</a:t>
            </a:r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9837081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908720"/>
            <a:ext cx="7344816" cy="2751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914601" y="3789040"/>
            <a:ext cx="7056784" cy="203132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玻利瓦尔被称为“南美洲的解放者”、“委内瑞拉国父”。其独立思想至今仍</a:t>
            </a:r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影响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着美洲政治思想。</a:t>
            </a:r>
          </a:p>
          <a:p>
            <a:endParaRPr lang="en-US" altLang="zh-CN" b="1" i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圣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马丁是阿根廷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"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国父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"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，智利和秘鲁称他为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"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自由的缔造者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"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与西蒙</a:t>
            </a:r>
            <a:r>
              <a:rPr lang="en-US" altLang="zh-CN" b="1" i="1"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玻利瓦尔</a:t>
            </a:r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一道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被誉为美洲的解放者，被视为国家英雄。</a:t>
            </a:r>
          </a:p>
          <a:p>
            <a:endParaRPr lang="en-US" altLang="zh-CN" b="1" i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b="1" i="1" smtClean="0">
                <a:latin typeface="华文楷体" pitchFamily="2" charset="-122"/>
                <a:ea typeface="华文楷体" pitchFamily="2" charset="-122"/>
              </a:rPr>
              <a:t>伊达尔哥</a:t>
            </a:r>
            <a:r>
              <a:rPr lang="zh-CN" altLang="en-US" b="1" i="1">
                <a:latin typeface="华文楷体" pitchFamily="2" charset="-122"/>
                <a:ea typeface="华文楷体" pitchFamily="2" charset="-122"/>
              </a:rPr>
              <a:t>，墨西哥独立战争最早的领导人，被尊称为墨西哥“国父”</a:t>
            </a:r>
            <a:r>
              <a:rPr lang="zh-CN" altLang="en-US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509913712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671" y="908720"/>
            <a:ext cx="2982962" cy="23019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499992" y="173068"/>
            <a:ext cx="413107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000" b="1" i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曲折的发展</a:t>
            </a:r>
            <a:endParaRPr lang="zh-CN" altLang="en-US" sz="4000" b="1" i="1" cap="none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97922" y="908720"/>
            <a:ext cx="553998" cy="21602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 smtClean="0">
                <a:latin typeface="华文行楷" pitchFamily="2" charset="-122"/>
                <a:ea typeface="华文行楷" pitchFamily="2" charset="-122"/>
              </a:rPr>
              <a:t>搅局者    美国</a:t>
            </a:r>
            <a:endParaRPr lang="zh-CN" altLang="en-US" sz="2400" b="1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31028" y="1052736"/>
            <a:ext cx="4608512" cy="1477328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门罗主义：美洲是美洲人的美洲</a:t>
            </a:r>
            <a:endParaRPr lang="en-US" altLang="zh-CN" b="1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endParaRPr lang="en-US" altLang="zh-CN" b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zh-CN" altLang="en-US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金元外交：用金钱经济的方式干涉</a:t>
            </a:r>
            <a:endParaRPr lang="en-US" altLang="zh-CN" b="1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endParaRPr lang="en-US" altLang="zh-CN" b="1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zh-CN" altLang="en-US" b="1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大棒政策：武力恫吓</a:t>
            </a:r>
            <a:endParaRPr lang="zh-CN" altLang="en-US" b="1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2670" y="3316342"/>
            <a:ext cx="8801817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反   对   独   裁   和   干   涉</a:t>
            </a:r>
            <a:endParaRPr lang="zh-CN" altLang="en-U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00439" y="3855774"/>
            <a:ext cx="6194965" cy="2585323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/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/>
              <a:t>考迪罗（</a:t>
            </a:r>
            <a:r>
              <a:rPr lang="en-US" altLang="zh-CN" b="1"/>
              <a:t>Caudillo</a:t>
            </a:r>
            <a:r>
              <a:rPr lang="zh-CN" altLang="en-US" b="1"/>
              <a:t>），亦称考迪罗主义、考迪罗制度，原意是首领、头领。</a:t>
            </a:r>
            <a:r>
              <a:rPr lang="zh-CN" altLang="en-US" b="1">
                <a:solidFill>
                  <a:srgbClr val="FF0000"/>
                </a:solidFill>
              </a:rPr>
              <a:t>考迪罗</a:t>
            </a:r>
            <a:r>
              <a:rPr lang="zh-CN" altLang="en-US" b="1" smtClean="0">
                <a:solidFill>
                  <a:srgbClr val="FF0000"/>
                </a:solidFill>
              </a:rPr>
              <a:t>制是</a:t>
            </a:r>
            <a:r>
              <a:rPr lang="zh-CN" altLang="en-US" b="1">
                <a:solidFill>
                  <a:srgbClr val="FF0000"/>
                </a:solidFill>
              </a:rPr>
              <a:t>拉丁美洲特有的军阀、大地主和教会三位一体的本土化独裁制度</a:t>
            </a:r>
            <a:r>
              <a:rPr lang="zh-CN" altLang="en-US" b="1"/>
              <a:t>。拉美地区的大多数</a:t>
            </a:r>
            <a:r>
              <a:rPr lang="zh-CN" altLang="en-US" b="1" smtClean="0"/>
              <a:t>国家</a:t>
            </a:r>
            <a:r>
              <a:rPr lang="zh-CN" altLang="en-US" b="1"/>
              <a:t>在</a:t>
            </a:r>
            <a:r>
              <a:rPr lang="en-US" altLang="zh-CN" b="1"/>
              <a:t>19</a:t>
            </a:r>
            <a:r>
              <a:rPr lang="zh-CN" altLang="en-US" b="1"/>
              <a:t>世纪</a:t>
            </a:r>
            <a:r>
              <a:rPr lang="en-US" altLang="zh-CN" b="1"/>
              <a:t>20</a:t>
            </a:r>
            <a:r>
              <a:rPr lang="zh-CN" altLang="en-US" b="1"/>
              <a:t>年代独立后至</a:t>
            </a:r>
            <a:r>
              <a:rPr lang="en-US" altLang="zh-CN" b="1"/>
              <a:t>20</a:t>
            </a:r>
            <a:r>
              <a:rPr lang="zh-CN" altLang="en-US" b="1"/>
              <a:t>世纪前盛行。考迪罗经济上依靠大地产大庄园主，在政治</a:t>
            </a:r>
            <a:r>
              <a:rPr lang="zh-CN" altLang="en-US" b="1" smtClean="0"/>
              <a:t>上靠</a:t>
            </a:r>
            <a:r>
              <a:rPr lang="zh-CN" altLang="en-US" b="1"/>
              <a:t>军人专政来维持其政治统治。对外投靠外国势力，对内残酷镇压人民反抗</a:t>
            </a:r>
            <a:r>
              <a:rPr lang="zh-CN" altLang="en-US" b="1" smtClean="0"/>
              <a:t>。</a:t>
            </a:r>
            <a:r>
              <a:rPr lang="zh-CN" altLang="en-US" b="1" smtClean="0">
                <a:solidFill>
                  <a:srgbClr val="FF0000"/>
                </a:solidFill>
              </a:rPr>
              <a:t>考迪罗</a:t>
            </a:r>
            <a:r>
              <a:rPr lang="zh-CN" altLang="en-US" b="1">
                <a:solidFill>
                  <a:srgbClr val="FF0000"/>
                </a:solidFill>
              </a:rPr>
              <a:t>的出现对于刚刚独立的拉美诸国来说，起到了一定的稳定作用。但是长远来看</a:t>
            </a:r>
            <a:r>
              <a:rPr lang="zh-CN" altLang="en-US" b="1" smtClean="0">
                <a:solidFill>
                  <a:srgbClr val="FF0000"/>
                </a:solidFill>
              </a:rPr>
              <a:t>，却</a:t>
            </a:r>
            <a:r>
              <a:rPr lang="zh-CN" altLang="en-US" b="1">
                <a:solidFill>
                  <a:srgbClr val="FF0000"/>
                </a:solidFill>
              </a:rPr>
              <a:t>是阻碍了拉美国家近代化的发展。而且拉美的考迪罗制度一直影响到</a:t>
            </a:r>
            <a:r>
              <a:rPr lang="en-US" altLang="zh-CN" b="1">
                <a:solidFill>
                  <a:srgbClr val="FF0000"/>
                </a:solidFill>
              </a:rPr>
              <a:t>20</a:t>
            </a:r>
            <a:r>
              <a:rPr lang="zh-CN" altLang="en-US" b="1">
                <a:solidFill>
                  <a:srgbClr val="FF0000"/>
                </a:solidFill>
              </a:rPr>
              <a:t>世纪拉美诸国的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33881" y="3875044"/>
            <a:ext cx="677108" cy="258532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z="3200" smtClean="0"/>
              <a:t>军事独裁</a:t>
            </a:r>
            <a:endParaRPr lang="zh-CN" altLang="en-US" sz="3200"/>
          </a:p>
        </p:txBody>
      </p:sp>
      <p:sp>
        <p:nvSpPr>
          <p:cNvPr id="10" name="右箭头 9"/>
          <p:cNvSpPr/>
          <p:nvPr/>
        </p:nvSpPr>
        <p:spPr>
          <a:xfrm>
            <a:off x="6565530" y="4941168"/>
            <a:ext cx="1318838" cy="226537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076056" y="2924944"/>
            <a:ext cx="2857825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英美干涉</a:t>
            </a:r>
            <a:endParaRPr lang="zh-CN" altLang="en-US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3" name="下箭头 12"/>
          <p:cNvSpPr/>
          <p:nvPr/>
        </p:nvSpPr>
        <p:spPr>
          <a:xfrm>
            <a:off x="6504968" y="2636912"/>
            <a:ext cx="227272" cy="216024"/>
          </a:xfrm>
          <a:prstGeom prst="down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507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  <p:bldP spid="11" grpId="5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34076" y="511591"/>
            <a:ext cx="6498164" cy="193899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大棒政策，又称“实力政策”。指用武力威胁和战争讹诈的外交政策。由美国总统</a:t>
            </a:r>
            <a:r>
              <a:rPr lang="zh-CN" altLang="en-US" sz="2000" b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西奥多</a:t>
            </a:r>
            <a:r>
              <a:rPr lang="en-US" altLang="zh-CN" sz="20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sz="2000" b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罗斯福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提出。他曾在一次演说中援引了一句非洲谚语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:“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手持大棒口如蜜，走遍</a:t>
            </a:r>
            <a:r>
              <a:rPr lang="zh-CN" altLang="en-US" sz="2000" b="1" smtClean="0">
                <a:latin typeface="华文楷体" pitchFamily="2" charset="-122"/>
                <a:ea typeface="华文楷体" pitchFamily="2" charset="-122"/>
              </a:rPr>
              <a:t>天涯不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着急”来说明他任内的外交政策，后发展成所谓</a:t>
            </a:r>
            <a:r>
              <a:rPr lang="zh-CN" altLang="en-US" sz="2000" b="1" smtClean="0">
                <a:latin typeface="华文楷体" pitchFamily="2" charset="-122"/>
                <a:ea typeface="华文楷体" pitchFamily="2" charset="-122"/>
              </a:rPr>
              <a:t>“大棒加胡萝卜政策”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。”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(“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胡萝卜</a:t>
            </a:r>
            <a:r>
              <a:rPr lang="zh-CN" altLang="en-US" sz="2000" b="1" smtClean="0">
                <a:latin typeface="华文楷体" pitchFamily="2" charset="-122"/>
                <a:ea typeface="华文楷体" pitchFamily="2" charset="-122"/>
              </a:rPr>
              <a:t>”指</a:t>
            </a:r>
            <a:r>
              <a:rPr lang="zh-CN" altLang="en-US" sz="2000" b="1">
                <a:latin typeface="华文楷体" pitchFamily="2" charset="-122"/>
                <a:ea typeface="华文楷体" pitchFamily="2" charset="-122"/>
              </a:rPr>
              <a:t>给一些好处</a:t>
            </a:r>
            <a:r>
              <a:rPr lang="en-US" altLang="zh-CN" sz="2000" b="1">
                <a:latin typeface="华文楷体" pitchFamily="2" charset="-122"/>
                <a:ea typeface="华文楷体" pitchFamily="2" charset="-122"/>
              </a:rPr>
              <a:t>)</a:t>
            </a:r>
            <a:r>
              <a:rPr lang="zh-CN" altLang="en-US"/>
              <a:t>。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24488" y="660076"/>
            <a:ext cx="1298127" cy="16420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34075" y="2708920"/>
            <a:ext cx="6392439" cy="203132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>
                <a:latin typeface="华文楷体" pitchFamily="2" charset="-122"/>
                <a:ea typeface="华文楷体" pitchFamily="2" charset="-122"/>
              </a:rPr>
              <a:t>金元外交是美国用经济扩张手段来控制拉美等地区的经济，使各国日益依附于美国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的外交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政策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en-US" altLang="zh-CN" smtClean="0">
                <a:latin typeface="华文楷体" pitchFamily="2" charset="-122"/>
                <a:ea typeface="华文楷体" pitchFamily="2" charset="-122"/>
              </a:rPr>
              <a:t>20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世纪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初美国塔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夫脱总统提出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， “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用金元代替枪弹”，主张运用外交政策推动和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保护美国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银行家的海外投资，特别是对拉丁美洲加勒比海地区和中国扩大投资，在这些地区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排挤</a:t>
            </a:r>
            <a:r>
              <a:rPr lang="zh-CN" altLang="en-US">
                <a:latin typeface="华文楷体" pitchFamily="2" charset="-122"/>
                <a:ea typeface="华文楷体" pitchFamily="2" charset="-122"/>
              </a:rPr>
              <a:t>和取代其他帝国主义国家</a:t>
            </a:r>
            <a:r>
              <a:rPr lang="zh-CN" altLang="en-US" smtClean="0">
                <a:latin typeface="华文楷体" pitchFamily="2" charset="-122"/>
                <a:ea typeface="华文楷体" pitchFamily="2" charset="-122"/>
              </a:rPr>
              <a:t>。</a:t>
            </a:r>
            <a:r>
              <a:rPr lang="zh-CN" altLang="en-US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金元</a:t>
            </a:r>
            <a:r>
              <a:rPr lang="zh-CN" altLang="en-US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外交实际上是一种资本渗透，通过对外投资来夺取更多的海外市场和殖民特权。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16779" y="2839667"/>
            <a:ext cx="1415864" cy="17698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2432" y="4941168"/>
            <a:ext cx="3312368" cy="171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139952" y="4941168"/>
            <a:ext cx="461665" cy="17137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eaVert" wrap="square" rtlCol="0">
            <a:spAutoFit/>
          </a:bodyPr>
          <a:lstStyle/>
          <a:p>
            <a:pPr algn="ctr"/>
            <a:r>
              <a:rPr lang="zh-CN" altLang="en-US" smtClean="0"/>
              <a:t>美  墨  战   争</a:t>
            </a:r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4788024" y="5661248"/>
            <a:ext cx="936104" cy="136815"/>
          </a:xfrm>
          <a:prstGeom prst="rightArrow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5940152" y="5305510"/>
            <a:ext cx="2016224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b="1" i="1" smtClean="0">
                <a:latin typeface="华文行楷" pitchFamily="2" charset="-122"/>
                <a:ea typeface="华文行楷" pitchFamily="2" charset="-122"/>
              </a:rPr>
              <a:t>美国干涉南美洲的案例</a:t>
            </a:r>
            <a:endParaRPr lang="zh-CN" altLang="en-US" sz="2800" b="1" i="1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21085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83568" y="1340767"/>
            <a:ext cx="7560840" cy="2585323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 b="1" i="1"/>
              <a:t>(</a:t>
            </a:r>
            <a:r>
              <a:rPr lang="en-US" altLang="zh-CN" sz="2400" b="1" i="1">
                <a:solidFill>
                  <a:srgbClr val="FF0000"/>
                </a:solidFill>
              </a:rPr>
              <a:t>1)1889</a:t>
            </a:r>
            <a:r>
              <a:rPr lang="zh-CN" altLang="en-US" sz="2400" b="1" i="1">
                <a:solidFill>
                  <a:srgbClr val="FF0000"/>
                </a:solidFill>
              </a:rPr>
              <a:t>年</a:t>
            </a:r>
            <a:r>
              <a:rPr lang="zh-CN" altLang="en-US" sz="2400" b="1" i="1"/>
              <a:t>，巴西废除君主制，</a:t>
            </a:r>
            <a:r>
              <a:rPr lang="zh-CN" altLang="en-US" sz="2400" b="1" i="1">
                <a:solidFill>
                  <a:srgbClr val="FF0000"/>
                </a:solidFill>
              </a:rPr>
              <a:t>建立共和国</a:t>
            </a:r>
            <a:r>
              <a:rPr lang="zh-CN" altLang="en-US"/>
              <a:t>。</a:t>
            </a:r>
          </a:p>
          <a:p>
            <a:endParaRPr lang="en-US" altLang="zh-CN" smtClean="0"/>
          </a:p>
          <a:p>
            <a:r>
              <a:rPr lang="en-US" altLang="zh-CN" sz="2400" b="1" i="1" smtClean="0"/>
              <a:t>(</a:t>
            </a:r>
            <a:r>
              <a:rPr lang="en-US" altLang="zh-CN" sz="2400" b="1" i="1">
                <a:solidFill>
                  <a:srgbClr val="FF0000"/>
                </a:solidFill>
              </a:rPr>
              <a:t>2)1910</a:t>
            </a:r>
            <a:r>
              <a:rPr lang="zh-CN" altLang="en-US" sz="2400" b="1" i="1">
                <a:solidFill>
                  <a:srgbClr val="FF0000"/>
                </a:solidFill>
              </a:rPr>
              <a:t>年，墨西哥爆发资产阶级革命</a:t>
            </a:r>
            <a:r>
              <a:rPr lang="zh-CN" altLang="en-US" sz="2400" b="1" i="1"/>
              <a:t>。在农民起义军的支持下，墨西哥人民赶走了</a:t>
            </a:r>
            <a:r>
              <a:rPr lang="zh-CN" altLang="en-US" sz="2400" b="1" i="1" smtClean="0"/>
              <a:t>独裁者。虽然</a:t>
            </a:r>
            <a:r>
              <a:rPr lang="zh-CN" altLang="en-US" sz="2400" b="1" i="1">
                <a:solidFill>
                  <a:srgbClr val="FF0000"/>
                </a:solidFill>
              </a:rPr>
              <a:t>美国</a:t>
            </a:r>
            <a:r>
              <a:rPr lang="zh-CN" altLang="en-US" sz="2400" b="1" i="1"/>
              <a:t>干涉造成了革命的反复，</a:t>
            </a:r>
            <a:r>
              <a:rPr lang="en-US" altLang="zh-CN" sz="2400" b="1" i="1">
                <a:solidFill>
                  <a:srgbClr val="FF0000"/>
                </a:solidFill>
              </a:rPr>
              <a:t>1917</a:t>
            </a:r>
            <a:r>
              <a:rPr lang="zh-CN" altLang="en-US" sz="2400" b="1" i="1">
                <a:solidFill>
                  <a:srgbClr val="FF0000"/>
                </a:solidFill>
              </a:rPr>
              <a:t>年墨西哥仍颁布了资产阶级宪法</a:t>
            </a:r>
            <a:r>
              <a:rPr lang="zh-CN" altLang="en-US" sz="2400" b="1" i="1"/>
              <a:t>，宪法体现</a:t>
            </a:r>
            <a:r>
              <a:rPr lang="zh-CN" altLang="en-US" sz="2400" b="1" i="1" smtClean="0"/>
              <a:t>了资产阶级</a:t>
            </a:r>
            <a:r>
              <a:rPr lang="zh-CN" altLang="en-US" sz="2400" b="1" i="1"/>
              <a:t>民主原则，为墨西哥人民进一步争取民主和进步奠定了基础。</a:t>
            </a:r>
          </a:p>
        </p:txBody>
      </p:sp>
      <p:sp>
        <p:nvSpPr>
          <p:cNvPr id="5" name="矩形 4"/>
          <p:cNvSpPr/>
          <p:nvPr/>
        </p:nvSpPr>
        <p:spPr>
          <a:xfrm>
            <a:off x="2561188" y="476672"/>
            <a:ext cx="5827236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zh-CN" altLang="en-US" sz="4000" b="1" i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拉丁美洲的民族民主革命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552" y="4211000"/>
            <a:ext cx="3600400" cy="2235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8144" y="4182048"/>
            <a:ext cx="1689482" cy="2264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765500" y="4356492"/>
            <a:ext cx="461665" cy="19442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b="1" smtClean="0">
                <a:solidFill>
                  <a:srgbClr val="92D050"/>
                </a:solidFill>
              </a:rPr>
              <a:t>巴西最后的国王</a:t>
            </a:r>
            <a:endParaRPr lang="zh-CN" altLang="en-US" b="1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232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323528" y="5805264"/>
            <a:ext cx="3528530" cy="64633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36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亚  洲  的  觉  醒</a:t>
            </a:r>
            <a:endParaRPr lang="zh-CN" altLang="en-US" sz="3600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3284984"/>
            <a:ext cx="2448273" cy="173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880" y="3287215"/>
            <a:ext cx="2361116" cy="1730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44496" y="3287215"/>
            <a:ext cx="2575976" cy="172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522920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smtClean="0"/>
              <a:t>印度解放运动</a:t>
            </a:r>
            <a:endParaRPr lang="zh-CN" altLang="en-US" b="1"/>
          </a:p>
        </p:txBody>
      </p:sp>
      <p:sp>
        <p:nvSpPr>
          <p:cNvPr id="6" name="TextBox 5"/>
          <p:cNvSpPr txBox="1"/>
          <p:nvPr/>
        </p:nvSpPr>
        <p:spPr>
          <a:xfrm>
            <a:off x="3995936" y="522920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smtClean="0"/>
              <a:t>伊朗立宪革命</a:t>
            </a:r>
            <a:endParaRPr lang="zh-CN" altLang="en-US" b="1"/>
          </a:p>
        </p:txBody>
      </p:sp>
      <p:sp>
        <p:nvSpPr>
          <p:cNvPr id="7" name="TextBox 6"/>
          <p:cNvSpPr txBox="1"/>
          <p:nvPr/>
        </p:nvSpPr>
        <p:spPr>
          <a:xfrm>
            <a:off x="7020272" y="522920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smtClean="0"/>
              <a:t>辛亥革命</a:t>
            </a:r>
            <a:endParaRPr lang="zh-CN" altLang="en-US" b="1"/>
          </a:p>
        </p:txBody>
      </p:sp>
      <p:sp>
        <p:nvSpPr>
          <p:cNvPr id="8" name="矩形 7"/>
          <p:cNvSpPr/>
          <p:nvPr/>
        </p:nvSpPr>
        <p:spPr>
          <a:xfrm>
            <a:off x="611560" y="1282756"/>
            <a:ext cx="6062878" cy="46166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400" b="1" i="1" u="sng">
                <a:latin typeface="华文楷体" pitchFamily="2" charset="-122"/>
                <a:ea typeface="华文楷体" pitchFamily="2" charset="-122"/>
              </a:rPr>
              <a:t>帝国主义的侵略加深了亚洲各国的民族危机</a:t>
            </a:r>
          </a:p>
        </p:txBody>
      </p:sp>
      <p:sp>
        <p:nvSpPr>
          <p:cNvPr id="9" name="矩形 8"/>
          <p:cNvSpPr/>
          <p:nvPr/>
        </p:nvSpPr>
        <p:spPr>
          <a:xfrm>
            <a:off x="2348061" y="1850909"/>
            <a:ext cx="6062878" cy="1200329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亚洲国家的封建经济进一步解体，民族资本主义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得到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一定发展，民族忧患意识和民主改革意识觉醒。</a:t>
            </a:r>
          </a:p>
        </p:txBody>
      </p:sp>
      <p:sp>
        <p:nvSpPr>
          <p:cNvPr id="10" name="矩形 9"/>
          <p:cNvSpPr/>
          <p:nvPr/>
        </p:nvSpPr>
        <p:spPr>
          <a:xfrm>
            <a:off x="5359267" y="188640"/>
            <a:ext cx="3461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背            景</a:t>
            </a:r>
            <a:endParaRPr lang="zh-CN" altLang="en-US" sz="5400" b="1" cap="none" spc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770991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/>
      <p:bldP spid="7" grpId="2"/>
      <p:bldP spid="8" grpId="3"/>
      <p:bldP spid="9" grpId="4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539552" y="404664"/>
            <a:ext cx="756084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印度</a:t>
            </a:r>
            <a:endParaRPr lang="zh-CN" altLang="en-US" sz="28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altLang="zh-CN" smtClean="0"/>
          </a:p>
          <a:p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①</a:t>
            </a:r>
            <a:r>
              <a:rPr lang="en-US" altLang="zh-CN" i="1">
                <a:latin typeface="华文楷体" pitchFamily="2" charset="-122"/>
                <a:ea typeface="华文楷体" pitchFamily="2" charset="-122"/>
              </a:rPr>
              <a:t>1885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年，印度民族资产阶级成立</a:t>
            </a:r>
            <a:r>
              <a:rPr lang="zh-CN" altLang="en-US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国民大会党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，积极要求民族平等和自治。</a:t>
            </a:r>
          </a:p>
          <a:p>
            <a:endParaRPr lang="en-US" altLang="zh-CN" i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②</a:t>
            </a:r>
            <a:r>
              <a:rPr lang="en-US" altLang="zh-CN" i="1">
                <a:latin typeface="华文楷体" pitchFamily="2" charset="-122"/>
                <a:ea typeface="华文楷体" pitchFamily="2" charset="-122"/>
              </a:rPr>
              <a:t>1905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年，印度人民的反英斗争出现新高潮，以提拉克为首的国大党激进派主张联合人民</a:t>
            </a:r>
          </a:p>
          <a:p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群众的力量，进行一切形式的斗争，推翻殖民统治，实现民族独立。</a:t>
            </a:r>
          </a:p>
          <a:p>
            <a:endParaRPr lang="en-US" altLang="zh-CN" i="1" smtClean="0">
              <a:latin typeface="华文楷体" pitchFamily="2" charset="-122"/>
              <a:ea typeface="华文楷体" pitchFamily="2" charset="-122"/>
            </a:endParaRPr>
          </a:p>
          <a:p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③</a:t>
            </a:r>
            <a:r>
              <a:rPr lang="en-US" altLang="zh-CN" i="1">
                <a:latin typeface="华文楷体" pitchFamily="2" charset="-122"/>
                <a:ea typeface="华文楷体" pitchFamily="2" charset="-122"/>
              </a:rPr>
              <a:t>1908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年，英国殖民当局逮捕了提拉克，引发了孟买</a:t>
            </a:r>
            <a:r>
              <a:rPr lang="en-US" altLang="zh-CN" i="1">
                <a:latin typeface="华文楷体" pitchFamily="2" charset="-122"/>
                <a:ea typeface="华文楷体" pitchFamily="2" charset="-122"/>
              </a:rPr>
              <a:t>10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多万工人举行政治总罢工，要求</a:t>
            </a:r>
            <a:r>
              <a:rPr lang="zh-CN" altLang="en-US" i="1" smtClean="0">
                <a:latin typeface="华文楷体" pitchFamily="2" charset="-122"/>
                <a:ea typeface="华文楷体" pitchFamily="2" charset="-122"/>
              </a:rPr>
              <a:t>释放</a:t>
            </a:r>
            <a:r>
              <a:rPr lang="zh-CN" altLang="en-US" i="1">
                <a:latin typeface="华文楷体" pitchFamily="2" charset="-122"/>
                <a:ea typeface="华文楷体" pitchFamily="2" charset="-122"/>
              </a:rPr>
              <a:t>提拉克。这</a:t>
            </a:r>
            <a:r>
              <a:rPr lang="zh-CN" altLang="en-US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次总罢工成为</a:t>
            </a:r>
            <a:r>
              <a:rPr lang="en-US" altLang="zh-CN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20</a:t>
            </a:r>
            <a:r>
              <a:rPr lang="zh-CN" altLang="en-US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世纪初印度人民反英斗争的高潮，表明印度无产阶级开始</a:t>
            </a:r>
            <a:r>
              <a:rPr lang="zh-CN" altLang="en-US" i="1" smtClean="0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登上政治</a:t>
            </a:r>
            <a:r>
              <a:rPr lang="zh-CN" altLang="en-US" i="1">
                <a:solidFill>
                  <a:srgbClr val="FF0000"/>
                </a:solidFill>
                <a:latin typeface="华文楷体" pitchFamily="2" charset="-122"/>
                <a:ea typeface="华文楷体" pitchFamily="2" charset="-122"/>
              </a:rPr>
              <a:t>斗争的舞台。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3957461"/>
            <a:ext cx="1944217" cy="24357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204458" y="3957461"/>
            <a:ext cx="6678488" cy="2554545"/>
          </a:xfrm>
          <a:prstGeom prst="rect">
            <a:avLst/>
          </a:prstGeom>
          <a:noFill/>
          <a:ln w="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/>
              <a:t>巴尔</a:t>
            </a:r>
            <a:r>
              <a:rPr lang="en-US" altLang="zh-CN" sz="1600"/>
              <a:t>·</a:t>
            </a:r>
            <a:r>
              <a:rPr lang="zh-CN" altLang="en-US" sz="1600"/>
              <a:t>甘加达尔</a:t>
            </a:r>
            <a:r>
              <a:rPr lang="en-US" altLang="zh-CN" sz="1600"/>
              <a:t>·</a:t>
            </a:r>
            <a:r>
              <a:rPr lang="zh-CN" altLang="en-US" sz="1600"/>
              <a:t>蒂拉克，被称为印度革命之父，印度资产阶级民族运动领导人，国大党</a:t>
            </a:r>
            <a:r>
              <a:rPr lang="zh-CN" altLang="en-US" sz="1600" smtClean="0"/>
              <a:t>小资产阶级</a:t>
            </a:r>
            <a:r>
              <a:rPr lang="zh-CN" altLang="en-US" sz="1600"/>
              <a:t>激进派领袖，是一位坚强的正统印度教徒，精通梵文，是著名的学者、历史学家、</a:t>
            </a:r>
            <a:r>
              <a:rPr lang="zh-CN" altLang="en-US" sz="1600" smtClean="0"/>
              <a:t>政治家</a:t>
            </a:r>
            <a:r>
              <a:rPr lang="zh-CN" altLang="en-US" sz="1600"/>
              <a:t>、战略家和组织家。出身于马拉塔族婆罗门小地主家庭。曾习法律。</a:t>
            </a:r>
            <a:r>
              <a:rPr lang="en-US" altLang="zh-CN" sz="1600"/>
              <a:t>1880</a:t>
            </a:r>
            <a:r>
              <a:rPr lang="zh-CN" altLang="en-US" sz="1600"/>
              <a:t>年在浦那开办</a:t>
            </a:r>
            <a:r>
              <a:rPr lang="zh-CN" altLang="en-US" sz="1600" smtClean="0"/>
              <a:t>新英语</a:t>
            </a:r>
            <a:r>
              <a:rPr lang="zh-CN" altLang="en-US" sz="1600"/>
              <a:t>学校。</a:t>
            </a:r>
            <a:r>
              <a:rPr lang="en-US" altLang="zh-CN" sz="1600"/>
              <a:t>1881</a:t>
            </a:r>
            <a:r>
              <a:rPr lang="zh-CN" altLang="en-US" sz="1600"/>
              <a:t>年创办</a:t>
            </a:r>
            <a:r>
              <a:rPr lang="en-US" altLang="zh-CN" sz="1600"/>
              <a:t>《</a:t>
            </a:r>
            <a:r>
              <a:rPr lang="zh-CN" altLang="en-US" sz="1600"/>
              <a:t>月光报</a:t>
            </a:r>
            <a:r>
              <a:rPr lang="en-US" altLang="zh-CN" sz="1600"/>
              <a:t>》</a:t>
            </a:r>
            <a:r>
              <a:rPr lang="zh-CN" altLang="en-US" sz="1600"/>
              <a:t>和</a:t>
            </a:r>
            <a:r>
              <a:rPr lang="en-US" altLang="zh-CN" sz="1600"/>
              <a:t>《</a:t>
            </a:r>
            <a:r>
              <a:rPr lang="zh-CN" altLang="en-US" sz="1600"/>
              <a:t>狮报</a:t>
            </a:r>
            <a:r>
              <a:rPr lang="en-US" altLang="zh-CN" sz="1600"/>
              <a:t>》</a:t>
            </a:r>
            <a:r>
              <a:rPr lang="zh-CN" altLang="en-US" sz="1600"/>
              <a:t>，宣传民族主义思想，揭露殖民当局的暴行，</a:t>
            </a:r>
            <a:r>
              <a:rPr lang="zh-CN" altLang="en-US" sz="1600" smtClean="0"/>
              <a:t>反对</a:t>
            </a:r>
            <a:r>
              <a:rPr lang="zh-CN" altLang="en-US" sz="1600"/>
              <a:t>稳健派元老们的妥协媚英行为，主张同英国殖民当局做一切形式的斗争，包括武装的暴力</a:t>
            </a:r>
            <a:r>
              <a:rPr lang="zh-CN" altLang="en-US" sz="1600" smtClean="0"/>
              <a:t>斗争</a:t>
            </a:r>
            <a:r>
              <a:rPr lang="zh-CN" altLang="en-US" sz="1600"/>
              <a:t>在内，以实现印度独立自主。</a:t>
            </a:r>
            <a:r>
              <a:rPr lang="en-US" altLang="zh-CN" sz="1600"/>
              <a:t>1884</a:t>
            </a:r>
            <a:r>
              <a:rPr lang="zh-CN" altLang="en-US" sz="1600"/>
              <a:t>年提拉克参加创建“德干教育协会”。</a:t>
            </a:r>
            <a:r>
              <a:rPr lang="en-US" altLang="zh-CN" sz="1600"/>
              <a:t>1893</a:t>
            </a:r>
            <a:r>
              <a:rPr lang="zh-CN" altLang="en-US" sz="1600"/>
              <a:t>和</a:t>
            </a:r>
            <a:r>
              <a:rPr lang="en-US" altLang="zh-CN" sz="1600"/>
              <a:t>1895</a:t>
            </a:r>
            <a:r>
              <a:rPr lang="zh-CN" altLang="en-US" sz="1600"/>
              <a:t>年</a:t>
            </a:r>
            <a:r>
              <a:rPr lang="zh-CN" altLang="en-US" sz="1600" smtClean="0"/>
              <a:t>先后举办</a:t>
            </a:r>
            <a:r>
              <a:rPr lang="zh-CN" altLang="en-US" sz="1600"/>
              <a:t>纪念印度甘奈希</a:t>
            </a:r>
            <a:r>
              <a:rPr lang="en-US" altLang="zh-CN" sz="1600"/>
              <a:t>(Ganesh)</a:t>
            </a:r>
            <a:r>
              <a:rPr lang="zh-CN" altLang="en-US" sz="1600"/>
              <a:t>神节和马拉塔民族英雄西瓦杰庆祝会，以唤起印度人民的民族</a:t>
            </a:r>
            <a:r>
              <a:rPr lang="zh-CN" altLang="en-US" sz="1600" smtClean="0"/>
              <a:t>意识</a:t>
            </a:r>
            <a:r>
              <a:rPr lang="zh-CN" altLang="en-US" sz="1600"/>
              <a:t>。被甘地称为现代印度的缔造者。</a:t>
            </a:r>
          </a:p>
        </p:txBody>
      </p:sp>
    </p:spTree>
    <p:extLst>
      <p:ext uri="{BB962C8B-B14F-4D97-AF65-F5344CB8AC3E}">
        <p14:creationId xmlns:p14="http://schemas.microsoft.com/office/powerpoint/2010/main" val="3840765574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899592" y="1116427"/>
            <a:ext cx="7200800" cy="1477328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mtClean="0"/>
              <a:t>①</a:t>
            </a:r>
            <a:r>
              <a:rPr lang="zh-CN" altLang="en-US"/>
              <a:t>过程</a:t>
            </a:r>
            <a:r>
              <a:rPr lang="en-US" altLang="zh-CN"/>
              <a:t>:1905—1911</a:t>
            </a:r>
            <a:r>
              <a:rPr lang="zh-CN" altLang="en-US"/>
              <a:t>年，伊朗发生了立宪革命。</a:t>
            </a:r>
            <a:r>
              <a:rPr lang="zh-CN" altLang="en-US">
                <a:solidFill>
                  <a:srgbClr val="FF0000"/>
                </a:solidFill>
              </a:rPr>
              <a:t>制定了伊朗历史上第一部资产阶级性质</a:t>
            </a:r>
            <a:r>
              <a:rPr lang="zh-CN" altLang="en-US" smtClean="0">
                <a:solidFill>
                  <a:srgbClr val="FF0000"/>
                </a:solidFill>
              </a:rPr>
              <a:t>的宪法</a:t>
            </a:r>
            <a:r>
              <a:rPr lang="zh-CN" altLang="en-US">
                <a:solidFill>
                  <a:srgbClr val="FF0000"/>
                </a:solidFill>
              </a:rPr>
              <a:t>，规定伊朗为君主立宪国家</a:t>
            </a:r>
          </a:p>
          <a:p>
            <a:r>
              <a:rPr lang="zh-CN" altLang="en-US" smtClean="0"/>
              <a:t> </a:t>
            </a:r>
            <a:endParaRPr lang="en-US" altLang="zh-CN" smtClean="0"/>
          </a:p>
          <a:p>
            <a:r>
              <a:rPr lang="zh-CN" altLang="en-US" smtClean="0"/>
              <a:t>②</a:t>
            </a:r>
            <a:r>
              <a:rPr lang="zh-CN" altLang="en-US"/>
              <a:t>影响</a:t>
            </a:r>
            <a:r>
              <a:rPr lang="en-US" altLang="zh-CN"/>
              <a:t>:</a:t>
            </a:r>
            <a:r>
              <a:rPr lang="zh-CN" altLang="en-US"/>
              <a:t>虽然革命在</a:t>
            </a:r>
            <a:r>
              <a:rPr lang="zh-CN" altLang="en-US">
                <a:solidFill>
                  <a:srgbClr val="FF0000"/>
                </a:solidFill>
              </a:rPr>
              <a:t>伊朗统治阶级和俄、英等外部势力</a:t>
            </a:r>
            <a:r>
              <a:rPr lang="zh-CN" altLang="en-US"/>
              <a:t>的联合镇压下失败，但打击了</a:t>
            </a:r>
            <a:r>
              <a:rPr lang="zh-CN" altLang="en-US" smtClean="0"/>
              <a:t>封建主义</a:t>
            </a:r>
            <a:r>
              <a:rPr lang="zh-CN" altLang="en-US"/>
              <a:t>和外国势力，传播了民族民主革命思想。</a:t>
            </a:r>
          </a:p>
        </p:txBody>
      </p:sp>
      <p:sp>
        <p:nvSpPr>
          <p:cNvPr id="5" name="矩形 4"/>
          <p:cNvSpPr/>
          <p:nvPr/>
        </p:nvSpPr>
        <p:spPr>
          <a:xfrm>
            <a:off x="2123728" y="188640"/>
            <a:ext cx="41584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40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伊   朗</a:t>
            </a:r>
            <a:endParaRPr lang="zh-CN" altLang="en-US" b="1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2842794"/>
            <a:ext cx="5040560" cy="3454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5325346" y="3231414"/>
            <a:ext cx="3672408" cy="267765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1906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年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8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月，国王穆扎法尔丁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沙（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1896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～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1907</a:t>
            </a:r>
            <a:r>
              <a:rPr lang="zh-CN" altLang="en-US" sz="2400" smtClean="0">
                <a:latin typeface="华文楷体" pitchFamily="2" charset="-122"/>
                <a:ea typeface="华文楷体" pitchFamily="2" charset="-122"/>
              </a:rPr>
              <a:t>在位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）被迫同意召开第一届议会，</a:t>
            </a:r>
            <a:r>
              <a:rPr lang="zh-CN" altLang="en-US" sz="2400" smtClean="0">
                <a:latin typeface="华文楷体" pitchFamily="2" charset="-122"/>
                <a:ea typeface="华文楷体" pitchFamily="2" charset="-122"/>
              </a:rPr>
              <a:t>并把王权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移交给王子</a:t>
            </a:r>
            <a:r>
              <a:rPr lang="zh-CN" altLang="en-US" sz="2400" smtClean="0">
                <a:latin typeface="华文楷体" pitchFamily="2" charset="-122"/>
                <a:ea typeface="华文楷体" pitchFamily="2" charset="-122"/>
              </a:rPr>
              <a:t>穆罕默德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·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阿里（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1907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～</a:t>
            </a:r>
            <a:r>
              <a:rPr lang="en-US" altLang="zh-CN" sz="2400">
                <a:latin typeface="华文楷体" pitchFamily="2" charset="-122"/>
                <a:ea typeface="华文楷体" pitchFamily="2" charset="-122"/>
              </a:rPr>
              <a:t>1909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在位）。同年，议会通过</a:t>
            </a:r>
            <a:r>
              <a:rPr lang="zh-CN" altLang="en-US" sz="2400" smtClean="0">
                <a:latin typeface="华文楷体" pitchFamily="2" charset="-122"/>
                <a:ea typeface="华文楷体" pitchFamily="2" charset="-122"/>
              </a:rPr>
              <a:t>了伊朗</a:t>
            </a:r>
            <a:r>
              <a:rPr lang="zh-CN" altLang="en-US" sz="2400">
                <a:latin typeface="华文楷体" pitchFamily="2" charset="-122"/>
                <a:ea typeface="华文楷体" pitchFamily="2" charset="-122"/>
              </a:rPr>
              <a:t>历史上第一部宪法。</a:t>
            </a:r>
          </a:p>
        </p:txBody>
      </p:sp>
    </p:spTree>
    <p:extLst>
      <p:ext uri="{BB962C8B-B14F-4D97-AF65-F5344CB8AC3E}">
        <p14:creationId xmlns:p14="http://schemas.microsoft.com/office/powerpoint/2010/main" val="3660509815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1628800"/>
            <a:ext cx="4968238" cy="34777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1296" y="260648"/>
            <a:ext cx="516469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72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回          忆</a:t>
            </a:r>
            <a:endParaRPr lang="zh-CN" altLang="en-US" sz="72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45021" y="885152"/>
            <a:ext cx="3240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smtClean="0"/>
              <a:t>辛亥革命</a:t>
            </a:r>
            <a:endParaRPr lang="en-US" altLang="zh-CN" sz="4000" b="1" smtClean="0"/>
          </a:p>
          <a:p>
            <a:endParaRPr lang="en-US" altLang="zh-CN" sz="4000" b="1" smtClean="0"/>
          </a:p>
          <a:p>
            <a:r>
              <a:rPr lang="zh-CN" altLang="en-US" sz="4000" b="1" smtClean="0"/>
              <a:t>任务</a:t>
            </a:r>
            <a:endParaRPr lang="en-US" altLang="zh-CN" sz="4000" b="1" smtClean="0"/>
          </a:p>
          <a:p>
            <a:r>
              <a:rPr lang="zh-CN" altLang="en-US" sz="4000" b="1" smtClean="0"/>
              <a:t>目的</a:t>
            </a:r>
            <a:endParaRPr lang="en-US" altLang="zh-CN" sz="4000" b="1" smtClean="0"/>
          </a:p>
          <a:p>
            <a:r>
              <a:rPr lang="zh-CN" altLang="en-US" sz="4000" b="1" smtClean="0"/>
              <a:t>背景</a:t>
            </a:r>
            <a:endParaRPr lang="en-US" altLang="zh-CN" sz="4000" b="1" smtClean="0"/>
          </a:p>
          <a:p>
            <a:r>
              <a:rPr lang="zh-CN" altLang="en-US" sz="4000" b="1" smtClean="0"/>
              <a:t>意义</a:t>
            </a:r>
            <a:endParaRPr lang="en-US" altLang="zh-CN" sz="4000" b="1" smtClean="0"/>
          </a:p>
          <a:p>
            <a:r>
              <a:rPr lang="zh-CN" altLang="en-US" sz="4000" b="1"/>
              <a:t>过程</a:t>
            </a:r>
          </a:p>
        </p:txBody>
      </p:sp>
    </p:spTree>
    <p:extLst>
      <p:ext uri="{BB962C8B-B14F-4D97-AF65-F5344CB8AC3E}">
        <p14:creationId xmlns:p14="http://schemas.microsoft.com/office/powerpoint/2010/main" val="230572818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5574" y="1556792"/>
            <a:ext cx="7388531" cy="2923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0725484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92080" y="476672"/>
            <a:ext cx="3674226" cy="3992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323528" y="747941"/>
            <a:ext cx="4572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i="1" smtClean="0">
                <a:latin typeface="华文楷体" pitchFamily="2" charset="-122"/>
                <a:ea typeface="华文楷体" pitchFamily="2" charset="-122"/>
              </a:rPr>
              <a:t>非洲</a:t>
            </a:r>
            <a:r>
              <a:rPr lang="zh-CN" altLang="en-US" sz="2800" b="1" i="1">
                <a:latin typeface="华文楷体" pitchFamily="2" charset="-122"/>
                <a:ea typeface="华文楷体" pitchFamily="2" charset="-122"/>
              </a:rPr>
              <a:t>的抗争</a:t>
            </a:r>
          </a:p>
          <a:p>
            <a:endParaRPr lang="en-US" altLang="zh-CN" smtClean="0"/>
          </a:p>
          <a:p>
            <a:r>
              <a:rPr lang="zh-CN" altLang="en-US" smtClean="0"/>
              <a:t>在</a:t>
            </a:r>
            <a:r>
              <a:rPr lang="zh-CN" altLang="en-US"/>
              <a:t>列强侵略非洲的过程中，</a:t>
            </a:r>
            <a:r>
              <a:rPr lang="zh-CN" altLang="en-US" smtClean="0"/>
              <a:t>非洲人民</a:t>
            </a:r>
            <a:r>
              <a:rPr lang="zh-CN" altLang="en-US"/>
              <a:t>一直不断进行斗争。为了自卫</a:t>
            </a:r>
            <a:r>
              <a:rPr lang="zh-CN" altLang="en-US" smtClean="0"/>
              <a:t>，非洲</a:t>
            </a:r>
            <a:r>
              <a:rPr lang="zh-CN" altLang="en-US"/>
              <a:t>居民自动组织起来，在一些</a:t>
            </a:r>
            <a:r>
              <a:rPr lang="zh-CN" altLang="en-US" smtClean="0"/>
              <a:t>要道设立</a:t>
            </a:r>
            <a:r>
              <a:rPr lang="zh-CN" altLang="en-US"/>
              <a:t>陷阱，用投枪、弓箭袭击贩奴</a:t>
            </a:r>
            <a:r>
              <a:rPr lang="zh-CN" altLang="en-US" smtClean="0"/>
              <a:t>商人</a:t>
            </a:r>
            <a:r>
              <a:rPr lang="zh-CN" altLang="en-US"/>
              <a:t>。 </a:t>
            </a:r>
            <a:r>
              <a:rPr lang="en-US" altLang="zh-CN"/>
              <a:t>.....</a:t>
            </a:r>
            <a:r>
              <a:rPr lang="zh-CN" altLang="en-US"/>
              <a:t>早期非洲人民的反抗斗争</a:t>
            </a:r>
            <a:r>
              <a:rPr lang="zh-CN" altLang="en-US" smtClean="0"/>
              <a:t>还表现</a:t>
            </a:r>
            <a:r>
              <a:rPr lang="zh-CN" altLang="en-US"/>
              <a:t>在被捕奴隶进行的顽强斗争上</a:t>
            </a:r>
            <a:r>
              <a:rPr lang="zh-CN" altLang="en-US" smtClean="0"/>
              <a:t>，最</a:t>
            </a:r>
            <a:r>
              <a:rPr lang="zh-CN" altLang="en-US"/>
              <a:t>常见的反抗方式是逃跑或自杀。</a:t>
            </a:r>
            <a:r>
              <a:rPr lang="zh-CN" altLang="en-US" smtClean="0"/>
              <a:t>据不完全统计</a:t>
            </a:r>
            <a:r>
              <a:rPr lang="zh-CN" altLang="en-US"/>
              <a:t>，</a:t>
            </a:r>
            <a:r>
              <a:rPr lang="en-US" altLang="zh-CN"/>
              <a:t>1700-1845</a:t>
            </a:r>
            <a:r>
              <a:rPr lang="zh-CN" altLang="en-US"/>
              <a:t>年，仅在英</a:t>
            </a:r>
            <a:r>
              <a:rPr lang="zh-CN" altLang="en-US" smtClean="0"/>
              <a:t>、美</a:t>
            </a:r>
            <a:r>
              <a:rPr lang="zh-CN" altLang="en-US"/>
              <a:t>贩奴船上就爆发了</a:t>
            </a:r>
            <a:r>
              <a:rPr lang="en-US" altLang="zh-CN"/>
              <a:t>55</a:t>
            </a:r>
            <a:r>
              <a:rPr lang="zh-CN" altLang="en-US"/>
              <a:t>次大规模的</a:t>
            </a:r>
            <a:r>
              <a:rPr lang="zh-CN" altLang="en-US" smtClean="0"/>
              <a:t>奴隶</a:t>
            </a:r>
            <a:r>
              <a:rPr lang="zh-CN" altLang="en-US"/>
              <a:t>暴动。</a:t>
            </a:r>
          </a:p>
          <a:p>
            <a:r>
              <a:rPr lang="en-US" altLang="zh-CN" sz="2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19</a:t>
            </a:r>
            <a:r>
              <a:rPr lang="zh-CN" altLang="en-US" sz="2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世纪以来，武装斗争成为非洲</a:t>
            </a:r>
            <a:r>
              <a:rPr lang="zh-CN" altLang="en-US" sz="2000" b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人民的</a:t>
            </a:r>
            <a:r>
              <a:rPr lang="zh-CN" altLang="en-US" sz="20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主要斗争形式。</a:t>
            </a: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4326159"/>
            <a:ext cx="4752528" cy="23142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038018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68143" y="476672"/>
            <a:ext cx="2842741" cy="3445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462473" y="836712"/>
            <a:ext cx="5040560" cy="2308324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埃及</a:t>
            </a:r>
            <a:r>
              <a:rPr lang="zh-CN" altLang="en-US" sz="2000" b="1"/>
              <a:t>在反对英国的侵略中，出现了非洲第一</a:t>
            </a:r>
            <a:r>
              <a:rPr lang="zh-CN" altLang="en-US" sz="2000" b="1" smtClean="0"/>
              <a:t>个政党</a:t>
            </a:r>
            <a:r>
              <a:rPr lang="en-US" altLang="zh-CN" sz="2000" b="1"/>
              <a:t>—</a:t>
            </a:r>
            <a:r>
              <a:rPr lang="zh-CN" altLang="en-US" sz="2000" b="1">
                <a:solidFill>
                  <a:srgbClr val="FF0000"/>
                </a:solidFill>
              </a:rPr>
              <a:t>祖国党</a:t>
            </a:r>
            <a:r>
              <a:rPr lang="zh-CN" altLang="en-US" sz="2000" b="1"/>
              <a:t>，提出“</a:t>
            </a:r>
            <a:r>
              <a:rPr lang="zh-CN" altLang="en-US" sz="2000" b="1">
                <a:solidFill>
                  <a:srgbClr val="FF0000"/>
                </a:solidFill>
              </a:rPr>
              <a:t>埃及是埃及人的埃及</a:t>
            </a:r>
            <a:r>
              <a:rPr lang="zh-CN" altLang="en-US" sz="2000" b="1"/>
              <a:t>”的</a:t>
            </a:r>
            <a:r>
              <a:rPr lang="zh-CN" altLang="en-US" sz="2000" b="1" smtClean="0"/>
              <a:t>口号</a:t>
            </a:r>
            <a:r>
              <a:rPr lang="zh-CN" altLang="en-US" sz="2000" b="1"/>
              <a:t>，以此唤起埃及人民的民族意识。在</a:t>
            </a:r>
            <a:r>
              <a:rPr lang="en-US" altLang="zh-CN" sz="2000" b="1"/>
              <a:t>1882</a:t>
            </a:r>
            <a:r>
              <a:rPr lang="zh-CN" altLang="en-US" sz="2000" b="1"/>
              <a:t>年</a:t>
            </a:r>
            <a:r>
              <a:rPr lang="zh-CN" altLang="en-US" sz="2000" b="1" smtClean="0"/>
              <a:t>反抗英国</a:t>
            </a:r>
            <a:r>
              <a:rPr lang="zh-CN" altLang="en-US" sz="2000" b="1"/>
              <a:t>侵略埃及的斗争中，祖国党领袖、爱国军官</a:t>
            </a:r>
            <a:r>
              <a:rPr lang="zh-CN" altLang="en-US" sz="2000" b="1" smtClean="0">
                <a:solidFill>
                  <a:srgbClr val="FF0000"/>
                </a:solidFill>
              </a:rPr>
              <a:t>阿拉比</a:t>
            </a:r>
            <a:r>
              <a:rPr lang="zh-CN" altLang="en-US" sz="2000" b="1"/>
              <a:t>领导埃及军民进行了英勇无畏的抵抗。后</a:t>
            </a:r>
            <a:r>
              <a:rPr lang="zh-CN" altLang="en-US" sz="2000" b="1" smtClean="0"/>
              <a:t>抵抗失败</a:t>
            </a:r>
            <a:r>
              <a:rPr lang="zh-CN" altLang="en-US" sz="2000" b="1"/>
              <a:t>，阿拉比被俘，英国占领埃及。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030" y="3501008"/>
            <a:ext cx="1602517" cy="21066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748301" y="5805264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阿拉比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277887" y="4365104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埃及的抗争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: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建立政党组织唤醒民族意识</a:t>
            </a:r>
            <a:r>
              <a:rPr lang="en-US" altLang="zh-CN" sz="2400" b="1" i="1" smtClean="0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爱国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军官领导武装反抗斗争</a:t>
            </a:r>
            <a:r>
              <a:rPr lang="en-US" altLang="zh-CN" sz="2400" b="1" i="1">
                <a:latin typeface="华文楷体" pitchFamily="2" charset="-122"/>
                <a:ea typeface="华文楷体" pitchFamily="2" charset="-122"/>
              </a:rPr>
              <a:t>;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失败后被</a:t>
            </a:r>
            <a:r>
              <a:rPr lang="zh-CN" altLang="en-US" sz="2400" b="1" i="1" smtClean="0">
                <a:latin typeface="华文楷体" pitchFamily="2" charset="-122"/>
                <a:ea typeface="华文楷体" pitchFamily="2" charset="-122"/>
              </a:rPr>
              <a:t>英国</a:t>
            </a:r>
            <a:r>
              <a:rPr lang="zh-CN" altLang="en-US" sz="2400" b="1" i="1">
                <a:latin typeface="华文楷体" pitchFamily="2" charset="-122"/>
                <a:ea typeface="华文楷体" pitchFamily="2" charset="-122"/>
              </a:rPr>
              <a:t>占领。</a:t>
            </a:r>
          </a:p>
        </p:txBody>
      </p:sp>
    </p:spTree>
    <p:extLst>
      <p:ext uri="{BB962C8B-B14F-4D97-AF65-F5344CB8AC3E}">
        <p14:creationId xmlns:p14="http://schemas.microsoft.com/office/powerpoint/2010/main" val="3806367522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24128" y="433145"/>
            <a:ext cx="2755679" cy="335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908720"/>
            <a:ext cx="4572000" cy="2400657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zh-CN" altLang="en-US" b="1"/>
              <a:t>英国在控制埃及的过程中，也把侵略矛头</a:t>
            </a:r>
            <a:r>
              <a:rPr lang="zh-CN" altLang="en-US" b="1" smtClean="0"/>
              <a:t>指向埃及</a:t>
            </a:r>
            <a:r>
              <a:rPr lang="zh-CN" altLang="en-US" b="1"/>
              <a:t>的邻国</a:t>
            </a:r>
            <a:r>
              <a:rPr lang="zh-CN" altLang="en-US" sz="24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苏丹</a:t>
            </a:r>
            <a:r>
              <a:rPr lang="zh-CN" altLang="en-US" b="1"/>
              <a:t>。</a:t>
            </a:r>
            <a:r>
              <a:rPr lang="en-US" altLang="zh-CN" b="1"/>
              <a:t>1881</a:t>
            </a:r>
            <a:r>
              <a:rPr lang="zh-CN" altLang="en-US" b="1"/>
              <a:t>年，苏丹爆发反英大起义</a:t>
            </a:r>
            <a:r>
              <a:rPr lang="zh-CN" altLang="en-US" b="1" smtClean="0"/>
              <a:t>。起义</a:t>
            </a:r>
            <a:r>
              <a:rPr lang="zh-CN" altLang="en-US" b="1"/>
              <a:t>领导人自称“</a:t>
            </a:r>
            <a:r>
              <a:rPr lang="zh-CN" altLang="en-US" b="1">
                <a:solidFill>
                  <a:srgbClr val="FF0000"/>
                </a:solidFill>
              </a:rPr>
              <a:t>马赫迪</a:t>
            </a:r>
            <a:r>
              <a:rPr lang="zh-CN" altLang="en-US" b="1"/>
              <a:t>”，利用伊斯兰教中</a:t>
            </a:r>
            <a:r>
              <a:rPr lang="zh-CN" altLang="en-US" b="1" smtClean="0"/>
              <a:t>关于马赫</a:t>
            </a:r>
            <a:r>
              <a:rPr lang="zh-CN" altLang="en-US" b="1"/>
              <a:t>迪即救世主的传说号召人民起来斗争，赶走</a:t>
            </a:r>
            <a:r>
              <a:rPr lang="zh-CN" altLang="en-US" b="1" smtClean="0"/>
              <a:t>外国</a:t>
            </a:r>
            <a:r>
              <a:rPr lang="zh-CN" altLang="en-US" b="1"/>
              <a:t>侵略者。这次武装起义持续近</a:t>
            </a:r>
            <a:r>
              <a:rPr lang="en-US" altLang="zh-CN" b="1"/>
              <a:t>20</a:t>
            </a:r>
            <a:r>
              <a:rPr lang="zh-CN" altLang="en-US" b="1"/>
              <a:t>年，曾占领</a:t>
            </a:r>
            <a:r>
              <a:rPr lang="zh-CN" altLang="en-US" b="1" smtClean="0"/>
              <a:t>苏丹大部分</a:t>
            </a:r>
            <a:r>
              <a:rPr lang="zh-CN" altLang="en-US" b="1"/>
              <a:t>地区，沉重打击了英国侵略者。起义失败后</a:t>
            </a:r>
            <a:r>
              <a:rPr lang="zh-CN" altLang="en-US" b="1" smtClean="0"/>
              <a:t>，英国</a:t>
            </a:r>
            <a:r>
              <a:rPr lang="zh-CN" altLang="en-US" b="1"/>
              <a:t>控制了苏丹。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697" y="3929491"/>
            <a:ext cx="4200525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54229" y="3784950"/>
            <a:ext cx="1895475" cy="23708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6061912" y="6116474"/>
            <a:ext cx="20890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/>
              <a:t>穆罕默德</a:t>
            </a:r>
            <a:r>
              <a:rPr lang="en-US" altLang="zh-CN"/>
              <a:t>·</a:t>
            </a:r>
            <a:r>
              <a:rPr lang="zh-CN" altLang="en-US"/>
              <a:t>艾哈迈德</a:t>
            </a:r>
          </a:p>
        </p:txBody>
      </p:sp>
    </p:spTree>
    <p:extLst>
      <p:ext uri="{BB962C8B-B14F-4D97-AF65-F5344CB8AC3E}">
        <p14:creationId xmlns:p14="http://schemas.microsoft.com/office/powerpoint/2010/main" val="3630734708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771803" y="1196752"/>
            <a:ext cx="7128792" cy="1631216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smtClean="0">
                <a:solidFill>
                  <a:srgbClr val="FF0000"/>
                </a:solidFill>
              </a:rPr>
              <a:t>埃塞俄比亚</a:t>
            </a:r>
            <a:r>
              <a:rPr lang="en-US" altLang="zh-CN" b="1"/>
              <a:t>:1894</a:t>
            </a:r>
            <a:r>
              <a:rPr lang="zh-CN" altLang="en-US" b="1"/>
              <a:t>年，意大利发动对埃塞俄比亚的侵略战争。埃塞俄比亚皇帝</a:t>
            </a:r>
            <a:r>
              <a:rPr lang="zh-CN" altLang="en-US" b="1" smtClean="0"/>
              <a:t>孟尼利克二</a:t>
            </a:r>
            <a:r>
              <a:rPr lang="zh-CN" altLang="en-US" b="1"/>
              <a:t>世发表</a:t>
            </a:r>
            <a:r>
              <a:rPr lang="en-US" altLang="zh-CN" b="1"/>
              <a:t>《</a:t>
            </a:r>
            <a:r>
              <a:rPr lang="zh-CN" altLang="en-US" b="1"/>
              <a:t>告人民诏书</a:t>
            </a:r>
            <a:r>
              <a:rPr lang="en-US" altLang="zh-CN" b="1"/>
              <a:t>》</a:t>
            </a:r>
            <a:r>
              <a:rPr lang="zh-CN" altLang="en-US" b="1"/>
              <a:t>，号召人民抗击侵略者，保卫国家的独立。全国人民英勇抵抗</a:t>
            </a:r>
            <a:r>
              <a:rPr lang="zh-CN" altLang="en-US" b="1" smtClean="0"/>
              <a:t>，终于</a:t>
            </a:r>
            <a:r>
              <a:rPr lang="zh-CN" altLang="en-US" b="1"/>
              <a:t>在</a:t>
            </a:r>
            <a:r>
              <a:rPr lang="en-US" altLang="zh-CN" b="1"/>
              <a:t>1896</a:t>
            </a:r>
            <a:r>
              <a:rPr lang="zh-CN" altLang="en-US" b="1"/>
              <a:t>年打败侵埃意军，迫使意大利签署和约，承认埃塞俄比亚是独立国家。</a:t>
            </a:r>
            <a:r>
              <a:rPr lang="zh-CN" altLang="en-US" b="1" smtClean="0"/>
              <a:t>埃塞俄比亚</a:t>
            </a:r>
            <a:r>
              <a:rPr lang="zh-CN" altLang="en-US" b="1"/>
              <a:t>保持了自己的独立。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1803" y="3284983"/>
            <a:ext cx="7128792" cy="23782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7946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2276872"/>
            <a:ext cx="8525908" cy="22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1716266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025352" y="1988840"/>
            <a:ext cx="6768752" cy="255454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b="1"/>
              <a:t>(1</a:t>
            </a:r>
            <a:r>
              <a:rPr lang="zh-CN" altLang="en-US" sz="2000" b="1"/>
              <a:t>）都反对帝国主义的侵略。打击帝国主义侵略势力，推动民族</a:t>
            </a:r>
            <a:r>
              <a:rPr lang="zh-CN" altLang="en-US" sz="2000" b="1" smtClean="0"/>
              <a:t>独立</a:t>
            </a:r>
            <a:endParaRPr lang="en-US" altLang="zh-CN" sz="2000" b="1" smtClean="0"/>
          </a:p>
          <a:p>
            <a:endParaRPr lang="en-US" altLang="zh-CN" sz="2000" b="1" smtClean="0"/>
          </a:p>
          <a:p>
            <a:r>
              <a:rPr lang="en-US" altLang="zh-CN" sz="2000" b="1" smtClean="0"/>
              <a:t>2</a:t>
            </a:r>
            <a:r>
              <a:rPr lang="zh-CN" altLang="en-US" sz="2000" b="1"/>
              <a:t>）在亚洲和拉丁美洲的民族民主运动中出现了新的力量</a:t>
            </a:r>
            <a:r>
              <a:rPr lang="en-US" altLang="zh-CN" sz="2000" b="1"/>
              <a:t>:</a:t>
            </a:r>
            <a:r>
              <a:rPr lang="zh-CN" altLang="en-US" sz="2000" b="1"/>
              <a:t>民族资产阶级和无产阶级</a:t>
            </a:r>
            <a:r>
              <a:rPr lang="zh-CN" altLang="en-US" sz="2000" b="1" smtClean="0"/>
              <a:t>。削弱</a:t>
            </a:r>
            <a:r>
              <a:rPr lang="zh-CN" altLang="en-US" sz="2000" b="1"/>
              <a:t>封建势力，促进社会进步。</a:t>
            </a:r>
          </a:p>
          <a:p>
            <a:endParaRPr lang="en-US" altLang="zh-CN" sz="2000" b="1" smtClean="0"/>
          </a:p>
          <a:p>
            <a:r>
              <a:rPr lang="en-US" altLang="zh-CN" sz="2000" b="1" smtClean="0"/>
              <a:t>(</a:t>
            </a:r>
            <a:r>
              <a:rPr lang="en-US" altLang="zh-CN" sz="2000" b="1"/>
              <a:t>3</a:t>
            </a:r>
            <a:r>
              <a:rPr lang="zh-CN" altLang="en-US" sz="2000" b="1"/>
              <a:t>）亚非拉的民族民主运动取得了一定的成果，但大多数遭到了失败。</a:t>
            </a:r>
          </a:p>
        </p:txBody>
      </p:sp>
    </p:spTree>
    <p:extLst>
      <p:ext uri="{BB962C8B-B14F-4D97-AF65-F5344CB8AC3E}">
        <p14:creationId xmlns:p14="http://schemas.microsoft.com/office/powerpoint/2010/main" val="2234704397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692696"/>
            <a:ext cx="8712968" cy="4867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167125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1331640" y="1831031"/>
            <a:ext cx="61024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虽然这一时期亚非拉民族独立运动多以失败而告终，但它们都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沉重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打击了帝国主义侵略势力，推动了民族独立和世界历史的发展。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在民族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独立运动过程中，殖民地半殖民地人民宣传民族民主思想，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探索民族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民主革命道路，削弱了本国的封建势力，为后来各国的革命</a:t>
            </a:r>
            <a:r>
              <a:rPr lang="zh-CN" altLang="en-US" sz="2400" b="1" i="1" smtClean="0">
                <a:latin typeface="华文行楷" pitchFamily="2" charset="-122"/>
                <a:ea typeface="华文行楷" pitchFamily="2" charset="-122"/>
              </a:rPr>
              <a:t>运动提供</a:t>
            </a:r>
            <a:r>
              <a:rPr lang="zh-CN" altLang="en-US" sz="2400" b="1" i="1">
                <a:latin typeface="华文行楷" pitchFamily="2" charset="-122"/>
                <a:ea typeface="华文行楷" pitchFamily="2" charset="-122"/>
              </a:rPr>
              <a:t>了宝贵的经验教训。</a:t>
            </a:r>
          </a:p>
        </p:txBody>
      </p:sp>
      <p:sp>
        <p:nvSpPr>
          <p:cNvPr id="5" name="矩形 4"/>
          <p:cNvSpPr/>
          <p:nvPr/>
        </p:nvSpPr>
        <p:spPr>
          <a:xfrm>
            <a:off x="3044985" y="476672"/>
            <a:ext cx="26757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意       义</a:t>
            </a:r>
            <a:endParaRPr lang="zh-CN" altLang="en-US" sz="5400" b="1" cap="none" spc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48903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808830"/>
            <a:ext cx="25922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smtClean="0"/>
              <a:t>课后</a:t>
            </a:r>
            <a:endParaRPr lang="en-US" altLang="zh-CN" sz="7200" b="1" smtClean="0"/>
          </a:p>
          <a:p>
            <a:r>
              <a:rPr lang="zh-CN" altLang="en-US" sz="7200" b="1" smtClean="0"/>
              <a:t>作业</a:t>
            </a:r>
            <a:endParaRPr lang="zh-CN" altLang="en-US" sz="7200" b="1"/>
          </a:p>
        </p:txBody>
      </p:sp>
      <p:sp>
        <p:nvSpPr>
          <p:cNvPr id="5" name="TextBox 4"/>
          <p:cNvSpPr txBox="1"/>
          <p:nvPr/>
        </p:nvSpPr>
        <p:spPr>
          <a:xfrm>
            <a:off x="2555776" y="1412776"/>
            <a:ext cx="583264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i="1" smtClean="0">
                <a:latin typeface="黑体" pitchFamily="49" charset="-122"/>
                <a:ea typeface="黑体" pitchFamily="49" charset="-122"/>
              </a:rPr>
              <a:t>熟悉课文相关历史</a:t>
            </a:r>
            <a:endParaRPr lang="en-US" altLang="zh-CN" sz="4000" b="1" i="1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4000" b="1" i="1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4000" b="1" i="1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4000" b="1" i="1" smtClean="0">
                <a:latin typeface="黑体" pitchFamily="49" charset="-122"/>
                <a:ea typeface="黑体" pitchFamily="49" charset="-122"/>
              </a:rPr>
              <a:t>分析亚非拉独立运动的特点和意义</a:t>
            </a:r>
            <a:endParaRPr lang="zh-CN" altLang="en-US" sz="4000" b="1" i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522200" y="12293600"/>
            <a:ext cx="3556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718332803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C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82</Paragraphs>
  <Slides>23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24">
      <vt:lpstr>Office 主题</vt:lpstr>
      <vt:lpstr>第13课  亚非拉民族独立运动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2020-09-24T16:14:02.295</cp:lastPrinted>
  <dcterms:created xsi:type="dcterms:W3CDTF">2020-09-24T16:14:02Z</dcterms:created>
  <dcterms:modified xsi:type="dcterms:W3CDTF">2020-09-24T08:14:05Z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