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wdp" ContentType="image/vnd.ms-photo"/>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removePersonalInfoOnSave="1">
  <p:sldMasterIdLst>
    <p:sldMasterId id="2147483648" r:id="rId1"/>
    <p:sldMasterId id="2147483674" r:id="rId2"/>
  </p:sldMasterIdLst>
  <p:notesMasterIdLst>
    <p:notesMasterId r:id="rId3"/>
  </p:notesMasterIdLst>
  <p:sldIdLst>
    <p:sldId id="358" r:id="rId4"/>
    <p:sldId id="294" r:id="rId5"/>
    <p:sldId id="322" r:id="rId6"/>
    <p:sldId id="363" r:id="rId7"/>
    <p:sldId id="328" r:id="rId8"/>
    <p:sldId id="366" r:id="rId9"/>
    <p:sldId id="365" r:id="rId10"/>
    <p:sldId id="330" r:id="rId11"/>
    <p:sldId id="332" r:id="rId12"/>
    <p:sldId id="367" r:id="rId13"/>
    <p:sldId id="368" r:id="rId14"/>
    <p:sldId id="345" r:id="rId15"/>
    <p:sldId id="347" r:id="rId16"/>
    <p:sldId id="335" r:id="rId17"/>
    <p:sldId id="370" r:id="rId18"/>
    <p:sldId id="369" r:id="rId19"/>
    <p:sldId id="336" r:id="rId20"/>
    <p:sldId id="371" r:id="rId21"/>
    <p:sldId id="372" r:id="rId22"/>
    <p:sldId id="343" r:id="rId23"/>
    <p:sldId id="373" r:id="rId24"/>
    <p:sldId id="374" r:id="rId25"/>
    <p:sldId id="375" r:id="rId26"/>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1842" autoAdjust="0"/>
    <p:restoredTop sz="94660" autoAdjust="0"/>
  </p:normalViewPr>
  <p:slideViewPr>
    <p:cSldViewPr snapToGrid="0">
      <p:cViewPr varScale="1">
        <p:scale>
          <a:sx n="89" d="100"/>
          <a:sy n="89" d="100"/>
        </p:scale>
        <p:origin x="-768" y="-10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2.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tags" Target="tags/tag4.xml" /><Relationship Id="rId28" Type="http://schemas.openxmlformats.org/officeDocument/2006/relationships/presProps" Target="presProps.xml" /><Relationship Id="rId29" Type="http://schemas.openxmlformats.org/officeDocument/2006/relationships/viewProps" Target="viewProps.xml" /><Relationship Id="rId3" Type="http://schemas.openxmlformats.org/officeDocument/2006/relationships/notesMaster" Target="notesMasters/notesMaster1.xml" /><Relationship Id="rId30" Type="http://schemas.openxmlformats.org/officeDocument/2006/relationships/theme" Target="theme/theme1.xml" /><Relationship Id="rId31" Type="http://schemas.openxmlformats.org/officeDocument/2006/relationships/tableStyles" Target="tableStyles.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defPPr/>
            <a:lvl1pPr algn="l">
              <a:defRPr sz="1200"/>
            </a:lvl1pPr>
          </a:lstStyle>
          <a:p>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defPPr/>
            <a:lvl1pPr algn="r">
              <a:defRPr sz="1200"/>
            </a:lvl1pPr>
          </a:lstStyle>
          <a:p>
            <a:pPr/>
            <a:fld id="{7F25A8C7-CC1A-4A08-9B4B-31F43B054C7F}" type="datetimeFigureOut">
              <a:rPr lang="zh-CN" altLang="en-US" smtClean="0"/>
              <a:pPr/>
              <a:t>2020/7/12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defPPr/>
            <a:lvl1pPr algn="l">
              <a:defRPr sz="1200"/>
            </a:lvl1pPr>
          </a:lstStyle>
          <a:p>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defPPr/>
            <a:lvl1pPr algn="r">
              <a:defRPr sz="1200"/>
            </a:lvl1pPr>
          </a:lstStyle>
          <a:p>
            <a:pPr/>
            <a:fld id="{F9E1B693-632D-4080-9CF6-EA28B66DC801}" type="slidenum">
              <a:rPr lang="zh-CN" altLang="en-US" smtClean="0"/>
              <a:pPr/>
              <a:t>‹#›</a:t>
            </a:fld>
            <a:endParaRPr lang="zh-CN" altLang="en-US"/>
          </a:p>
        </p:txBody>
      </p:sp>
    </p:spTree>
    <p:extLst>
      <p:ext uri="{BB962C8B-B14F-4D97-AF65-F5344CB8AC3E}">
        <p14:creationId xmlns:p14="http://schemas.microsoft.com/office/powerpoint/2010/main" val="2448074619"/>
      </p:ext>
    </p:extLst>
  </p:cSld>
  <p:clrMap bg1="lt1" tx1="dk1" bg2="lt2" tx2="dk2" accent1="accent1" accent2="accent2" accent3="accent3" accent4="accent4" accent5="accent5" accent6="accent6" hlink="hlink" folHlink="folHlink"/>
  <p:notesStyle>
    <a:defPPr/>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r>
              <a:rPr lang="zh-CN" altLang="en-US"/>
              <a:t>①</a:t>
            </a:r>
            <a:r>
              <a:rPr lang="en-US" altLang="zh-CN"/>
              <a:t>.</a:t>
            </a:r>
            <a:r>
              <a:rPr lang="zh-CN" altLang="en-US"/>
              <a:t>丰富食物结构；改变了人们饮食结构及生活习惯；粮食生产结构</a:t>
            </a:r>
          </a:p>
          <a:p>
            <a:pPr/>
            <a:r>
              <a:rPr lang="zh-CN" altLang="en-US"/>
              <a:t>②</a:t>
            </a:r>
            <a:r>
              <a:rPr lang="en-US" altLang="zh-CN"/>
              <a:t>.</a:t>
            </a:r>
            <a:r>
              <a:rPr lang="zh-CN" altLang="en-US"/>
              <a:t>增加粮食产量；经济作物的广泛种植；推动了农产品的商品化；耕地面积</a:t>
            </a:r>
          </a:p>
          <a:p>
            <a:pPr/>
            <a:r>
              <a:rPr lang="zh-CN" altLang="en-US"/>
              <a:t>③</a:t>
            </a:r>
            <a:r>
              <a:rPr lang="en-US" altLang="zh-CN"/>
              <a:t>.</a:t>
            </a:r>
            <a:r>
              <a:rPr lang="zh-CN" altLang="en-US"/>
              <a:t>促进人口增长和人口流动；</a:t>
            </a:r>
          </a:p>
          <a:p>
            <a:pPr/>
            <a:r>
              <a:rPr lang="zh-CN" altLang="en-US"/>
              <a:t>④</a:t>
            </a:r>
            <a:r>
              <a:rPr lang="en-US" altLang="zh-CN"/>
              <a:t>.</a:t>
            </a:r>
            <a:r>
              <a:rPr lang="zh-CN" altLang="en-US"/>
              <a:t>促进了农业、手工业和商业的发展；促进经济开发（资本主义）；</a:t>
            </a:r>
          </a:p>
          <a:p>
            <a:pPr/>
            <a:r>
              <a:rPr lang="zh-CN" altLang="en-US"/>
              <a:t>⑤</a:t>
            </a:r>
            <a:r>
              <a:rPr lang="en-US" altLang="zh-CN"/>
              <a:t>.</a:t>
            </a:r>
            <a:r>
              <a:rPr lang="zh-CN" altLang="en-US"/>
              <a:t>促进文明交融。</a:t>
            </a:r>
          </a:p>
          <a:p>
            <a:pPr/>
            <a:r>
              <a:rPr lang="zh-CN" altLang="en-US"/>
              <a:t>①</a:t>
            </a:r>
            <a:r>
              <a:rPr lang="en-US" altLang="zh-CN"/>
              <a:t>.</a:t>
            </a:r>
            <a:r>
              <a:rPr lang="zh-CN" altLang="en-US"/>
              <a:t>导致疾病传播；</a:t>
            </a:r>
          </a:p>
          <a:p>
            <a:pPr/>
            <a:r>
              <a:rPr lang="zh-CN" altLang="en-US"/>
              <a:t>②</a:t>
            </a:r>
            <a:r>
              <a:rPr lang="en-US" altLang="zh-CN"/>
              <a:t>.</a:t>
            </a:r>
            <a:r>
              <a:rPr lang="zh-CN" altLang="en-US"/>
              <a:t>伴随殖民掠夺。</a:t>
            </a:r>
          </a:p>
          <a:p>
            <a:pPr/>
            <a:r>
              <a:rPr lang="zh-CN" altLang="en-US"/>
              <a:t>③</a:t>
            </a:r>
            <a:r>
              <a:rPr lang="en-US" altLang="zh-CN"/>
              <a:t>.</a:t>
            </a:r>
            <a:r>
              <a:rPr lang="zh-CN" altLang="en-US"/>
              <a:t>土地资源过度开发，破坏了生态环境。</a:t>
            </a:r>
          </a:p>
          <a:p>
            <a:pPr/>
            <a:endParaRPr lang="zh-CN" altLang="en-US"/>
          </a:p>
        </p:txBody>
      </p:sp>
      <p:sp>
        <p:nvSpPr>
          <p:cNvPr id="4" name="灯片编号占位符 3"/>
          <p:cNvSpPr>
            <a:spLocks noGrp="1"/>
          </p:cNvSpPr>
          <p:nvPr>
            <p:ph type="sldNum" sz="quarter" idx="5"/>
          </p:nvPr>
        </p:nvSpPr>
        <p:spPr/>
        <p:txBody>
          <a:bodyPr/>
          <a:lstStyle>
            <a:defPPr/>
          </a:lstStyle>
          <a:p>
            <a:pPr/>
            <a:fld id="{CEADFF50-79CC-47C8-B4AC-488993F083BC}" type="slidenum">
              <a:rPr lang="zh-CN" altLang="en-US" smtClean="0"/>
              <a:pPr/>
              <a:t>4</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r>
              <a:rPr lang="zh-CN" altLang="en-US"/>
              <a:t>商业贸易的大扩张使商品种类与流通量成倍增长， 股份公司与证券交易所纷纷出现，欧洲的商业格局发生了重大变化。贸易中心逐渐从地中海转移到大西洋沿岸，英国、法国、荷兰等新的商业强国崛起。大量贵金属源源不断流入欧洲，导致货币贬值、物价上涨、投机活跃。价格波动搅乱了传统的经济关系，依赖固定地租收入的封建领主经济地位下降，商业资产阶级实力上升，资本主义加速发展，封建制度濒于解体。</a:t>
            </a:r>
            <a:endParaRPr lang="en-US" altLang="zh-CN"/>
          </a:p>
          <a:p>
            <a:pPr/>
            <a:endParaRPr lang="en-US" altLang="zh-CN"/>
          </a:p>
          <a:p>
            <a:pPr fontAlgn="auto">
              <a:lnSpc>
                <a:spcPct val="120000"/>
              </a:lnSpc>
              <a:spcBef>
                <a:spcPts val="600"/>
              </a:spcBef>
              <a:spcAft>
                <a:spcPct val="0"/>
              </a:spcAft>
            </a:pPr>
            <a:r>
              <a:rPr lang="zh-CN" altLang="en-US" sz="1600">
                <a:solidFill>
                  <a:schemeClr val="tx1"/>
                </a:solidFill>
              </a:rPr>
              <a:t>所谓</a:t>
            </a:r>
            <a:r>
              <a:rPr lang="zh-CN" altLang="en-US" sz="1600">
                <a:solidFill>
                  <a:srgbClr val="0C0079"/>
                </a:solidFill>
              </a:rPr>
              <a:t>资本原始积累</a:t>
            </a:r>
            <a:r>
              <a:rPr lang="zh-CN" altLang="en-US" sz="1600">
                <a:solidFill>
                  <a:schemeClr val="tx1"/>
                </a:solidFill>
              </a:rPr>
              <a:t>是指资本主义生产方式确立</a:t>
            </a:r>
            <a:r>
              <a:rPr lang="zh-CN" altLang="en-US" sz="1600">
                <a:solidFill>
                  <a:srgbClr val="0C0079"/>
                </a:solidFill>
              </a:rPr>
              <a:t>以前</a:t>
            </a:r>
            <a:r>
              <a:rPr lang="zh-CN" altLang="en-US" sz="1600">
                <a:solidFill>
                  <a:schemeClr val="tx1"/>
                </a:solidFill>
              </a:rPr>
              <a:t>，通过</a:t>
            </a:r>
            <a:r>
              <a:rPr lang="zh-CN" altLang="en-US" sz="1600">
                <a:solidFill>
                  <a:srgbClr val="0C0079"/>
                </a:solidFill>
              </a:rPr>
              <a:t>暴力等非正当手段</a:t>
            </a:r>
            <a:r>
              <a:rPr lang="zh-CN" altLang="en-US" sz="1600">
                <a:solidFill>
                  <a:schemeClr val="tx1"/>
                </a:solidFill>
              </a:rPr>
              <a:t>使生产者与生产资料分离,使生产资料聚集在少数人手里的过程。应从以下几方面来理解。</a:t>
            </a:r>
          </a:p>
          <a:p>
            <a:pPr fontAlgn="auto">
              <a:lnSpc>
                <a:spcPct val="120000"/>
              </a:lnSpc>
              <a:spcBef>
                <a:spcPts val="600"/>
              </a:spcBef>
              <a:spcAft>
                <a:spcPct val="0"/>
              </a:spcAft>
            </a:pPr>
            <a:r>
              <a:rPr lang="zh-CN" altLang="en-US" sz="1600">
                <a:solidFill>
                  <a:schemeClr val="tx1"/>
                </a:solidFill>
              </a:rPr>
              <a:t>(1)新兴的资产阶级和新贵族</a:t>
            </a:r>
            <a:r>
              <a:rPr lang="zh-CN" altLang="en-US" sz="1600">
                <a:solidFill>
                  <a:srgbClr val="0C0079"/>
                </a:solidFill>
              </a:rPr>
              <a:t>用暴力的手段迫使小生产者同生产资料分离</a:t>
            </a:r>
            <a:r>
              <a:rPr lang="zh-CN" altLang="en-US" sz="1600">
                <a:solidFill>
                  <a:schemeClr val="tx1"/>
                </a:solidFill>
              </a:rPr>
              <a:t>并积累资本。它一方面使社会生产资料集中到少数人手里，另一方面又使大批生产者转化为雇佣工人，为资本主义生产方式准备了前提条件。英国的</a:t>
            </a:r>
            <a:r>
              <a:rPr lang="zh-CN" altLang="en-US" sz="1600">
                <a:solidFill>
                  <a:srgbClr val="0C0079"/>
                </a:solidFill>
              </a:rPr>
              <a:t>圈地运动</a:t>
            </a:r>
            <a:r>
              <a:rPr lang="zh-CN" altLang="en-US" sz="1600">
                <a:solidFill>
                  <a:schemeClr val="tx1"/>
                </a:solidFill>
              </a:rPr>
              <a:t>就是例证。</a:t>
            </a:r>
          </a:p>
          <a:p>
            <a:pPr fontAlgn="auto">
              <a:lnSpc>
                <a:spcPct val="120000"/>
              </a:lnSpc>
              <a:spcBef>
                <a:spcPts val="600"/>
              </a:spcBef>
              <a:spcAft>
                <a:spcPct val="0"/>
              </a:spcAft>
            </a:pPr>
            <a:r>
              <a:rPr lang="zh-CN" altLang="en-US" sz="1600">
                <a:solidFill>
                  <a:schemeClr val="tx1"/>
                </a:solidFill>
              </a:rPr>
              <a:t>(2)用</a:t>
            </a:r>
            <a:r>
              <a:rPr lang="zh-CN" altLang="en-US" sz="1600">
                <a:solidFill>
                  <a:srgbClr val="0C0079"/>
                </a:solidFill>
              </a:rPr>
              <a:t>武力征服殖民地</a:t>
            </a:r>
            <a:r>
              <a:rPr lang="zh-CN" altLang="en-US" sz="1600">
                <a:solidFill>
                  <a:schemeClr val="tx1"/>
                </a:solidFill>
              </a:rPr>
              <a:t>，抢劫金银财物、贩卖奴隶等手段来聚敛财富。 例如16世纪的奴隶贸易。</a:t>
            </a:r>
          </a:p>
          <a:p>
            <a:pPr fontAlgn="auto">
              <a:lnSpc>
                <a:spcPct val="120000"/>
              </a:lnSpc>
              <a:spcBef>
                <a:spcPts val="600"/>
              </a:spcBef>
              <a:spcAft>
                <a:spcPct val="0"/>
              </a:spcAft>
            </a:pPr>
            <a:r>
              <a:rPr lang="zh-CN" altLang="en-US" sz="1600">
                <a:solidFill>
                  <a:schemeClr val="tx1"/>
                </a:solidFill>
              </a:rPr>
              <a:t>(3)</a:t>
            </a:r>
            <a:r>
              <a:rPr lang="zh-CN" altLang="en-US" sz="1600">
                <a:solidFill>
                  <a:srgbClr val="0C0079"/>
                </a:solidFill>
              </a:rPr>
              <a:t>资本积累</a:t>
            </a:r>
            <a:r>
              <a:rPr lang="zh-CN" altLang="en-US" sz="1600">
                <a:solidFill>
                  <a:schemeClr val="tx1"/>
                </a:solidFill>
              </a:rPr>
              <a:t>不同于资本原始积累。通过剥削工人的剩余价值而积累的过程叫做资本积累。</a:t>
            </a:r>
            <a:r>
              <a:rPr lang="zh-CN" altLang="en-US" sz="1600">
                <a:solidFill>
                  <a:srgbClr val="0C0079"/>
                </a:solidFill>
              </a:rPr>
              <a:t>资本的原始积累的手段是</a:t>
            </a:r>
            <a:r>
              <a:rPr lang="zh-CN" altLang="en-US" sz="1600">
                <a:solidFill>
                  <a:srgbClr val="FF0000"/>
                </a:solidFill>
              </a:rPr>
              <a:t>掠夺</a:t>
            </a:r>
            <a:r>
              <a:rPr lang="zh-CN" altLang="en-US" sz="1600">
                <a:solidFill>
                  <a:srgbClr val="0C0079"/>
                </a:solidFill>
              </a:rPr>
              <a:t>，资本积累的手段是</a:t>
            </a:r>
            <a:r>
              <a:rPr lang="zh-CN" altLang="en-US" sz="1600">
                <a:solidFill>
                  <a:srgbClr val="FF0000"/>
                </a:solidFill>
              </a:rPr>
              <a:t>剥削</a:t>
            </a:r>
            <a:r>
              <a:rPr lang="zh-CN" altLang="en-US" sz="1600">
                <a:solidFill>
                  <a:schemeClr val="tx1"/>
                </a:solidFill>
              </a:rPr>
              <a:t>。</a:t>
            </a:r>
            <a:endParaRPr lang="zh-CN" altLang="en-US"/>
          </a:p>
          <a:p>
            <a:pPr/>
            <a:endParaRPr lang="zh-CN" altLang="en-US"/>
          </a:p>
        </p:txBody>
      </p:sp>
      <p:sp>
        <p:nvSpPr>
          <p:cNvPr id="4" name="灯片编号占位符 3"/>
          <p:cNvSpPr>
            <a:spLocks noGrp="1"/>
          </p:cNvSpPr>
          <p:nvPr>
            <p:ph type="sldNum" sz="quarter" idx="5"/>
          </p:nvPr>
        </p:nvSpPr>
        <p:spPr/>
        <p:txBody>
          <a:bodyPr/>
          <a:lstStyle>
            <a:defPPr/>
          </a:lstStyle>
          <a:p>
            <a:pPr/>
            <a:fld id="{CEADFF50-79CC-47C8-B4AC-488993F083BC}" type="slidenum">
              <a:rPr lang="zh-CN" altLang="en-US" smtClean="0"/>
              <a:pPr/>
              <a:t>18</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image" Target="../media/image2.jpeg" /><Relationship Id="rId2"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image" Target="../media/image3.jpeg" /><Relationship Id="rId2"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a:t>单击此处编辑标题</a:t>
            </a:r>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defPPr/>
          </a:lstStyle>
          <a:p>
            <a:pPr/>
            <a:fld id="{D997B5FA-0921-464F-AAE1-844C04324D75}" type="datetimeFigureOut">
              <a:rPr lang="zh-CN" altLang="en-US" smtClean="0"/>
              <a:pPr/>
              <a:t>2020/7/12</a:t>
            </a:fld>
            <a:endParaRPr lang="zh-CN" altLang="en-US"/>
          </a:p>
        </p:txBody>
      </p:sp>
      <p:sp>
        <p:nvSpPr>
          <p:cNvPr id="5" name="页脚占位符 4"/>
          <p:cNvSpPr>
            <a:spLocks noGrp="1"/>
          </p:cNvSpPr>
          <p:nvPr>
            <p:ph type="ftr" sz="quarter" idx="11"/>
          </p:nvPr>
        </p:nvSpPr>
        <p:spPr/>
        <p:txBody>
          <a:bodyPr/>
          <a:lstStyle>
            <a:defPPr/>
          </a:lstStyle>
          <a:p>
            <a:pPr/>
            <a:endParaRPr lang="zh-CN" altLang="en-US"/>
          </a:p>
        </p:txBody>
      </p:sp>
      <p:sp>
        <p:nvSpPr>
          <p:cNvPr id="6" name="灯片编号占位符 5"/>
          <p:cNvSpPr>
            <a:spLocks noGrp="1"/>
          </p:cNvSpPr>
          <p:nvPr>
            <p:ph type="sldNum" sz="quarter" idx="12"/>
          </p:nvPr>
        </p:nvSpPr>
        <p:spPr/>
        <p:txBody>
          <a:bodyPr/>
          <a:lstStyle>
            <a:defPPr/>
          </a:lstStyle>
          <a:p>
            <a:pPr/>
            <a:fld id="{565CE74E-AB26-4998-AD42-012C4C1AD076}" type="slidenum">
              <a:rPr lang="zh-CN" altLang="en-US" smtClean="0"/>
              <a:pPr/>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nchor="ctr" anchorCtr="0"/>
          <a:lstStyle>
            <a:defPPr/>
          </a:lstStyle>
          <a:p>
            <a:pPr/>
            <a:r>
              <a:rPr lang="zh-CN" altLang="en-US"/>
              <a:t>单击此处编辑母版标题样式</a:t>
            </a:r>
          </a:p>
        </p:txBody>
      </p:sp>
      <p:sp>
        <p:nvSpPr>
          <p:cNvPr id="3" name="内容占位符 2"/>
          <p:cNvSpPr>
            <a:spLocks noGrp="1"/>
          </p:cNvSpPr>
          <p:nvPr>
            <p:ph idx="1"/>
          </p:nvPr>
        </p:nvSpPr>
        <p:spPr/>
        <p:txBody>
          <a:bodyPr/>
          <a:lstStyle>
            <a:defPPr/>
            <a:lvl1pPr>
              <a:defRPr sz="2400"/>
            </a:lvl1pPr>
            <a:lvl2pPr>
              <a:defRPr sz="2000"/>
            </a:lvl2pPr>
            <a:lvl3pPr>
              <a:defRPr sz="1800"/>
            </a:lvl3pPr>
            <a:lvl4pPr>
              <a:defRPr sz="1800"/>
            </a:lvl4pPr>
            <a:lvl5pPr>
              <a:defRPr sz="1800"/>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defPPr/>
          </a:lstStyle>
          <a:p>
            <a:pPr/>
            <a:fld id="{760FBDFE-C587-4B4C-A407-44438C67B59E}" type="datetimeFigureOut">
              <a:rPr lang="zh-CN" altLang="en-US" smtClean="0"/>
              <a:pPr/>
              <a:t>2020/7/12</a:t>
            </a:fld>
            <a:endParaRPr lang="zh-CN" altLang="en-US"/>
          </a:p>
        </p:txBody>
      </p:sp>
      <p:sp>
        <p:nvSpPr>
          <p:cNvPr id="5" name="页脚占位符 4"/>
          <p:cNvSpPr>
            <a:spLocks noGrp="1"/>
          </p:cNvSpPr>
          <p:nvPr>
            <p:ph type="ftr" sz="quarter" idx="11"/>
          </p:nvPr>
        </p:nvSpPr>
        <p:spPr/>
        <p:txBody>
          <a:bodyPr/>
          <a:lstStyle>
            <a:defPPr/>
          </a:lstStyle>
          <a:p>
            <a:pPr/>
            <a:endParaRPr lang="zh-CN" altLang="en-US"/>
          </a:p>
        </p:txBody>
      </p:sp>
      <p:sp>
        <p:nvSpPr>
          <p:cNvPr id="6" name="灯片编号占位符 5"/>
          <p:cNvSpPr>
            <a:spLocks noGrp="1"/>
          </p:cNvSpPr>
          <p:nvPr>
            <p:ph type="sldNum" sz="quarter" idx="12"/>
          </p:nvPr>
        </p:nvSpPr>
        <p:spPr/>
        <p:txBody>
          <a:bodyPr/>
          <a:lstStyle>
            <a:defPPr/>
          </a:lstStyle>
          <a:p>
            <a:pPr/>
            <a:fld id="{49AE70B2-8BF9-45C0-BB95-33D1B9D3A854}" type="slidenum">
              <a:rPr lang="zh-CN" altLang="en-US" smtClean="0"/>
              <a:pPr/>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节标题">
    <p:spTree>
      <p:nvGrpSpPr>
        <p:cNvPr id="1" name=""/>
        <p:cNvGrpSpPr/>
        <p:nvPr/>
      </p:nvGrpSpPr>
      <p:grpSpPr>
        <a:xfrm>
          <a:off x="0" y="0"/>
          <a:ext cx="0" cy="0"/>
        </a:xfrm>
      </p:grpSpPr>
      <p:sp>
        <p:nvSpPr>
          <p:cNvPr id="2" name="日期占位符 1"/>
          <p:cNvSpPr>
            <a:spLocks noGrp="1"/>
          </p:cNvSpPr>
          <p:nvPr>
            <p:ph type="dt" sz="half" idx="10"/>
          </p:nvPr>
        </p:nvSpPr>
        <p:spPr/>
        <p:txBody>
          <a:bodyPr/>
          <a:lstStyle>
            <a:defPPr/>
          </a:lstStyle>
          <a:p>
            <a:pPr/>
            <a:fld id="{20DD7636-5BE1-44BC-BB5F-15739D9E18E1}" type="datetimeFigureOut">
              <a:rPr lang="zh-CN" altLang="en-US" smtClean="0"/>
              <a:pPr/>
              <a:t>2020/7/12</a:t>
            </a:fld>
            <a:endParaRPr lang="zh-CN" altLang="en-US"/>
          </a:p>
        </p:txBody>
      </p:sp>
      <p:sp>
        <p:nvSpPr>
          <p:cNvPr id="3" name="页脚占位符 2"/>
          <p:cNvSpPr>
            <a:spLocks noGrp="1"/>
          </p:cNvSpPr>
          <p:nvPr>
            <p:ph type="ftr" sz="quarter" idx="11"/>
          </p:nvPr>
        </p:nvSpPr>
        <p:spPr/>
        <p:txBody>
          <a:bodyPr/>
          <a:lstStyle>
            <a:defPPr/>
          </a:lstStyle>
          <a:p>
            <a:pPr/>
            <a:endParaRPr lang="zh-CN" altLang="en-US"/>
          </a:p>
        </p:txBody>
      </p:sp>
      <p:sp>
        <p:nvSpPr>
          <p:cNvPr id="4" name="灯片编号占位符 3"/>
          <p:cNvSpPr>
            <a:spLocks noGrp="1"/>
          </p:cNvSpPr>
          <p:nvPr>
            <p:ph type="sldNum" sz="quarter" idx="12"/>
          </p:nvPr>
        </p:nvSpPr>
        <p:spPr/>
        <p:txBody>
          <a:bodyPr/>
          <a:lstStyle>
            <a:defPPr/>
          </a:lstStyle>
          <a:p>
            <a:pPr/>
            <a:fld id="{E87C0E1D-24C4-406F-9615-DBDA8D2D1F93}" type="slidenum">
              <a:rPr lang="zh-CN" altLang="en-US" smtClean="0"/>
              <a:pPr/>
              <a:t>‹#›</a:t>
            </a:fld>
            <a:endParaRPr lang="zh-CN" altLang="en-US"/>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a:t>单击此处编辑标题</a:t>
            </a:r>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nchor="ctr" anchorCtr="0"/>
          <a:lstStyle>
            <a:defPPr/>
          </a:lstStyle>
          <a:p>
            <a:pPr/>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def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def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defPPr/>
          </a:lstStyle>
          <a:p>
            <a:pPr/>
            <a:fld id="{760FBDFE-C587-4B4C-A407-44438C67B59E}" type="datetimeFigureOut">
              <a:rPr lang="zh-CN" altLang="en-US" smtClean="0"/>
              <a:pPr/>
              <a:t>2020/7/12</a:t>
            </a:fld>
            <a:endParaRPr lang="zh-CN" altLang="en-US"/>
          </a:p>
        </p:txBody>
      </p:sp>
      <p:sp>
        <p:nvSpPr>
          <p:cNvPr id="6" name="页脚占位符 5"/>
          <p:cNvSpPr>
            <a:spLocks noGrp="1"/>
          </p:cNvSpPr>
          <p:nvPr>
            <p:ph type="ftr" sz="quarter" idx="11"/>
          </p:nvPr>
        </p:nvSpPr>
        <p:spPr/>
        <p:txBody>
          <a:bodyPr/>
          <a:lstStyle>
            <a:defPPr/>
          </a:lstStyle>
          <a:p>
            <a:pPr/>
            <a:endParaRPr lang="zh-CN" altLang="en-US"/>
          </a:p>
        </p:txBody>
      </p:sp>
      <p:sp>
        <p:nvSpPr>
          <p:cNvPr id="7" name="灯片编号占位符 6"/>
          <p:cNvSpPr>
            <a:spLocks noGrp="1"/>
          </p:cNvSpPr>
          <p:nvPr>
            <p:ph type="sldNum" sz="quarter" idx="12"/>
          </p:nvPr>
        </p:nvSpPr>
        <p:spPr/>
        <p:txBody>
          <a:bodyPr/>
          <a:lstStyle>
            <a:defPPr/>
          </a:lstStyle>
          <a:p>
            <a:pPr/>
            <a:fld id="{49AE70B2-8BF9-45C0-BB95-33D1B9D3A854}" type="slidenum">
              <a:rPr lang="zh-CN" altLang="en-US" smtClean="0"/>
              <a:pPr/>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nchor="ctr" anchorCtr="0"/>
          <a:lstStyle>
            <a:defPPr/>
          </a:lstStyle>
          <a:p>
            <a:pPr/>
            <a:r>
              <a:rPr lang="zh-CN" altLang="en-US"/>
              <a:t>单击此处编辑母版标题样式</a:t>
            </a:r>
          </a:p>
        </p:txBody>
      </p:sp>
      <p:sp>
        <p:nvSpPr>
          <p:cNvPr id="3" name="文本占位符 2"/>
          <p:cNvSpPr>
            <a:spLocks noGrp="1"/>
          </p:cNvSpPr>
          <p:nvPr>
            <p:ph type="body" idx="1"/>
          </p:nvPr>
        </p:nvSpPr>
        <p:spPr>
          <a:xfrm>
            <a:off x="839788" y="1744961"/>
            <a:ext cx="5157787" cy="823912"/>
          </a:xfr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615609"/>
            <a:ext cx="5157787" cy="3574054"/>
          </a:xfrm>
        </p:spPr>
        <p:txBody>
          <a:bodyPr/>
          <a:lstStyle>
            <a:def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744961"/>
            <a:ext cx="5183188" cy="823912"/>
          </a:xfr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615609"/>
            <a:ext cx="5183188" cy="3574054"/>
          </a:xfrm>
        </p:spPr>
        <p:txBody>
          <a:bodyPr/>
          <a:lstStyle>
            <a:def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defPPr/>
          </a:lstStyle>
          <a:p>
            <a:pPr/>
            <a:fld id="{760FBDFE-C587-4B4C-A407-44438C67B59E}" type="datetimeFigureOut">
              <a:rPr lang="zh-CN" altLang="en-US" smtClean="0"/>
              <a:pPr/>
              <a:t>2020/7/12</a:t>
            </a:fld>
            <a:endParaRPr lang="zh-CN" altLang="en-US"/>
          </a:p>
        </p:txBody>
      </p:sp>
      <p:sp>
        <p:nvSpPr>
          <p:cNvPr id="8" name="页脚占位符 7"/>
          <p:cNvSpPr>
            <a:spLocks noGrp="1"/>
          </p:cNvSpPr>
          <p:nvPr>
            <p:ph type="ftr" sz="quarter" idx="11"/>
          </p:nvPr>
        </p:nvSpPr>
        <p:spPr/>
        <p:txBody>
          <a:bodyPr/>
          <a:lstStyle>
            <a:defPPr/>
          </a:lstStyle>
          <a:p>
            <a:pPr/>
            <a:endParaRPr lang="zh-CN" altLang="en-US"/>
          </a:p>
        </p:txBody>
      </p:sp>
      <p:sp>
        <p:nvSpPr>
          <p:cNvPr id="9" name="灯片编号占位符 8"/>
          <p:cNvSpPr>
            <a:spLocks noGrp="1"/>
          </p:cNvSpPr>
          <p:nvPr>
            <p:ph type="sldNum" sz="quarter" idx="12"/>
          </p:nvPr>
        </p:nvSpPr>
        <p:spPr/>
        <p:txBody>
          <a:bodyPr/>
          <a:lstStyle>
            <a:defPPr/>
          </a:lstStyle>
          <a:p>
            <a:pPr/>
            <a:fld id="{49AE70B2-8BF9-45C0-BB95-33D1B9D3A854}" type="slidenum">
              <a:rPr lang="zh-CN" altLang="en-US" smtClean="0"/>
              <a:pPr/>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仅标题">
    <p:spTree>
      <p:nvGrpSpPr>
        <p:cNvPr id="1" name=""/>
        <p:cNvGrpSpPr/>
        <p:nvPr/>
      </p:nvGrpSpPr>
      <p:grpSpPr>
        <a:xfrm>
          <a:off x="0" y="0"/>
          <a: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a:t>编辑标题</a:t>
            </a:r>
          </a:p>
        </p:txBody>
      </p:sp>
      <p:sp>
        <p:nvSpPr>
          <p:cNvPr id="3" name="日期占位符 2"/>
          <p:cNvSpPr>
            <a:spLocks noGrp="1"/>
          </p:cNvSpPr>
          <p:nvPr>
            <p:ph type="dt" sz="half" idx="10"/>
          </p:nvPr>
        </p:nvSpPr>
        <p:spPr/>
        <p:txBody>
          <a:bodyPr/>
          <a:lstStyle>
            <a:defPPr/>
          </a:lstStyle>
          <a:p>
            <a:pPr/>
            <a:fld id="{20DD7636-5BE1-44BC-BB5F-15739D9E18E1}" type="datetimeFigureOut">
              <a:rPr lang="zh-CN" altLang="en-US" smtClean="0"/>
              <a:pPr/>
              <a:t>2020/7/12</a:t>
            </a:fld>
            <a:endParaRPr lang="zh-CN" altLang="en-US"/>
          </a:p>
        </p:txBody>
      </p:sp>
      <p:sp>
        <p:nvSpPr>
          <p:cNvPr id="4" name="页脚占位符 3"/>
          <p:cNvSpPr>
            <a:spLocks noGrp="1"/>
          </p:cNvSpPr>
          <p:nvPr>
            <p:ph type="ftr" sz="quarter" idx="11"/>
          </p:nvPr>
        </p:nvSpPr>
        <p:spPr/>
        <p:txBody>
          <a:bodyPr/>
          <a:lstStyle>
            <a:defPPr/>
          </a:lstStyle>
          <a:p>
            <a:pPr/>
            <a:endParaRPr lang="zh-CN" altLang="en-US"/>
          </a:p>
        </p:txBody>
      </p:sp>
      <p:sp>
        <p:nvSpPr>
          <p:cNvPr id="5" name="灯片编号占位符 4"/>
          <p:cNvSpPr>
            <a:spLocks noGrp="1"/>
          </p:cNvSpPr>
          <p:nvPr>
            <p:ph type="sldNum" sz="quarter" idx="12"/>
          </p:nvPr>
        </p:nvSpPr>
        <p:spPr/>
        <p:txBody>
          <a:bodyPr/>
          <a:lstStyle>
            <a:defPPr/>
          </a:lstStyle>
          <a:p>
            <a:pPr/>
            <a:fld id="{E87C0E1D-24C4-406F-9615-DBDA8D2D1F93}" type="slidenum">
              <a:rPr lang="zh-CN" altLang="en-US" smtClean="0"/>
              <a:pPr/>
              <a:t>‹#›</a:t>
            </a:fld>
            <a:endParaRPr lang="zh-CN" altLang="en-US"/>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a:t>编辑文本</a:t>
            </a:r>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defPPr/>
          </a:lstStyle>
          <a:p>
            <a:pPr/>
            <a:fld id="{760FBDFE-C587-4B4C-A407-44438C67B59E}" type="datetimeFigureOut">
              <a:rPr lang="zh-CN" altLang="en-US" smtClean="0"/>
              <a:pPr/>
              <a:t>2020/7/12</a:t>
            </a:fld>
            <a:endParaRPr lang="zh-CN" altLang="en-US"/>
          </a:p>
        </p:txBody>
      </p:sp>
      <p:sp>
        <p:nvSpPr>
          <p:cNvPr id="3" name="页脚占位符 2"/>
          <p:cNvSpPr>
            <a:spLocks noGrp="1"/>
          </p:cNvSpPr>
          <p:nvPr>
            <p:ph type="ftr" sz="quarter" idx="11"/>
          </p:nvPr>
        </p:nvSpPr>
        <p:spPr/>
        <p:txBody>
          <a:bodyPr/>
          <a:lstStyle>
            <a:defPPr/>
          </a:lstStyle>
          <a:p>
            <a:pPr/>
            <a:endParaRPr lang="zh-CN" altLang="en-US"/>
          </a:p>
        </p:txBody>
      </p:sp>
      <p:sp>
        <p:nvSpPr>
          <p:cNvPr id="4" name="灯片编号占位符 3"/>
          <p:cNvSpPr>
            <a:spLocks noGrp="1"/>
          </p:cNvSpPr>
          <p:nvPr>
            <p:ph type="sldNum" sz="quarter" idx="12"/>
          </p:nvPr>
        </p:nvSpPr>
        <p:spPr/>
        <p:txBody>
          <a:bodyPr/>
          <a:lstStyle>
            <a:defPPr/>
          </a:lstStyle>
          <a:p>
            <a:pPr/>
            <a:fld id="{49AE70B2-8BF9-45C0-BB95-33D1B9D3A854}" type="slidenum">
              <a:rPr lang="zh-CN" altLang="en-US" smtClean="0"/>
              <a:pPr/>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a:t>单击此处编辑标题</a:t>
            </a:r>
          </a:p>
        </p:txBody>
      </p:sp>
      <p:sp>
        <p:nvSpPr>
          <p:cNvPr id="3" name="图片占位符 2"/>
          <p:cNvSpPr>
            <a:spLocks noGrp="1" noChangeAspect="1"/>
          </p:cNvSpPr>
          <p:nvPr>
            <p:ph type="pic" idx="1"/>
          </p:nvPr>
        </p:nvSpPr>
        <p:spPr>
          <a:xfrm>
            <a:off x="5642517" y="713673"/>
            <a:ext cx="5711882" cy="5403600"/>
          </a:xfrm>
        </p:spPr>
        <p:txBody>
          <a:bodyPr/>
          <a:lstStyle>
            <a:defPPr/>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endParaRPr lang="zh-CN" altLang="en-US"/>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defPPr/>
          </a:lstStyle>
          <a:p>
            <a:pPr/>
            <a:fld id="{9EFD9D74-47D9-4702-A33C-335B63B48DBF}" type="datetimeFigureOut">
              <a:rPr lang="zh-CN" altLang="en-US" smtClean="0"/>
              <a:pPr/>
              <a:t>2020/7/12</a:t>
            </a:fld>
            <a:endParaRPr lang="zh-CN" altLang="en-US"/>
          </a:p>
        </p:txBody>
      </p:sp>
      <p:sp>
        <p:nvSpPr>
          <p:cNvPr id="6" name="页脚占位符 5"/>
          <p:cNvSpPr>
            <a:spLocks noGrp="1"/>
          </p:cNvSpPr>
          <p:nvPr>
            <p:ph type="ftr" sz="quarter" idx="11"/>
          </p:nvPr>
        </p:nvSpPr>
        <p:spPr/>
        <p:txBody>
          <a:bodyPr/>
          <a:lstStyle>
            <a:defPPr/>
          </a:lstStyle>
          <a:p>
            <a:pPr/>
            <a:endParaRPr lang="zh-CN" altLang="en-US"/>
          </a:p>
        </p:txBody>
      </p:sp>
      <p:sp>
        <p:nvSpPr>
          <p:cNvPr id="7" name="灯片编号占位符 6"/>
          <p:cNvSpPr>
            <a:spLocks noGrp="1"/>
          </p:cNvSpPr>
          <p:nvPr>
            <p:ph type="sldNum" sz="quarter" idx="12"/>
          </p:nvPr>
        </p:nvSpPr>
        <p:spPr/>
        <p:txBody>
          <a:bodyPr/>
          <a:lstStyle>
            <a:defPPr/>
          </a:lstStyle>
          <a:p>
            <a:pPr/>
            <a:fld id="{FABC47A4-756D-490B-A52F-7D9E2C9FC05F}" type="slidenum">
              <a:rPr lang="zh-CN" altLang="en-US" smtClean="0"/>
              <a:pPr/>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a:t>单击此处编辑标题</a:t>
            </a:r>
          </a:p>
        </p:txBody>
      </p:sp>
      <p:sp>
        <p:nvSpPr>
          <p:cNvPr id="3" name="竖排文字占位符 2"/>
          <p:cNvSpPr>
            <a:spLocks noGrp="1"/>
          </p:cNvSpPr>
          <p:nvPr>
            <p:ph type="body" orient="vert" idx="1"/>
          </p:nvPr>
        </p:nvSpPr>
        <p:spPr>
          <a:xfrm>
            <a:off x="838199" y="365125"/>
            <a:ext cx="9446443" cy="5811838"/>
          </a:xfrm>
        </p:spPr>
        <p:txBody>
          <a:bodyPr vert="eaVert"/>
          <a:lstStyle>
            <a:def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defPPr/>
          </a:lstStyle>
          <a:p>
            <a:pPr/>
            <a:fld id="{760FBDFE-C587-4B4C-A407-44438C67B59E}" type="datetimeFigureOut">
              <a:rPr lang="zh-CN" altLang="en-US" smtClean="0"/>
              <a:pPr/>
              <a:t>2020/7/12</a:t>
            </a:fld>
            <a:endParaRPr lang="zh-CN" altLang="en-US"/>
          </a:p>
        </p:txBody>
      </p:sp>
      <p:sp>
        <p:nvSpPr>
          <p:cNvPr id="5" name="页脚占位符 4"/>
          <p:cNvSpPr>
            <a:spLocks noGrp="1"/>
          </p:cNvSpPr>
          <p:nvPr>
            <p:ph type="ftr" sz="quarter" idx="11"/>
          </p:nvPr>
        </p:nvSpPr>
        <p:spPr/>
        <p:txBody>
          <a:bodyPr/>
          <a:lstStyle>
            <a:defPPr/>
          </a:lstStyle>
          <a:p>
            <a:pPr/>
            <a:endParaRPr lang="zh-CN" altLang="en-US"/>
          </a:p>
        </p:txBody>
      </p:sp>
      <p:sp>
        <p:nvSpPr>
          <p:cNvPr id="6" name="灯片编号占位符 5"/>
          <p:cNvSpPr>
            <a:spLocks noGrp="1"/>
          </p:cNvSpPr>
          <p:nvPr>
            <p:ph type="sldNum" sz="quarter" idx="12"/>
          </p:nvPr>
        </p:nvSpPr>
        <p:spPr/>
        <p:txBody>
          <a:bodyPr/>
          <a:lstStyle>
            <a:defPPr/>
          </a:lstStyle>
          <a:p>
            <a:pPr/>
            <a:fld id="{49AE70B2-8BF9-45C0-BB95-33D1B9D3A854}" type="slidenum">
              <a:rPr lang="zh-CN" altLang="en-US" smtClean="0"/>
              <a:pPr/>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nvPr>
        </p:nvSpPr>
        <p:spPr/>
        <p:txBody>
          <a:bodyPr/>
          <a:lstStyle>
            <a:defPPr/>
          </a:lstStyle>
          <a:p>
            <a:pPr/>
            <a:fld id="{760FBDFE-C587-4B4C-A407-44438C67B59E}" type="datetimeFigureOut">
              <a:rPr lang="zh-CN" altLang="en-US" smtClean="0"/>
              <a:pPr/>
              <a:t>2020/7/12</a:t>
            </a:fld>
            <a:endParaRPr lang="zh-CN" altLang="en-US"/>
          </a:p>
        </p:txBody>
      </p:sp>
      <p:sp>
        <p:nvSpPr>
          <p:cNvPr id="4" name="页脚占位符 3"/>
          <p:cNvSpPr>
            <a:spLocks noGrp="1"/>
          </p:cNvSpPr>
          <p:nvPr>
            <p:ph type="ftr" sz="quarter" idx="11"/>
          </p:nvPr>
        </p:nvSpPr>
        <p:spPr/>
        <p:txBody>
          <a:bodyPr/>
          <a:lstStyle>
            <a:defPPr/>
          </a:lstStyle>
          <a:p>
            <a:pPr/>
            <a:endParaRPr lang="zh-CN" altLang="en-US"/>
          </a:p>
        </p:txBody>
      </p:sp>
      <p:sp>
        <p:nvSpPr>
          <p:cNvPr id="5" name="灯片编号占位符 4"/>
          <p:cNvSpPr>
            <a:spLocks noGrp="1"/>
          </p:cNvSpPr>
          <p:nvPr>
            <p:ph type="sldNum" sz="quarter" idx="12"/>
          </p:nvPr>
        </p:nvSpPr>
        <p:spPr/>
        <p:txBody>
          <a:bodyPr/>
          <a:lstStyle>
            <a:defPPr/>
          </a:lstStyle>
          <a:p>
            <a:pPr/>
            <a:fld id="{49AE70B2-8BF9-45C0-BB95-33D1B9D3A854}" type="slidenum">
              <a:rPr lang="zh-CN" altLang="en-US" smtClean="0"/>
              <a:pPr/>
              <a:t>‹#›</a:t>
            </a:fld>
            <a:endParaRPr lang="zh-CN" altLang="en-US"/>
          </a:p>
        </p:txBody>
      </p:sp>
      <p:sp>
        <p:nvSpPr>
          <p:cNvPr id="7" name="内容占位符 6"/>
          <p:cNvSpPr>
            <a:spLocks noGrp="1"/>
          </p:cNvSpPr>
          <p:nvPr>
            <p:ph sz="quarter" idx="13"/>
          </p:nvPr>
        </p:nvSpPr>
        <p:spPr>
          <a:xfrm>
            <a:off x="838200" y="551543"/>
            <a:ext cx="10515600" cy="5558971"/>
          </a:xfrm>
        </p:spPr>
        <p:txBody>
          <a:bodyPr/>
          <a:lstStyle>
            <a:def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自定义版式">
    <p:spTree>
      <p:nvGrpSpPr>
        <p:cNvPr id="1" name=""/>
        <p:cNvGrpSpPr/>
        <p:nvPr/>
      </p:nvGrpSpPr>
      <p:grpSpPr>
        <a:xfrm>
          <a:off x="0" y="0"/>
          <a:ext cx="0" cy="0"/>
        </a:xfrm>
      </p:grpSpPr>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和内容">
    <p:spTree>
      <p:nvGrpSpPr>
        <p:cNvPr id="1" name=""/>
        <p:cNvGrpSpPr/>
        <p:nvPr/>
      </p:nvGrpSpPr>
      <p:grpSpPr>
        <a:xfrm>
          <a:off x="0" y="0"/>
          <a:ext cx="0" cy="0"/>
        </a:xfrm>
      </p:grpSpPr>
      <p:sp>
        <p:nvSpPr>
          <p:cNvPr id="3" name="Content Placeholder 2"/>
          <p:cNvSpPr>
            <a:spLocks noGrp="1"/>
          </p:cNvSpPr>
          <p:nvPr>
            <p:ph idx="1" hasCustomPrompt="1"/>
          </p:nvPr>
        </p:nvSpPr>
        <p:spPr>
          <a:xfrm>
            <a:off x="186205" y="1454728"/>
            <a:ext cx="10753725" cy="3766185"/>
          </a:xfrm>
          <a:prstGeom prst="rect">
            <a:avLst/>
          </a:prstGeom>
        </p:spPr>
        <p:txBody>
          <a:bodyPr/>
          <a:lstStyle>
            <a:def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p>
        </p:txBody>
      </p:sp>
      <p:sp>
        <p:nvSpPr>
          <p:cNvPr id="4" name="Date Placeholder 3"/>
          <p:cNvSpPr>
            <a:spLocks noGrp="1"/>
          </p:cNvSpPr>
          <p:nvPr>
            <p:ph type="dt" sz="half" idx="10"/>
          </p:nvPr>
        </p:nvSpPr>
        <p:spPr>
          <a:xfrm>
            <a:off x="685800" y="6412447"/>
            <a:ext cx="4114800" cy="228600"/>
          </a:xfrm>
          <a:prstGeom prst="rect">
            <a:avLst/>
          </a:prstGeom>
        </p:spPr>
        <p:txBody>
          <a:bodyPr/>
          <a:lstStyle>
            <a:defPPr/>
          </a:lstStyle>
          <a:p>
            <a:pPr/>
            <a:fld id="{41054CDE-47A2-4E33-B797-6837F84DD220}" type="datetimeFigureOut">
              <a:rPr lang="zh-CN" altLang="en-US" smtClean="0"/>
              <a:pPr/>
              <a:t>2020/7/12</a:t>
            </a:fld>
            <a:endParaRPr lang="zh-CN" altLang="en-US"/>
          </a:p>
        </p:txBody>
      </p:sp>
      <p:sp>
        <p:nvSpPr>
          <p:cNvPr id="5" name="Footer Placeholder 4"/>
          <p:cNvSpPr>
            <a:spLocks noGrp="1"/>
          </p:cNvSpPr>
          <p:nvPr>
            <p:ph type="ftr" sz="quarter" idx="11"/>
          </p:nvPr>
        </p:nvSpPr>
        <p:spPr>
          <a:xfrm>
            <a:off x="685800" y="6554697"/>
            <a:ext cx="5029200" cy="228600"/>
          </a:xfrm>
          <a:prstGeom prst="rect">
            <a:avLst/>
          </a:prstGeom>
        </p:spPr>
        <p:txBody>
          <a:bodyPr/>
          <a:lstStyle>
            <a:defPPr/>
          </a:lstStyle>
          <a:p>
            <a:pPr/>
            <a:endParaRPr lang="zh-CN" altLang="en-US"/>
          </a:p>
        </p:txBody>
      </p:sp>
      <p:sp>
        <p:nvSpPr>
          <p:cNvPr id="6" name="Slide Number Placeholder 5"/>
          <p:cNvSpPr>
            <a:spLocks noGrp="1"/>
          </p:cNvSpPr>
          <p:nvPr>
            <p:ph type="sldNum" sz="quarter" idx="12"/>
          </p:nvPr>
        </p:nvSpPr>
        <p:spPr/>
        <p:txBody>
          <a:bodyPr/>
          <a:lstStyle>
            <a:defPPr/>
          </a:lstStyle>
          <a:p>
            <a:pPr/>
            <a:fld id="{330D16E9-2031-415C-9BBF-F3470272FBC5}" type="slidenum">
              <a:rPr lang="zh-CN" altLang="en-US" smtClean="0"/>
              <a:pPr/>
              <a:t>‹#›</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Title 1"/>
          <p:cNvSpPr>
            <a:spLocks noGrp="1"/>
          </p:cNvSpPr>
          <p:nvPr>
            <p:ph type="title"/>
          </p:nvPr>
        </p:nvSpPr>
        <p:spPr>
          <a:xfrm>
            <a:off x="437249" y="1154664"/>
            <a:ext cx="10780776" cy="3355848"/>
          </a:xfrm>
          <a:prstGeom prst="rect">
            <a:avLst/>
          </a:prstGeom>
        </p:spPr>
        <p:txBody>
          <a:bodyPr anchor="b">
            <a:normAutofit/>
          </a:bodyPr>
          <a:lstStyle>
            <a:lvl1pPr>
              <a:lnSpc>
                <a:spcPct val="80000"/>
              </a:lnSpc>
              <a:defRPr sz="8800" b="0" baseline="0">
                <a:solidFill>
                  <a:schemeClr val="accent1"/>
                </a:solidFill>
              </a:defRPr>
            </a:lvl1pPr>
          </a:lstStyle>
          <a:p>
            <a:r>
              <a:rPr lang="zh-CN" altLang="en-US"/>
              <a:t>单击此处编辑母版标题样式</a:t>
            </a:r>
            <a:endParaRPr lang="en-US"/>
          </a:p>
        </p:txBody>
      </p:sp>
      <p:sp>
        <p:nvSpPr>
          <p:cNvPr id="3" name="Text Placeholder 2"/>
          <p:cNvSpPr>
            <a:spLocks noGrp="1"/>
          </p:cNvSpPr>
          <p:nvPr>
            <p:ph type="body" idx="1" hasCustomPrompt="1"/>
          </p:nvPr>
        </p:nvSpPr>
        <p:spPr>
          <a:xfrm>
            <a:off x="667512" y="4204209"/>
            <a:ext cx="9226296" cy="1645920"/>
          </a:xfrm>
          <a:prstGeom prst="rect">
            <a:avLst/>
          </a:prstGeo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a:xfrm>
            <a:off x="685800" y="6412447"/>
            <a:ext cx="4114800" cy="228600"/>
          </a:xfrm>
          <a:prstGeom prst="rect">
            <a:avLst/>
          </a:prstGeom>
        </p:spPr>
        <p:txBody>
          <a:bodyPr/>
          <a:lstStyle>
            <a:defPPr/>
          </a:lstStyle>
          <a:p>
            <a:pPr/>
            <a:fld id="{41054CDE-47A2-4E33-B797-6837F84DD220}" type="datetimeFigureOut">
              <a:rPr lang="zh-CN" altLang="en-US" smtClean="0"/>
              <a:pPr/>
              <a:t>2020/7/12</a:t>
            </a:fld>
            <a:endParaRPr lang="zh-CN" altLang="en-US"/>
          </a:p>
        </p:txBody>
      </p:sp>
      <p:sp>
        <p:nvSpPr>
          <p:cNvPr id="5" name="Footer Placeholder 4"/>
          <p:cNvSpPr>
            <a:spLocks noGrp="1"/>
          </p:cNvSpPr>
          <p:nvPr>
            <p:ph type="ftr" sz="quarter" idx="11"/>
          </p:nvPr>
        </p:nvSpPr>
        <p:spPr>
          <a:xfrm>
            <a:off x="685800" y="6554697"/>
            <a:ext cx="5029200" cy="228600"/>
          </a:xfrm>
          <a:prstGeom prst="rect">
            <a:avLst/>
          </a:prstGeom>
        </p:spPr>
        <p:txBody>
          <a:bodyPr/>
          <a:lstStyle>
            <a:defPPr/>
          </a:lstStyle>
          <a:p>
            <a:pPr/>
            <a:endParaRPr lang="zh-CN" altLang="en-US"/>
          </a:p>
        </p:txBody>
      </p:sp>
      <p:sp>
        <p:nvSpPr>
          <p:cNvPr id="6" name="Slide Number Placeholder 5"/>
          <p:cNvSpPr>
            <a:spLocks noGrp="1"/>
          </p:cNvSpPr>
          <p:nvPr>
            <p:ph type="sldNum" sz="quarter" idx="12"/>
          </p:nvPr>
        </p:nvSpPr>
        <p:spPr/>
        <p:txBody>
          <a:bodyPr/>
          <a:lstStyle>
            <a:defPPr/>
          </a:lstStyle>
          <a:p>
            <a:pPr/>
            <a:fld id="{330D16E9-2031-415C-9BBF-F3470272FBC5}" type="slidenum">
              <a:rPr lang="zh-CN" altLang="en-US" smtClean="0"/>
              <a:pPr/>
              <a:t>‹#›</a:t>
            </a:fld>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Title 1"/>
          <p:cNvSpPr>
            <a:spLocks noGrp="1"/>
          </p:cNvSpPr>
          <p:nvPr>
            <p:ph type="title"/>
          </p:nvPr>
        </p:nvSpPr>
        <p:spPr>
          <a:xfrm>
            <a:off x="657224" y="499533"/>
            <a:ext cx="10772775" cy="1658198"/>
          </a:xfrm>
          <a:prstGeom prst="rect">
            <a:avLst/>
          </a:prstGeom>
        </p:spPr>
        <p:txBody>
          <a:bodyPr/>
          <a:lstStyle>
            <a:defPPr/>
          </a:lstStyle>
          <a:p>
            <a:pPr/>
            <a:r>
              <a:rPr lang="zh-CN" altLang="en-US"/>
              <a:t>单击此处编辑母版标题样式</a:t>
            </a:r>
            <a:endParaRPr lang="en-US"/>
          </a:p>
        </p:txBody>
      </p:sp>
      <p:sp>
        <p:nvSpPr>
          <p:cNvPr id="3" name="Content Placeholder 2"/>
          <p:cNvSpPr>
            <a:spLocks noGrp="1"/>
          </p:cNvSpPr>
          <p:nvPr>
            <p:ph sz="half" idx="1" hasCustomPrompt="1"/>
          </p:nvPr>
        </p:nvSpPr>
        <p:spPr>
          <a:xfrm>
            <a:off x="676656" y="1998134"/>
            <a:ext cx="4663440" cy="3767328"/>
          </a:xfrm>
          <a:prstGeom prst="rect">
            <a:avLst/>
          </a:prstGeom>
        </p:spPr>
        <p:txBody>
          <a:bodyPr/>
          <a:lstStyle>
            <a:defPPr/>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p>
        </p:txBody>
      </p:sp>
      <p:sp>
        <p:nvSpPr>
          <p:cNvPr id="4" name="Content Placeholder 3"/>
          <p:cNvSpPr>
            <a:spLocks noGrp="1"/>
          </p:cNvSpPr>
          <p:nvPr>
            <p:ph sz="half" idx="2" hasCustomPrompt="1"/>
          </p:nvPr>
        </p:nvSpPr>
        <p:spPr>
          <a:xfrm>
            <a:off x="6011330" y="1998134"/>
            <a:ext cx="4663440" cy="3767328"/>
          </a:xfrm>
          <a:prstGeom prst="rect">
            <a:avLst/>
          </a:prstGeom>
        </p:spPr>
        <p:txBody>
          <a:bodyPr/>
          <a:lstStyle>
            <a:defPPr/>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p>
        </p:txBody>
      </p:sp>
      <p:sp>
        <p:nvSpPr>
          <p:cNvPr id="5" name="Date Placeholder 4"/>
          <p:cNvSpPr>
            <a:spLocks noGrp="1"/>
          </p:cNvSpPr>
          <p:nvPr>
            <p:ph type="dt" sz="half" idx="10"/>
          </p:nvPr>
        </p:nvSpPr>
        <p:spPr>
          <a:xfrm>
            <a:off x="685800" y="6412447"/>
            <a:ext cx="4114800" cy="228600"/>
          </a:xfrm>
          <a:prstGeom prst="rect">
            <a:avLst/>
          </a:prstGeom>
        </p:spPr>
        <p:txBody>
          <a:bodyPr/>
          <a:lstStyle>
            <a:defPPr/>
          </a:lstStyle>
          <a:p>
            <a:pPr/>
            <a:fld id="{41054CDE-47A2-4E33-B797-6837F84DD220}" type="datetimeFigureOut">
              <a:rPr lang="zh-CN" altLang="en-US" smtClean="0"/>
              <a:pPr/>
              <a:t>2020/7/12</a:t>
            </a:fld>
            <a:endParaRPr lang="zh-CN" altLang="en-US"/>
          </a:p>
        </p:txBody>
      </p:sp>
      <p:sp>
        <p:nvSpPr>
          <p:cNvPr id="6" name="Footer Placeholder 5"/>
          <p:cNvSpPr>
            <a:spLocks noGrp="1"/>
          </p:cNvSpPr>
          <p:nvPr>
            <p:ph type="ftr" sz="quarter" idx="11"/>
          </p:nvPr>
        </p:nvSpPr>
        <p:spPr>
          <a:xfrm>
            <a:off x="685800" y="6554697"/>
            <a:ext cx="5029200" cy="228600"/>
          </a:xfrm>
          <a:prstGeom prst="rect">
            <a:avLst/>
          </a:prstGeom>
        </p:spPr>
        <p:txBody>
          <a:bodyPr/>
          <a:lstStyle>
            <a:defPPr/>
          </a:lstStyle>
          <a:p>
            <a:pPr/>
            <a:endParaRPr lang="zh-CN" altLang="en-US"/>
          </a:p>
        </p:txBody>
      </p:sp>
      <p:sp>
        <p:nvSpPr>
          <p:cNvPr id="7" name="Slide Number Placeholder 6"/>
          <p:cNvSpPr>
            <a:spLocks noGrp="1"/>
          </p:cNvSpPr>
          <p:nvPr>
            <p:ph type="sldNum" sz="quarter" idx="12"/>
          </p:nvPr>
        </p:nvSpPr>
        <p:spPr/>
        <p:txBody>
          <a:bodyPr/>
          <a:lstStyle>
            <a:defPPr/>
          </a:lstStyle>
          <a:p>
            <a:pPr/>
            <a:fld id="{330D16E9-2031-415C-9BBF-F3470272FBC5}" type="slidenum">
              <a:rPr lang="zh-CN" altLang="en-US" smtClean="0"/>
              <a:pPr/>
              <a:t>‹#›</a:t>
            </a:fld>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比较">
    <p:spTree>
      <p:nvGrpSpPr>
        <p:cNvPr id="1" name=""/>
        <p:cNvGrpSpPr/>
        <p:nvPr/>
      </p:nvGrpSpPr>
      <p:grpSpPr>
        <a:xfrm>
          <a:off x="0" y="0"/>
          <a:ext cx="0" cy="0"/>
        </a:xfrm>
      </p:grpSpPr>
      <p:sp>
        <p:nvSpPr>
          <p:cNvPr id="3" name="Text Placeholder 2"/>
          <p:cNvSpPr>
            <a:spLocks noGrp="1"/>
          </p:cNvSpPr>
          <p:nvPr>
            <p:ph type="body" idx="1" hasCustomPrompt="1"/>
          </p:nvPr>
        </p:nvSpPr>
        <p:spPr>
          <a:xfrm>
            <a:off x="676656" y="2040467"/>
            <a:ext cx="4663440" cy="723400"/>
          </a:xfrm>
          <a:prstGeom prst="rect">
            <a:avLst/>
          </a:prstGeo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Content Placeholder 3"/>
          <p:cNvSpPr>
            <a:spLocks noGrp="1"/>
          </p:cNvSpPr>
          <p:nvPr>
            <p:ph sz="half" idx="2" hasCustomPrompt="1"/>
          </p:nvPr>
        </p:nvSpPr>
        <p:spPr>
          <a:xfrm>
            <a:off x="676656" y="2753084"/>
            <a:ext cx="4663440" cy="3200400"/>
          </a:xfrm>
          <a:prstGeom prst="rect">
            <a:avLst/>
          </a:prstGeom>
        </p:spPr>
        <p:txBody>
          <a:bodyPr/>
          <a:lstStyle>
            <a:defPPr/>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p>
        </p:txBody>
      </p:sp>
      <p:sp>
        <p:nvSpPr>
          <p:cNvPr id="5" name="Text Placeholder 4"/>
          <p:cNvSpPr>
            <a:spLocks noGrp="1"/>
          </p:cNvSpPr>
          <p:nvPr>
            <p:ph type="body" sz="quarter" idx="3" hasCustomPrompt="1"/>
          </p:nvPr>
        </p:nvSpPr>
        <p:spPr>
          <a:xfrm>
            <a:off x="6007608" y="2038435"/>
            <a:ext cx="4663440" cy="722376"/>
          </a:xfrm>
          <a:prstGeom prst="rect">
            <a:avLst/>
          </a:prstGeo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Content Placeholder 5"/>
          <p:cNvSpPr>
            <a:spLocks noGrp="1"/>
          </p:cNvSpPr>
          <p:nvPr>
            <p:ph sz="quarter" idx="4" hasCustomPrompt="1"/>
          </p:nvPr>
        </p:nvSpPr>
        <p:spPr>
          <a:xfrm>
            <a:off x="6007608" y="2750990"/>
            <a:ext cx="4663440" cy="3200400"/>
          </a:xfrm>
          <a:prstGeom prst="rect">
            <a:avLst/>
          </a:prstGeom>
        </p:spPr>
        <p:txBody>
          <a:bodyPr/>
          <a:lstStyle>
            <a:defPPr/>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p>
        </p:txBody>
      </p:sp>
      <p:sp>
        <p:nvSpPr>
          <p:cNvPr id="7" name="Date Placeholder 6"/>
          <p:cNvSpPr>
            <a:spLocks noGrp="1"/>
          </p:cNvSpPr>
          <p:nvPr>
            <p:ph type="dt" sz="half" idx="10"/>
          </p:nvPr>
        </p:nvSpPr>
        <p:spPr>
          <a:xfrm>
            <a:off x="685800" y="6412447"/>
            <a:ext cx="4114800" cy="228600"/>
          </a:xfrm>
          <a:prstGeom prst="rect">
            <a:avLst/>
          </a:prstGeom>
        </p:spPr>
        <p:txBody>
          <a:bodyPr/>
          <a:lstStyle>
            <a:defPPr/>
          </a:lstStyle>
          <a:p>
            <a:pPr/>
            <a:fld id="{41054CDE-47A2-4E33-B797-6837F84DD220}" type="datetimeFigureOut">
              <a:rPr lang="zh-CN" altLang="en-US" smtClean="0"/>
              <a:pPr/>
              <a:t>2020/7/12</a:t>
            </a:fld>
            <a:endParaRPr lang="zh-CN" altLang="en-US"/>
          </a:p>
        </p:txBody>
      </p:sp>
      <p:sp>
        <p:nvSpPr>
          <p:cNvPr id="8" name="Footer Placeholder 7"/>
          <p:cNvSpPr>
            <a:spLocks noGrp="1"/>
          </p:cNvSpPr>
          <p:nvPr>
            <p:ph type="ftr" sz="quarter" idx="11"/>
          </p:nvPr>
        </p:nvSpPr>
        <p:spPr>
          <a:xfrm>
            <a:off x="685800" y="6554697"/>
            <a:ext cx="5029200" cy="228600"/>
          </a:xfrm>
          <a:prstGeom prst="rect">
            <a:avLst/>
          </a:prstGeom>
        </p:spPr>
        <p:txBody>
          <a:bodyPr/>
          <a:lstStyle>
            <a:defPPr/>
          </a:lstStyle>
          <a:p>
            <a:pPr/>
            <a:endParaRPr lang="zh-CN" altLang="en-US"/>
          </a:p>
        </p:txBody>
      </p:sp>
      <p:sp>
        <p:nvSpPr>
          <p:cNvPr id="9" name="Slide Number Placeholder 8"/>
          <p:cNvSpPr>
            <a:spLocks noGrp="1"/>
          </p:cNvSpPr>
          <p:nvPr>
            <p:ph type="sldNum" sz="quarter" idx="12"/>
          </p:nvPr>
        </p:nvSpPr>
        <p:spPr/>
        <p:txBody>
          <a:bodyPr/>
          <a:lstStyle>
            <a:defPPr/>
          </a:lstStyle>
          <a:p>
            <a:pPr/>
            <a:fld id="{330D16E9-2031-415C-9BBF-F3470272FBC5}" type="slidenum">
              <a:rPr lang="zh-CN" altLang="en-US" smtClean="0"/>
              <a:pPr/>
              <a:t>‹#›</a:t>
            </a:fld>
            <a:endParaRPr lang="zh-CN" altLang="en-US"/>
          </a:p>
        </p:txBody>
      </p:sp>
      <p:pic>
        <p:nvPicPr>
          <p:cNvPr id="11" name="图片 10"/>
          <p:cNvPicPr>
            <a:picLocks noChangeAspect="1"/>
          </p:cNvPicPr>
          <p:nvPr userDrawn="1"/>
        </p:nvPicPr>
        <p:blipFill>
          <a:blip r:embed="rId1"/>
          <a:stretch>
            <a:fillRect/>
          </a:stretch>
        </p:blipFill>
        <p:spPr>
          <a:xfrm>
            <a:off x="4077477" y="5087544"/>
            <a:ext cx="8189167" cy="1322809"/>
          </a:xfrm>
          <a:prstGeom prst="rect">
            <a:avLst/>
          </a:prstGeom>
        </p:spPr>
      </p:pic>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6" name="Title 5"/>
          <p:cNvSpPr>
            <a:spLocks noGrp="1"/>
          </p:cNvSpPr>
          <p:nvPr>
            <p:ph type="title"/>
          </p:nvPr>
        </p:nvSpPr>
        <p:spPr>
          <a:xfrm>
            <a:off x="657224" y="499533"/>
            <a:ext cx="10772775" cy="1658198"/>
          </a:xfrm>
          <a:prstGeom prst="rect">
            <a:avLst/>
          </a:prstGeom>
        </p:spPr>
        <p:txBody>
          <a:bodyPr/>
          <a:lstStyle>
            <a:defPPr/>
          </a:lstStyle>
          <a:p>
            <a:pPr/>
            <a:r>
              <a:rPr lang="zh-CN" altLang="en-US"/>
              <a:t>单击此处编辑母版标题样式</a:t>
            </a:r>
            <a:endParaRPr lang="en-US"/>
          </a:p>
        </p:txBody>
      </p:sp>
      <p:sp>
        <p:nvSpPr>
          <p:cNvPr id="3" name="Date Placeholder 2"/>
          <p:cNvSpPr>
            <a:spLocks noGrp="1"/>
          </p:cNvSpPr>
          <p:nvPr>
            <p:ph type="dt" sz="half" idx="10"/>
          </p:nvPr>
        </p:nvSpPr>
        <p:spPr>
          <a:xfrm>
            <a:off x="685800" y="6412447"/>
            <a:ext cx="4114800" cy="228600"/>
          </a:xfrm>
          <a:prstGeom prst="rect">
            <a:avLst/>
          </a:prstGeom>
        </p:spPr>
        <p:txBody>
          <a:bodyPr/>
          <a:lstStyle>
            <a:defPPr/>
          </a:lstStyle>
          <a:p>
            <a:pPr/>
            <a:fld id="{41054CDE-47A2-4E33-B797-6837F84DD220}" type="datetimeFigureOut">
              <a:rPr lang="zh-CN" altLang="en-US" smtClean="0"/>
              <a:pPr/>
              <a:t>2020/7/12</a:t>
            </a:fld>
            <a:endParaRPr lang="zh-CN" altLang="en-US"/>
          </a:p>
        </p:txBody>
      </p:sp>
      <p:sp>
        <p:nvSpPr>
          <p:cNvPr id="4" name="Footer Placeholder 3"/>
          <p:cNvSpPr>
            <a:spLocks noGrp="1"/>
          </p:cNvSpPr>
          <p:nvPr>
            <p:ph type="ftr" sz="quarter" idx="11"/>
          </p:nvPr>
        </p:nvSpPr>
        <p:spPr>
          <a:xfrm>
            <a:off x="685800" y="6554697"/>
            <a:ext cx="5029200" cy="228600"/>
          </a:xfrm>
          <a:prstGeom prst="rect">
            <a:avLst/>
          </a:prstGeom>
        </p:spPr>
        <p:txBody>
          <a:bodyPr/>
          <a:lstStyle>
            <a:defPPr/>
          </a:lstStyle>
          <a:p>
            <a:pPr/>
            <a:endParaRPr lang="zh-CN" altLang="en-US"/>
          </a:p>
        </p:txBody>
      </p:sp>
      <p:sp>
        <p:nvSpPr>
          <p:cNvPr id="5" name="Slide Number Placeholder 4"/>
          <p:cNvSpPr>
            <a:spLocks noGrp="1"/>
          </p:cNvSpPr>
          <p:nvPr>
            <p:ph type="sldNum" sz="quarter" idx="12"/>
          </p:nvPr>
        </p:nvSpPr>
        <p:spPr/>
        <p:txBody>
          <a:bodyPr/>
          <a:lstStyle>
            <a:defPPr/>
          </a:lstStyle>
          <a:p>
            <a:pPr/>
            <a:fld id="{330D16E9-2031-415C-9BBF-F3470272FBC5}" type="slidenum">
              <a:rPr lang="zh-CN" altLang="en-US" smtClean="0"/>
              <a:pPr/>
              <a:t>‹#›</a:t>
            </a:fld>
            <a:endParaRPr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lstStyle>
            <a:defPPr/>
          </a:lstStyle>
          <a:p>
            <a:pPr/>
          </a:p>
        </p:txBody>
      </p:sp>
      <p:sp>
        <p:nvSpPr>
          <p:cNvPr id="9" name="Title 8"/>
          <p:cNvSpPr>
            <a:spLocks noGrp="1"/>
          </p:cNvSpPr>
          <p:nvPr>
            <p:ph type="title"/>
          </p:nvPr>
        </p:nvSpPr>
        <p:spPr>
          <a:xfrm>
            <a:off x="8261404" y="542282"/>
            <a:ext cx="3383280" cy="1920240"/>
          </a:xfrm>
          <a:prstGeom prst="rect">
            <a:avLst/>
          </a:prstGeom>
        </p:spPr>
        <p:txBody>
          <a:bodyPr anchor="b">
            <a:noAutofit/>
          </a:bodyPr>
          <a:lstStyle>
            <a:defPPr/>
            <a:lvl1pPr>
              <a:lnSpc>
                <a:spcPct val="85000"/>
              </a:lnSpc>
              <a:defRPr sz="4000">
                <a:solidFill>
                  <a:srgbClr val="FFFFFF"/>
                </a:solidFill>
              </a:defRPr>
            </a:lvl1pPr>
          </a:lstStyle>
          <a:p>
            <a:pPr/>
            <a:r>
              <a:rPr lang="zh-CN" altLang="en-US"/>
              <a:t>单击此处编辑母版标题样式</a:t>
            </a:r>
            <a:endParaRPr lang="en-US"/>
          </a:p>
        </p:txBody>
      </p:sp>
      <p:sp>
        <p:nvSpPr>
          <p:cNvPr id="3" name="Content Placeholder 2"/>
          <p:cNvSpPr>
            <a:spLocks noGrp="1"/>
          </p:cNvSpPr>
          <p:nvPr>
            <p:ph idx="1" hasCustomPrompt="1"/>
          </p:nvPr>
        </p:nvSpPr>
        <p:spPr>
          <a:xfrm>
            <a:off x="762000" y="762000"/>
            <a:ext cx="6096000" cy="4572000"/>
          </a:xfrm>
          <a:prstGeom prst="rect">
            <a:avLst/>
          </a:prstGeom>
        </p:spPr>
        <p:txBody>
          <a:bodyPr/>
          <a:lstStyle>
            <a:defPPr/>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p>
        </p:txBody>
      </p:sp>
      <p:sp>
        <p:nvSpPr>
          <p:cNvPr id="4" name="Text Placeholder 3"/>
          <p:cNvSpPr>
            <a:spLocks noGrp="1"/>
          </p:cNvSpPr>
          <p:nvPr>
            <p:ph type="body" sz="half" idx="2" hasCustomPrompt="1"/>
          </p:nvPr>
        </p:nvSpPr>
        <p:spPr>
          <a:xfrm>
            <a:off x="8275982" y="2511813"/>
            <a:ext cx="3398520" cy="3126987"/>
          </a:xfrm>
          <a:prstGeom prst="rect">
            <a:avLst/>
          </a:prstGeom>
        </p:spPr>
        <p:txBody>
          <a:bodyPr>
            <a:normAutofit/>
          </a:bodyPr>
          <a:lstStyle>
            <a:lvl1pPr marL="0" marR="0" indent="0" algn="l" defTabSz="914400" rtl="0" eaLnBrk="1" fontAlgn="auto" latinLnBrk="0" hangingPunct="1">
              <a:lnSpc>
                <a:spcPct val="100000"/>
              </a:lnSpc>
              <a:spcBef>
                <a:spcPts val="1200"/>
              </a:spcBef>
              <a:spcAft>
                <a:spcPct val="0"/>
              </a:spcAft>
              <a:buClrTx/>
              <a:buSzTx/>
              <a:buFontTx/>
              <a:buNone/>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ct val="0"/>
              </a:spcAft>
              <a:buClrTx/>
              <a:buSzTx/>
              <a:buFontTx/>
              <a:buNone/>
              <a:defRPr/>
            </a:pPr>
            <a:r>
              <a:rPr lang="zh-CN" altLang="en-US"/>
              <a:t>编辑母版文本样式</a:t>
            </a:r>
          </a:p>
        </p:txBody>
      </p:sp>
      <p:sp>
        <p:nvSpPr>
          <p:cNvPr id="5" name="Date Placeholder 4"/>
          <p:cNvSpPr>
            <a:spLocks noGrp="1"/>
          </p:cNvSpPr>
          <p:nvPr>
            <p:ph type="dt" sz="half" idx="10"/>
          </p:nvPr>
        </p:nvSpPr>
        <p:spPr>
          <a:xfrm>
            <a:off x="685800" y="6412447"/>
            <a:ext cx="4114800" cy="228600"/>
          </a:xfrm>
          <a:prstGeom prst="rect">
            <a:avLst/>
          </a:prstGeom>
        </p:spPr>
        <p:txBody>
          <a:bodyPr/>
          <a:lstStyle>
            <a:defPPr/>
          </a:lstStyle>
          <a:p>
            <a:pPr/>
            <a:fld id="{41054CDE-47A2-4E33-B797-6837F84DD220}" type="datetimeFigureOut">
              <a:rPr lang="zh-CN" altLang="en-US" smtClean="0"/>
              <a:pPr/>
              <a:t>2020/7/12</a:t>
            </a:fld>
            <a:endParaRPr lang="zh-CN" altLang="en-US"/>
          </a:p>
        </p:txBody>
      </p:sp>
      <p:sp>
        <p:nvSpPr>
          <p:cNvPr id="6" name="Footer Placeholder 5"/>
          <p:cNvSpPr>
            <a:spLocks noGrp="1"/>
          </p:cNvSpPr>
          <p:nvPr>
            <p:ph type="ftr" sz="quarter" idx="11"/>
          </p:nvPr>
        </p:nvSpPr>
        <p:spPr>
          <a:xfrm>
            <a:off x="685800" y="6554697"/>
            <a:ext cx="5029200" cy="228600"/>
          </a:xfrm>
          <a:prstGeom prst="rect">
            <a:avLst/>
          </a:prstGeom>
        </p:spPr>
        <p:txBody>
          <a:bodyPr/>
          <a:lstStyle>
            <a:defPPr/>
          </a:lstStyle>
          <a:p>
            <a:pPr/>
            <a:endParaRPr lang="zh-CN" altLang="en-US"/>
          </a:p>
        </p:txBody>
      </p:sp>
      <p:sp>
        <p:nvSpPr>
          <p:cNvPr id="7" name="Slide Number Placeholder 6"/>
          <p:cNvSpPr>
            <a:spLocks noGrp="1"/>
          </p:cNvSpPr>
          <p:nvPr>
            <p:ph type="sldNum" sz="quarter" idx="12"/>
          </p:nvPr>
        </p:nvSpPr>
        <p:spPr/>
        <p:txBody>
          <a:bodyPr/>
          <a:lstStyle>
            <a:defPPr/>
            <a:lvl1pPr>
              <a:defRPr>
                <a:solidFill>
                  <a:srgbClr val="FFFFFF">
                    <a:alpha val="20000"/>
                  </a:srgbClr>
                </a:solidFill>
              </a:defRPr>
            </a:lvl1pPr>
          </a:lstStyle>
          <a:p>
            <a:pPr/>
            <a:fld id="{330D16E9-2031-415C-9BBF-F3470272FBC5}" type="slidenum">
              <a:rPr lang="zh-CN" altLang="en-US" smtClean="0"/>
              <a:pPr/>
              <a:t>‹#›</a:t>
            </a:fld>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Title 1"/>
          <p:cNvSpPr>
            <a:spLocks noGrp="1"/>
          </p:cNvSpPr>
          <p:nvPr>
            <p:ph type="title"/>
          </p:nvPr>
        </p:nvSpPr>
        <p:spPr>
          <a:xfrm>
            <a:off x="649224" y="5418667"/>
            <a:ext cx="10780776" cy="613283"/>
          </a:xfrm>
          <a:prstGeom prst="rect">
            <a:avLst/>
          </a:prstGeom>
        </p:spPr>
        <p:txBody>
          <a:bodyPr anchor="b">
            <a:normAutofit/>
          </a:bodyPr>
          <a:lstStyle>
            <a:lvl1pPr>
              <a:defRPr sz="3200" b="0">
                <a:solidFill>
                  <a:srgbClr val="FFFFFF"/>
                </a:solidFill>
              </a:defRPr>
            </a:lvl1pPr>
          </a:lstStyle>
          <a:p>
            <a:r>
              <a:rPr lang="zh-CN" altLang="en-US"/>
              <a:t>单击此处编辑母版标题样式</a:t>
            </a:r>
            <a:endParaRPr lang="en-US"/>
          </a:p>
        </p:txBody>
      </p:sp>
      <p:sp>
        <p:nvSpPr>
          <p:cNvPr id="3" name="Picture Placeholder 2"/>
          <p:cNvSpPr>
            <a:spLocks noGrp="1" noChangeAspect="1"/>
          </p:cNvSpPr>
          <p:nvPr>
            <p:ph type="pic" idx="1"/>
          </p:nvPr>
        </p:nvSpPr>
        <p:spPr>
          <a:xfrm>
            <a:off x="0" y="0"/>
            <a:ext cx="12192000" cy="5330952"/>
          </a:xfrm>
          <a:prstGeom prst="rect">
            <a:avLst/>
          </a:prstGeom>
          <a:blipFill>
            <a:blip r:embed="rId1"/>
            <a:stretch>
              <a:fillRect/>
            </a:stretch>
          </a:blipFill>
        </p:spPr>
        <p:txBody>
          <a:bodyPr anchor="t"/>
          <a:lstStyle>
            <a:defPPr/>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r>
              <a:rPr lang="zh-CN" altLang="en-US"/>
              <a:t>单击图标添加图片</a:t>
            </a:r>
            <a:endParaRPr lang="en-US"/>
          </a:p>
        </p:txBody>
      </p:sp>
      <p:sp>
        <p:nvSpPr>
          <p:cNvPr id="4" name="Text Placeholder 3"/>
          <p:cNvSpPr>
            <a:spLocks noGrp="1"/>
          </p:cNvSpPr>
          <p:nvPr>
            <p:ph type="body" sz="half" idx="2" hasCustomPrompt="1"/>
          </p:nvPr>
        </p:nvSpPr>
        <p:spPr>
          <a:xfrm>
            <a:off x="676656" y="5909735"/>
            <a:ext cx="9229344" cy="533400"/>
          </a:xfrm>
          <a:prstGeom prst="rect">
            <a:avLst/>
          </a:prstGeo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编辑母版文本样式</a:t>
            </a:r>
          </a:p>
        </p:txBody>
      </p:sp>
      <p:sp>
        <p:nvSpPr>
          <p:cNvPr id="12" name="Date Placeholder 11"/>
          <p:cNvSpPr>
            <a:spLocks noGrp="1"/>
          </p:cNvSpPr>
          <p:nvPr>
            <p:ph type="dt" sz="half" idx="10"/>
          </p:nvPr>
        </p:nvSpPr>
        <p:spPr>
          <a:xfrm>
            <a:off x="685800" y="6412447"/>
            <a:ext cx="4114800" cy="228600"/>
          </a:xfrm>
          <a:prstGeom prst="rect">
            <a:avLst/>
          </a:prstGeom>
        </p:spPr>
        <p:txBody>
          <a:bodyPr/>
          <a:lstStyle>
            <a:defPPr/>
            <a:lvl1pPr>
              <a:defRPr>
                <a:solidFill>
                  <a:srgbClr val="FFFFFF">
                    <a:alpha val="80000"/>
                  </a:srgbClr>
                </a:solidFill>
              </a:defRPr>
            </a:lvl1pPr>
          </a:lstStyle>
          <a:p>
            <a:pPr/>
            <a:fld id="{41054CDE-47A2-4E33-B797-6837F84DD220}" type="datetimeFigureOut">
              <a:rPr lang="zh-CN" altLang="en-US" smtClean="0"/>
              <a:pPr/>
              <a:t>2020/7/12</a:t>
            </a:fld>
            <a:endParaRPr lang="zh-CN" altLang="en-US"/>
          </a:p>
        </p:txBody>
      </p:sp>
      <p:sp>
        <p:nvSpPr>
          <p:cNvPr id="13" name="Footer Placeholder 12"/>
          <p:cNvSpPr>
            <a:spLocks noGrp="1"/>
          </p:cNvSpPr>
          <p:nvPr>
            <p:ph type="ftr" sz="quarter" idx="11"/>
          </p:nvPr>
        </p:nvSpPr>
        <p:spPr>
          <a:xfrm>
            <a:off x="685800" y="6554697"/>
            <a:ext cx="5029200" cy="228600"/>
          </a:xfrm>
          <a:prstGeom prst="rect">
            <a:avLst/>
          </a:prstGeom>
        </p:spPr>
        <p:txBody>
          <a:bodyPr/>
          <a:lstStyle>
            <a:defPPr/>
            <a:lvl1pPr>
              <a:defRPr>
                <a:solidFill>
                  <a:srgbClr val="FFFFFF">
                    <a:alpha val="80000"/>
                  </a:srgbClr>
                </a:solidFill>
              </a:defRPr>
            </a:lvl1pPr>
          </a:lstStyle>
          <a:p>
            <a:pPr/>
            <a:endParaRPr lang="zh-CN" altLang="en-US"/>
          </a:p>
        </p:txBody>
      </p:sp>
      <p:sp>
        <p:nvSpPr>
          <p:cNvPr id="14" name="Slide Number Placeholder 13"/>
          <p:cNvSpPr>
            <a:spLocks noGrp="1"/>
          </p:cNvSpPr>
          <p:nvPr>
            <p:ph type="sldNum" sz="quarter" idx="12"/>
          </p:nvPr>
        </p:nvSpPr>
        <p:spPr/>
        <p:txBody>
          <a:bodyPr/>
          <a:lstStyle>
            <a:defPPr/>
            <a:lvl1pPr>
              <a:defRPr>
                <a:solidFill>
                  <a:srgbClr val="FFFFFF">
                    <a:alpha val="25000"/>
                  </a:srgbClr>
                </a:solidFill>
              </a:defRPr>
            </a:lvl1pPr>
          </a:lstStyle>
          <a:p>
            <a:pPr/>
            <a:fld id="{330D16E9-2031-415C-9BBF-F3470272FBC5}" type="slidenum">
              <a:rPr lang="zh-CN" altLang="en-US" smtClean="0"/>
              <a:pPr/>
              <a:t>‹#›</a:t>
            </a:fld>
            <a:endParaRPr lang="zh-CN" altLang="en-US"/>
          </a:p>
        </p:txBody>
      </p:sp>
    </p:spTree>
  </p:cSld>
  <p:clrMapOvr>
    <a:overrideClrMapping bg1="lt1" tx1="dk1" bg2="lt2" tx2="dk2" accent1="accent1" accent2="accent2" accent3="accent3" accent4="accent4" accent5="accent5" accent6="accent6" hlink="hlink" folHlink="folHlink"/>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Title 1"/>
          <p:cNvSpPr>
            <a:spLocks noGrp="1"/>
          </p:cNvSpPr>
          <p:nvPr>
            <p:ph type="title"/>
          </p:nvPr>
        </p:nvSpPr>
        <p:spPr>
          <a:xfrm>
            <a:off x="657224" y="499533"/>
            <a:ext cx="10772775" cy="1658198"/>
          </a:xfrm>
          <a:prstGeom prst="rect">
            <a:avLst/>
          </a:prstGeom>
        </p:spPr>
        <p:txBody>
          <a:bodyPr/>
          <a:lstStyle>
            <a:defPPr/>
          </a:lstStyle>
          <a:p>
            <a:pPr/>
            <a:r>
              <a:rPr lang="zh-CN" altLang="en-US"/>
              <a:t>单击此处编辑母版标题样式</a:t>
            </a:r>
            <a:endParaRPr lang="en-US"/>
          </a:p>
        </p:txBody>
      </p:sp>
      <p:sp>
        <p:nvSpPr>
          <p:cNvPr id="3" name="Vertical Text Placeholder 2"/>
          <p:cNvSpPr>
            <a:spLocks noGrp="1"/>
          </p:cNvSpPr>
          <p:nvPr>
            <p:ph type="body" orient="vert" idx="1" hasCustomPrompt="1"/>
          </p:nvPr>
        </p:nvSpPr>
        <p:spPr>
          <a:xfrm>
            <a:off x="676656" y="2011680"/>
            <a:ext cx="10753725" cy="3766185"/>
          </a:xfrm>
          <a:prstGeom prst="rect">
            <a:avLst/>
          </a:prstGeom>
        </p:spPr>
        <p:txBody>
          <a:bodyPr vert="eaVert"/>
          <a:lstStyle>
            <a:def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p>
        </p:txBody>
      </p:sp>
      <p:sp>
        <p:nvSpPr>
          <p:cNvPr id="4" name="Date Placeholder 3"/>
          <p:cNvSpPr>
            <a:spLocks noGrp="1"/>
          </p:cNvSpPr>
          <p:nvPr>
            <p:ph type="dt" sz="half" idx="10"/>
          </p:nvPr>
        </p:nvSpPr>
        <p:spPr>
          <a:xfrm>
            <a:off x="685800" y="6412447"/>
            <a:ext cx="4114800" cy="228600"/>
          </a:xfrm>
          <a:prstGeom prst="rect">
            <a:avLst/>
          </a:prstGeom>
        </p:spPr>
        <p:txBody>
          <a:bodyPr/>
          <a:lstStyle>
            <a:defPPr/>
          </a:lstStyle>
          <a:p>
            <a:pPr/>
            <a:fld id="{41054CDE-47A2-4E33-B797-6837F84DD220}" type="datetimeFigureOut">
              <a:rPr lang="zh-CN" altLang="en-US" smtClean="0"/>
              <a:pPr/>
              <a:t>2020/7/12</a:t>
            </a:fld>
            <a:endParaRPr lang="zh-CN" altLang="en-US"/>
          </a:p>
        </p:txBody>
      </p:sp>
      <p:sp>
        <p:nvSpPr>
          <p:cNvPr id="5" name="Footer Placeholder 4"/>
          <p:cNvSpPr>
            <a:spLocks noGrp="1"/>
          </p:cNvSpPr>
          <p:nvPr>
            <p:ph type="ftr" sz="quarter" idx="11"/>
          </p:nvPr>
        </p:nvSpPr>
        <p:spPr>
          <a:xfrm>
            <a:off x="685800" y="6554697"/>
            <a:ext cx="5029200" cy="228600"/>
          </a:xfrm>
          <a:prstGeom prst="rect">
            <a:avLst/>
          </a:prstGeom>
        </p:spPr>
        <p:txBody>
          <a:bodyPr/>
          <a:lstStyle>
            <a:defPPr/>
          </a:lstStyle>
          <a:p>
            <a:pPr/>
            <a:endParaRPr lang="zh-CN" altLang="en-US"/>
          </a:p>
        </p:txBody>
      </p:sp>
      <p:sp>
        <p:nvSpPr>
          <p:cNvPr id="6" name="Slide Number Placeholder 5"/>
          <p:cNvSpPr>
            <a:spLocks noGrp="1"/>
          </p:cNvSpPr>
          <p:nvPr>
            <p:ph type="sldNum" sz="quarter" idx="12"/>
          </p:nvPr>
        </p:nvSpPr>
        <p:spPr/>
        <p:txBody>
          <a:bodyPr/>
          <a:lstStyle>
            <a:defPPr/>
          </a:lstStyle>
          <a:p>
            <a:pPr/>
            <a:fld id="{330D16E9-2031-415C-9BBF-F3470272FBC5}" type="slidenum">
              <a:rPr lang="zh-CN" altLang="en-US" smtClean="0"/>
              <a:pPr/>
              <a:t>‹#›</a:t>
            </a:fld>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Vertical Title 1"/>
          <p:cNvSpPr>
            <a:spLocks noGrp="1"/>
          </p:cNvSpPr>
          <p:nvPr>
            <p:ph type="title" orient="vert"/>
          </p:nvPr>
        </p:nvSpPr>
        <p:spPr>
          <a:xfrm>
            <a:off x="8743950" y="695325"/>
            <a:ext cx="2628900" cy="4800600"/>
          </a:xfrm>
          <a:prstGeom prst="rect">
            <a:avLst/>
          </a:prstGeom>
        </p:spPr>
        <p:txBody>
          <a:bodyPr vert="eaVert"/>
          <a:lstStyle>
            <a:defPPr/>
          </a:lstStyle>
          <a:p>
            <a:pPr/>
            <a:r>
              <a:rPr lang="zh-CN" altLang="en-US"/>
              <a:t>单击此处编辑母版标题样式</a:t>
            </a:r>
            <a:endParaRPr lang="en-US"/>
          </a:p>
        </p:txBody>
      </p:sp>
      <p:sp>
        <p:nvSpPr>
          <p:cNvPr id="3" name="Vertical Text Placeholder 2"/>
          <p:cNvSpPr>
            <a:spLocks noGrp="1"/>
          </p:cNvSpPr>
          <p:nvPr>
            <p:ph type="body" orient="vert" idx="1" hasCustomPrompt="1"/>
          </p:nvPr>
        </p:nvSpPr>
        <p:spPr>
          <a:xfrm>
            <a:off x="771525" y="714375"/>
            <a:ext cx="7734300" cy="5400675"/>
          </a:xfrm>
          <a:prstGeom prst="rect">
            <a:avLst/>
          </a:prstGeom>
        </p:spPr>
        <p:txBody>
          <a:bodyPr vert="eaVert"/>
          <a:lstStyle>
            <a:def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p>
        </p:txBody>
      </p:sp>
      <p:sp>
        <p:nvSpPr>
          <p:cNvPr id="4" name="Date Placeholder 3"/>
          <p:cNvSpPr>
            <a:spLocks noGrp="1"/>
          </p:cNvSpPr>
          <p:nvPr>
            <p:ph type="dt" sz="half" idx="10"/>
          </p:nvPr>
        </p:nvSpPr>
        <p:spPr>
          <a:xfrm>
            <a:off x="685800" y="6412447"/>
            <a:ext cx="4114800" cy="228600"/>
          </a:xfrm>
          <a:prstGeom prst="rect">
            <a:avLst/>
          </a:prstGeom>
        </p:spPr>
        <p:txBody>
          <a:bodyPr/>
          <a:lstStyle>
            <a:defPPr/>
          </a:lstStyle>
          <a:p>
            <a:pPr/>
            <a:fld id="{41054CDE-47A2-4E33-B797-6837F84DD220}" type="datetimeFigureOut">
              <a:rPr lang="zh-CN" altLang="en-US" smtClean="0"/>
              <a:pPr/>
              <a:t>2020/7/12</a:t>
            </a:fld>
            <a:endParaRPr lang="zh-CN" altLang="en-US"/>
          </a:p>
        </p:txBody>
      </p:sp>
      <p:sp>
        <p:nvSpPr>
          <p:cNvPr id="5" name="Footer Placeholder 4"/>
          <p:cNvSpPr>
            <a:spLocks noGrp="1"/>
          </p:cNvSpPr>
          <p:nvPr>
            <p:ph type="ftr" sz="quarter" idx="11"/>
          </p:nvPr>
        </p:nvSpPr>
        <p:spPr>
          <a:xfrm>
            <a:off x="685800" y="6554697"/>
            <a:ext cx="5029200" cy="228600"/>
          </a:xfrm>
          <a:prstGeom prst="rect">
            <a:avLst/>
          </a:prstGeom>
        </p:spPr>
        <p:txBody>
          <a:bodyPr/>
          <a:lstStyle>
            <a:defPPr/>
          </a:lstStyle>
          <a:p>
            <a:pPr/>
            <a:endParaRPr lang="zh-CN" altLang="en-US"/>
          </a:p>
        </p:txBody>
      </p:sp>
      <p:sp>
        <p:nvSpPr>
          <p:cNvPr id="6" name="Slide Number Placeholder 5"/>
          <p:cNvSpPr>
            <a:spLocks noGrp="1"/>
          </p:cNvSpPr>
          <p:nvPr>
            <p:ph type="sldNum" sz="quarter" idx="12"/>
          </p:nvPr>
        </p:nvSpPr>
        <p:spPr/>
        <p:txBody>
          <a:bodyPr/>
          <a:lstStyle>
            <a:defPPr/>
          </a:lstStyle>
          <a:p>
            <a:pPr/>
            <a:fld id="{330D16E9-2031-415C-9BBF-F3470272FBC5}" type="slidenum">
              <a:rPr lang="zh-CN" altLang="en-US" smtClean="0"/>
              <a:pPr/>
              <a:t>‹#›</a:t>
            </a:fld>
            <a:endParaRPr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两栏内容">
    <p:spTree>
      <p:nvGrpSpPr>
        <p:cNvPr id="1" name=""/>
        <p:cNvGrpSpPr/>
        <p:nvPr/>
      </p:nvGrpSpPr>
      <p:grpSpPr>
        <a:xfrm>
          <a:off x="0" y="0"/>
          <a:ext cx="0" cy="0"/>
        </a:xfrm>
      </p:grpSpPr>
      <p:sp>
        <p:nvSpPr>
          <p:cNvPr id="3" name="内容占位符 2"/>
          <p:cNvSpPr>
            <a:spLocks noGrp="1"/>
          </p:cNvSpPr>
          <p:nvPr>
            <p:ph sz="half" idx="1" hasCustomPrompt="1"/>
          </p:nvPr>
        </p:nvSpPr>
        <p:spPr>
          <a:xfrm>
            <a:off x="838200" y="1825625"/>
            <a:ext cx="5181600" cy="4351338"/>
          </a:xfrm>
          <a:prstGeom prst="rect">
            <a:avLst/>
          </a:prstGeom>
        </p:spPr>
        <p:txBody>
          <a:bodyPr/>
          <a:lstStyle>
            <a:def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a:prstGeom prst="rect">
            <a:avLst/>
          </a:prstGeom>
        </p:spPr>
        <p:txBody>
          <a:bodyPr/>
          <a:lstStyle>
            <a:def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685800" y="6412447"/>
            <a:ext cx="4114800" cy="228600"/>
          </a:xfrm>
          <a:prstGeom prst="rect">
            <a:avLst/>
          </a:prstGeom>
        </p:spPr>
        <p:txBody>
          <a:bodyPr/>
          <a:lstStyle>
            <a:defPPr/>
          </a:lstStyle>
          <a:p>
            <a:pPr/>
            <a:fld id="{41054CDE-47A2-4E33-B797-6837F84DD220}" type="datetimeFigureOut">
              <a:rPr lang="zh-CN" altLang="en-US" smtClean="0"/>
              <a:pPr/>
              <a:t>2020/7/12</a:t>
            </a:fld>
            <a:endParaRPr lang="zh-CN" altLang="en-US"/>
          </a:p>
        </p:txBody>
      </p:sp>
      <p:sp>
        <p:nvSpPr>
          <p:cNvPr id="6" name="页脚占位符 5"/>
          <p:cNvSpPr>
            <a:spLocks noGrp="1"/>
          </p:cNvSpPr>
          <p:nvPr>
            <p:ph type="ftr" sz="quarter" idx="11"/>
          </p:nvPr>
        </p:nvSpPr>
        <p:spPr>
          <a:xfrm>
            <a:off x="685800" y="6554697"/>
            <a:ext cx="5029200" cy="228600"/>
          </a:xfrm>
          <a:prstGeom prst="rect">
            <a:avLst/>
          </a:prstGeom>
        </p:spPr>
        <p:txBody>
          <a:bodyPr/>
          <a:lstStyle>
            <a:defPPr/>
          </a:lstStyle>
          <a:p>
            <a:pPr/>
            <a:endParaRPr lang="zh-CN" altLang="en-US"/>
          </a:p>
        </p:txBody>
      </p:sp>
      <p:sp>
        <p:nvSpPr>
          <p:cNvPr id="7" name="灯片编号占位符 6"/>
          <p:cNvSpPr>
            <a:spLocks noGrp="1"/>
          </p:cNvSpPr>
          <p:nvPr>
            <p:ph type="sldNum" sz="quarter" idx="12"/>
          </p:nvPr>
        </p:nvSpPr>
        <p:spPr/>
        <p:txBody>
          <a:bodyPr/>
          <a:lstStyle>
            <a:defPPr/>
          </a:lstStyle>
          <a:p>
            <a:pPr/>
            <a:fld id="{330D16E9-2031-415C-9BBF-F3470272FBC5}" type="slidenum">
              <a:rPr lang="zh-CN" altLang="en-US" smtClean="0"/>
              <a:pPr/>
              <a:t>‹#›</a:t>
            </a:fld>
            <a:endParaRPr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cSld name="1_标题和内容">
    <p:spTree>
      <p:nvGrpSpPr>
        <p:cNvPr id="1" name=""/>
        <p:cNvGrpSpPr/>
        <p:nvPr/>
      </p:nvGrpSpPr>
      <p:grpSpPr>
        <a:xfrm>
          <a:off x="0" y="0"/>
          <a:ext cx="0" cy="0"/>
        </a:xfrm>
      </p:grpSpPr>
      <p:sp>
        <p:nvSpPr>
          <p:cNvPr id="2" name="标题 1"/>
          <p:cNvSpPr>
            <a:spLocks noGrp="1"/>
          </p:cNvSpPr>
          <p:nvPr>
            <p:ph type="title"/>
          </p:nvPr>
        </p:nvSpPr>
        <p:spPr>
          <a:xfrm>
            <a:off x="609600" y="274638"/>
            <a:ext cx="10972800" cy="1143000"/>
          </a:xfrm>
          <a:prstGeom prst="rect">
            <a:avLst/>
          </a:prstGeom>
        </p:spPr>
        <p:txBody>
          <a:bodyPr/>
          <a:lstStyle>
            <a:defPPr/>
          </a:lstStyle>
          <a:p>
            <a:pPr/>
            <a:r>
              <a:rPr lang="zh-CN" altLang="en-US" noProof="1" smtClean="0"/>
              <a:t>单击此处编辑母版标题样式</a:t>
            </a:r>
            <a:endParaRPr lang="zh-CN" altLang="en-US" noProof="1"/>
          </a:p>
        </p:txBody>
      </p:sp>
      <p:sp>
        <p:nvSpPr>
          <p:cNvPr id="3" name="内容占位符 2"/>
          <p:cNvSpPr>
            <a:spLocks noGrp="1"/>
          </p:cNvSpPr>
          <p:nvPr>
            <p:ph idx="1"/>
          </p:nvPr>
        </p:nvSpPr>
        <p:spPr>
          <a:xfrm>
            <a:off x="609600" y="1600201"/>
            <a:ext cx="10972800" cy="4525963"/>
          </a:xfrm>
          <a:prstGeom prst="rect">
            <a:avLst/>
          </a:prstGeom>
        </p:spPr>
        <p:txBody>
          <a:bodyPr/>
          <a:lstStyle>
            <a:def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a:xfrm>
            <a:off x="609600" y="6356351"/>
            <a:ext cx="2844800" cy="365125"/>
          </a:xfrm>
          <a:prstGeom prst="rect">
            <a:avLst/>
          </a:prstGeom>
        </p:spPr>
        <p:txBody>
          <a:bodyPr/>
          <a:lstStyle>
            <a:defPPr/>
            <a:lvl1pPr>
              <a:defRPr/>
            </a:lvl1pPr>
          </a:lstStyle>
          <a:p>
            <a:pPr>
              <a:defRPr/>
            </a:pPr>
            <a:endParaRPr lang="zh-CN" altLang="en-US"/>
          </a:p>
        </p:txBody>
      </p:sp>
      <p:sp>
        <p:nvSpPr>
          <p:cNvPr id="5" name="页脚占位符 4"/>
          <p:cNvSpPr>
            <a:spLocks noGrp="1"/>
          </p:cNvSpPr>
          <p:nvPr>
            <p:ph type="ftr" sz="quarter" idx="11"/>
          </p:nvPr>
        </p:nvSpPr>
        <p:spPr>
          <a:xfrm>
            <a:off x="4165600" y="6356351"/>
            <a:ext cx="3860800" cy="365125"/>
          </a:xfrm>
          <a:prstGeom prst="rect">
            <a:avLst/>
          </a:prstGeom>
        </p:spPr>
        <p:txBody>
          <a:bodyPr/>
          <a:lstStyle>
            <a:defPPr/>
            <a:lvl1pPr>
              <a:defRPr/>
            </a:lvl1pPr>
          </a:lstStyle>
          <a:p>
            <a:pPr>
              <a:defRPr/>
            </a:pPr>
            <a:endParaRPr lang="zh-CN" altLang="en-US"/>
          </a:p>
        </p:txBody>
      </p:sp>
      <p:sp>
        <p:nvSpPr>
          <p:cNvPr id="6" name="灯片编号占位符 5"/>
          <p:cNvSpPr>
            <a:spLocks noGrp="1"/>
          </p:cNvSpPr>
          <p:nvPr>
            <p:ph type="sldNum" sz="quarter" idx="12"/>
          </p:nvPr>
        </p:nvSpPr>
        <p:spPr/>
        <p:txBody>
          <a:bodyPr/>
          <a:lstStyle>
            <a:defPPr/>
            <a:lvl1pPr>
              <a:defRPr/>
            </a:lvl1pPr>
          </a:lstStyle>
          <a:p>
            <a:pPr>
              <a:defRPr/>
            </a:pPr>
            <a:fld id="{BE15D6DA-AD4B-4E78-A18D-A9B930B7A228}" type="slidenum">
              <a:rPr lang="zh-CN" altLang="en-US"/>
              <a:pPr/>
              <a:t>‹#›</a:t>
            </a:fld>
            <a:endParaRPr lang="zh-CN" altLang="en-US"/>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7" name="日期占位符 1"/>
          <p:cNvSpPr>
            <a:spLocks noGrp="1"/>
          </p:cNvSpPr>
          <p:nvPr>
            <p:ph type="dt" sz="half" idx="2"/>
          </p:nvPr>
        </p:nvSpPr>
        <p:spPr>
          <a:xfrm>
            <a:off x="609600" y="6356350"/>
            <a:ext cx="2844800" cy="365125"/>
          </a:xfrm>
          <a:prstGeom prst="rect">
            <a:avLst/>
          </a:prstGeom>
        </p:spPr>
        <p:txBody>
          <a:bodyPr vert="horz" lIns="91440" tIns="45720" rIns="91440" bIns="45720" rtlCol="0" anchor="ctr"/>
          <a:lstStyle>
            <a:defPPr/>
            <a:lvl1pPr>
              <a:defRPr/>
            </a:lvl1p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2"/>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defPPr/>
            <a:lvl1pPr>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3"/>
          <p:cNvSpPr>
            <a:spLocks noGrp="1"/>
          </p:cNvSpPr>
          <p:nvPr>
            <p:ph type="sldNum" sz="quarter" idx="4"/>
          </p:nvPr>
        </p:nvSpPr>
        <p:spPr>
          <a:xfrm>
            <a:off x="8737600" y="6356350"/>
            <a:ext cx="2844800" cy="365125"/>
          </a:xfrm>
          <a:prstGeom prst="rect">
            <a:avLst/>
          </a:prstGeom>
        </p:spPr>
        <p:txBody>
          <a:bodyPr vert="horz" wrap="square" lIns="91440" tIns="45720" rIns="91440" bIns="45720" numCol="1" anchor="ctr" anchorCtr="0" compatLnSpc="1"/>
          <a:lstStyle>
            <a:defPPr/>
          </a:lstStyle>
          <a:p>
            <a:pPr algn="r" fontAlgn="base"/>
            <a:fld id="{9A0DB2DC-4C9A-4742-B13C-FB6460FD3503}" type="slidenum">
              <a:rPr lang="zh-CN" altLang="en-US" strike="noStrike" noProof="1">
                <a:latin typeface="Calibri" panose="020f0502020204030204" pitchFamily="34" charset="0"/>
                <a:ea typeface="宋体" panose="02010600030101010101" pitchFamily="2" charset="-122"/>
                <a:cs typeface="+mn-cs"/>
              </a:rPr>
              <a:pPr/>
              <a:t>‹#›</a:t>
            </a:fld>
            <a:endParaRPr lang="zh-CN" altLang="en-US" strike="noStrike" noProof="1"/>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ags" Target="../tags/tag1.xml" /><Relationship Id="rId13" Type="http://schemas.openxmlformats.org/officeDocument/2006/relationships/tags" Target="../tags/tag2.xml" /><Relationship Id="rId14" Type="http://schemas.openxmlformats.org/officeDocument/2006/relationships/tags" Target="../tags/tag3.xml" /><Relationship Id="rId15" Type="http://schemas.openxmlformats.org/officeDocument/2006/relationships/image" Target="../media/image1.jpeg" /><Relationship Id="rId16"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slideLayout" Target="../slideLayouts/slideLayout21.xml" /><Relationship Id="rId11" Type="http://schemas.openxmlformats.org/officeDocument/2006/relationships/slideLayout" Target="../slideLayouts/slideLayout22.xml" /><Relationship Id="rId12" Type="http://schemas.openxmlformats.org/officeDocument/2006/relationships/slideLayout" Target="../slideLayouts/slideLayout23.xml" /><Relationship Id="rId13" Type="http://schemas.openxmlformats.org/officeDocument/2006/relationships/image" Target="../media/image4.png" /><Relationship Id="rId14" Type="http://schemas.openxmlformats.org/officeDocument/2006/relationships/image" Target="../media/image1.jpeg" /><Relationship Id="rId15" Type="http://schemas.openxmlformats.org/officeDocument/2006/relationships/theme" Target="../theme/theme2.xml" /><Relationship Id="rId2" Type="http://schemas.openxmlformats.org/officeDocument/2006/relationships/slideLayout" Target="../slideLayouts/slideLayout13.xml" /><Relationship Id="rId3" Type="http://schemas.openxmlformats.org/officeDocument/2006/relationships/slideLayout" Target="../slideLayouts/slideLayout14.xml" /><Relationship Id="rId4" Type="http://schemas.openxmlformats.org/officeDocument/2006/relationships/slideLayout" Target="../slideLayouts/slideLayout15.xml" /><Relationship Id="rId5" Type="http://schemas.openxmlformats.org/officeDocument/2006/relationships/slideLayout" Target="../slideLayouts/slideLayout16.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slideLayout" Target="../slideLayouts/slideLayout20.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15">
            <a:lum/>
          </a:blip>
          <a:stretch>
            <a:fillRect/>
          </a:stretch>
        </a:blipFill>
        <a:effectLst/>
      </p:bgPr>
    </p:bg>
    <p:spTree>
      <p:nvGrpSpPr>
        <p:cNvPr id="1" name=""/>
        <p:cNvGrpSpPr/>
        <p:nvPr/>
      </p:nvGrpSpPr>
      <p:grpSpPr>
        <a:xfrm>
          <a:off x="0" y="0"/>
          <a:ext cx="0" cy="0"/>
        </a:xfrm>
      </p:grpSpPr>
      <p:sp>
        <p:nvSpPr>
          <p:cNvPr id="7" name="标题占位符 1"/>
          <p:cNvSpPr>
            <a:spLocks noGrp="1"/>
          </p:cNvSpPr>
          <p:nvPr>
            <p:ph type="title"/>
            <p:custDataLst>
              <p:tags r:id="rId12"/>
            </p:custDataLst>
          </p:nvPr>
        </p:nvSpPr>
        <p:spPr>
          <a:xfrm>
            <a:off x="838200" y="365125"/>
            <a:ext cx="10515600" cy="1325563"/>
          </a:xfrm>
          <a:prstGeom prst="rect">
            <a:avLst/>
          </a:prstGeom>
        </p:spPr>
        <p:txBody>
          <a:bodyPr vert="horz" lIns="91440" tIns="45720" rIns="91440" bIns="45720" rtlCol="0" anchor="ctr">
            <a:normAutofit/>
          </a:bodyPr>
          <a:lstStyle>
            <a:defPPr/>
          </a:lstStyle>
          <a:p>
            <a:r>
              <a:rPr lang="zh-CN" altLang="en-US"/>
              <a:t>单击此处编辑母版标题样式</a:t>
            </a:r>
          </a:p>
        </p:txBody>
      </p:sp>
      <p:sp>
        <p:nvSpPr>
          <p:cNvPr id="8" name="文本占位符 2"/>
          <p:cNvSpPr>
            <a:spLocks noGrp="1"/>
          </p:cNvSpPr>
          <p:nvPr>
            <p:ph type="body" idx="1"/>
            <p:custDataLst>
              <p:tags r:id="rId13"/>
            </p:custDataLst>
          </p:nvPr>
        </p:nvSpPr>
        <p:spPr>
          <a:xfrm>
            <a:off x="838200" y="1825625"/>
            <a:ext cx="10515600" cy="4351338"/>
          </a:xfrm>
          <a:prstGeom prst="rect">
            <a:avLst/>
          </a:prstGeom>
        </p:spPr>
        <p:txBody>
          <a:bodyPr vert="horz" lIns="91440" tIns="45720" rIns="91440" bIns="45720" rtlCol="0">
            <a:normAutofit/>
          </a:bodyPr>
          <a:lstStyle>
            <a:def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pPr/>
              <a:t>2020/7/12</a:t>
            </a:fld>
            <a:endParaRPr lang="zh-CN" altLang="en-US"/>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pPr/>
              <a:t>0</a:t>
            </a:fld>
            <a:endParaRPr lang="zh-CN" altLang="en-US"/>
          </a:p>
        </p:txBody>
      </p:sp>
      <p:sp>
        <p:nvSpPr>
          <p:cNvPr id="2" name="KSO_TEMPLATE" hidden="1"/>
          <p:cNvSpPr/>
          <p:nvPr userDrawn="1">
            <p:custDataLst>
              <p:tags r:id="rId14"/>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87" r:id="rId1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14">
            <a:lum/>
          </a:blip>
          <a:stretch>
            <a:fillRect/>
          </a:stretch>
        </a:blipFill>
        <a:effectLst/>
      </p:bgPr>
    </p:bg>
    <p:spTree>
      <p:nvGrpSpPr>
        <p:cNvPr id="1" name=""/>
        <p:cNvGrpSpPr/>
        <p:nvPr/>
      </p:nvGrpSpPr>
      <p:grpSpPr>
        <a:xfrm>
          <a:off x="0" y="0"/>
          <a:ext cx="0" cy="0"/>
        </a:xfrm>
      </p:grpSpPr>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defPPr/>
            <a:lvl1pPr algn="r">
              <a:defRPr sz="10300" b="0">
                <a:ln>
                  <a:noFill/>
                </a:ln>
                <a:solidFill>
                  <a:schemeClr val="accent1">
                    <a:alpha val="25000"/>
                  </a:schemeClr>
                </a:solidFill>
                <a:latin typeface="+mj-lt"/>
              </a:defRPr>
            </a:lvl1pPr>
          </a:lstStyle>
          <a:p>
            <a:pPr/>
            <a:fld id="{330D16E9-2031-415C-9BBF-F3470272FBC5}" type="slidenum">
              <a:rPr lang="zh-CN" altLang="en-US" smtClean="0"/>
              <a:pPr/>
              <a:t>‹#›</a:t>
            </a:fld>
            <a:endParaRPr lang="zh-CN" altLang="en-US"/>
          </a:p>
        </p:txBody>
      </p:sp>
      <p:pic>
        <p:nvPicPr>
          <p:cNvPr id="7" name="图片 6"/>
          <p:cNvPicPr>
            <a:picLocks noChangeAspect="1"/>
          </p:cNvPicPr>
          <p:nvPr/>
        </p:nvPicPr>
        <p:blipFill>
          <a:blip r:embed="rId13"/>
          <a:stretch>
            <a:fillRect/>
          </a:stretch>
        </p:blipFill>
        <p:spPr>
          <a:xfrm>
            <a:off x="0" y="79230"/>
            <a:ext cx="3375132" cy="980901"/>
          </a:xfrm>
          <a:prstGeom prst="rect">
            <a:avLst/>
          </a:prstGeom>
        </p:spPr>
      </p:pic>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ransition/>
  <p:timing/>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anose="020b0604020202020204" pitchFamily="34" charset="0"/>
        <a:buChar char=" "/>
        <a:defRPr sz="2400" kern="1200">
          <a:solidFill>
            <a:schemeClr val="tx1">
              <a:lumMod val="85000"/>
              <a:lumOff val="15000"/>
            </a:schemeClr>
          </a:solidFill>
          <a:latin typeface="+mn-lt"/>
          <a:ea typeface="+mn-ea"/>
          <a:cs typeface="+mn-cs"/>
        </a:defRPr>
      </a:lvl1pPr>
      <a:lvl2pPr marL="347345" indent="-342900" algn="l" defTabSz="914400" rtl="0" eaLnBrk="1" latinLnBrk="0" hangingPunct="1">
        <a:lnSpc>
          <a:spcPct val="85000"/>
        </a:lnSpc>
        <a:spcBef>
          <a:spcPts val="600"/>
        </a:spcBef>
        <a:buFont typeface="Arial" panose="020b0604020202020204"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anose="020b0604020202020204"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anose="020b0604020202020204"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anose="020b0604020202020204" pitchFamily="34" charset="0"/>
        <a:buChar char=" "/>
        <a:defRPr sz="1800" kern="1200">
          <a:solidFill>
            <a:schemeClr val="tx1">
              <a:lumMod val="85000"/>
              <a:lumOff val="15000"/>
            </a:schemeClr>
          </a:solidFill>
          <a:latin typeface="+mn-lt"/>
          <a:ea typeface="+mn-ea"/>
          <a:cs typeface="+mn-cs"/>
        </a:defRPr>
      </a:lvl5pPr>
      <a:lvl6pPr marL="1200150" indent="-228600" algn="l" defTabSz="914400" rtl="0" eaLnBrk="1" latinLnBrk="0" hangingPunct="1">
        <a:lnSpc>
          <a:spcPct val="85000"/>
        </a:lnSpc>
        <a:spcBef>
          <a:spcPts val="600"/>
        </a:spcBef>
        <a:buFont typeface="Arial" panose="020b0604020202020204" pitchFamily="34" charset="0"/>
        <a:buChar char=" "/>
        <a:defRPr sz="1800" kern="1200">
          <a:solidFill>
            <a:schemeClr val="tx1">
              <a:lumMod val="85000"/>
              <a:lumOff val="15000"/>
            </a:schemeClr>
          </a:solidFill>
          <a:latin typeface="+mn-lt"/>
          <a:ea typeface="+mn-ea"/>
          <a:cs typeface="+mn-cs"/>
        </a:defRPr>
      </a:lvl6pPr>
      <a:lvl7pPr marL="1400175" indent="-228600" algn="l" defTabSz="914400" rtl="0" eaLnBrk="1" latinLnBrk="0" hangingPunct="1">
        <a:lnSpc>
          <a:spcPct val="85000"/>
        </a:lnSpc>
        <a:spcBef>
          <a:spcPts val="600"/>
        </a:spcBef>
        <a:buFont typeface="Arial" panose="020b0604020202020204" pitchFamily="34" charset="0"/>
        <a:buChar char=" "/>
        <a:defRPr sz="1800" kern="1200">
          <a:solidFill>
            <a:schemeClr val="tx1">
              <a:lumMod val="85000"/>
              <a:lumOff val="15000"/>
            </a:schemeClr>
          </a:solidFill>
          <a:latin typeface="+mn-lt"/>
          <a:ea typeface="+mn-ea"/>
          <a:cs typeface="+mn-cs"/>
        </a:defRPr>
      </a:lvl7pPr>
      <a:lvl8pPr marL="1600200" indent="-228600" algn="l" defTabSz="914400" rtl="0" eaLnBrk="1" latinLnBrk="0" hangingPunct="1">
        <a:lnSpc>
          <a:spcPct val="85000"/>
        </a:lnSpc>
        <a:spcBef>
          <a:spcPts val="600"/>
        </a:spcBef>
        <a:buFont typeface="Arial" panose="020b0604020202020204" pitchFamily="34" charset="0"/>
        <a:buChar char=" "/>
        <a:defRPr sz="1800" kern="1200">
          <a:solidFill>
            <a:schemeClr val="tx1">
              <a:lumMod val="85000"/>
              <a:lumOff val="15000"/>
            </a:schemeClr>
          </a:solidFill>
          <a:latin typeface="+mn-lt"/>
          <a:ea typeface="+mn-ea"/>
          <a:cs typeface="+mn-cs"/>
        </a:defRPr>
      </a:lvl8pPr>
      <a:lvl9pPr marL="1800225" indent="-228600" algn="l" defTabSz="914400" rtl="0" eaLnBrk="1" latinLnBrk="0" hangingPunct="1">
        <a:lnSpc>
          <a:spcPct val="85000"/>
        </a:lnSpc>
        <a:spcBef>
          <a:spcPts val="600"/>
        </a:spcBef>
        <a:buFont typeface="Arial" panose="020b0604020202020204"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notesSlide" Target="../notesSlides/notesSlide1.xml" /><Relationship Id="rId3" Type="http://schemas.openxmlformats.org/officeDocument/2006/relationships/image" Target="../media/image5.png" /><Relationship Id="rId4" Type="http://schemas.microsoft.com/office/2007/relationships/hdphoto" Target="../media/image6.wdp"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jpeg" /><Relationship Id="rId3" Type="http://schemas.openxmlformats.org/officeDocument/2006/relationships/image" Target="../media/image7.emf" /><Relationship Id="rId4" Type="http://schemas.openxmlformats.org/officeDocument/2006/relationships/image" Target="../media/image8.emf"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image" Target="../media/image9.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image" Target="../media/image10.png" /><Relationship Id="rId3" Type="http://schemas.openxmlformats.org/officeDocument/2006/relationships/image" Target="../media/image11.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jpeg" /><Relationship Id="rId3" Type="http://schemas.openxmlformats.org/officeDocument/2006/relationships/image" Target="../media/image12.jpeg" /><Relationship Id="rId4" Type="http://schemas.openxmlformats.org/officeDocument/2006/relationships/image" Target="../media/image13.png" /><Relationship Id="rId5" Type="http://schemas.openxmlformats.org/officeDocument/2006/relationships/image" Target="../media/image14.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jpeg" /><Relationship Id="rId3" Type="http://schemas.openxmlformats.org/officeDocument/2006/relationships/image" Target="../media/image15.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image" Target="../media/image16.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image" Target="../media/image17.png" /><Relationship Id="rId3" Type="http://schemas.microsoft.com/office/2007/relationships/hdphoto" Target="../media/image18.wdp"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jpeg" /><Relationship Id="rId3" Type="http://schemas.openxmlformats.org/officeDocument/2006/relationships/image" Target="../media/image19.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jpeg" /><Relationship Id="rId3" Type="http://schemas.openxmlformats.org/officeDocument/2006/relationships/image" Target="../media/image20.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1.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image" Target="../media/image21.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jpeg" /><Relationship Id="rId3" Type="http://schemas.openxmlformats.org/officeDocument/2006/relationships/image" Target="../media/image22.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notesSlide" Target="../notesSlides/notesSlide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1.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1.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1.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image" Target="../media/image23.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文本框 5"/>
          <p:cNvSpPr txBox="1"/>
          <p:nvPr/>
        </p:nvSpPr>
        <p:spPr>
          <a:xfrm>
            <a:off x="193638" y="1922160"/>
            <a:ext cx="10628555" cy="813556"/>
          </a:xfrm>
          <a:prstGeom prst="rect">
            <a:avLst/>
          </a:prstGeom>
          <a:noFill/>
        </p:spPr>
        <p:txBody>
          <a:bodyPr wrap="square" rtlCol="0">
            <a:spAutoFit/>
          </a:bodyPr>
          <a:lstStyle>
            <a:defPPr/>
          </a:lstStyle>
          <a:p>
            <a:pPr>
              <a:lnSpc>
                <a:spcPct val="130000"/>
              </a:lnSpc>
            </a:pPr>
            <a:r>
              <a:rPr lang="zh-CN" altLang="en-US" sz="4000" b="1">
                <a:solidFill>
                  <a:srgbClr val="FF0000"/>
                </a:solidFill>
              </a:rPr>
              <a:t> 第</a:t>
            </a:r>
            <a:r>
              <a:rPr lang="en-US" altLang="zh-CN" sz="4000" b="1">
                <a:solidFill>
                  <a:srgbClr val="FF0000"/>
                </a:solidFill>
              </a:rPr>
              <a:t>7</a:t>
            </a:r>
            <a:r>
              <a:rPr lang="zh-CN" altLang="en-US" sz="4000" b="1">
                <a:solidFill>
                  <a:srgbClr val="FF0000"/>
                </a:solidFill>
              </a:rPr>
              <a:t>课  全球联系的初步建立与世界格局的演变</a:t>
            </a:r>
            <a:endParaRPr lang="zh-CN" altLang="en-US" sz="4000" b="1">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2"/>
          <p:cNvSpPr txBox="1"/>
          <p:nvPr/>
        </p:nvSpPr>
        <p:spPr>
          <a:xfrm>
            <a:off x="483551" y="298817"/>
            <a:ext cx="2573532" cy="584775"/>
          </a:xfrm>
          <a:prstGeom prst="rect">
            <a:avLst/>
          </a:prstGeom>
          <a:noFill/>
        </p:spPr>
        <p:txBody>
          <a:bodyPr wrap="square" rtlCol="0">
            <a:spAutoFit/>
          </a:bodyPr>
          <a:lstStyle>
            <a:defPPr/>
          </a:lstStyle>
          <a:p>
            <a:pPr/>
            <a:r>
              <a:rPr lang="zh-CN" altLang="en-US" sz="3200" b="1" smtClean="0">
                <a:solidFill>
                  <a:srgbClr val="FF0000"/>
                </a:solidFill>
              </a:rPr>
              <a:t> </a:t>
            </a:r>
            <a:endParaRPr lang="zh-CN" altLang="en-US" sz="3200" b="1">
              <a:solidFill>
                <a:srgbClr val="FF0000"/>
              </a:solidFill>
            </a:endParaRPr>
          </a:p>
        </p:txBody>
      </p:sp>
      <p:sp>
        <p:nvSpPr>
          <p:cNvPr id="31746" name="Rectangle 2"/>
          <p:cNvSpPr>
            <a:spLocks noChangeArrowheads="1"/>
          </p:cNvSpPr>
          <p:nvPr/>
        </p:nvSpPr>
        <p:spPr bwMode="auto">
          <a:xfrm>
            <a:off x="613356" y="652759"/>
            <a:ext cx="11109271" cy="461665"/>
          </a:xfrm>
          <a:prstGeom prst="rect">
            <a:avLst/>
          </a:prstGeom>
          <a:noFill/>
          <a:ln w="9525">
            <a:noFill/>
            <a:miter lim="800000"/>
          </a:ln>
          <a:effectLst/>
        </p:spPr>
        <p:txBody>
          <a:bodyPr vert="horz" wrap="square" lIns="91440" tIns="45720" rIns="91440" bIns="45720" numCol="1" anchor="ctr" anchorCtr="0" compatLnSpc="1">
            <a:spAutoFit/>
          </a:bodyPr>
          <a:lstStyle>
            <a:defPPr/>
          </a:lstStyle>
          <a:p>
            <a:pPr marL="0" marR="0" lvl="0" indent="200025" algn="l" defTabSz="914400" rtl="0" eaLnBrk="1" fontAlgn="base" latinLnBrk="0" hangingPunct="1">
              <a:lnSpc>
                <a:spcPct val="100000"/>
              </a:lnSpc>
              <a:spcBef>
                <a:spcPct val="0"/>
              </a:spcBef>
              <a:spcAft>
                <a:spcPct val="0"/>
              </a:spcAft>
              <a:buClrTx/>
              <a:buSzTx/>
            </a:pPr>
            <a:r>
              <a:rPr kumimoji="0" lang="zh-CN" altLang="en-US" sz="2400" b="1" i="0" u="none" strike="noStrike" cap="none" normalizeH="0" baseline="0" smtClean="0">
                <a:ln>
                  <a:noFill/>
                </a:ln>
                <a:effectLst/>
                <a:latin typeface="宋体" panose="02010600030101010101" pitchFamily="2" charset="-122"/>
                <a:ea typeface="宋体" panose="02010600030101010101" pitchFamily="2" charset="-122"/>
                <a:cs typeface="宋体" panose="02010600030101010101" pitchFamily="2" charset="-122"/>
              </a:rPr>
              <a:t>一、</a:t>
            </a:r>
            <a:r>
              <a:rPr kumimoji="0" lang="zh-CN" sz="2400" b="1" i="0" u="none" strike="noStrike" cap="none" normalizeH="0" baseline="0" smtClean="0">
                <a:ln>
                  <a:noFill/>
                </a:ln>
                <a:effectLst/>
                <a:latin typeface="宋体" panose="02010600030101010101" pitchFamily="2" charset="-122"/>
                <a:ea typeface="宋体" panose="02010600030101010101" pitchFamily="2" charset="-122"/>
                <a:cs typeface="宋体" panose="02010600030101010101" pitchFamily="2" charset="-122"/>
              </a:rPr>
              <a:t>人口迁移与物种交换</a:t>
            </a:r>
            <a:endParaRPr kumimoji="0" lang="zh-CN" sz="2400" b="1" i="0" u="none" strike="noStrike" cap="none" normalizeH="0" baseline="0" smtClean="0">
              <a:ln>
                <a:noFill/>
              </a:ln>
              <a:effectLst/>
              <a:latin typeface="宋体" pitchFamily="2" charset="-122"/>
              <a:ea typeface="宋体" pitchFamily="2" charset="-122"/>
              <a:cs typeface="宋体" panose="02010600030101010101" pitchFamily="2" charset="-122"/>
            </a:endParaRPr>
          </a:p>
        </p:txBody>
      </p:sp>
      <p:graphicFrame>
        <p:nvGraphicFramePr>
          <p:cNvPr id="6" name="表格 5"/>
          <p:cNvGraphicFramePr>
            <a:graphicFrameLocks noGrp="1"/>
          </p:cNvGraphicFramePr>
          <p:nvPr>
            <p:extLst>
              <p:ext uri="{D42A27DB-BD31-4B8C-83A1-F6EECF244321}">
                <p14:modId xmlns:p14="http://schemas.microsoft.com/office/powerpoint/2010/main" val="3589040363"/>
              </p:ext>
            </p:extLst>
          </p:nvPr>
        </p:nvGraphicFramePr>
        <p:xfrm>
          <a:off x="559567" y="1355464"/>
          <a:ext cx="10912475" cy="4897119"/>
        </p:xfrm>
        <a:graphic>
          <a:graphicData uri="http://schemas.openxmlformats.org/drawingml/2006/table">
            <a:tbl>
              <a:tblPr>
                <a:tableStyleId>{5C22544A-7EE6-4342-B048-85BDC9FD1C3A}</a:tableStyleId>
              </a:tblPr>
              <a:tblGrid>
                <a:gridCol w="10912475"/>
              </a:tblGrid>
              <a:tr h="4703989">
                <a:tc>
                  <a:txBody>
                    <a:bodyPr vert="horz" wrap="square"/>
                    <a:lstStyle>
                      <a:defPPr/>
                    </a:lstStyle>
                    <a:p>
                      <a:pPr algn="l">
                        <a:lnSpc>
                          <a:spcPct val="150000"/>
                        </a:lnSpc>
                        <a:spcAft>
                          <a:spcPts val="1000"/>
                        </a:spcAft>
                      </a:pPr>
                      <a:r>
                        <a:rPr lang="en-US" sz="2400" b="1" kern="0">
                          <a:effectLst/>
                        </a:rPr>
                        <a:t>1</a:t>
                      </a:r>
                      <a:r>
                        <a:rPr lang="zh-CN" sz="2400" b="1" kern="0">
                          <a:effectLst/>
                        </a:rPr>
                        <a:t>、人口迁移</a:t>
                      </a:r>
                      <a:endParaRPr lang="zh-CN" sz="2400" b="1" kern="100">
                        <a:effectLst/>
                      </a:endParaRPr>
                    </a:p>
                    <a:p>
                      <a:pPr algn="l">
                        <a:lnSpc>
                          <a:spcPct val="150000"/>
                        </a:lnSpc>
                        <a:spcAft>
                          <a:spcPts val="1000"/>
                        </a:spcAft>
                      </a:pPr>
                      <a:r>
                        <a:rPr lang="zh-CN" sz="2400" b="1" kern="0">
                          <a:effectLst/>
                        </a:rPr>
                        <a:t>（</a:t>
                      </a:r>
                      <a:r>
                        <a:rPr lang="en-US" sz="2400" b="1" kern="0">
                          <a:effectLst/>
                        </a:rPr>
                        <a:t>1</a:t>
                      </a:r>
                      <a:r>
                        <a:rPr lang="zh-CN" sz="2400" b="1" kern="0">
                          <a:effectLst/>
                        </a:rPr>
                        <a:t>）原因：新航路的开辟促进了世界各地人们的相互往来，推动了人口的迁移。</a:t>
                      </a:r>
                      <a:endParaRPr lang="zh-CN" sz="2400" b="1" kern="100">
                        <a:effectLst/>
                      </a:endParaRPr>
                    </a:p>
                    <a:p>
                      <a:pPr algn="l">
                        <a:lnSpc>
                          <a:spcPct val="150000"/>
                        </a:lnSpc>
                        <a:spcAft>
                          <a:spcPts val="1000"/>
                        </a:spcAft>
                      </a:pPr>
                      <a:r>
                        <a:rPr lang="zh-CN" sz="2400" b="1" kern="0">
                          <a:effectLst/>
                        </a:rPr>
                        <a:t>（</a:t>
                      </a:r>
                      <a:r>
                        <a:rPr lang="en-US" sz="2400" b="1" kern="0">
                          <a:effectLst/>
                        </a:rPr>
                        <a:t>2</a:t>
                      </a:r>
                      <a:r>
                        <a:rPr lang="zh-CN" sz="2400" b="1" kern="0">
                          <a:effectLst/>
                        </a:rPr>
                        <a:t>）表现</a:t>
                      </a:r>
                      <a:endParaRPr lang="zh-CN" sz="2400" b="1" kern="100">
                        <a:effectLst/>
                      </a:endParaRPr>
                    </a:p>
                    <a:p>
                      <a:pPr algn="l">
                        <a:lnSpc>
                          <a:spcPct val="150000"/>
                        </a:lnSpc>
                        <a:spcAft>
                          <a:spcPts val="1000"/>
                        </a:spcAft>
                      </a:pPr>
                      <a:r>
                        <a:rPr lang="zh-CN" sz="2400" b="1" kern="0">
                          <a:effectLst/>
                        </a:rPr>
                        <a:t>新航路开辟后的</a:t>
                      </a:r>
                      <a:r>
                        <a:rPr lang="en-US" sz="2400" b="1" kern="0">
                          <a:effectLst/>
                        </a:rPr>
                        <a:t>100</a:t>
                      </a:r>
                      <a:r>
                        <a:rPr lang="zh-CN" sz="2400" b="1" kern="0">
                          <a:effectLst/>
                        </a:rPr>
                        <a:t>年间，随着欧洲人的入侵并在美洲建立殖民地，美洲的印第安人人口减少</a:t>
                      </a:r>
                      <a:r>
                        <a:rPr lang="en-US" sz="2400" b="1" kern="0">
                          <a:effectLst/>
                        </a:rPr>
                        <a:t>90</a:t>
                      </a:r>
                      <a:r>
                        <a:rPr lang="zh-CN" sz="2400" b="1" kern="0">
                          <a:effectLst/>
                        </a:rPr>
                        <a:t>％—</a:t>
                      </a:r>
                      <a:r>
                        <a:rPr lang="en-US" sz="2400" b="1" kern="0">
                          <a:effectLst/>
                        </a:rPr>
                        <a:t>95</a:t>
                      </a:r>
                      <a:r>
                        <a:rPr lang="zh-CN" sz="2400" b="1" kern="0">
                          <a:effectLst/>
                        </a:rPr>
                        <a:t>％；</a:t>
                      </a:r>
                      <a:endParaRPr lang="zh-CN" sz="2400" b="1" kern="100">
                        <a:effectLst/>
                      </a:endParaRPr>
                    </a:p>
                    <a:p>
                      <a:pPr algn="l">
                        <a:lnSpc>
                          <a:spcPct val="150000"/>
                        </a:lnSpc>
                        <a:spcAft>
                          <a:spcPts val="1000"/>
                        </a:spcAft>
                      </a:pPr>
                      <a:r>
                        <a:rPr lang="zh-CN" sz="2400" b="1" kern="100">
                          <a:effectLst/>
                        </a:rPr>
                        <a:t>，</a:t>
                      </a:r>
                      <a:r>
                        <a:rPr lang="zh-CN" sz="2400" b="1" kern="0">
                          <a:effectLst/>
                        </a:rPr>
                        <a:t>美洲还成为世界上族群混合程度很高的地区：土著印第安人、欧洲白人、非洲黑人，以及其他混合血统的人，共同生活在这里；另外大洋洲、非洲和亚洲等地区也都有族群混合现象</a:t>
                      </a:r>
                      <a:r>
                        <a:rPr lang="zh-CN" sz="1050" kern="0">
                          <a:effectLst/>
                        </a:rPr>
                        <a:t>。</a:t>
                      </a:r>
                      <a:endParaRPr lang="zh-CN" sz="1050" kern="100">
                        <a:effectLst/>
                        <a:latin typeface="Calibri"/>
                        <a:ea typeface="宋体"/>
                        <a:cs typeface="Times New Roman"/>
                      </a:endParaRPr>
                    </a:p>
                  </a:txBody>
                  <a:tcPr marL="114300" marR="114300" marT="0" marB="0"/>
                </a:tc>
              </a:tr>
            </a:tbl>
          </a:graphicData>
        </a:graphic>
      </p:graphicFrame>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673" name="Rectangle 1"/>
          <p:cNvSpPr>
            <a:spLocks noChangeArrowheads="1"/>
          </p:cNvSpPr>
          <p:nvPr/>
        </p:nvSpPr>
        <p:spPr bwMode="auto">
          <a:xfrm>
            <a:off x="745490" y="941282"/>
            <a:ext cx="10657840" cy="5262979"/>
          </a:xfrm>
          <a:prstGeom prst="rect">
            <a:avLst/>
          </a:prstGeom>
          <a:noFill/>
          <a:ln w="9525">
            <a:solidFill>
              <a:srgbClr val="FF0000"/>
            </a:solidFill>
            <a:miter lim="800000"/>
          </a:ln>
          <a:effectLst/>
        </p:spPr>
        <p:txBody>
          <a:bodyPr vert="horz" wrap="square" lIns="91440" tIns="45720" rIns="91440" bIns="45720" numCol="1" anchor="ctr" anchorCtr="0" compatLnSpc="1">
            <a:spAutoFit/>
          </a:bodyPr>
          <a:lstStyle>
            <a:defPPr/>
          </a:lstStyle>
          <a:p>
            <a:pPr lvl="0" indent="200025" fontAlgn="base">
              <a:lnSpc>
                <a:spcPct val="150000"/>
              </a:lnSpc>
              <a:spcBef>
                <a:spcPct val="0"/>
              </a:spcBef>
              <a:spcAft>
                <a:spcPct val="0"/>
              </a:spcAft>
            </a:pPr>
            <a:r>
              <a:rPr lang="en-US" altLang="zh-CN" sz="3200" b="1">
                <a:solidFill>
                  <a:srgbClr val="000000"/>
                </a:solidFill>
                <a:latin typeface="Calibri" panose="020f0502020204030204" pitchFamily="34" charset="0"/>
                <a:ea typeface="宋体" panose="02010600030101010101" pitchFamily="2" charset="-122"/>
                <a:cs typeface="Times New Roman" panose="02020603050405020304" pitchFamily="18" charset="0"/>
              </a:rPr>
              <a:t>2</a:t>
            </a:r>
            <a:r>
              <a:rPr lang="zh-CN" altLang="en-US" sz="3200" b="1">
                <a:solidFill>
                  <a:srgbClr val="000000"/>
                </a:solidFill>
                <a:latin typeface="Calibri" panose="020f0502020204030204" pitchFamily="34" charset="0"/>
                <a:ea typeface="宋体" panose="02010600030101010101" pitchFamily="2" charset="-122"/>
                <a:cs typeface="Times New Roman" panose="02020603050405020304" pitchFamily="18" charset="0"/>
              </a:rPr>
              <a:t>、物种交换</a:t>
            </a:r>
          </a:p>
          <a:p>
            <a:pPr lvl="0" indent="200025" fontAlgn="base">
              <a:lnSpc>
                <a:spcPct val="150000"/>
              </a:lnSpc>
              <a:spcBef>
                <a:spcPct val="0"/>
              </a:spcBef>
              <a:spcAft>
                <a:spcPct val="0"/>
              </a:spcAft>
            </a:pPr>
            <a:r>
              <a:rPr lang="zh-CN" altLang="en-US" sz="3200" b="1">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en-US" altLang="zh-CN" sz="3200" b="1">
                <a:solidFill>
                  <a:srgbClr val="000000"/>
                </a:solidFill>
                <a:latin typeface="Calibri" panose="020f0502020204030204" pitchFamily="34" charset="0"/>
                <a:ea typeface="宋体" panose="02010600030101010101" pitchFamily="2" charset="-122"/>
                <a:cs typeface="Times New Roman" panose="02020603050405020304" pitchFamily="18" charset="0"/>
              </a:rPr>
              <a:t>1</a:t>
            </a:r>
            <a:r>
              <a:rPr lang="zh-CN" altLang="en-US" sz="3200" b="1">
                <a:solidFill>
                  <a:srgbClr val="000000"/>
                </a:solidFill>
                <a:latin typeface="Calibri" panose="020f0502020204030204" pitchFamily="34" charset="0"/>
                <a:ea typeface="宋体" panose="02010600030101010101" pitchFamily="2" charset="-122"/>
                <a:cs typeface="Times New Roman" panose="02020603050405020304" pitchFamily="18" charset="0"/>
              </a:rPr>
              <a:t>）欧洲人把欧亚大陆的马、牛、猪、羊、鸡等家畜，小麦、燕麦、大麦、裸麦等农作物，橄榄和葡萄等水果引入美洲；</a:t>
            </a:r>
          </a:p>
          <a:p>
            <a:pPr lvl="0" indent="200025" fontAlgn="base">
              <a:lnSpc>
                <a:spcPct val="150000"/>
              </a:lnSpc>
              <a:spcBef>
                <a:spcPct val="0"/>
              </a:spcBef>
              <a:spcAft>
                <a:spcPct val="0"/>
              </a:spcAft>
            </a:pPr>
            <a:r>
              <a:rPr lang="zh-CN" altLang="en-US" sz="3200" b="1">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en-US" altLang="zh-CN" sz="3200" b="1">
                <a:solidFill>
                  <a:srgbClr val="000000"/>
                </a:solidFill>
                <a:latin typeface="Calibri" panose="020f0502020204030204" pitchFamily="34" charset="0"/>
                <a:ea typeface="宋体" panose="02010600030101010101" pitchFamily="2" charset="-122"/>
                <a:cs typeface="Times New Roman" panose="02020603050405020304" pitchFamily="18" charset="0"/>
              </a:rPr>
              <a:t>2</a:t>
            </a:r>
            <a:r>
              <a:rPr lang="zh-CN" altLang="en-US" sz="3200" b="1">
                <a:solidFill>
                  <a:srgbClr val="000000"/>
                </a:solidFill>
                <a:latin typeface="Calibri" panose="020f0502020204030204" pitchFamily="34" charset="0"/>
                <a:ea typeface="宋体" panose="02010600030101010101" pitchFamily="2" charset="-122"/>
                <a:cs typeface="Times New Roman" panose="02020603050405020304" pitchFamily="18" charset="0"/>
              </a:rPr>
              <a:t>）美洲的特产马铃薯、玉米、番茄、甘薯、花生、南瓜和可可等也流向世界各地。据统计，今天世界的植物食品中，约有</a:t>
            </a:r>
            <a:r>
              <a:rPr lang="en-US" altLang="zh-CN" sz="3200" b="1">
                <a:solidFill>
                  <a:srgbClr val="000000"/>
                </a:solidFill>
                <a:latin typeface="Calibri" panose="020f0502020204030204" pitchFamily="34" charset="0"/>
                <a:ea typeface="宋体" panose="02010600030101010101" pitchFamily="2" charset="-122"/>
                <a:cs typeface="Times New Roman" panose="02020603050405020304" pitchFamily="18" charset="0"/>
              </a:rPr>
              <a:t>1/3</a:t>
            </a:r>
            <a:r>
              <a:rPr lang="zh-CN" altLang="en-US" sz="3200" b="1">
                <a:solidFill>
                  <a:srgbClr val="000000"/>
                </a:solidFill>
                <a:latin typeface="Calibri" panose="020f0502020204030204" pitchFamily="34" charset="0"/>
                <a:ea typeface="宋体" panose="02010600030101010101" pitchFamily="2" charset="-122"/>
                <a:cs typeface="Times New Roman" panose="02020603050405020304" pitchFamily="18" charset="0"/>
              </a:rPr>
              <a:t>的品种源自美洲。</a:t>
            </a: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图片 4" descr="地图上有字&#10;&#10;描述已自动生成"/>
          <p:cNvPicPr>
            <a:picLocks noChangeAspect="1"/>
          </p:cNvPicPr>
          <p:nvPr/>
        </p:nvPicPr>
        <p:blipFill>
          <a:blip r:embed="rId3">
            <a:extLst>
              <a:ext uri="{BEBA8EAE-BF5A-486C-A8C5-ECC9F3942E4B}">
                <a14:imgProps xmlns:a14="http://schemas.microsoft.com/office/drawing/2010/main">
                  <a14:imgLayer r:embed="rId4">
                    <a14:imgEffect>
                      <a14:saturation sat="200000"/>
                    </a14:imgEffect>
                  </a14:imgLayer>
                </a14:imgProps>
              </a:ext>
              <a:ext uri="{28A0092B-C50C-407E-A947-70E740481C1C}">
                <a14:useLocalDpi xmlns:a14="http://schemas.microsoft.com/office/drawing/2010/main" val="0"/>
              </a:ext>
            </a:extLst>
          </a:blip>
          <a:srcRect t="8256" b="16675"/>
          <a:stretch>
            <a:fillRect/>
          </a:stretch>
        </p:blipFill>
        <p:spPr>
          <a:xfrm>
            <a:off x="15" y="42659"/>
            <a:ext cx="12192224" cy="6772927"/>
          </a:xfrm>
          <a:prstGeom prst="rect">
            <a:avLst/>
          </a:prstGeom>
        </p:spPr>
      </p:pic>
      <p:grpSp>
        <p:nvGrpSpPr>
          <p:cNvPr id="3" name="组合 2"/>
          <p:cNvGrpSpPr/>
          <p:nvPr/>
        </p:nvGrpSpPr>
        <p:grpSpPr>
          <a:xfrm>
            <a:off x="248058" y="264966"/>
            <a:ext cx="4849913" cy="884431"/>
            <a:chOff x="532807" y="169860"/>
            <a:chExt cx="6444322" cy="1175188"/>
          </a:xfrm>
        </p:grpSpPr>
        <p:grpSp>
          <p:nvGrpSpPr>
            <p:cNvPr id="4" name="组合 3"/>
            <p:cNvGrpSpPr/>
            <p:nvPr/>
          </p:nvGrpSpPr>
          <p:grpSpPr>
            <a:xfrm>
              <a:off x="532807" y="169860"/>
              <a:ext cx="6444322" cy="1175188"/>
              <a:chOff x="532807" y="169860"/>
              <a:chExt cx="6444322" cy="1175188"/>
            </a:xfrm>
          </p:grpSpPr>
          <p:sp>
            <p:nvSpPr>
              <p:cNvPr id="9" name="矩形 8"/>
              <p:cNvSpPr/>
              <p:nvPr/>
            </p:nvSpPr>
            <p:spPr>
              <a:xfrm>
                <a:off x="532807" y="169860"/>
                <a:ext cx="6444322" cy="1150473"/>
              </a:xfrm>
              <a:prstGeom prst="rect">
                <a:avLst/>
              </a:prstGeom>
              <a:solidFill>
                <a:schemeClr val="accent4">
                  <a:lumMod val="60000"/>
                  <a:lumOff val="40000"/>
                </a:schemeClr>
              </a:solid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355"/>
              </a:p>
            </p:txBody>
          </p:sp>
          <p:sp>
            <p:nvSpPr>
              <p:cNvPr id="8" name="矩形 7"/>
              <p:cNvSpPr/>
              <p:nvPr/>
            </p:nvSpPr>
            <p:spPr>
              <a:xfrm>
                <a:off x="532807" y="194575"/>
                <a:ext cx="6444322" cy="1150473"/>
              </a:xfrm>
              <a:prstGeom prst="rect">
                <a:avLst/>
              </a:prstGeom>
              <a:no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355"/>
              </a:p>
            </p:txBody>
          </p:sp>
        </p:grpSp>
        <p:sp>
          <p:nvSpPr>
            <p:cNvPr id="6" name="矩形 5"/>
            <p:cNvSpPr/>
            <p:nvPr/>
          </p:nvSpPr>
          <p:spPr>
            <a:xfrm>
              <a:off x="532807" y="354312"/>
              <a:ext cx="6360235" cy="858944"/>
            </a:xfrm>
            <a:prstGeom prst="rect">
              <a:avLst/>
            </a:prstGeom>
          </p:spPr>
          <p:txBody>
            <a:bodyPr wrap="none">
              <a:spAutoFit/>
            </a:bodyPr>
            <a:lstStyle>
              <a:defPPr/>
            </a:lstStyle>
            <a:p>
              <a:pPr/>
              <a:r>
                <a:rPr lang="zh-CN" altLang="en-US" sz="3610" b="1">
                  <a:solidFill>
                    <a:srgbClr val="FF0000"/>
                  </a:solidFill>
                  <a:latin typeface="仓耳爱民小楷 W01" panose="02020400000000000000" pitchFamily="18" charset="-122"/>
                  <a:ea typeface="仓耳爱民小楷 W01" panose="02020400000000000000" pitchFamily="18" charset="-122"/>
                </a:rPr>
                <a:t>物种的交换与疾病传播</a:t>
              </a:r>
            </a:p>
          </p:txBody>
        </p:sp>
      </p:grpSp>
      <p:sp>
        <p:nvSpPr>
          <p:cNvPr id="2" name="矩形: 圆角 1"/>
          <p:cNvSpPr/>
          <p:nvPr/>
        </p:nvSpPr>
        <p:spPr>
          <a:xfrm>
            <a:off x="9252004" y="3057473"/>
            <a:ext cx="841091" cy="939400"/>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355"/>
          </a:p>
        </p:txBody>
      </p:sp>
      <p:grpSp>
        <p:nvGrpSpPr>
          <p:cNvPr id="13" name="组合 12"/>
          <p:cNvGrpSpPr/>
          <p:nvPr/>
        </p:nvGrpSpPr>
        <p:grpSpPr>
          <a:xfrm>
            <a:off x="-15" y="42652"/>
            <a:ext cx="12192239" cy="6772935"/>
            <a:chOff x="-20" y="0"/>
            <a:chExt cx="16200438" cy="8999538"/>
          </a:xfrm>
          <a:gradFill>
            <a:gsLst>
              <a:gs pos="23000">
                <a:srgbClr val="5EBE48">
                  <a:alpha val="90000"/>
                </a:srgbClr>
              </a:gs>
              <a:gs pos="52000">
                <a:schemeClr val="tx1">
                  <a:alpha val="25000"/>
                  <a:lumMod val="55000"/>
                  <a:lumOff val="45000"/>
                </a:schemeClr>
              </a:gs>
              <a:gs pos="100000">
                <a:schemeClr val="tx1">
                  <a:alpha val="0"/>
                  <a:lumMod val="45000"/>
                  <a:lumOff val="55000"/>
                </a:schemeClr>
              </a:gs>
            </a:gsLst>
            <a:lin ang="16200000" scaled="0"/>
          </a:gradFill>
        </p:grpSpPr>
        <p:sp>
          <p:nvSpPr>
            <p:cNvPr id="12" name="矩形 11"/>
            <p:cNvSpPr/>
            <p:nvPr/>
          </p:nvSpPr>
          <p:spPr>
            <a:xfrm>
              <a:off x="-20" y="0"/>
              <a:ext cx="16200438" cy="8999538"/>
            </a:xfrm>
            <a:prstGeom prst="rect">
              <a:avLst/>
            </a:prstGeom>
            <a:gradFill>
              <a:gsLst>
                <a:gs pos="23000">
                  <a:srgbClr val="5EBE48">
                    <a:alpha val="90000"/>
                  </a:srgbClr>
                </a:gs>
                <a:gs pos="52000">
                  <a:schemeClr val="tx1">
                    <a:alpha val="25000"/>
                    <a:lumMod val="55000"/>
                    <a:lumOff val="45000"/>
                  </a:schemeClr>
                </a:gs>
                <a:gs pos="100000">
                  <a:schemeClr val="tx1">
                    <a:alpha val="0"/>
                    <a:lumMod val="45000"/>
                    <a:lumOff val="5500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355"/>
            </a:p>
          </p:txBody>
        </p:sp>
        <p:sp>
          <p:nvSpPr>
            <p:cNvPr id="11" name="矩形 4"/>
            <p:cNvSpPr>
              <a:spLocks noChangeArrowheads="1"/>
            </p:cNvSpPr>
            <p:nvPr/>
          </p:nvSpPr>
          <p:spPr bwMode="auto">
            <a:xfrm>
              <a:off x="349567" y="6972275"/>
              <a:ext cx="15791545" cy="1973546"/>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57785" tIns="28892" rIns="57785" bIns="28892">
              <a:spAutoFit/>
            </a:bodyPr>
            <a:lstStyle>
              <a:defPPr/>
            </a:lstStyle>
            <a:p>
              <a:pPr>
                <a:lnSpc>
                  <a:spcPct val="110000"/>
                </a:lnSpc>
              </a:pPr>
              <a:r>
                <a:rPr lang="zh-CN" altLang="en-US" sz="2105" b="1">
                  <a:solidFill>
                    <a:schemeClr val="bg1">
                      <a:lumMod val="95000"/>
                    </a:schemeClr>
                  </a:solidFill>
                </a:rPr>
                <a:t>积极：①丰富食物结构；改变了人们饮食结构及生活习惯；粮食生产结构</a:t>
              </a:r>
              <a:endParaRPr lang="en-US" altLang="zh-CN" sz="2105" b="1">
                <a:solidFill>
                  <a:schemeClr val="bg1">
                    <a:lumMod val="95000"/>
                  </a:schemeClr>
                </a:solidFill>
              </a:endParaRPr>
            </a:p>
            <a:p>
              <a:pPr>
                <a:lnSpc>
                  <a:spcPct val="110000"/>
                </a:lnSpc>
              </a:pPr>
              <a:r>
                <a:rPr lang="en-US" altLang="zh-CN" sz="2105" b="1">
                  <a:solidFill>
                    <a:schemeClr val="bg1">
                      <a:lumMod val="95000"/>
                    </a:schemeClr>
                  </a:solidFill>
                </a:rPr>
                <a:t>           </a:t>
              </a:r>
              <a:r>
                <a:rPr lang="zh-CN" altLang="en-US" sz="2105" b="1">
                  <a:solidFill>
                    <a:schemeClr val="bg1">
                      <a:lumMod val="95000"/>
                    </a:schemeClr>
                  </a:solidFill>
                </a:rPr>
                <a:t>②</a:t>
              </a:r>
              <a:r>
                <a:rPr lang="en-US" altLang="zh-CN" sz="2105" b="1">
                  <a:solidFill>
                    <a:schemeClr val="bg1">
                      <a:lumMod val="95000"/>
                    </a:schemeClr>
                  </a:solidFill>
                </a:rPr>
                <a:t>.</a:t>
              </a:r>
              <a:r>
                <a:rPr lang="zh-CN" altLang="en-US" sz="2105" b="1">
                  <a:solidFill>
                    <a:schemeClr val="bg1">
                      <a:lumMod val="95000"/>
                    </a:schemeClr>
                  </a:solidFill>
                </a:rPr>
                <a:t>增加粮食产量；经济作物的广泛种植；推动了农产品的商品化，促进经济的开发； </a:t>
              </a:r>
              <a:endParaRPr lang="en-US" altLang="zh-CN" sz="2105" b="1">
                <a:solidFill>
                  <a:schemeClr val="bg1">
                    <a:lumMod val="95000"/>
                  </a:schemeClr>
                </a:solidFill>
              </a:endParaRPr>
            </a:p>
            <a:p>
              <a:pPr>
                <a:lnSpc>
                  <a:spcPct val="110000"/>
                </a:lnSpc>
              </a:pPr>
              <a:r>
                <a:rPr lang="en-US" altLang="zh-CN" sz="2105" b="1">
                  <a:solidFill>
                    <a:schemeClr val="bg1">
                      <a:lumMod val="95000"/>
                    </a:schemeClr>
                  </a:solidFill>
                </a:rPr>
                <a:t>           </a:t>
              </a:r>
              <a:r>
                <a:rPr lang="zh-CN" altLang="en-US" sz="2105" b="1">
                  <a:solidFill>
                    <a:schemeClr val="bg1">
                      <a:lumMod val="95000"/>
                    </a:schemeClr>
                  </a:solidFill>
                </a:rPr>
                <a:t>③促进了世界的交流，推动了世界市场的形成与发展。</a:t>
              </a:r>
            </a:p>
            <a:p>
              <a:pPr>
                <a:lnSpc>
                  <a:spcPct val="110000"/>
                </a:lnSpc>
              </a:pPr>
              <a:r>
                <a:rPr lang="zh-CN" altLang="en-US" sz="2105" b="1">
                  <a:solidFill>
                    <a:schemeClr val="bg1">
                      <a:lumMod val="95000"/>
                    </a:schemeClr>
                  </a:solidFill>
                </a:rPr>
                <a:t>消极：各种疾病的传播造成原住民的死亡和原有社会的解体，欧洲人在美洲迅速建立起殖民统治。</a:t>
              </a:r>
              <a:endParaRPr lang="en-US" altLang="zh-CN" sz="2105" b="1">
                <a:solidFill>
                  <a:schemeClr val="bg1">
                    <a:lumMod val="95000"/>
                  </a:schemeClr>
                </a:solidFill>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Picture 2" descr="C:\Users\Administrator\Desktop\图片1.jpg"/>
          <p:cNvPicPr>
            <a:picLocks noChangeAspect="1" noChangeArrowheads="1"/>
          </p:cNvPicPr>
          <p:nvPr/>
        </p:nvPicPr>
        <p:blipFill>
          <a:blip r:embed="rId2">
            <a:lum/>
          </a:blip>
          <a:stretch>
            <a:fillRect/>
          </a:stretch>
        </p:blipFill>
        <p:spPr bwMode="auto">
          <a:xfrm>
            <a:off x="0" y="1"/>
            <a:ext cx="12191999" cy="6857999"/>
          </a:xfrm>
          <a:prstGeom prst="rect">
            <a:avLst/>
          </a:prstGeom>
          <a:noFill/>
        </p:spPr>
      </p:pic>
      <p:sp>
        <p:nvSpPr>
          <p:cNvPr id="2" name="文本框 2"/>
          <p:cNvSpPr txBox="1"/>
          <p:nvPr/>
        </p:nvSpPr>
        <p:spPr>
          <a:xfrm>
            <a:off x="483551" y="394353"/>
            <a:ext cx="2573532" cy="584775"/>
          </a:xfrm>
          <a:prstGeom prst="rect">
            <a:avLst/>
          </a:prstGeom>
          <a:noFill/>
        </p:spPr>
        <p:txBody>
          <a:bodyPr wrap="square" rtlCol="0">
            <a:spAutoFit/>
          </a:bodyPr>
          <a:lstStyle>
            <a:defPPr/>
          </a:lstStyle>
          <a:p>
            <a:pPr/>
            <a:r>
              <a:rPr lang="zh-CN" altLang="en-US" sz="3200" b="1" smtClean="0">
                <a:solidFill>
                  <a:srgbClr val="FF0000"/>
                </a:solidFill>
              </a:rPr>
              <a:t>教材梳理</a:t>
            </a:r>
            <a:endParaRPr lang="zh-CN" altLang="en-US" sz="3200" b="1">
              <a:solidFill>
                <a:srgbClr val="FF0000"/>
              </a:solidFill>
            </a:endParaRPr>
          </a:p>
        </p:txBody>
      </p:sp>
      <p:sp>
        <p:nvSpPr>
          <p:cNvPr id="24577" name="Rectangle 1"/>
          <p:cNvSpPr>
            <a:spLocks noChangeArrowheads="1"/>
          </p:cNvSpPr>
          <p:nvPr/>
        </p:nvSpPr>
        <p:spPr bwMode="auto">
          <a:xfrm>
            <a:off x="450377" y="1089225"/>
            <a:ext cx="11000094" cy="3785652"/>
          </a:xfrm>
          <a:prstGeom prst="rect">
            <a:avLst/>
          </a:prstGeom>
          <a:noFill/>
          <a:ln w="9525">
            <a:noFill/>
            <a:miter lim="800000"/>
          </a:ln>
          <a:effectLst/>
        </p:spPr>
        <p:txBody>
          <a:bodyPr vert="horz" wrap="square" lIns="91440" tIns="45720" rIns="91440" bIns="45720" numCol="1" anchor="ctr" anchorCtr="0" compatLnSpc="1">
            <a:spAutoFit/>
          </a:bodyPr>
          <a:lstStyle>
            <a:defPPr/>
          </a:lstStyle>
          <a:p>
            <a:pPr marL="0" marR="0" lvl="0" indent="0" algn="l" defTabSz="914400" rtl="0" eaLnBrk="1" fontAlgn="base" latinLnBrk="0" hangingPunct="1">
              <a:lnSpc>
                <a:spcPct val="100000"/>
              </a:lnSpc>
              <a:spcBef>
                <a:spcPct val="0"/>
              </a:spcBef>
              <a:spcAft>
                <a:spcPct val="0"/>
              </a:spcAft>
              <a:buClrTx/>
              <a:buSzTx/>
              <a:buFontTx/>
              <a:buNone/>
            </a:pPr>
            <a:r>
              <a:rPr kumimoji="0" lang="zh-CN" sz="2400" b="1" i="0" u="none" strike="noStrike" cap="none" normalizeH="0" baseline="0" smtClean="0">
                <a:ln>
                  <a:noFill/>
                </a:ln>
                <a:effectLst/>
                <a:latin typeface="宋体" panose="02010600030101010101" pitchFamily="2" charset="-122"/>
                <a:ea typeface="宋体" panose="02010600030101010101" pitchFamily="2" charset="-122"/>
                <a:cs typeface="Times New Roman" panose="02020603050405020304" pitchFamily="18" charset="0"/>
              </a:rPr>
              <a:t>二、商品的世界性流动</a:t>
            </a:r>
            <a:endParaRPr kumimoji="0" lang="zh-CN" sz="2400" b="1" i="0" u="none" strike="noStrike" cap="none" normalizeH="0" baseline="0" smtClean="0">
              <a:ln>
                <a:noFill/>
              </a:ln>
              <a:effectLst/>
              <a:latin typeface="宋体" panose="02010600030101010101" pitchFamily="2" charset="-122"/>
              <a:ea typeface="宋体" panose="02010600030101010101" pitchFamily="2"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smtClean="0">
                <a:ln>
                  <a:noFill/>
                </a:ln>
                <a:effectLst/>
                <a:latin typeface="楷体" panose="02010609060101010101" pitchFamily="49" charset="-122"/>
                <a:ea typeface="楷体" panose="02010609060101010101" pitchFamily="49" charset="-122"/>
                <a:cs typeface="Times New Roman" panose="02020603050405020304" pitchFamily="18" charset="0"/>
              </a:rPr>
              <a:t>1</a:t>
            </a:r>
            <a:r>
              <a:rPr kumimoji="0" lang="zh-CN" altLang="en-US" sz="2400" b="1" i="0" u="none" strike="noStrike" cap="none" normalizeH="0" baseline="0" smtClean="0">
                <a:ln>
                  <a:noFill/>
                </a:ln>
                <a:effectLst/>
                <a:latin typeface="楷体" panose="02010609060101010101" pitchFamily="49" charset="-122"/>
                <a:ea typeface="楷体" panose="02010609060101010101" pitchFamily="49" charset="-122"/>
                <a:cs typeface="Times New Roman" panose="02020603050405020304" pitchFamily="18" charset="0"/>
              </a:rPr>
              <a:t>、原因：全球海路的开辟大大提升了海路在世界贸易中的重要性，逐渐形成多海域贸易齐头并进的态势</a:t>
            </a:r>
            <a:endParaRPr kumimoji="0" lang="zh-CN" altLang="en-US" sz="2400" b="1" i="0" u="none" strike="noStrike" cap="none" normalizeH="0" baseline="0" smtClean="0">
              <a:ln>
                <a:noFill/>
              </a:ln>
              <a:effectLst/>
              <a:latin typeface="楷体" pitchFamily="49" charset="-122"/>
              <a:ea typeface="楷体"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400" b="1" i="0" u="none" strike="noStrike" cap="none" normalizeH="0" baseline="0" smtClean="0">
                <a:ln>
                  <a:noFill/>
                </a:ln>
                <a:effectLst/>
                <a:latin typeface="楷体" panose="02010609060101010101" pitchFamily="49" charset="-122"/>
                <a:ea typeface="楷体" panose="02010609060101010101" pitchFamily="49" charset="-122"/>
                <a:cs typeface="Times New Roman" panose="02020603050405020304" pitchFamily="18" charset="0"/>
              </a:rPr>
              <a:t>2</a:t>
            </a:r>
            <a:r>
              <a:rPr kumimoji="0" lang="zh-CN" altLang="en-US" sz="2400" b="1" i="0" u="none" strike="noStrike" cap="none" normalizeH="0" baseline="0" smtClean="0">
                <a:ln>
                  <a:noFill/>
                </a:ln>
                <a:effectLst/>
                <a:latin typeface="楷体" panose="02010609060101010101" pitchFamily="49" charset="-122"/>
                <a:ea typeface="楷体" panose="02010609060101010101" pitchFamily="49" charset="-122"/>
                <a:cs typeface="Times New Roman" panose="02020603050405020304" pitchFamily="18" charset="0"/>
              </a:rPr>
              <a:t>、表现：</a:t>
            </a:r>
            <a:endParaRPr kumimoji="0" lang="zh-CN" altLang="en-US" sz="2400" b="1" i="0" u="none" strike="noStrike" cap="none" normalizeH="0" baseline="0" smtClean="0">
              <a:ln>
                <a:noFill/>
              </a:ln>
              <a:effectLst/>
              <a:latin typeface="楷体" panose="02010609060101010101" pitchFamily="49" charset="-122"/>
              <a:ea typeface="楷体" panose="02010609060101010101"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400" b="1" i="0" u="none" strike="noStrike" cap="none" normalizeH="0" baseline="0" smtClean="0">
                <a:ln>
                  <a:noFill/>
                </a:ln>
                <a:effectLst/>
                <a:latin typeface="楷体" panose="02010609060101010101" pitchFamily="49" charset="-122"/>
                <a:ea typeface="楷体" panose="02010609060101010101" pitchFamily="49" charset="-122"/>
                <a:cs typeface="Times New Roman" panose="02020603050405020304" pitchFamily="18" charset="0"/>
              </a:rPr>
              <a:t>（</a:t>
            </a:r>
            <a:r>
              <a:rPr kumimoji="0" lang="en-US" altLang="zh-CN" sz="2400" b="1" i="0" u="none" strike="noStrike" cap="none" normalizeH="0" baseline="0" smtClean="0">
                <a:ln>
                  <a:noFill/>
                </a:ln>
                <a:effectLst/>
                <a:latin typeface="楷体" panose="02010609060101010101" pitchFamily="49" charset="-122"/>
                <a:ea typeface="楷体" panose="02010609060101010101" pitchFamily="49" charset="-122"/>
                <a:cs typeface="Times New Roman" panose="02020603050405020304" pitchFamily="18" charset="0"/>
              </a:rPr>
              <a:t>1</a:t>
            </a:r>
            <a:r>
              <a:rPr kumimoji="0" lang="zh-CN" altLang="en-US" sz="2400" b="1" i="0" u="none" strike="noStrike" cap="none" normalizeH="0" baseline="0" smtClean="0">
                <a:ln>
                  <a:noFill/>
                </a:ln>
                <a:effectLst/>
                <a:latin typeface="楷体" panose="02010609060101010101" pitchFamily="49" charset="-122"/>
                <a:ea typeface="楷体" panose="02010609060101010101" pitchFamily="49" charset="-122"/>
                <a:cs typeface="Times New Roman" panose="02020603050405020304" pitchFamily="18" charset="0"/>
              </a:rPr>
              <a:t>）传统印度洋贸易：新航路开辟后，欧洲商人在印度洋贸易中逐渐占据优势</a:t>
            </a:r>
            <a:endParaRPr kumimoji="0" lang="zh-CN" altLang="en-US" sz="2400" b="1" i="0" u="none" strike="noStrike" cap="none" normalizeH="0" baseline="0" smtClean="0">
              <a:ln>
                <a:noFill/>
              </a:ln>
              <a:effectLst/>
              <a:latin typeface="楷体" panose="02010609060101010101" pitchFamily="49" charset="-122"/>
              <a:ea typeface="楷体" panose="02010609060101010101"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400" b="1" i="0" u="none" strike="noStrike" cap="none" normalizeH="0" baseline="0" smtClean="0">
                <a:ln>
                  <a:noFill/>
                </a:ln>
                <a:effectLst/>
                <a:latin typeface="楷体" panose="02010609060101010101" pitchFamily="49" charset="-122"/>
                <a:ea typeface="楷体" panose="02010609060101010101" pitchFamily="49" charset="-122"/>
                <a:cs typeface="Times New Roman" panose="02020603050405020304" pitchFamily="18" charset="0"/>
              </a:rPr>
              <a:t>（</a:t>
            </a:r>
            <a:r>
              <a:rPr kumimoji="0" lang="en-US" altLang="zh-CN" sz="2400" b="1" i="0" u="none" strike="noStrike" cap="none" normalizeH="0" baseline="0" smtClean="0">
                <a:ln>
                  <a:noFill/>
                </a:ln>
                <a:effectLst/>
                <a:latin typeface="楷体" panose="02010609060101010101" pitchFamily="49" charset="-122"/>
                <a:ea typeface="楷体" panose="02010609060101010101" pitchFamily="49" charset="-122"/>
                <a:cs typeface="Times New Roman" panose="02020603050405020304" pitchFamily="18" charset="0"/>
              </a:rPr>
              <a:t>2</a:t>
            </a:r>
            <a:r>
              <a:rPr kumimoji="0" lang="zh-CN" altLang="en-US" sz="2400" b="1" i="0" u="none" strike="noStrike" cap="none" normalizeH="0" baseline="0" smtClean="0">
                <a:ln>
                  <a:noFill/>
                </a:ln>
                <a:effectLst/>
                <a:latin typeface="楷体" panose="02010609060101010101" pitchFamily="49" charset="-122"/>
                <a:ea typeface="楷体" panose="02010609060101010101" pitchFamily="49" charset="-122"/>
                <a:cs typeface="Times New Roman" panose="02020603050405020304" pitchFamily="18" charset="0"/>
              </a:rPr>
              <a:t>）新兴大西洋贸易：欧洲</a:t>
            </a:r>
            <a:r>
              <a:rPr lang="zh-CN" altLang="en-US" sz="2400" b="1" smtClean="0">
                <a:latin typeface="楷体" panose="02010609060101010101" pitchFamily="49" charset="-122"/>
                <a:ea typeface="楷体" panose="02010609060101010101" pitchFamily="49" charset="-122"/>
                <a:cs typeface="Times New Roman" panose="02020603050405020304" pitchFamily="18" charset="0"/>
              </a:rPr>
              <a:t>与</a:t>
            </a:r>
            <a:r>
              <a:rPr kumimoji="0" lang="zh-CN" altLang="en-US" sz="2400" b="1" i="0" u="none" strike="noStrike" cap="none" normalizeH="0" baseline="0" smtClean="0">
                <a:ln>
                  <a:noFill/>
                </a:ln>
                <a:effectLst/>
                <a:latin typeface="楷体" panose="02010609060101010101" pitchFamily="49" charset="-122"/>
                <a:ea typeface="楷体" panose="02010609060101010101" pitchFamily="49" charset="-122"/>
                <a:cs typeface="Times New Roman" panose="02020603050405020304" pitchFamily="18" charset="0"/>
              </a:rPr>
              <a:t>美洲</a:t>
            </a:r>
            <a:r>
              <a:rPr lang="zh-CN" altLang="en-US" sz="2400" b="1" smtClean="0">
                <a:latin typeface="楷体" panose="02010609060101010101" pitchFamily="49" charset="-122"/>
                <a:ea typeface="楷体" panose="02010609060101010101" pitchFamily="49" charset="-122"/>
                <a:cs typeface="Times New Roman" panose="02020603050405020304" pitchFamily="18" charset="0"/>
              </a:rPr>
              <a:t>的贸易；</a:t>
            </a:r>
            <a:r>
              <a:rPr kumimoji="0" lang="zh-CN" altLang="en-US" sz="2400" b="1" i="0" u="none" strike="noStrike" cap="none" normalizeH="0" baseline="0" smtClean="0">
                <a:ln>
                  <a:noFill/>
                </a:ln>
                <a:effectLst/>
                <a:latin typeface="楷体" panose="02010609060101010101" pitchFamily="49" charset="-122"/>
                <a:ea typeface="楷体" panose="02010609060101010101" pitchFamily="49" charset="-122"/>
                <a:cs typeface="Times New Roman" panose="02020603050405020304" pitchFamily="18" charset="0"/>
              </a:rPr>
              <a:t>开通欧、非、美三洲间的三角贸易</a:t>
            </a:r>
            <a:endParaRPr kumimoji="0" lang="zh-CN" altLang="en-US" sz="2400" b="1" i="0" u="none" strike="noStrike" cap="none" normalizeH="0" baseline="0" smtClean="0">
              <a:ln>
                <a:noFill/>
              </a:ln>
              <a:effectLst/>
              <a:latin typeface="楷体" panose="02010609060101010101" pitchFamily="49" charset="-122"/>
              <a:ea typeface="楷体" panose="02010609060101010101"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400" b="1" i="0" u="none" strike="noStrike" cap="none" normalizeH="0" baseline="0" smtClean="0">
                <a:ln>
                  <a:noFill/>
                </a:ln>
                <a:effectLst/>
                <a:latin typeface="楷体" panose="02010609060101010101" pitchFamily="49" charset="-122"/>
                <a:ea typeface="楷体" panose="02010609060101010101" pitchFamily="49" charset="-122"/>
                <a:cs typeface="Times New Roman" panose="02020603050405020304" pitchFamily="18" charset="0"/>
              </a:rPr>
              <a:t>（</a:t>
            </a:r>
            <a:r>
              <a:rPr kumimoji="0" lang="en-US" altLang="zh-CN" sz="2400" b="1" i="0" u="none" strike="noStrike" cap="none" normalizeH="0" baseline="0" smtClean="0">
                <a:ln>
                  <a:noFill/>
                </a:ln>
                <a:effectLst/>
                <a:latin typeface="楷体" panose="02010609060101010101" pitchFamily="49" charset="-122"/>
                <a:ea typeface="楷体" panose="02010609060101010101" pitchFamily="49" charset="-122"/>
                <a:cs typeface="Times New Roman" panose="02020603050405020304" pitchFamily="18" charset="0"/>
              </a:rPr>
              <a:t>3</a:t>
            </a:r>
            <a:r>
              <a:rPr kumimoji="0" lang="zh-CN" altLang="en-US" sz="2400" b="1" i="0" u="none" strike="noStrike" cap="none" normalizeH="0" baseline="0" smtClean="0">
                <a:ln>
                  <a:noFill/>
                </a:ln>
                <a:effectLst/>
                <a:latin typeface="楷体" panose="02010609060101010101" pitchFamily="49" charset="-122"/>
                <a:ea typeface="楷体" panose="02010609060101010101" pitchFamily="49" charset="-122"/>
                <a:cs typeface="Times New Roman" panose="02020603050405020304" pitchFamily="18" charset="0"/>
              </a:rPr>
              <a:t>）新兴太平洋贸易</a:t>
            </a:r>
            <a:endParaRPr kumimoji="0" lang="en-US" altLang="zh-CN" sz="2400" b="1" i="0" u="none" strike="noStrike" cap="none" normalizeH="0" baseline="0" smtClean="0">
              <a:ln>
                <a:noFill/>
              </a:ln>
              <a:effectLst/>
              <a:latin typeface="楷体" pitchFamily="49" charset="-122"/>
              <a:ea typeface="楷体" pitchFamily="49" charset="-122"/>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lang="zh-CN" altLang="en-US" sz="2400" b="1" smtClean="0">
                <a:latin typeface="楷体" panose="02010609060101010101" pitchFamily="49" charset="-122"/>
                <a:ea typeface="楷体" panose="02010609060101010101" pitchFamily="49" charset="-122"/>
                <a:cs typeface="Times New Roman" panose="02020603050405020304" pitchFamily="18" charset="0"/>
              </a:rPr>
              <a:t>①葡</a:t>
            </a:r>
            <a:r>
              <a:rPr kumimoji="0" lang="zh-CN" altLang="en-US" sz="2400" b="1" i="0" u="none" strike="noStrike" cap="none" normalizeH="0" baseline="0" smtClean="0">
                <a:ln>
                  <a:noFill/>
                </a:ln>
                <a:effectLst/>
                <a:latin typeface="楷体" panose="02010609060101010101" pitchFamily="49" charset="-122"/>
                <a:ea typeface="楷体" panose="02010609060101010101" pitchFamily="49" charset="-122"/>
                <a:cs typeface="Times New Roman" panose="02020603050405020304" pitchFamily="18" charset="0"/>
              </a:rPr>
              <a:t>萄牙的澳门中转贸易</a:t>
            </a:r>
            <a:endParaRPr kumimoji="0" lang="zh-CN" altLang="en-US" sz="2400" b="1" i="0" u="none" strike="noStrike" cap="none" normalizeH="0" baseline="0" smtClean="0">
              <a:ln>
                <a:noFill/>
              </a:ln>
              <a:effectLst/>
              <a:latin typeface="楷体" panose="02010609060101010101" pitchFamily="49" charset="-122"/>
              <a:ea typeface="楷体" panose="02010609060101010101" pitchFamily="49" charset="-122"/>
              <a:cs typeface="宋体" panose="02010600030101010101" pitchFamily="2" charset="-122"/>
            </a:endParaRPr>
          </a:p>
          <a:p>
            <a:pPr lvl="0" eaLnBrk="0" fontAlgn="base" hangingPunct="0">
              <a:spcBef>
                <a:spcPct val="0"/>
              </a:spcBef>
              <a:spcAft>
                <a:spcPct val="0"/>
              </a:spcAft>
            </a:pPr>
            <a:r>
              <a:rPr lang="zh-CN" altLang="en-US" sz="2400" b="1" smtClean="0">
                <a:latin typeface="楷体" panose="02010609060101010101" pitchFamily="49" charset="-122"/>
                <a:ea typeface="楷体" panose="02010609060101010101" pitchFamily="49" charset="-122"/>
                <a:cs typeface="Times New Roman" panose="02020603050405020304" pitchFamily="18" charset="0"/>
              </a:rPr>
              <a:t>②西</a:t>
            </a:r>
            <a:r>
              <a:rPr kumimoji="0" lang="zh-CN" altLang="en-US" sz="2400" b="1" i="0" u="none" strike="noStrike" cap="none" normalizeH="0" baseline="0" smtClean="0">
                <a:ln>
                  <a:noFill/>
                </a:ln>
                <a:effectLst/>
                <a:latin typeface="楷体" panose="02010609060101010101" pitchFamily="49" charset="-122"/>
                <a:ea typeface="楷体" panose="02010609060101010101" pitchFamily="49" charset="-122"/>
                <a:cs typeface="Times New Roman" panose="02020603050405020304" pitchFamily="18" charset="0"/>
              </a:rPr>
              <a:t>班牙的横跨太平洋贸易</a:t>
            </a:r>
            <a:endParaRPr kumimoji="0" lang="zh-CN" altLang="en-US" sz="2400" b="1" i="0" u="none" strike="noStrike" cap="none" normalizeH="0" baseline="0" smtClean="0">
              <a:ln>
                <a:noFill/>
              </a:ln>
              <a:effectLst/>
              <a:latin typeface="楷体" panose="02010609060101010101" pitchFamily="49" charset="-122"/>
              <a:ea typeface="楷体" panose="02010609060101010101" pitchFamily="49" charset="-122"/>
              <a:cs typeface="宋体" panose="02010600030101010101" pitchFamily="2" charset="-122"/>
            </a:endParaRPr>
          </a:p>
          <a:p>
            <a:pPr lvl="0" eaLnBrk="0" fontAlgn="base" hangingPunct="0">
              <a:spcBef>
                <a:spcPct val="0"/>
              </a:spcBef>
              <a:spcAft>
                <a:spcPct val="0"/>
              </a:spcAft>
            </a:pPr>
            <a:r>
              <a:rPr lang="zh-CN" altLang="en-US" sz="2400" b="1" smtClean="0">
                <a:latin typeface="楷体" panose="02010609060101010101" pitchFamily="49" charset="-122"/>
                <a:ea typeface="楷体" panose="02010609060101010101" pitchFamily="49" charset="-122"/>
                <a:cs typeface="Times New Roman" panose="02020603050405020304" pitchFamily="18" charset="0"/>
              </a:rPr>
              <a:t>③围</a:t>
            </a:r>
            <a:r>
              <a:rPr kumimoji="0" lang="zh-CN" altLang="en-US" sz="2400" b="1" i="0" u="none" strike="noStrike" cap="none" normalizeH="0" baseline="0" smtClean="0">
                <a:ln>
                  <a:noFill/>
                </a:ln>
                <a:effectLst/>
                <a:latin typeface="楷体" panose="02010609060101010101" pitchFamily="49" charset="-122"/>
                <a:ea typeface="楷体" panose="02010609060101010101" pitchFamily="49" charset="-122"/>
                <a:cs typeface="Times New Roman" panose="02020603050405020304" pitchFamily="18" charset="0"/>
              </a:rPr>
              <a:t>绕白银输入中国的贸易网络</a:t>
            </a:r>
            <a:endParaRPr kumimoji="0" lang="zh-CN" altLang="en-US" sz="2400" b="1" i="0" u="none" strike="noStrike" cap="none" normalizeH="0" baseline="0" smtClean="0">
              <a:ln>
                <a:noFill/>
              </a:ln>
              <a:effectLst/>
              <a:latin typeface="楷体" panose="02010609060101010101" pitchFamily="49" charset="-122"/>
              <a:ea typeface="楷体" panose="02010609060101010101" pitchFamily="49" charset="-122"/>
              <a:cs typeface="宋体" panose="02010600030101010101" pitchFamily="2" charset="-122"/>
            </a:endParaRPr>
          </a:p>
        </p:txBody>
      </p:sp>
      <p:cxnSp>
        <p:nvCxnSpPr>
          <p:cNvPr id="6" name="直接连接符 5"/>
          <p:cNvCxnSpPr/>
          <p:nvPr/>
        </p:nvCxnSpPr>
        <p:spPr>
          <a:xfrm>
            <a:off x="538123" y="1002133"/>
            <a:ext cx="11076122" cy="7802"/>
          </a:xfrm>
          <a:prstGeom prst="line">
            <a:avLst/>
          </a:prstGeom>
          <a:ln w="22225">
            <a:solidFill>
              <a:srgbClr val="00B050"/>
            </a:solidFill>
          </a:ln>
        </p:spPr>
        <p:style>
          <a:lnRef idx="1">
            <a:schemeClr val="accent1"/>
          </a:lnRef>
          <a:fillRef idx="0">
            <a:schemeClr val="accent1"/>
          </a:fillRef>
          <a:effectRef idx="0">
            <a:schemeClr val="accent1"/>
          </a:effectRef>
          <a:fontRef idx="minor">
            <a:schemeClr val="tx1"/>
          </a:fontRef>
        </p:style>
      </p:cxnSp>
      <p:pic>
        <p:nvPicPr>
          <p:cNvPr id="7" name="图片 2"/>
          <p:cNvPicPr>
            <a:picLocks noChangeAspect="1" noChangeArrowheads="1"/>
          </p:cNvPicPr>
          <p:nvPr/>
        </p:nvPicPr>
        <p:blipFill>
          <a:blip r:embed="rId3"/>
          <a:stretch>
            <a:fillRect/>
          </a:stretch>
        </p:blipFill>
        <p:spPr bwMode="auto">
          <a:xfrm>
            <a:off x="5128619" y="3466531"/>
            <a:ext cx="5789589" cy="1665026"/>
          </a:xfrm>
          <a:prstGeom prst="rect">
            <a:avLst/>
          </a:prstGeom>
          <a:noFill/>
          <a:ln w="9525">
            <a:noFill/>
            <a:miter lim="800000"/>
          </a:ln>
        </p:spPr>
      </p:pic>
      <p:pic>
        <p:nvPicPr>
          <p:cNvPr id="8" name="图片 1"/>
          <p:cNvPicPr>
            <a:picLocks noChangeAspect="1" noChangeArrowheads="1"/>
          </p:cNvPicPr>
          <p:nvPr/>
        </p:nvPicPr>
        <p:blipFill>
          <a:blip r:embed="rId4"/>
          <a:stretch>
            <a:fillRect/>
          </a:stretch>
        </p:blipFill>
        <p:spPr bwMode="auto">
          <a:xfrm>
            <a:off x="5036024" y="5254388"/>
            <a:ext cx="5895828" cy="1405721"/>
          </a:xfrm>
          <a:prstGeom prst="rect">
            <a:avLst/>
          </a:prstGeom>
          <a:noFill/>
          <a:ln w="9525">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8" name="图片 7"/>
          <p:cNvPicPr>
            <a:picLocks noChangeAspect="1"/>
          </p:cNvPicPr>
          <p:nvPr/>
        </p:nvPicPr>
        <p:blipFill>
          <a:blip r:embed="rId2">
            <a:alphaModFix amt="20000"/>
          </a:blip>
          <a:srcRect t="16777"/>
          <a:stretch>
            <a:fillRect/>
          </a:stretch>
        </p:blipFill>
        <p:spPr>
          <a:xfrm>
            <a:off x="15" y="42659"/>
            <a:ext cx="12192224" cy="6772927"/>
          </a:xfrm>
          <a:prstGeom prst="rect">
            <a:avLst/>
          </a:prstGeom>
        </p:spPr>
      </p:pic>
      <p:sp>
        <p:nvSpPr>
          <p:cNvPr id="9" name="矩形 8"/>
          <p:cNvSpPr/>
          <p:nvPr/>
        </p:nvSpPr>
        <p:spPr>
          <a:xfrm>
            <a:off x="-35949" y="42652"/>
            <a:ext cx="12264137" cy="6772935"/>
          </a:xfrm>
          <a:prstGeom prst="rect">
            <a:avLst/>
          </a:prstGeom>
          <a:solidFill>
            <a:schemeClr val="tx1">
              <a:lumMod val="50000"/>
              <a:lumOff val="50000"/>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355"/>
          </a:p>
        </p:txBody>
      </p:sp>
      <p:grpSp>
        <p:nvGrpSpPr>
          <p:cNvPr id="10" name="组合 9"/>
          <p:cNvGrpSpPr/>
          <p:nvPr/>
        </p:nvGrpSpPr>
        <p:grpSpPr>
          <a:xfrm>
            <a:off x="400984" y="-33228"/>
            <a:ext cx="5487744" cy="1088145"/>
            <a:chOff x="532807" y="-100825"/>
            <a:chExt cx="7291840" cy="1445873"/>
          </a:xfrm>
        </p:grpSpPr>
        <p:grpSp>
          <p:nvGrpSpPr>
            <p:cNvPr id="11" name="组合 10"/>
            <p:cNvGrpSpPr/>
            <p:nvPr/>
          </p:nvGrpSpPr>
          <p:grpSpPr>
            <a:xfrm>
              <a:off x="532807" y="169860"/>
              <a:ext cx="7291840" cy="1175188"/>
              <a:chOff x="532807" y="169860"/>
              <a:chExt cx="7291840" cy="1175188"/>
            </a:xfrm>
          </p:grpSpPr>
          <p:sp>
            <p:nvSpPr>
              <p:cNvPr id="15" name="矩形 14"/>
              <p:cNvSpPr/>
              <p:nvPr/>
            </p:nvSpPr>
            <p:spPr>
              <a:xfrm>
                <a:off x="532807" y="169860"/>
                <a:ext cx="1291774" cy="1150473"/>
              </a:xfrm>
              <a:prstGeom prst="rect">
                <a:avLst/>
              </a:prstGeom>
              <a:solidFill>
                <a:srgbClr val="54ABD1"/>
              </a:solidFill>
              <a:ln w="28575">
                <a:solidFill>
                  <a:srgbClr val="54AB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355"/>
              </a:p>
            </p:txBody>
          </p:sp>
          <p:sp>
            <p:nvSpPr>
              <p:cNvPr id="14" name="矩形 13"/>
              <p:cNvSpPr/>
              <p:nvPr/>
            </p:nvSpPr>
            <p:spPr>
              <a:xfrm>
                <a:off x="532807" y="194575"/>
                <a:ext cx="7291840" cy="1150473"/>
              </a:xfrm>
              <a:prstGeom prst="rect">
                <a:avLst/>
              </a:prstGeom>
              <a:noFill/>
              <a:ln w="28575">
                <a:solidFill>
                  <a:srgbClr val="54AB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355"/>
              </a:p>
            </p:txBody>
          </p:sp>
        </p:grpSp>
        <p:sp>
          <p:nvSpPr>
            <p:cNvPr id="12" name="文本框 11"/>
            <p:cNvSpPr txBox="1"/>
            <p:nvPr/>
          </p:nvSpPr>
          <p:spPr>
            <a:xfrm>
              <a:off x="1943380" y="-100825"/>
              <a:ext cx="4606246" cy="858944"/>
            </a:xfrm>
            <a:prstGeom prst="rect">
              <a:avLst/>
            </a:prstGeom>
            <a:noFill/>
            <a:ln>
              <a:noFill/>
            </a:ln>
          </p:spPr>
          <p:txBody>
            <a:bodyPr wrap="square" rtlCol="0">
              <a:spAutoFit/>
            </a:bodyPr>
            <a:lstStyle>
              <a:defPPr/>
            </a:lstStyle>
            <a:p>
              <a:pPr/>
              <a:endParaRPr lang="zh-CN" altLang="en-US" sz="3610" b="1">
                <a:solidFill>
                  <a:schemeClr val="tx1">
                    <a:lumMod val="85000"/>
                    <a:lumOff val="15000"/>
                  </a:schemeClr>
                </a:solidFill>
                <a:latin typeface="寒蝉手拙体" panose="00000500000000000000" pitchFamily="2" charset="-122"/>
                <a:ea typeface="寒蝉手拙体" panose="00000500000000000000" pitchFamily="2" charset="-122"/>
              </a:endParaRPr>
            </a:p>
          </p:txBody>
        </p:sp>
      </p:grpSp>
      <p:sp>
        <p:nvSpPr>
          <p:cNvPr id="17" name="矩形 16"/>
          <p:cNvSpPr/>
          <p:nvPr/>
        </p:nvSpPr>
        <p:spPr>
          <a:xfrm>
            <a:off x="1406714" y="286490"/>
            <a:ext cx="4509135" cy="670560"/>
          </a:xfrm>
          <a:prstGeom prst="rect">
            <a:avLst/>
          </a:prstGeom>
        </p:spPr>
        <p:txBody>
          <a:bodyPr wrap="none">
            <a:spAutoFit/>
          </a:bodyPr>
          <a:lstStyle>
            <a:defPPr/>
          </a:lstStyle>
          <a:p>
            <a:pPr/>
            <a:r>
              <a:rPr lang="zh-CN" altLang="en-US" sz="3765" b="1">
                <a:solidFill>
                  <a:schemeClr val="tx1">
                    <a:lumMod val="85000"/>
                    <a:lumOff val="15000"/>
                  </a:schemeClr>
                </a:solidFill>
                <a:latin typeface="仓耳爱民小楷 W01" panose="02020400000000000000" pitchFamily="18" charset="-122"/>
                <a:ea typeface="仓耳爱民小楷 W01" panose="02020400000000000000" pitchFamily="18" charset="-122"/>
              </a:rPr>
              <a:t>世界市场的雏形显现</a:t>
            </a:r>
          </a:p>
        </p:txBody>
      </p:sp>
      <p:grpSp>
        <p:nvGrpSpPr>
          <p:cNvPr id="18" name="组合 17"/>
          <p:cNvGrpSpPr/>
          <p:nvPr/>
        </p:nvGrpSpPr>
        <p:grpSpPr>
          <a:xfrm>
            <a:off x="4378862" y="2803534"/>
            <a:ext cx="2653831" cy="2287786"/>
            <a:chOff x="4846909" y="2791090"/>
            <a:chExt cx="4694511" cy="4046992"/>
          </a:xfrm>
          <a:noFill/>
        </p:grpSpPr>
        <p:sp>
          <p:nvSpPr>
            <p:cNvPr id="19" name="等腰三角形 18"/>
            <p:cNvSpPr/>
            <p:nvPr/>
          </p:nvSpPr>
          <p:spPr>
            <a:xfrm>
              <a:off x="4846909" y="2791090"/>
              <a:ext cx="4694511" cy="4046992"/>
            </a:xfrm>
            <a:prstGeom prst="triangle">
              <a:avLst/>
            </a:prstGeom>
            <a:grpFill/>
            <a:ln w="76200">
              <a:solidFill>
                <a:srgbClr val="54ABD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355"/>
            </a:p>
          </p:txBody>
        </p:sp>
        <p:sp>
          <p:nvSpPr>
            <p:cNvPr id="20" name="文本框 19"/>
            <p:cNvSpPr txBox="1"/>
            <p:nvPr/>
          </p:nvSpPr>
          <p:spPr>
            <a:xfrm>
              <a:off x="6025598" y="4332488"/>
              <a:ext cx="2421301" cy="2291506"/>
            </a:xfrm>
            <a:prstGeom prst="rect">
              <a:avLst/>
            </a:prstGeom>
            <a:grpFill/>
            <a:ln w="76200">
              <a:noFill/>
            </a:ln>
          </p:spPr>
          <p:txBody>
            <a:bodyPr wrap="square" rtlCol="0">
              <a:spAutoFit/>
            </a:bodyPr>
            <a:lstStyle>
              <a:defPPr/>
            </a:lstStyle>
            <a:p>
              <a:pPr algn="ctr">
                <a:lnSpc>
                  <a:spcPct val="130000"/>
                </a:lnSpc>
              </a:pPr>
              <a:r>
                <a:rPr lang="zh-CN" altLang="en-US" sz="3010" b="1" spc="80">
                  <a:solidFill>
                    <a:srgbClr val="00B0F0"/>
                  </a:solidFill>
                </a:rPr>
                <a:t>三大</a:t>
              </a:r>
              <a:endParaRPr lang="en-US" altLang="zh-CN" sz="3010" b="1" spc="80">
                <a:solidFill>
                  <a:srgbClr val="00B0F0"/>
                </a:solidFill>
              </a:endParaRPr>
            </a:p>
            <a:p>
              <a:pPr>
                <a:lnSpc>
                  <a:spcPct val="130000"/>
                </a:lnSpc>
              </a:pPr>
              <a:r>
                <a:rPr lang="zh-CN" altLang="en-US" sz="3010" b="1" spc="80">
                  <a:solidFill>
                    <a:srgbClr val="00B0F0"/>
                  </a:solidFill>
                </a:rPr>
                <a:t>贸易区</a:t>
              </a:r>
            </a:p>
          </p:txBody>
        </p:sp>
      </p:grpSp>
      <p:grpSp>
        <p:nvGrpSpPr>
          <p:cNvPr id="21" name="组合 20"/>
          <p:cNvGrpSpPr/>
          <p:nvPr/>
        </p:nvGrpSpPr>
        <p:grpSpPr>
          <a:xfrm>
            <a:off x="4902838" y="1971195"/>
            <a:ext cx="1747722" cy="706688"/>
            <a:chOff x="12540343" y="3966817"/>
            <a:chExt cx="2322286" cy="939012"/>
          </a:xfrm>
          <a:solidFill>
            <a:srgbClr val="5EBE48"/>
          </a:solidFill>
        </p:grpSpPr>
        <p:sp>
          <p:nvSpPr>
            <p:cNvPr id="22" name="矩形 21"/>
            <p:cNvSpPr/>
            <p:nvPr/>
          </p:nvSpPr>
          <p:spPr>
            <a:xfrm>
              <a:off x="12540343" y="3966817"/>
              <a:ext cx="2322286" cy="93901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355"/>
            </a:p>
          </p:txBody>
        </p:sp>
        <p:sp>
          <p:nvSpPr>
            <p:cNvPr id="23" name="文本框 22"/>
            <p:cNvSpPr txBox="1"/>
            <p:nvPr/>
          </p:nvSpPr>
          <p:spPr>
            <a:xfrm>
              <a:off x="12670971" y="4107543"/>
              <a:ext cx="2162629" cy="721412"/>
            </a:xfrm>
            <a:prstGeom prst="rect">
              <a:avLst/>
            </a:prstGeom>
            <a:grpFill/>
          </p:spPr>
          <p:txBody>
            <a:bodyPr wrap="square" rtlCol="0">
              <a:spAutoFit/>
            </a:bodyPr>
            <a:lstStyle>
              <a:defPPr/>
            </a:lstStyle>
            <a:p>
              <a:pPr algn="l">
                <a:lnSpc>
                  <a:spcPct val="130000"/>
                </a:lnSpc>
              </a:pPr>
              <a:r>
                <a:rPr lang="zh-CN" altLang="en-US" sz="2260" b="1">
                  <a:solidFill>
                    <a:schemeClr val="bg1"/>
                  </a:solidFill>
                </a:rPr>
                <a:t>印度洋贸易</a:t>
              </a:r>
            </a:p>
          </p:txBody>
        </p:sp>
      </p:grpSp>
      <p:grpSp>
        <p:nvGrpSpPr>
          <p:cNvPr id="24" name="组合 23"/>
          <p:cNvGrpSpPr/>
          <p:nvPr/>
        </p:nvGrpSpPr>
        <p:grpSpPr>
          <a:xfrm>
            <a:off x="2576604" y="4744671"/>
            <a:ext cx="1747722" cy="706688"/>
            <a:chOff x="12540343" y="3966817"/>
            <a:chExt cx="2322286" cy="939012"/>
          </a:xfrm>
          <a:solidFill>
            <a:schemeClr val="accent2">
              <a:lumMod val="60000"/>
              <a:lumOff val="40000"/>
            </a:schemeClr>
          </a:solidFill>
        </p:grpSpPr>
        <p:sp>
          <p:nvSpPr>
            <p:cNvPr id="25" name="矩形 24"/>
            <p:cNvSpPr/>
            <p:nvPr/>
          </p:nvSpPr>
          <p:spPr>
            <a:xfrm>
              <a:off x="12540343" y="3966817"/>
              <a:ext cx="2322286" cy="93901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355"/>
            </a:p>
          </p:txBody>
        </p:sp>
        <p:sp>
          <p:nvSpPr>
            <p:cNvPr id="26" name="文本框 25"/>
            <p:cNvSpPr txBox="1"/>
            <p:nvPr/>
          </p:nvSpPr>
          <p:spPr>
            <a:xfrm>
              <a:off x="12670971" y="4107543"/>
              <a:ext cx="2162629" cy="721412"/>
            </a:xfrm>
            <a:prstGeom prst="rect">
              <a:avLst/>
            </a:prstGeom>
            <a:grpFill/>
          </p:spPr>
          <p:txBody>
            <a:bodyPr wrap="square" rtlCol="0">
              <a:spAutoFit/>
            </a:bodyPr>
            <a:lstStyle>
              <a:defPPr/>
            </a:lstStyle>
            <a:p>
              <a:pPr algn="l">
                <a:lnSpc>
                  <a:spcPct val="130000"/>
                </a:lnSpc>
              </a:pPr>
              <a:r>
                <a:rPr lang="zh-CN" altLang="en-US" sz="2260" b="1">
                  <a:solidFill>
                    <a:schemeClr val="bg1"/>
                  </a:solidFill>
                </a:rPr>
                <a:t>太平洋贸易</a:t>
              </a:r>
            </a:p>
          </p:txBody>
        </p:sp>
      </p:grpSp>
      <p:grpSp>
        <p:nvGrpSpPr>
          <p:cNvPr id="27" name="组合 26"/>
          <p:cNvGrpSpPr/>
          <p:nvPr/>
        </p:nvGrpSpPr>
        <p:grpSpPr>
          <a:xfrm>
            <a:off x="7087229" y="4628381"/>
            <a:ext cx="1747722" cy="706688"/>
            <a:chOff x="12540343" y="3966817"/>
            <a:chExt cx="2322286" cy="939012"/>
          </a:xfrm>
          <a:solidFill>
            <a:schemeClr val="accent5">
              <a:lumMod val="60000"/>
              <a:lumOff val="40000"/>
            </a:schemeClr>
          </a:solidFill>
        </p:grpSpPr>
        <p:sp>
          <p:nvSpPr>
            <p:cNvPr id="28" name="矩形 27"/>
            <p:cNvSpPr/>
            <p:nvPr/>
          </p:nvSpPr>
          <p:spPr>
            <a:xfrm>
              <a:off x="12540343" y="3966817"/>
              <a:ext cx="2322286" cy="93901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355"/>
            </a:p>
          </p:txBody>
        </p:sp>
        <p:sp>
          <p:nvSpPr>
            <p:cNvPr id="29" name="文本框 28"/>
            <p:cNvSpPr txBox="1"/>
            <p:nvPr/>
          </p:nvSpPr>
          <p:spPr>
            <a:xfrm>
              <a:off x="12670971" y="4107543"/>
              <a:ext cx="2162629" cy="721412"/>
            </a:xfrm>
            <a:prstGeom prst="rect">
              <a:avLst/>
            </a:prstGeom>
            <a:grpFill/>
          </p:spPr>
          <p:txBody>
            <a:bodyPr wrap="square" rtlCol="0">
              <a:spAutoFit/>
            </a:bodyPr>
            <a:lstStyle>
              <a:defPPr/>
            </a:lstStyle>
            <a:p>
              <a:pPr algn="l">
                <a:lnSpc>
                  <a:spcPct val="130000"/>
                </a:lnSpc>
              </a:pPr>
              <a:r>
                <a:rPr lang="zh-CN" altLang="en-US" sz="2260" b="1">
                  <a:solidFill>
                    <a:schemeClr val="bg1"/>
                  </a:solidFill>
                </a:rPr>
                <a:t>大西洋贸易</a:t>
              </a:r>
            </a:p>
          </p:txBody>
        </p:sp>
      </p:grpSp>
      <p:sp>
        <p:nvSpPr>
          <p:cNvPr id="30" name="矩形 29"/>
          <p:cNvSpPr/>
          <p:nvPr/>
        </p:nvSpPr>
        <p:spPr>
          <a:xfrm>
            <a:off x="400984" y="4368743"/>
            <a:ext cx="2175620" cy="1713230"/>
          </a:xfrm>
          <a:prstGeom prst="rect">
            <a:avLst/>
          </a:prstGeom>
        </p:spPr>
        <p:txBody>
          <a:bodyPr wrap="square">
            <a:spAutoFit/>
          </a:bodyPr>
          <a:lstStyle>
            <a:defPPr/>
          </a:lstStyle>
          <a:p>
            <a:pPr/>
            <a:r>
              <a:rPr lang="zh-CN" altLang="en-US" sz="2105" b="1">
                <a:solidFill>
                  <a:srgbClr val="FF0000"/>
                </a:solidFill>
              </a:rPr>
              <a:t>西班牙</a:t>
            </a:r>
            <a:r>
              <a:rPr lang="zh-CN" altLang="en-US" sz="2105"/>
              <a:t>经营的横跨太平洋的贸易，主要在其两大殖民地菲律宾和墨西哥之间进行。</a:t>
            </a:r>
          </a:p>
        </p:txBody>
      </p:sp>
      <p:sp>
        <p:nvSpPr>
          <p:cNvPr id="31" name="矩形 30"/>
          <p:cNvSpPr/>
          <p:nvPr/>
        </p:nvSpPr>
        <p:spPr>
          <a:xfrm>
            <a:off x="8902791" y="4090431"/>
            <a:ext cx="3155857" cy="2037715"/>
          </a:xfrm>
          <a:prstGeom prst="rect">
            <a:avLst/>
          </a:prstGeom>
        </p:spPr>
        <p:txBody>
          <a:bodyPr wrap="square">
            <a:spAutoFit/>
          </a:bodyPr>
          <a:lstStyle>
            <a:defPPr/>
          </a:lstStyle>
          <a:p>
            <a:pPr/>
            <a:r>
              <a:rPr lang="zh-CN" altLang="en-US" sz="2105" b="1">
                <a:solidFill>
                  <a:srgbClr val="FF0000"/>
                </a:solidFill>
              </a:rPr>
              <a:t>三角贸易</a:t>
            </a:r>
            <a:r>
              <a:rPr lang="zh-CN" altLang="en-US" sz="2105"/>
              <a:t>：欧洲商人把纺织品枪支和手工制品等运到非洲，换取黑人，运到美洲卖为奴隶；从美洲换取金银、原棉、烟草等商品运回欧洲。</a:t>
            </a:r>
          </a:p>
        </p:txBody>
      </p:sp>
      <p:sp>
        <p:nvSpPr>
          <p:cNvPr id="32" name="矩形 31"/>
          <p:cNvSpPr/>
          <p:nvPr/>
        </p:nvSpPr>
        <p:spPr>
          <a:xfrm>
            <a:off x="1050267" y="1803374"/>
            <a:ext cx="3825303" cy="1064260"/>
          </a:xfrm>
          <a:prstGeom prst="rect">
            <a:avLst/>
          </a:prstGeom>
        </p:spPr>
        <p:txBody>
          <a:bodyPr wrap="square">
            <a:spAutoFit/>
          </a:bodyPr>
          <a:lstStyle>
            <a:defPPr/>
          </a:lstStyle>
          <a:p>
            <a:pPr/>
            <a:r>
              <a:rPr lang="zh-CN" altLang="en-US" sz="2105" b="1">
                <a:solidFill>
                  <a:srgbClr val="FF0000"/>
                </a:solidFill>
              </a:rPr>
              <a:t>传统商路：</a:t>
            </a:r>
            <a:r>
              <a:rPr lang="zh-CN" altLang="en-US" sz="2105"/>
              <a:t>欧洲商人很快出现在印度洋的贸易中， 在与阿拉伯商人的竞争中逐渐占据优势。</a:t>
            </a:r>
            <a:endParaRPr lang="en-US" altLang="zh-CN" sz="2105"/>
          </a:p>
        </p:txBody>
      </p:sp>
      <p:sp>
        <p:nvSpPr>
          <p:cNvPr id="33" name="矩形 32"/>
          <p:cNvSpPr/>
          <p:nvPr/>
        </p:nvSpPr>
        <p:spPr>
          <a:xfrm>
            <a:off x="6677828" y="1803374"/>
            <a:ext cx="4136515" cy="1064260"/>
          </a:xfrm>
          <a:prstGeom prst="rect">
            <a:avLst/>
          </a:prstGeom>
        </p:spPr>
        <p:txBody>
          <a:bodyPr wrap="square">
            <a:spAutoFit/>
          </a:bodyPr>
          <a:lstStyle>
            <a:defPPr/>
          </a:lstStyle>
          <a:p>
            <a:pPr/>
            <a:r>
              <a:rPr lang="zh-CN" altLang="en-US" sz="2105" b="1">
                <a:solidFill>
                  <a:srgbClr val="FF0000"/>
                </a:solidFill>
              </a:rPr>
              <a:t>葡萄牙</a:t>
            </a:r>
            <a:r>
              <a:rPr lang="zh-CN" altLang="en-US" sz="2105"/>
              <a:t>：形成以澳门为主要中转站的海上贸易网络，贸易路线跨越大西洋、印度洋和太平洋。</a:t>
            </a:r>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文本框 9"/>
          <p:cNvSpPr txBox="1"/>
          <p:nvPr/>
        </p:nvSpPr>
        <p:spPr>
          <a:xfrm>
            <a:off x="7675941" y="633100"/>
            <a:ext cx="4333443" cy="1054100"/>
          </a:xfrm>
          <a:prstGeom prst="rect">
            <a:avLst/>
          </a:prstGeom>
          <a:noFill/>
        </p:spPr>
        <p:txBody>
          <a:bodyPr wrap="square" rtlCol="0">
            <a:spAutoFit/>
          </a:bodyPr>
          <a:lstStyle>
            <a:defPPr/>
          </a:lstStyle>
          <a:p>
            <a:pPr algn="l">
              <a:lnSpc>
                <a:spcPct val="130000"/>
              </a:lnSpc>
            </a:pPr>
            <a:r>
              <a:rPr lang="zh-CN" altLang="en-US" sz="2410">
                <a:latin typeface="+mj-ea"/>
                <a:ea typeface="+mj-ea"/>
              </a:rPr>
              <a:t>人口迁移的一个特殊事例：</a:t>
            </a:r>
            <a:endParaRPr lang="en-US" altLang="zh-CN" sz="2410">
              <a:latin typeface="+mj-ea"/>
              <a:ea typeface="+mj-ea"/>
            </a:endParaRPr>
          </a:p>
          <a:p>
            <a:pPr algn="l">
              <a:lnSpc>
                <a:spcPct val="130000"/>
              </a:lnSpc>
            </a:pPr>
            <a:r>
              <a:rPr lang="zh-CN" altLang="en-US" sz="2410">
                <a:latin typeface="+mj-ea"/>
                <a:ea typeface="+mj-ea"/>
              </a:rPr>
              <a:t>   三角贸易（黑奴贸易）</a:t>
            </a:r>
            <a:endParaRPr lang="en-US" altLang="zh-CN" sz="2410">
              <a:latin typeface="+mj-ea"/>
              <a:ea typeface="+mj-ea"/>
            </a:endParaRPr>
          </a:p>
        </p:txBody>
      </p:sp>
      <p:grpSp>
        <p:nvGrpSpPr>
          <p:cNvPr id="16" name="组合 15"/>
          <p:cNvGrpSpPr/>
          <p:nvPr/>
        </p:nvGrpSpPr>
        <p:grpSpPr>
          <a:xfrm>
            <a:off x="0" y="1905324"/>
            <a:ext cx="12192239" cy="4177434"/>
            <a:chOff x="0" y="2475026"/>
            <a:chExt cx="16200438" cy="5550766"/>
          </a:xfrm>
        </p:grpSpPr>
        <p:sp>
          <p:nvSpPr>
            <p:cNvPr id="8" name="矩形 7"/>
            <p:cNvSpPr/>
            <p:nvPr/>
          </p:nvSpPr>
          <p:spPr>
            <a:xfrm>
              <a:off x="0" y="2475026"/>
              <a:ext cx="16200438" cy="4949371"/>
            </a:xfrm>
            <a:prstGeom prst="rect">
              <a:avLst/>
            </a:prstGeom>
            <a:solidFill>
              <a:srgbClr val="FDE054">
                <a:alpha val="8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355"/>
            </a:p>
          </p:txBody>
        </p:sp>
        <p:sp>
          <p:nvSpPr>
            <p:cNvPr id="12" name="矩形 11"/>
            <p:cNvSpPr/>
            <p:nvPr/>
          </p:nvSpPr>
          <p:spPr>
            <a:xfrm>
              <a:off x="10164347" y="2497501"/>
              <a:ext cx="5765027" cy="5528291"/>
            </a:xfrm>
            <a:prstGeom prst="rect">
              <a:avLst/>
            </a:prstGeom>
          </p:spPr>
          <p:txBody>
            <a:bodyPr wrap="square">
              <a:spAutoFit/>
            </a:bodyPr>
            <a:lstStyle>
              <a:defPPr/>
            </a:lstStyle>
            <a:p>
              <a:pPr>
                <a:lnSpc>
                  <a:spcPct val="130000"/>
                </a:lnSpc>
              </a:pPr>
              <a:r>
                <a:rPr lang="zh-CN" altLang="en-US" sz="2105"/>
                <a:t>欧洲人到美洲后，就开始了罪恶的奴隶贸易，根据美国学者杜波依斯的估计，</a:t>
              </a:r>
              <a:r>
                <a:rPr lang="en-US" altLang="zh-CN" sz="2105"/>
                <a:t>16</a:t>
              </a:r>
              <a:r>
                <a:rPr lang="zh-CN" altLang="en-US" sz="2105"/>
                <a:t>世纪运入美洲的黑人为</a:t>
              </a:r>
              <a:r>
                <a:rPr lang="en-US" altLang="zh-CN" sz="2105"/>
                <a:t>90</a:t>
              </a:r>
              <a:r>
                <a:rPr lang="zh-CN" altLang="en-US" sz="2105"/>
                <a:t>万，</a:t>
              </a:r>
              <a:r>
                <a:rPr lang="en-US" altLang="zh-CN" sz="2105"/>
                <a:t>17</a:t>
              </a:r>
              <a:r>
                <a:rPr lang="zh-CN" altLang="en-US" sz="2105"/>
                <a:t>世纪为</a:t>
              </a:r>
              <a:r>
                <a:rPr lang="en-US" altLang="zh-CN" sz="2105"/>
                <a:t>275</a:t>
              </a:r>
              <a:r>
                <a:rPr lang="zh-CN" altLang="en-US" sz="2105"/>
                <a:t>万，</a:t>
              </a:r>
              <a:r>
                <a:rPr lang="en-US" altLang="zh-CN" sz="2105"/>
                <a:t>18</a:t>
              </a:r>
              <a:r>
                <a:rPr lang="zh-CN" altLang="en-US" sz="2105"/>
                <a:t>世纪为</a:t>
              </a:r>
              <a:r>
                <a:rPr lang="en-US" altLang="zh-CN" sz="2105"/>
                <a:t>700</a:t>
              </a:r>
              <a:r>
                <a:rPr lang="zh-CN" altLang="en-US" sz="2105"/>
                <a:t>万，</a:t>
              </a:r>
              <a:r>
                <a:rPr lang="en-US" altLang="zh-CN" sz="2105"/>
                <a:t>19</a:t>
              </a:r>
              <a:r>
                <a:rPr lang="zh-CN" altLang="en-US" sz="2105"/>
                <a:t>世纪为</a:t>
              </a:r>
              <a:r>
                <a:rPr lang="en-US" altLang="zh-CN" sz="2105"/>
                <a:t>400</a:t>
              </a:r>
              <a:r>
                <a:rPr lang="zh-CN" altLang="en-US" sz="2105"/>
                <a:t>万，共计</a:t>
              </a:r>
              <a:r>
                <a:rPr lang="en-US" altLang="zh-CN" sz="2105"/>
                <a:t>1500</a:t>
              </a:r>
              <a:r>
                <a:rPr lang="zh-CN" altLang="en-US" sz="2105"/>
                <a:t>万，加上在掳掠和海上运输过程中的高死亡率，奴隶贸易使非洲总共损失了大约</a:t>
              </a:r>
              <a:r>
                <a:rPr lang="en-US" altLang="zh-CN" sz="2105"/>
                <a:t>5000-6000</a:t>
              </a:r>
              <a:r>
                <a:rPr lang="zh-CN" altLang="en-US" sz="2105"/>
                <a:t>万人口。</a:t>
              </a:r>
              <a:endParaRPr lang="en-US" altLang="zh-CN" sz="2105"/>
            </a:p>
            <a:p>
              <a:pPr algn="r">
                <a:lnSpc>
                  <a:spcPct val="130000"/>
                </a:lnSpc>
                <a:spcAft>
                  <a:spcPts val="1800"/>
                </a:spcAft>
              </a:pPr>
              <a:r>
                <a:rPr lang="en-US" altLang="zh-CN" sz="1355"/>
                <a:t>-----</a:t>
              </a:r>
              <a:r>
                <a:rPr lang="zh-CN" altLang="en-US" sz="1355"/>
                <a:t>王觉非主编</a:t>
              </a:r>
              <a:r>
                <a:rPr lang="en-US" altLang="zh-CN" sz="1355"/>
                <a:t>《</a:t>
              </a:r>
              <a:r>
                <a:rPr lang="zh-CN" altLang="en-US" sz="1355"/>
                <a:t>欧洲五百年史</a:t>
              </a:r>
              <a:r>
                <a:rPr lang="en-US" altLang="zh-CN" sz="1355"/>
                <a:t>》</a:t>
              </a:r>
              <a:r>
                <a:rPr lang="zh-CN" altLang="en-US" sz="1355"/>
                <a:t>，高等教育出版社</a:t>
              </a:r>
            </a:p>
          </p:txBody>
        </p:sp>
      </p:grpSp>
      <p:pic>
        <p:nvPicPr>
          <p:cNvPr id="4" name="图片 3" descr="黄色的地图&#10;&#10;描述已自动生成"/>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999" y="458348"/>
            <a:ext cx="7267943" cy="594154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9" name="图片 18"/>
          <p:cNvPicPr>
            <a:picLocks noChangeAspect="1"/>
          </p:cNvPicPr>
          <p:nvPr/>
        </p:nvPicPr>
        <p:blipFill>
          <a:blip r:embed="rId3"/>
          <a:stretch>
            <a:fillRect/>
          </a:stretch>
        </p:blipFill>
        <p:spPr>
          <a:xfrm>
            <a:off x="7649556" y="5619501"/>
            <a:ext cx="4161468" cy="1211276"/>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arn(inVertical)">
                                      <p:cBhvr>
                                        <p:cTn id="1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Picture 2" descr="C:\Users\Administrator\Desktop\图片1.jpg"/>
          <p:cNvPicPr>
            <a:picLocks noChangeAspect="1" noChangeArrowheads="1"/>
          </p:cNvPicPr>
          <p:nvPr/>
        </p:nvPicPr>
        <p:blipFill>
          <a:blip r:embed="rId2">
            <a:lum/>
          </a:blip>
          <a:stretch>
            <a:fillRect/>
          </a:stretch>
        </p:blipFill>
        <p:spPr bwMode="auto">
          <a:xfrm>
            <a:off x="0" y="1"/>
            <a:ext cx="12191999" cy="6857999"/>
          </a:xfrm>
          <a:prstGeom prst="rect">
            <a:avLst/>
          </a:prstGeom>
          <a:noFill/>
        </p:spPr>
      </p:pic>
      <p:pic>
        <p:nvPicPr>
          <p:cNvPr id="2" name="Picture 2" descr="00000_13"/>
          <p:cNvPicPr>
            <a:picLocks noChangeAspect="1" noChangeArrowheads="1"/>
          </p:cNvPicPr>
          <p:nvPr/>
        </p:nvPicPr>
        <p:blipFill>
          <a:blip r:embed="rId3"/>
          <a:srcRect r="50" b="34"/>
          <a:stretch>
            <a:fillRect/>
          </a:stretch>
        </p:blipFill>
        <p:spPr bwMode="auto">
          <a:xfrm>
            <a:off x="524373" y="465517"/>
            <a:ext cx="3228760" cy="2413000"/>
          </a:xfrm>
          <a:prstGeom prst="rect">
            <a:avLst/>
          </a:prstGeom>
          <a:noFill/>
          <a:ln w="114300">
            <a:solidFill>
              <a:schemeClr val="bg1"/>
            </a:solidFill>
            <a:miter lim="800000"/>
          </a:ln>
        </p:spPr>
      </p:pic>
      <p:pic>
        <p:nvPicPr>
          <p:cNvPr id="3" name="Picture 2" descr="黑人"/>
          <p:cNvPicPr>
            <a:picLocks noChangeAspect="1" noChangeArrowheads="1"/>
          </p:cNvPicPr>
          <p:nvPr/>
        </p:nvPicPr>
        <p:blipFill>
          <a:blip r:embed="rId4">
            <a:clrChange>
              <a:clrFrom>
                <a:srgbClr val="FFFFFF"/>
              </a:clrFrom>
              <a:clrTo>
                <a:srgbClr val="FFFFFF">
                  <a:alpha val="0"/>
                </a:srgbClr>
              </a:clrTo>
            </a:clrChange>
            <a:lum bright="-36000"/>
          </a:blip>
          <a:srcRect t="9737" b="9737"/>
          <a:stretch>
            <a:fillRect/>
          </a:stretch>
        </p:blipFill>
        <p:spPr bwMode="auto">
          <a:xfrm>
            <a:off x="3821371" y="506461"/>
            <a:ext cx="3081910" cy="2376487"/>
          </a:xfrm>
          <a:prstGeom prst="rect">
            <a:avLst/>
          </a:prstGeom>
          <a:noFill/>
          <a:ln w="9525">
            <a:noFill/>
            <a:miter lim="800000"/>
          </a:ln>
        </p:spPr>
      </p:pic>
      <p:sp>
        <p:nvSpPr>
          <p:cNvPr id="4" name="Text Box 8"/>
          <p:cNvSpPr txBox="1">
            <a:spLocks noChangeArrowheads="1"/>
          </p:cNvSpPr>
          <p:nvPr/>
        </p:nvSpPr>
        <p:spPr bwMode="auto">
          <a:xfrm>
            <a:off x="572567" y="3039470"/>
            <a:ext cx="4927482" cy="2893100"/>
          </a:xfrm>
          <a:prstGeom prst="rect">
            <a:avLst/>
          </a:prstGeom>
          <a:noFill/>
          <a:ln w="9525">
            <a:solidFill>
              <a:srgbClr val="FF0000"/>
            </a:solidFill>
            <a:miter lim="800000"/>
          </a:ln>
          <a:effectLst>
            <a:outerShdw dist="107763" dir="2700000" algn="ctr" rotWithShape="0">
              <a:schemeClr val="bg2">
                <a:alpha val="50000"/>
              </a:schemeClr>
            </a:outerShdw>
          </a:effectLst>
        </p:spPr>
        <p:txBody>
          <a:bodyPr wrap="square">
            <a:spAutoFit/>
          </a:bodyPr>
          <a:lstStyle>
            <a:defPPr/>
          </a:lstStyle>
          <a:p>
            <a:pPr>
              <a:lnSpc>
                <a:spcPct val="130000"/>
              </a:lnSpc>
              <a:buFont typeface="Arial" panose="020b0604020202020204" pitchFamily="34" charset="0"/>
              <a:buNone/>
              <a:defRPr/>
            </a:pPr>
            <a:r>
              <a:rPr lang="en-US" altLang="zh-CN" sz="2000" b="1" smtClean="0">
                <a:solidFill>
                  <a:srgbClr val="000000"/>
                </a:solidFill>
                <a:ea typeface="楷体" panose="02010609060101010101" pitchFamily="49" charset="-122"/>
              </a:rPr>
              <a:t>       </a:t>
            </a:r>
            <a:r>
              <a:rPr lang="zh-CN" altLang="en-US" sz="2000" b="1" smtClean="0">
                <a:solidFill>
                  <a:srgbClr val="000000"/>
                </a:solidFill>
                <a:ea typeface="楷体" panose="02010609060101010101" pitchFamily="49" charset="-122"/>
              </a:rPr>
              <a:t>在这艘严重超载的运奴船上，黑人就象排列在书架上的书一样，每个人所占空间不到一个棺材大。他们吃着劣质的食物，呼吸着污浊的空气，恶劣的条件很容易使人患病，患病死的人或得了流行病的人就要被扔入大海，活着到达目的地的黑人就被卖做奴隶。</a:t>
            </a:r>
            <a:endParaRPr lang="zh-CN" altLang="en-US" sz="2000" b="1">
              <a:ea typeface="楷体" pitchFamily="49" charset="-122"/>
            </a:endParaRPr>
          </a:p>
        </p:txBody>
      </p:sp>
      <p:pic>
        <p:nvPicPr>
          <p:cNvPr id="5" name="Picture 29" descr="2885962936215349319"/>
          <p:cNvPicPr>
            <a:picLocks noChangeAspect="1" noChangeArrowheads="1"/>
          </p:cNvPicPr>
          <p:nvPr/>
        </p:nvPicPr>
        <p:blipFill>
          <a:blip r:embed="rId5"/>
          <a:stretch>
            <a:fillRect/>
          </a:stretch>
        </p:blipFill>
        <p:spPr bwMode="auto">
          <a:xfrm>
            <a:off x="7562139" y="436728"/>
            <a:ext cx="3527425" cy="2326494"/>
          </a:xfrm>
          <a:prstGeom prst="rect">
            <a:avLst/>
          </a:prstGeom>
          <a:noFill/>
          <a:ln w="38100">
            <a:solidFill>
              <a:schemeClr val="bg1"/>
            </a:solidFill>
            <a:miter lim="800000"/>
          </a:ln>
        </p:spPr>
      </p:pic>
      <p:sp>
        <p:nvSpPr>
          <p:cNvPr id="6" name="Text Box 4"/>
          <p:cNvSpPr txBox="1">
            <a:spLocks noChangeArrowheads="1"/>
          </p:cNvSpPr>
          <p:nvPr/>
        </p:nvSpPr>
        <p:spPr bwMode="auto">
          <a:xfrm>
            <a:off x="6250674" y="3025087"/>
            <a:ext cx="5363571" cy="2893100"/>
          </a:xfrm>
          <a:prstGeom prst="rect">
            <a:avLst/>
          </a:prstGeom>
          <a:noFill/>
          <a:ln w="9525">
            <a:solidFill>
              <a:srgbClr val="FF0000"/>
            </a:solidFill>
            <a:miter lim="800000"/>
          </a:ln>
        </p:spPr>
        <p:txBody>
          <a:bodyPr wrap="square">
            <a:spAutoFit/>
          </a:bodyPr>
          <a:lstStyle>
            <a:defPPr/>
          </a:lstStyle>
          <a:p>
            <a:pPr>
              <a:lnSpc>
                <a:spcPct val="130000"/>
              </a:lnSpc>
            </a:pPr>
            <a:r>
              <a:rPr lang="en-US" altLang="zh-CN" b="1">
                <a:latin typeface="楷体" panose="02010609060101010101" pitchFamily="49" charset="-122"/>
                <a:ea typeface="楷体" panose="02010609060101010101" pitchFamily="49" charset="-122"/>
              </a:rPr>
              <a:t>■</a:t>
            </a:r>
            <a:r>
              <a:rPr lang="zh-CN" altLang="en-US" sz="2000" b="1">
                <a:latin typeface="楷体" panose="02010609060101010101" pitchFamily="49" charset="-122"/>
                <a:ea typeface="楷体" panose="02010609060101010101" pitchFamily="49" charset="-122"/>
              </a:rPr>
              <a:t>美国学者</a:t>
            </a:r>
            <a:r>
              <a:rPr lang="zh-CN" altLang="en-US" sz="2000" b="1" u="sng">
                <a:latin typeface="楷体" panose="02010609060101010101" pitchFamily="49" charset="-122"/>
                <a:ea typeface="楷体" panose="02010609060101010101" pitchFamily="49" charset="-122"/>
              </a:rPr>
              <a:t>杜波伊斯</a:t>
            </a:r>
            <a:r>
              <a:rPr lang="zh-CN" altLang="en-US" sz="2000" b="1">
                <a:latin typeface="楷体" panose="02010609060101010101" pitchFamily="49" charset="-122"/>
                <a:ea typeface="楷体" panose="02010609060101010101" pitchFamily="49" charset="-122"/>
              </a:rPr>
              <a:t>估计：</a:t>
            </a:r>
            <a:r>
              <a:rPr lang="en-US" altLang="zh-CN" sz="2000" b="1">
                <a:latin typeface="楷体" panose="02010609060101010101" pitchFamily="49" charset="-122"/>
                <a:ea typeface="楷体" panose="02010609060101010101" pitchFamily="49" charset="-122"/>
              </a:rPr>
              <a:t>16-18</a:t>
            </a:r>
            <a:r>
              <a:rPr lang="zh-CN" altLang="en-US" sz="2000" b="1">
                <a:latin typeface="楷体" panose="02010609060101010101" pitchFamily="49" charset="-122"/>
                <a:ea typeface="楷体" panose="02010609060101010101" pitchFamily="49" charset="-122"/>
              </a:rPr>
              <a:t>世纪欧洲奴隶贩子向美洲大陆贩运的黑奴共计</a:t>
            </a:r>
            <a:r>
              <a:rPr lang="en-US" altLang="zh-CN" sz="2000" b="1" u="sng">
                <a:solidFill>
                  <a:srgbClr val="FF0000"/>
                </a:solidFill>
                <a:latin typeface="楷体" panose="02010609060101010101" pitchFamily="49" charset="-122"/>
                <a:ea typeface="楷体" panose="02010609060101010101" pitchFamily="49" charset="-122"/>
              </a:rPr>
              <a:t>1500</a:t>
            </a:r>
            <a:r>
              <a:rPr lang="zh-CN" altLang="en-US" sz="2000" b="1" u="sng">
                <a:solidFill>
                  <a:srgbClr val="FF0000"/>
                </a:solidFill>
                <a:latin typeface="楷体" panose="02010609060101010101" pitchFamily="49" charset="-122"/>
                <a:ea typeface="楷体" panose="02010609060101010101" pitchFamily="49" charset="-122"/>
              </a:rPr>
              <a:t>万人</a:t>
            </a:r>
            <a:r>
              <a:rPr lang="zh-CN" altLang="en-US" sz="2000" b="1">
                <a:latin typeface="楷体" panose="02010609060101010101" pitchFamily="49" charset="-122"/>
                <a:ea typeface="楷体" panose="02010609060101010101" pitchFamily="49" charset="-122"/>
              </a:rPr>
              <a:t>。他认为，每运一个黑人到美洲，至少有</a:t>
            </a:r>
            <a:r>
              <a:rPr lang="en-US" altLang="zh-CN" sz="2000" b="1">
                <a:latin typeface="楷体" panose="02010609060101010101" pitchFamily="49" charset="-122"/>
                <a:ea typeface="楷体" panose="02010609060101010101" pitchFamily="49" charset="-122"/>
              </a:rPr>
              <a:t>5</a:t>
            </a:r>
            <a:r>
              <a:rPr lang="zh-CN" altLang="en-US" sz="2000" b="1">
                <a:latin typeface="楷体" panose="02010609060101010101" pitchFamily="49" charset="-122"/>
                <a:ea typeface="楷体" panose="02010609060101010101" pitchFamily="49" charset="-122"/>
              </a:rPr>
              <a:t>个人死于猎奴战争和贩运途中，加上贩运到其他地区的黑人，总计使</a:t>
            </a:r>
            <a:r>
              <a:rPr lang="zh-CN" altLang="en-US" sz="2000" b="1" u="sng">
                <a:solidFill>
                  <a:srgbClr val="FF0000"/>
                </a:solidFill>
                <a:latin typeface="楷体" panose="02010609060101010101" pitchFamily="49" charset="-122"/>
                <a:ea typeface="楷体" panose="02010609060101010101" pitchFamily="49" charset="-122"/>
              </a:rPr>
              <a:t>非洲损失了一亿精壮人口，相当于</a:t>
            </a:r>
            <a:r>
              <a:rPr lang="en-US" altLang="zh-CN" sz="2000" b="1" u="sng">
                <a:solidFill>
                  <a:srgbClr val="FF0000"/>
                </a:solidFill>
                <a:latin typeface="楷体" panose="02010609060101010101" pitchFamily="49" charset="-122"/>
                <a:ea typeface="楷体" panose="02010609060101010101" pitchFamily="49" charset="-122"/>
              </a:rPr>
              <a:t>1800</a:t>
            </a:r>
            <a:r>
              <a:rPr lang="zh-CN" altLang="en-US" sz="2000" b="1" u="sng">
                <a:solidFill>
                  <a:srgbClr val="FF0000"/>
                </a:solidFill>
                <a:latin typeface="楷体" panose="02010609060101010101" pitchFamily="49" charset="-122"/>
                <a:ea typeface="楷体" panose="02010609060101010101" pitchFamily="49" charset="-122"/>
              </a:rPr>
              <a:t>年时非洲人口的总和</a:t>
            </a:r>
            <a:r>
              <a:rPr lang="zh-CN" altLang="en-US" sz="2000" b="1">
                <a:latin typeface="楷体" panose="02010609060101010101" pitchFamily="49" charset="-122"/>
                <a:ea typeface="楷体" panose="02010609060101010101" pitchFamily="49" charset="-122"/>
              </a:rPr>
              <a:t>，非洲的社会经济发展受到严重破坏。</a:t>
            </a:r>
          </a:p>
        </p:txBody>
      </p:sp>
      <p:sp>
        <p:nvSpPr>
          <p:cNvPr id="8" name="矩形 7"/>
          <p:cNvSpPr/>
          <p:nvPr/>
        </p:nvSpPr>
        <p:spPr>
          <a:xfrm>
            <a:off x="3184467" y="3569862"/>
            <a:ext cx="5713859" cy="1383665"/>
          </a:xfrm>
          <a:prstGeom prst="rect">
            <a:avLst/>
          </a:prstGeom>
          <a:solidFill>
            <a:srgbClr val="FFFF00"/>
          </a:solidFill>
          <a:ln>
            <a:solidFill>
              <a:schemeClr val="tx1"/>
            </a:solidFill>
          </a:ln>
        </p:spPr>
        <p:txBody>
          <a:bodyPr wrap="square">
            <a:spAutoFit/>
          </a:bodyPr>
          <a:lstStyle>
            <a:defPPr/>
          </a:lstStyle>
          <a:p>
            <a:pPr/>
            <a:r>
              <a:rPr lang="en-US" altLang="zh-CN" sz="2800" b="1" smtClean="0">
                <a:latin typeface="黑体" panose="02010609060101010101" pitchFamily="49" charset="-122"/>
                <a:ea typeface="黑体" panose="02010609060101010101" pitchFamily="49" charset="-122"/>
              </a:rPr>
              <a:t>    </a:t>
            </a:r>
            <a:r>
              <a:rPr lang="zh-CN" altLang="zh-CN" sz="2800" b="1" smtClean="0">
                <a:latin typeface="黑体" panose="02010609060101010101" pitchFamily="49" charset="-122"/>
                <a:ea typeface="黑体" panose="02010609060101010101" pitchFamily="49" charset="-122"/>
              </a:rPr>
              <a:t>资本来到世间，从头到脚，每个毛孔都滴着血和肮脏的东西。 </a:t>
            </a:r>
            <a:endParaRPr lang="en-US" altLang="zh-CN" sz="2800" b="1" smtClean="0">
              <a:latin typeface="黑体" pitchFamily="49" charset="-122"/>
              <a:ea typeface="黑体" pitchFamily="49" charset="-122"/>
            </a:endParaRPr>
          </a:p>
          <a:p>
            <a:pPr/>
            <a:r>
              <a:rPr lang="en-US" altLang="zh-CN" sz="2800" b="1" smtClean="0">
                <a:latin typeface="黑体" panose="02010609060101010101" pitchFamily="49" charset="-122"/>
                <a:ea typeface="黑体" panose="02010609060101010101" pitchFamily="49" charset="-122"/>
              </a:rPr>
              <a:t>            ——</a:t>
            </a:r>
            <a:r>
              <a:rPr lang="zh-CN" altLang="en-US" sz="2800" b="1" smtClean="0">
                <a:latin typeface="黑体" panose="02010609060101010101" pitchFamily="49" charset="-122"/>
                <a:ea typeface="黑体" panose="02010609060101010101" pitchFamily="49" charset="-122"/>
              </a:rPr>
              <a:t>马克思</a:t>
            </a:r>
            <a:r>
              <a:rPr lang="en-US" altLang="zh-CN" sz="2800" b="1" smtClean="0">
                <a:latin typeface="黑体" panose="02010609060101010101" pitchFamily="49" charset="-122"/>
                <a:ea typeface="黑体" panose="02010609060101010101" pitchFamily="49" charset="-122"/>
              </a:rPr>
              <a:t>《</a:t>
            </a:r>
            <a:r>
              <a:rPr lang="zh-CN" altLang="en-US" sz="2800" b="1" smtClean="0">
                <a:latin typeface="黑体" panose="02010609060101010101" pitchFamily="49" charset="-122"/>
                <a:ea typeface="黑体" panose="02010609060101010101" pitchFamily="49" charset="-122"/>
              </a:rPr>
              <a:t>资本论</a:t>
            </a:r>
            <a:r>
              <a:rPr lang="en-US" altLang="zh-CN" sz="2800" b="1" smtClean="0">
                <a:latin typeface="黑体" panose="02010609060101010101" pitchFamily="49" charset="-122"/>
                <a:ea typeface="黑体" panose="02010609060101010101" pitchFamily="49" charset="-122"/>
              </a:rPr>
              <a:t>》</a:t>
            </a:r>
            <a:endParaRPr lang="zh-CN" altLang="en-US" sz="28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Picture 2" descr="C:\Users\Administrator\Desktop\图片1.jpg"/>
          <p:cNvPicPr>
            <a:picLocks noChangeAspect="1" noChangeArrowheads="1"/>
          </p:cNvPicPr>
          <p:nvPr/>
        </p:nvPicPr>
        <p:blipFill>
          <a:blip r:embed="rId2">
            <a:lum/>
          </a:blip>
          <a:stretch>
            <a:fillRect/>
          </a:stretch>
        </p:blipFill>
        <p:spPr bwMode="auto">
          <a:xfrm>
            <a:off x="0" y="1"/>
            <a:ext cx="12191999" cy="6857999"/>
          </a:xfrm>
          <a:prstGeom prst="rect">
            <a:avLst/>
          </a:prstGeom>
          <a:noFill/>
        </p:spPr>
      </p:pic>
      <p:pic>
        <p:nvPicPr>
          <p:cNvPr id="2" name="Picture 2" descr="捕获"/>
          <p:cNvPicPr>
            <a:picLocks noChangeAspect="1" noChangeArrowheads="1"/>
          </p:cNvPicPr>
          <p:nvPr/>
        </p:nvPicPr>
        <p:blipFill>
          <a:blip r:embed="rId3"/>
          <a:srcRect t="5551" b="2637"/>
          <a:stretch>
            <a:fillRect/>
          </a:stretch>
        </p:blipFill>
        <p:spPr bwMode="auto">
          <a:xfrm>
            <a:off x="1228273" y="354843"/>
            <a:ext cx="9662646" cy="6155138"/>
          </a:xfrm>
          <a:prstGeom prst="rect">
            <a:avLst/>
          </a:prstGeom>
          <a:noFill/>
          <a:ln w="9525">
            <a:noFill/>
            <a:miter lim="800000"/>
          </a:ln>
        </p:spPr>
      </p:pic>
      <p:sp>
        <p:nvSpPr>
          <p:cNvPr id="4" name="TextBox 3"/>
          <p:cNvSpPr txBox="1"/>
          <p:nvPr/>
        </p:nvSpPr>
        <p:spPr>
          <a:xfrm>
            <a:off x="245664" y="204712"/>
            <a:ext cx="2954655" cy="646331"/>
          </a:xfrm>
          <a:prstGeom prst="rect">
            <a:avLst/>
          </a:prstGeom>
          <a:noFill/>
        </p:spPr>
        <p:txBody>
          <a:bodyPr wrap="none" rtlCol="0">
            <a:spAutoFit/>
          </a:bodyPr>
          <a:lstStyle>
            <a:defPPr/>
          </a:lstStyle>
          <a:p>
            <a:pPr/>
            <a:r>
              <a:rPr lang="zh-CN" altLang="en-US" sz="3600" b="1" smtClean="0">
                <a:solidFill>
                  <a:srgbClr val="00B0F0"/>
                </a:solidFill>
              </a:rPr>
              <a:t>三角贸易影响</a:t>
            </a:r>
            <a:endParaRPr lang="zh-CN" altLang="en-US" sz="3600" b="1">
              <a:solidFill>
                <a:srgbClr val="00B0F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图片 4" descr="社交网站的手机截图&#10;&#10;描述已自动生成"/>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 y="42652"/>
            <a:ext cx="12191284" cy="6772935"/>
          </a:xfrm>
          <a:prstGeom prst="rect">
            <a:avLst/>
          </a:prstGeom>
        </p:spPr>
      </p:pic>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2"/>
          <p:cNvPicPr>
            <a:picLocks noChangeAspect="1"/>
          </p:cNvPicPr>
          <p:nvPr/>
        </p:nvPicPr>
        <p:blipFill>
          <a:blip r:embed="rId2">
            <a:alphaModFix amt="10000"/>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rcRect t="22556"/>
          <a:stretch>
            <a:fillRect/>
          </a:stretch>
        </p:blipFill>
        <p:spPr>
          <a:xfrm>
            <a:off x="0" y="42652"/>
            <a:ext cx="12192239" cy="6875080"/>
          </a:xfrm>
          <a:prstGeom prst="rect">
            <a:avLst/>
          </a:prstGeom>
        </p:spPr>
      </p:pic>
      <p:sp>
        <p:nvSpPr>
          <p:cNvPr id="5" name="矩形 4"/>
          <p:cNvSpPr/>
          <p:nvPr/>
        </p:nvSpPr>
        <p:spPr>
          <a:xfrm>
            <a:off x="-35949" y="65614"/>
            <a:ext cx="12264137" cy="6772935"/>
          </a:xfrm>
          <a:prstGeom prst="rect">
            <a:avLst/>
          </a:prstGeom>
          <a:solidFill>
            <a:schemeClr val="tx1">
              <a:lumMod val="50000"/>
              <a:lumOff val="50000"/>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355">
              <a:solidFill>
                <a:schemeClr val="tx1">
                  <a:lumMod val="85000"/>
                  <a:lumOff val="15000"/>
                </a:schemeClr>
              </a:solidFill>
            </a:endParaRPr>
          </a:p>
          <a:p>
            <a:pPr algn="ctr"/>
            <a:endParaRPr lang="zh-CN" altLang="en-US" sz="1355">
              <a:solidFill>
                <a:schemeClr val="tx1">
                  <a:lumMod val="85000"/>
                  <a:lumOff val="15000"/>
                </a:schemeClr>
              </a:solidFill>
            </a:endParaRPr>
          </a:p>
          <a:p>
            <a:pPr algn="ctr"/>
            <a:r>
              <a:rPr lang="zh-CN" altLang="en-US" sz="1355">
                <a:solidFill>
                  <a:schemeClr val="tx1">
                    <a:lumMod val="85000"/>
                    <a:lumOff val="15000"/>
                  </a:schemeClr>
                </a:solidFill>
              </a:rPr>
              <a:t>　　</a:t>
            </a:r>
          </a:p>
        </p:txBody>
      </p:sp>
      <p:sp>
        <p:nvSpPr>
          <p:cNvPr id="6" name="文本框 5"/>
          <p:cNvSpPr txBox="1"/>
          <p:nvPr/>
        </p:nvSpPr>
        <p:spPr>
          <a:xfrm>
            <a:off x="259509" y="228570"/>
            <a:ext cx="9107759" cy="693420"/>
          </a:xfrm>
          <a:prstGeom prst="rect">
            <a:avLst/>
          </a:prstGeom>
          <a:noFill/>
        </p:spPr>
        <p:txBody>
          <a:bodyPr wrap="square" rtlCol="0">
            <a:spAutoFit/>
          </a:bodyPr>
          <a:lstStyle>
            <a:defPPr/>
          </a:lstStyle>
          <a:p>
            <a:pPr algn="l">
              <a:lnSpc>
                <a:spcPct val="130000"/>
              </a:lnSpc>
            </a:pPr>
            <a:r>
              <a:rPr lang="zh-CN" altLang="en-US" sz="3010" b="1"/>
              <a:t>探究题：新航路的开辟对中国造成了怎样的影响？</a:t>
            </a:r>
          </a:p>
        </p:txBody>
      </p:sp>
      <p:sp>
        <p:nvSpPr>
          <p:cNvPr id="7" name="文本框 6"/>
          <p:cNvSpPr txBox="1"/>
          <p:nvPr/>
        </p:nvSpPr>
        <p:spPr>
          <a:xfrm>
            <a:off x="382760" y="1656077"/>
            <a:ext cx="829230" cy="1174750"/>
          </a:xfrm>
          <a:prstGeom prst="rect">
            <a:avLst/>
          </a:prstGeom>
          <a:solidFill>
            <a:srgbClr val="FE94BB"/>
          </a:solidFill>
        </p:spPr>
        <p:txBody>
          <a:bodyPr wrap="square" rtlCol="0">
            <a:spAutoFit/>
          </a:bodyPr>
          <a:lstStyle>
            <a:defPPr/>
          </a:lstStyle>
          <a:p>
            <a:pPr>
              <a:lnSpc>
                <a:spcPct val="130000"/>
              </a:lnSpc>
            </a:pPr>
            <a:r>
              <a:rPr lang="zh-CN" altLang="en-US" sz="2710" b="1">
                <a:solidFill>
                  <a:schemeClr val="bg1">
                    <a:lumMod val="95000"/>
                  </a:schemeClr>
                </a:solidFill>
              </a:rPr>
              <a:t>经济</a:t>
            </a:r>
          </a:p>
        </p:txBody>
      </p:sp>
      <p:sp>
        <p:nvSpPr>
          <p:cNvPr id="9" name="文本框 8"/>
          <p:cNvSpPr txBox="1"/>
          <p:nvPr/>
        </p:nvSpPr>
        <p:spPr>
          <a:xfrm>
            <a:off x="382760" y="3857123"/>
            <a:ext cx="829230" cy="1174750"/>
          </a:xfrm>
          <a:prstGeom prst="rect">
            <a:avLst/>
          </a:prstGeom>
          <a:solidFill>
            <a:srgbClr val="AC65FE"/>
          </a:solidFill>
        </p:spPr>
        <p:txBody>
          <a:bodyPr wrap="square" rtlCol="0">
            <a:spAutoFit/>
          </a:bodyPr>
          <a:lstStyle>
            <a:defPPr/>
          </a:lstStyle>
          <a:p>
            <a:pPr algn="l">
              <a:lnSpc>
                <a:spcPct val="130000"/>
              </a:lnSpc>
            </a:pPr>
            <a:r>
              <a:rPr lang="zh-CN" altLang="en-US" sz="2710" b="1">
                <a:solidFill>
                  <a:schemeClr val="bg1">
                    <a:lumMod val="95000"/>
                  </a:schemeClr>
                </a:solidFill>
              </a:rPr>
              <a:t>外交</a:t>
            </a:r>
          </a:p>
        </p:txBody>
      </p:sp>
      <p:sp>
        <p:nvSpPr>
          <p:cNvPr id="10" name="文本框 9"/>
          <p:cNvSpPr txBox="1"/>
          <p:nvPr/>
        </p:nvSpPr>
        <p:spPr>
          <a:xfrm>
            <a:off x="393031" y="5694605"/>
            <a:ext cx="829230" cy="1174750"/>
          </a:xfrm>
          <a:prstGeom prst="rect">
            <a:avLst/>
          </a:prstGeom>
          <a:solidFill>
            <a:srgbClr val="00B0F0"/>
          </a:solidFill>
        </p:spPr>
        <p:txBody>
          <a:bodyPr wrap="square" rtlCol="0">
            <a:spAutoFit/>
          </a:bodyPr>
          <a:lstStyle>
            <a:defPPr/>
          </a:lstStyle>
          <a:p>
            <a:pPr algn="l">
              <a:lnSpc>
                <a:spcPct val="130000"/>
              </a:lnSpc>
            </a:pPr>
            <a:r>
              <a:rPr lang="zh-CN" altLang="en-US" sz="2710" b="1">
                <a:solidFill>
                  <a:schemeClr val="bg1">
                    <a:lumMod val="95000"/>
                  </a:schemeClr>
                </a:solidFill>
              </a:rPr>
              <a:t>文化</a:t>
            </a:r>
          </a:p>
        </p:txBody>
      </p:sp>
      <p:sp>
        <p:nvSpPr>
          <p:cNvPr id="11" name="矩形 10"/>
          <p:cNvSpPr/>
          <p:nvPr/>
        </p:nvSpPr>
        <p:spPr>
          <a:xfrm>
            <a:off x="1448230" y="851361"/>
            <a:ext cx="10344202" cy="2200910"/>
          </a:xfrm>
          <a:prstGeom prst="rect">
            <a:avLst/>
          </a:prstGeom>
          <a:ln>
            <a:solidFill>
              <a:schemeClr val="tx1"/>
            </a:solidFill>
            <a:prstDash val="dash"/>
          </a:ln>
        </p:spPr>
        <p:txBody>
          <a:bodyPr wrap="square">
            <a:spAutoFit/>
          </a:bodyPr>
          <a:lstStyle>
            <a:defPPr/>
          </a:lstStyle>
          <a:p>
            <a:pPr>
              <a:lnSpc>
                <a:spcPct val="130000"/>
              </a:lnSpc>
            </a:pPr>
            <a:r>
              <a:rPr lang="zh-CN" altLang="en-US" sz="2105"/>
              <a:t>①美洲的马铃薯、烟草、玉米、花生等作物传入中国，促进粮食产量的提高，有更多的土地种植经济作物，出现了专业生产区域。农产品的商品化程度提高，客观上为清朝前期人口的迅速增长创造了条件。</a:t>
            </a:r>
            <a:endParaRPr lang="en-US" altLang="zh-CN" sz="2105"/>
          </a:p>
          <a:p>
            <a:pPr>
              <a:lnSpc>
                <a:spcPct val="130000"/>
              </a:lnSpc>
            </a:pPr>
            <a:r>
              <a:rPr lang="zh-CN" altLang="en-US" sz="2105"/>
              <a:t>②白银大量流入中国，进一步刺激中国东南沿海地区经济的发展。一个围绕白银输入中国的贸易网络逐渐形成，推动世界市场形成。在明朝白银成为主要货币。</a:t>
            </a:r>
          </a:p>
        </p:txBody>
      </p:sp>
      <p:sp>
        <p:nvSpPr>
          <p:cNvPr id="12" name="矩形 11"/>
          <p:cNvSpPr/>
          <p:nvPr/>
        </p:nvSpPr>
        <p:spPr>
          <a:xfrm>
            <a:off x="1448230" y="3110407"/>
            <a:ext cx="10344202" cy="2200910"/>
          </a:xfrm>
          <a:prstGeom prst="rect">
            <a:avLst/>
          </a:prstGeom>
          <a:ln>
            <a:solidFill>
              <a:schemeClr val="tx1"/>
            </a:solidFill>
            <a:prstDash val="dash"/>
          </a:ln>
        </p:spPr>
        <p:txBody>
          <a:bodyPr wrap="square">
            <a:spAutoFit/>
          </a:bodyPr>
          <a:lstStyle>
            <a:defPPr/>
          </a:lstStyle>
          <a:p>
            <a:pPr>
              <a:lnSpc>
                <a:spcPct val="130000"/>
              </a:lnSpc>
            </a:pPr>
            <a:r>
              <a:rPr lang="zh-CN" altLang="en-US" sz="2105"/>
              <a:t>新航路开辟后西方殖民者开始侵扰我国。一方面中国被迫开始了反侵略的战争，捍卫国家主权，如郑成功收复台湾；另一方面为抵制西方殖民者在东南沿海海盗式的骚扰，清政府设置了广州行，开始实行“闭关锁国”政策，导致中国失掉了对外贸易的主动权，阻碍了中外经济文化的交流，阻碍了生产的发展和科学技术的进步，阻碍了中国资本主义萌芽的发展，从而导致近代中国逐渐落伍。</a:t>
            </a:r>
          </a:p>
        </p:txBody>
      </p:sp>
      <p:sp>
        <p:nvSpPr>
          <p:cNvPr id="13" name="矩形 12"/>
          <p:cNvSpPr/>
          <p:nvPr/>
        </p:nvSpPr>
        <p:spPr>
          <a:xfrm>
            <a:off x="1448229" y="5369452"/>
            <a:ext cx="10344202" cy="1356995"/>
          </a:xfrm>
          <a:prstGeom prst="rect">
            <a:avLst/>
          </a:prstGeom>
          <a:ln>
            <a:solidFill>
              <a:schemeClr val="tx1"/>
            </a:solidFill>
            <a:prstDash val="dash"/>
          </a:ln>
        </p:spPr>
        <p:txBody>
          <a:bodyPr wrap="square">
            <a:spAutoFit/>
          </a:bodyPr>
          <a:lstStyle>
            <a:defPPr/>
          </a:lstStyle>
          <a:p>
            <a:pPr>
              <a:lnSpc>
                <a:spcPct val="130000"/>
              </a:lnSpc>
            </a:pPr>
            <a:r>
              <a:rPr lang="zh-CN" altLang="en-US" sz="2105"/>
              <a:t>“西学东渐”开始，利玛窦等西方传教士东来，传播了一些先进的西方文化，如</a:t>
            </a:r>
            <a:r>
              <a:rPr lang="en-US" altLang="zh-CN" sz="2105"/>
              <a:t>《</a:t>
            </a:r>
            <a:r>
              <a:rPr lang="zh-CN" altLang="en-US" sz="2105"/>
              <a:t>坤舆万国全国</a:t>
            </a:r>
            <a:r>
              <a:rPr lang="en-US" altLang="zh-CN" sz="2105"/>
              <a:t>》</a:t>
            </a:r>
            <a:r>
              <a:rPr lang="zh-CN" altLang="en-US" sz="2105"/>
              <a:t>。徐光启等人开始注意吸收西方科技成果，如在</a:t>
            </a:r>
            <a:r>
              <a:rPr lang="en-US" altLang="zh-CN" sz="2105"/>
              <a:t>《</a:t>
            </a:r>
            <a:r>
              <a:rPr lang="zh-CN" altLang="en-US" sz="2105"/>
              <a:t>农政全书</a:t>
            </a:r>
            <a:r>
              <a:rPr lang="en-US" altLang="zh-CN" sz="2105"/>
              <a:t>》</a:t>
            </a:r>
            <a:r>
              <a:rPr lang="zh-CN" altLang="en-US" sz="2105"/>
              <a:t>中介绍了欧洲先进的水利技术与工具</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000"/>
                                        <p:tgtEl>
                                          <p:spTgt spid="13"/>
                                        </p:tgtEl>
                                      </p:cBhvr>
                                    </p:animEffect>
                                    <p:anim calcmode="lin" valueType="num">
                                      <p:cBhvr>
                                        <p:cTn id="32" dur="1000" fill="hold"/>
                                        <p:tgtEl>
                                          <p:spTgt spid="13"/>
                                        </p:tgtEl>
                                        <p:attrNameLst>
                                          <p:attrName>ppt_x</p:attrName>
                                        </p:attrNameLst>
                                      </p:cBhvr>
                                      <p:tavLst>
                                        <p:tav tm="0">
                                          <p:val>
                                            <p:strVal val="#ppt_x"/>
                                          </p:val>
                                        </p:tav>
                                        <p:tav tm="100000">
                                          <p:val>
                                            <p:strVal val="#ppt_x"/>
                                          </p:val>
                                        </p:tav>
                                      </p:tavLst>
                                    </p:anim>
                                    <p:anim calcmode="lin" valueType="num">
                                      <p:cBhvr>
                                        <p:cTn id="33" dur="1000" fill="hold"/>
                                        <p:tgtEl>
                                          <p:spTgt spid="13"/>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1000"/>
                                        <p:tgtEl>
                                          <p:spTgt spid="10"/>
                                        </p:tgtEl>
                                      </p:cBhvr>
                                    </p:animEffect>
                                    <p:anim calcmode="lin" valueType="num">
                                      <p:cBhvr>
                                        <p:cTn id="37" dur="1000" fill="hold"/>
                                        <p:tgtEl>
                                          <p:spTgt spid="10"/>
                                        </p:tgtEl>
                                        <p:attrNameLst>
                                          <p:attrName>ppt_x</p:attrName>
                                        </p:attrNameLst>
                                      </p:cBhvr>
                                      <p:tavLst>
                                        <p:tav tm="0">
                                          <p:val>
                                            <p:strVal val="#ppt_x"/>
                                          </p:val>
                                        </p:tav>
                                        <p:tav tm="100000">
                                          <p:val>
                                            <p:strVal val="#ppt_x"/>
                                          </p:val>
                                        </p:tav>
                                      </p:tavLst>
                                    </p:anim>
                                    <p:anim calcmode="lin" valueType="num">
                                      <p:cBhvr>
                                        <p:cTn id="3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12" grpId="0"/>
      <p:bldP spid="13"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Picture 2" descr="C:\Users\Administrator\Desktop\图片1.jpg"/>
          <p:cNvPicPr>
            <a:picLocks noChangeAspect="1" noChangeArrowheads="1"/>
          </p:cNvPicPr>
          <p:nvPr/>
        </p:nvPicPr>
        <p:blipFill>
          <a:blip r:embed="rId2">
            <a:lum/>
          </a:blip>
          <a:stretch>
            <a:fillRect/>
          </a:stretch>
        </p:blipFill>
        <p:spPr bwMode="auto">
          <a:xfrm>
            <a:off x="-68247" y="0"/>
            <a:ext cx="12191999" cy="6857999"/>
          </a:xfrm>
          <a:prstGeom prst="rect">
            <a:avLst/>
          </a:prstGeom>
          <a:noFill/>
        </p:spPr>
      </p:pic>
      <p:sp>
        <p:nvSpPr>
          <p:cNvPr id="3" name="文本框 2"/>
          <p:cNvSpPr txBox="1"/>
          <p:nvPr/>
        </p:nvSpPr>
        <p:spPr>
          <a:xfrm>
            <a:off x="292478" y="298817"/>
            <a:ext cx="11708449" cy="583565"/>
          </a:xfrm>
          <a:prstGeom prst="rect">
            <a:avLst/>
          </a:prstGeom>
          <a:noFill/>
        </p:spPr>
        <p:txBody>
          <a:bodyPr wrap="square" rtlCol="0">
            <a:spAutoFit/>
          </a:bodyPr>
          <a:lstStyle>
            <a:defPPr/>
          </a:lstStyle>
          <a:p>
            <a:pPr/>
            <a:r>
              <a:rPr lang="zh-CN" sz="3200" b="1" smtClean="0">
                <a:solidFill>
                  <a:srgbClr val="FF0000"/>
                </a:solidFill>
              </a:rPr>
              <a:t>习题演练</a:t>
            </a:r>
            <a:endParaRPr lang="zh-CN" sz="2400" b="1">
              <a:solidFill>
                <a:srgbClr val="FF0000"/>
              </a:solidFill>
            </a:endParaRPr>
          </a:p>
        </p:txBody>
      </p:sp>
      <p:cxnSp>
        <p:nvCxnSpPr>
          <p:cNvPr id="4" name="直接连接符 3"/>
          <p:cNvCxnSpPr/>
          <p:nvPr/>
        </p:nvCxnSpPr>
        <p:spPr>
          <a:xfrm>
            <a:off x="278816" y="1029437"/>
            <a:ext cx="11076122" cy="7802"/>
          </a:xfrm>
          <a:prstGeom prst="line">
            <a:avLst/>
          </a:prstGeom>
          <a:ln w="22225">
            <a:solidFill>
              <a:srgbClr val="00B050"/>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259306" y="1132764"/>
            <a:ext cx="6414441" cy="4832092"/>
          </a:xfrm>
          <a:prstGeom prst="rect">
            <a:avLst/>
          </a:prstGeom>
          <a:ln>
            <a:solidFill>
              <a:srgbClr val="FF0000"/>
            </a:solidFill>
          </a:ln>
        </p:spPr>
        <p:txBody>
          <a:bodyPr wrap="square">
            <a:spAutoFit/>
          </a:bodyPr>
          <a:lstStyle>
            <a:defPPr/>
          </a:lstStyle>
          <a:p>
            <a:pPr/>
            <a:r>
              <a:rPr lang="zh-CN" altLang="en-US" sz="2800" b="1" smtClean="0">
                <a:latin typeface="楷体" panose="02010609060101010101" pitchFamily="49" charset="-122"/>
                <a:ea typeface="楷体" panose="02010609060101010101" pitchFamily="49" charset="-122"/>
              </a:rPr>
              <a:t>  新航路开辟后</a:t>
            </a:r>
            <a:r>
              <a:rPr lang="en-US" altLang="zh-CN" sz="2800" b="1" smtClean="0">
                <a:latin typeface="楷体" panose="02010609060101010101" pitchFamily="49" charset="-122"/>
                <a:ea typeface="楷体" panose="02010609060101010101" pitchFamily="49" charset="-122"/>
              </a:rPr>
              <a:t>,</a:t>
            </a:r>
            <a:r>
              <a:rPr lang="zh-CN" altLang="en-US" sz="2800" b="1" smtClean="0">
                <a:latin typeface="楷体" panose="02010609060101010101" pitchFamily="49" charset="-122"/>
                <a:ea typeface="楷体" panose="02010609060101010101" pitchFamily="49" charset="-122"/>
              </a:rPr>
              <a:t>美洲白银涌入世界各地。一位葡萄牙商人说</a:t>
            </a:r>
            <a:r>
              <a:rPr lang="en-US" altLang="zh-CN" sz="2800" b="1" smtClean="0">
                <a:latin typeface="楷体" panose="02010609060101010101" pitchFamily="49" charset="-122"/>
                <a:ea typeface="楷体" panose="02010609060101010101" pitchFamily="49" charset="-122"/>
              </a:rPr>
              <a:t>,</a:t>
            </a:r>
            <a:r>
              <a:rPr lang="zh-CN" altLang="en-US" sz="2800" b="1" smtClean="0">
                <a:latin typeface="楷体" panose="02010609060101010101" pitchFamily="49" charset="-122"/>
                <a:ea typeface="楷体" panose="02010609060101010101" pitchFamily="49" charset="-122"/>
              </a:rPr>
              <a:t>白银在全世界游荡</a:t>
            </a:r>
            <a:r>
              <a:rPr lang="en-US" altLang="zh-CN" sz="2800" b="1" smtClean="0">
                <a:latin typeface="楷体" panose="02010609060101010101" pitchFamily="49" charset="-122"/>
                <a:ea typeface="楷体" panose="02010609060101010101" pitchFamily="49" charset="-122"/>
              </a:rPr>
              <a:t>,</a:t>
            </a:r>
            <a:r>
              <a:rPr lang="zh-CN" altLang="en-US" sz="2800" b="1" smtClean="0">
                <a:latin typeface="楷体" panose="02010609060101010101" pitchFamily="49" charset="-122"/>
                <a:ea typeface="楷体" panose="02010609060101010101" pitchFamily="49" charset="-122"/>
              </a:rPr>
              <a:t>直至流到中国</a:t>
            </a:r>
            <a:r>
              <a:rPr lang="en-US" altLang="zh-CN" sz="2800" b="1" smtClean="0">
                <a:latin typeface="楷体" panose="02010609060101010101" pitchFamily="49" charset="-122"/>
                <a:ea typeface="楷体" panose="02010609060101010101" pitchFamily="49" charset="-122"/>
              </a:rPr>
              <a:t>,</a:t>
            </a:r>
            <a:r>
              <a:rPr lang="zh-CN" altLang="en-US" sz="2800" b="1" smtClean="0">
                <a:latin typeface="楷体" panose="02010609060101010101" pitchFamily="49" charset="-122"/>
                <a:ea typeface="楷体" panose="02010609060101010101" pitchFamily="49" charset="-122"/>
              </a:rPr>
              <a:t>它留在那里</a:t>
            </a:r>
            <a:r>
              <a:rPr lang="en-US" altLang="zh-CN" sz="2800" b="1" smtClean="0">
                <a:latin typeface="楷体" panose="02010609060101010101" pitchFamily="49" charset="-122"/>
                <a:ea typeface="楷体" panose="02010609060101010101" pitchFamily="49" charset="-122"/>
              </a:rPr>
              <a:t>,</a:t>
            </a:r>
            <a:r>
              <a:rPr lang="zh-CN" altLang="en-US" sz="2800" b="1" smtClean="0">
                <a:latin typeface="楷体" panose="02010609060101010101" pitchFamily="49" charset="-122"/>
                <a:ea typeface="楷体" panose="02010609060101010101" pitchFamily="49" charset="-122"/>
              </a:rPr>
              <a:t>好像到了它的天然中心。对白银流入并留在中国的原因解释正确的是</a:t>
            </a:r>
          </a:p>
          <a:p>
            <a:pPr/>
            <a:r>
              <a:rPr lang="zh-CN" altLang="en-US" sz="2800" b="1" smtClean="0">
                <a:latin typeface="楷体" panose="02010609060101010101" pitchFamily="49" charset="-122"/>
                <a:ea typeface="楷体" panose="02010609060101010101" pitchFamily="49" charset="-122"/>
              </a:rPr>
              <a:t> ①中国政府积极鼓励对外贸易</a:t>
            </a:r>
            <a:endParaRPr lang="en-US" altLang="zh-CN" sz="2800" b="1" smtClean="0">
              <a:latin typeface="楷体" pitchFamily="49" charset="-122"/>
              <a:ea typeface="楷体" pitchFamily="49" charset="-122"/>
            </a:endParaRPr>
          </a:p>
          <a:p>
            <a:pPr/>
            <a:r>
              <a:rPr lang="zh-CN" altLang="en-US" sz="2800" b="1" smtClean="0">
                <a:latin typeface="楷体" panose="02010609060101010101" pitchFamily="49" charset="-122"/>
                <a:ea typeface="楷体" panose="02010609060101010101" pitchFamily="49" charset="-122"/>
              </a:rPr>
              <a:t> ②中国手工业生产领先世界</a:t>
            </a:r>
            <a:endParaRPr lang="en-US" altLang="zh-CN" sz="2800" b="1" smtClean="0">
              <a:latin typeface="楷体" panose="02010609060101010101" pitchFamily="49" charset="-122"/>
              <a:ea typeface="楷体" panose="02010609060101010101" pitchFamily="49" charset="-122"/>
            </a:endParaRPr>
          </a:p>
          <a:p>
            <a:pPr/>
            <a:r>
              <a:rPr lang="zh-CN" altLang="en-US" sz="2800" b="1" smtClean="0">
                <a:latin typeface="楷体" panose="02010609060101010101" pitchFamily="49" charset="-122"/>
                <a:ea typeface="楷体" panose="02010609060101010101" pitchFamily="49" charset="-122"/>
              </a:rPr>
              <a:t> ③中国“男耕女织”的小农经济</a:t>
            </a:r>
            <a:endParaRPr lang="en-US" altLang="zh-CN" sz="2800" b="1" smtClean="0">
              <a:latin typeface="楷体" panose="02010609060101010101" pitchFamily="49" charset="-122"/>
              <a:ea typeface="楷体" panose="02010609060101010101" pitchFamily="49" charset="-122"/>
            </a:endParaRPr>
          </a:p>
          <a:p>
            <a:pPr/>
            <a:r>
              <a:rPr lang="en-US" altLang="zh-CN" sz="2800" b="1" smtClean="0">
                <a:latin typeface="楷体" panose="02010609060101010101" pitchFamily="49" charset="-122"/>
                <a:ea typeface="楷体" panose="02010609060101010101" pitchFamily="49" charset="-122"/>
              </a:rPr>
              <a:t> </a:t>
            </a:r>
            <a:r>
              <a:rPr lang="zh-CN" altLang="en-US" sz="2800" b="1" smtClean="0">
                <a:latin typeface="楷体" panose="02010609060101010101" pitchFamily="49" charset="-122"/>
                <a:ea typeface="楷体" panose="02010609060101010101" pitchFamily="49" charset="-122"/>
              </a:rPr>
              <a:t>④中国仍是世界市场的中心</a:t>
            </a:r>
          </a:p>
          <a:p>
            <a:pPr/>
            <a:r>
              <a:rPr lang="en-US" altLang="zh-CN" sz="2800" b="1" smtClean="0">
                <a:latin typeface="楷体" panose="02010609060101010101" pitchFamily="49" charset="-122"/>
                <a:ea typeface="楷体" panose="02010609060101010101" pitchFamily="49" charset="-122"/>
              </a:rPr>
              <a:t> A .①②    B .②③   </a:t>
            </a:r>
          </a:p>
          <a:p>
            <a:pPr/>
            <a:r>
              <a:rPr lang="en-US" altLang="zh-CN" sz="2800" b="1" smtClean="0">
                <a:latin typeface="楷体" panose="02010609060101010101" pitchFamily="49" charset="-122"/>
                <a:ea typeface="楷体" panose="02010609060101010101" pitchFamily="49" charset="-122"/>
              </a:rPr>
              <a:t> C .②④    D .①④</a:t>
            </a:r>
            <a:endParaRPr lang="en-US" altLang="zh-CN" sz="2800" b="1">
              <a:latin typeface="楷体" pitchFamily="49" charset="-122"/>
              <a:ea typeface="楷体" pitchFamily="49" charset="-122"/>
            </a:endParaRPr>
          </a:p>
        </p:txBody>
      </p:sp>
      <p:sp>
        <p:nvSpPr>
          <p:cNvPr id="6" name="矩形 5"/>
          <p:cNvSpPr/>
          <p:nvPr/>
        </p:nvSpPr>
        <p:spPr>
          <a:xfrm>
            <a:off x="5699028" y="2926391"/>
            <a:ext cx="879191" cy="923330"/>
          </a:xfrm>
          <a:prstGeom prst="rect">
            <a:avLst/>
          </a:prstGeom>
          <a:noFill/>
        </p:spPr>
        <p:txBody>
          <a:bodyPr wrap="square" lIns="91440" tIns="45720" rIns="91440" bIns="45720">
            <a:spAutoFit/>
          </a:bodyPr>
          <a:lstStyle>
            <a:defPPr/>
          </a:lstStyle>
          <a:p>
            <a:pPr algn="ctr"/>
            <a:r>
              <a:rPr lang="en-US" altLang="zh-CN" sz="5400" b="1" cap="all" spc="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b</a:t>
            </a:r>
            <a:endParaRPr lang="zh-CN" altLang="en-US" sz="5400" b="1" cap="all" spc="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pic>
        <p:nvPicPr>
          <p:cNvPr id="1026" name="Picture 2" descr="C:\Users\Administrator\Desktop\图片1_看图王.png"/>
          <p:cNvPicPr>
            <a:picLocks noChangeAspect="1" noChangeArrowheads="1"/>
          </p:cNvPicPr>
          <p:nvPr/>
        </p:nvPicPr>
        <p:blipFill>
          <a:blip r:embed="rId3"/>
          <a:stretch>
            <a:fillRect/>
          </a:stretch>
        </p:blipFill>
        <p:spPr bwMode="auto">
          <a:xfrm>
            <a:off x="6823880" y="1190770"/>
            <a:ext cx="4926842" cy="3449471"/>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8" name="Picture 2" descr="C:\Users\Administrator\Desktop\图片1.jpg"/>
          <p:cNvPicPr>
            <a:picLocks noChangeAspect="1" noChangeArrowheads="1"/>
          </p:cNvPicPr>
          <p:nvPr/>
        </p:nvPicPr>
        <p:blipFill>
          <a:blip r:embed="rId2">
            <a:lum/>
          </a:blip>
          <a:stretch>
            <a:fillRect/>
          </a:stretch>
        </p:blipFill>
        <p:spPr bwMode="auto">
          <a:xfrm>
            <a:off x="-7" y="0"/>
            <a:ext cx="12191999" cy="6857999"/>
          </a:xfrm>
          <a:prstGeom prst="rect">
            <a:avLst/>
          </a:prstGeom>
          <a:noFill/>
        </p:spPr>
      </p:pic>
      <p:sp>
        <p:nvSpPr>
          <p:cNvPr id="2" name="文本框 2"/>
          <p:cNvSpPr txBox="1"/>
          <p:nvPr/>
        </p:nvSpPr>
        <p:spPr>
          <a:xfrm>
            <a:off x="433493" y="453391"/>
            <a:ext cx="3386667" cy="829945"/>
          </a:xfrm>
          <a:prstGeom prst="rect">
            <a:avLst/>
          </a:prstGeom>
          <a:noFill/>
          <a:ln>
            <a:solidFill>
              <a:schemeClr val="bg2">
                <a:lumMod val="65000"/>
              </a:schemeClr>
            </a:solidFill>
          </a:ln>
        </p:spPr>
        <p:txBody>
          <a:bodyPr wrap="square" rtlCol="0" anchor="t">
            <a:spAutoFit/>
          </a:bodyPr>
          <a:lstStyle>
            <a:defPPr/>
          </a:lstStyle>
          <a:p>
            <a:pPr algn="ctr"/>
            <a:r>
              <a:rPr lang="zh-CN" altLang="en-US" sz="2400" b="1">
                <a:latin typeface="宋体" panose="02010600030101010101" pitchFamily="2" charset="-122"/>
                <a:ea typeface="宋体" panose="02010600030101010101" pitchFamily="2" charset="-122"/>
              </a:rPr>
              <a:t>巨额贸易顺差达两个半世纪之久</a:t>
            </a:r>
          </a:p>
        </p:txBody>
      </p:sp>
      <p:cxnSp>
        <p:nvCxnSpPr>
          <p:cNvPr id="3" name="直接箭头连接符 2"/>
          <p:cNvCxnSpPr/>
          <p:nvPr/>
        </p:nvCxnSpPr>
        <p:spPr>
          <a:xfrm flipV="1">
            <a:off x="3820160" y="876936"/>
            <a:ext cx="1334347" cy="8255"/>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 name="文本框 4"/>
          <p:cNvSpPr txBox="1"/>
          <p:nvPr/>
        </p:nvSpPr>
        <p:spPr>
          <a:xfrm>
            <a:off x="5154507" y="453391"/>
            <a:ext cx="2860887" cy="829945"/>
          </a:xfrm>
          <a:prstGeom prst="rect">
            <a:avLst/>
          </a:prstGeom>
          <a:noFill/>
          <a:ln>
            <a:solidFill>
              <a:schemeClr val="bg2">
                <a:lumMod val="65000"/>
              </a:schemeClr>
            </a:solidFill>
          </a:ln>
        </p:spPr>
        <p:txBody>
          <a:bodyPr wrap="square" rtlCol="0" anchor="t">
            <a:spAutoFit/>
          </a:bodyPr>
          <a:lstStyle>
            <a:defPPr/>
          </a:lstStyle>
          <a:p>
            <a:pPr algn="ctr"/>
            <a:r>
              <a:rPr lang="zh-CN" altLang="en-US" sz="2400" b="1">
                <a:latin typeface="宋体" panose="02010600030101010101" pitchFamily="2" charset="-122"/>
                <a:ea typeface="宋体" panose="02010600030101010101" pitchFamily="2" charset="-122"/>
              </a:rPr>
              <a:t>扭转贸易逆差</a:t>
            </a:r>
          </a:p>
          <a:p>
            <a:pPr algn="ctr"/>
            <a:r>
              <a:rPr lang="zh-CN" altLang="en-US" sz="2400" b="1">
                <a:latin typeface="宋体" panose="02010600030101010101" pitchFamily="2" charset="-122"/>
                <a:ea typeface="宋体" panose="02010600030101010101" pitchFamily="2" charset="-122"/>
              </a:rPr>
              <a:t>英国走私</a:t>
            </a:r>
            <a:r>
              <a:rPr lang="zh-CN" altLang="en-US" sz="2400" b="1">
                <a:latin typeface="宋体" panose="02010600030101010101" pitchFamily="2" charset="-122"/>
                <a:ea typeface="宋体" panose="02010600030101010101" pitchFamily="2" charset="-122"/>
                <a:sym typeface="+mn-ea"/>
              </a:rPr>
              <a:t>鸦片</a:t>
            </a:r>
          </a:p>
        </p:txBody>
      </p:sp>
      <p:cxnSp>
        <p:nvCxnSpPr>
          <p:cNvPr id="5" name="直接箭头连接符 4"/>
          <p:cNvCxnSpPr/>
          <p:nvPr/>
        </p:nvCxnSpPr>
        <p:spPr>
          <a:xfrm flipV="1">
            <a:off x="8015393" y="864236"/>
            <a:ext cx="1334347" cy="8255"/>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6" name="文本框 6"/>
          <p:cNvSpPr txBox="1"/>
          <p:nvPr/>
        </p:nvSpPr>
        <p:spPr>
          <a:xfrm>
            <a:off x="9546167" y="453391"/>
            <a:ext cx="1468967" cy="829945"/>
          </a:xfrm>
          <a:prstGeom prst="rect">
            <a:avLst/>
          </a:prstGeom>
          <a:noFill/>
          <a:ln>
            <a:solidFill>
              <a:schemeClr val="bg2">
                <a:lumMod val="65000"/>
              </a:schemeClr>
            </a:solidFill>
          </a:ln>
        </p:spPr>
        <p:txBody>
          <a:bodyPr wrap="square" rtlCol="0" anchor="t">
            <a:spAutoFit/>
          </a:bodyPr>
          <a:lstStyle>
            <a:defPPr/>
          </a:lstStyle>
          <a:p>
            <a:pPr algn="ctr"/>
            <a:r>
              <a:rPr lang="zh-CN" altLang="en-US" sz="2400" b="1">
                <a:latin typeface="宋体" panose="02010600030101010101" pitchFamily="2" charset="-122"/>
                <a:ea typeface="宋体" panose="02010600030101010101" pitchFamily="2" charset="-122"/>
                <a:sym typeface="+mn-ea"/>
              </a:rPr>
              <a:t>鸦片</a:t>
            </a:r>
          </a:p>
          <a:p>
            <a:pPr algn="ctr"/>
            <a:r>
              <a:rPr lang="zh-CN" altLang="en-US" sz="2400" b="1">
                <a:latin typeface="宋体" panose="02010600030101010101" pitchFamily="2" charset="-122"/>
                <a:ea typeface="宋体" panose="02010600030101010101" pitchFamily="2" charset="-122"/>
                <a:sym typeface="+mn-ea"/>
              </a:rPr>
              <a:t>战争</a:t>
            </a:r>
          </a:p>
        </p:txBody>
      </p:sp>
      <p:pic>
        <p:nvPicPr>
          <p:cNvPr id="7" name="图片 6"/>
          <p:cNvPicPr>
            <a:picLocks noChangeAspect="1"/>
          </p:cNvPicPr>
          <p:nvPr/>
        </p:nvPicPr>
        <p:blipFill>
          <a:blip r:embed="rId3"/>
          <a:stretch>
            <a:fillRect/>
          </a:stretch>
        </p:blipFill>
        <p:spPr>
          <a:xfrm>
            <a:off x="1026160" y="1635126"/>
            <a:ext cx="9838267" cy="4147185"/>
          </a:xfrm>
          <a:prstGeom prst="rect">
            <a:avLst/>
          </a:prstGeom>
          <a:ln>
            <a:solidFill>
              <a:schemeClr val="tx1"/>
            </a:solidFill>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3"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2" presetClass="entr" presetSubtype="8"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left)">
                                      <p:cBhvr>
                                        <p:cTn id="18" dur="500"/>
                                        <p:tgtEl>
                                          <p:spTgt spid="5"/>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23" presetClass="entr" presetSubtype="16"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childTnLst>
                                </p:cTn>
                              </p:par>
                            </p:childTnLst>
                          </p:cTn>
                        </p:par>
                        <p:par>
                          <p:cTn id="25" fill="hold" nodeType="afterGroup">
                            <p:stCondLst>
                              <p:cond delay="500"/>
                            </p:stCondLst>
                            <p:childTnLst>
                              <p:par>
                                <p:cTn id="26" presetID="23" presetClass="entr" presetSubtype="16"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Picture 2" descr="C:\Users\Administrator\Desktop\图片1.jpg"/>
          <p:cNvPicPr>
            <a:picLocks noChangeAspect="1" noChangeArrowheads="1"/>
          </p:cNvPicPr>
          <p:nvPr/>
        </p:nvPicPr>
        <p:blipFill>
          <a:blip r:embed="rId2">
            <a:lum/>
          </a:blip>
          <a:stretch>
            <a:fillRect/>
          </a:stretch>
        </p:blipFill>
        <p:spPr bwMode="auto">
          <a:xfrm>
            <a:off x="0" y="1"/>
            <a:ext cx="12191999" cy="6857999"/>
          </a:xfrm>
          <a:prstGeom prst="rect">
            <a:avLst/>
          </a:prstGeom>
          <a:noFill/>
        </p:spPr>
      </p:pic>
      <p:sp>
        <p:nvSpPr>
          <p:cNvPr id="2" name="文本框 2"/>
          <p:cNvSpPr txBox="1"/>
          <p:nvPr/>
        </p:nvSpPr>
        <p:spPr>
          <a:xfrm>
            <a:off x="483551" y="285169"/>
            <a:ext cx="2573532" cy="584775"/>
          </a:xfrm>
          <a:prstGeom prst="rect">
            <a:avLst/>
          </a:prstGeom>
          <a:noFill/>
        </p:spPr>
        <p:txBody>
          <a:bodyPr wrap="square" rtlCol="0">
            <a:spAutoFit/>
          </a:bodyPr>
          <a:lstStyle>
            <a:defPPr/>
          </a:lstStyle>
          <a:p>
            <a:pPr/>
            <a:r>
              <a:rPr lang="zh-CN" altLang="en-US" sz="3200" b="1" smtClean="0">
                <a:solidFill>
                  <a:srgbClr val="FF0000"/>
                </a:solidFill>
              </a:rPr>
              <a:t>教材梳理</a:t>
            </a:r>
            <a:endParaRPr lang="zh-CN" altLang="en-US" sz="3200" b="1">
              <a:solidFill>
                <a:srgbClr val="FF0000"/>
              </a:solidFill>
            </a:endParaRPr>
          </a:p>
        </p:txBody>
      </p:sp>
      <p:sp>
        <p:nvSpPr>
          <p:cNvPr id="17409" name="Rectangle 1"/>
          <p:cNvSpPr>
            <a:spLocks noChangeArrowheads="1"/>
          </p:cNvSpPr>
          <p:nvPr/>
        </p:nvSpPr>
        <p:spPr bwMode="auto">
          <a:xfrm>
            <a:off x="668752" y="844212"/>
            <a:ext cx="10617948" cy="3785652"/>
          </a:xfrm>
          <a:prstGeom prst="rect">
            <a:avLst/>
          </a:prstGeom>
          <a:noFill/>
          <a:ln w="9525">
            <a:noFill/>
            <a:miter lim="800000"/>
          </a:ln>
          <a:effectLst/>
        </p:spPr>
        <p:txBody>
          <a:bodyPr vert="horz" wrap="square" lIns="91440" tIns="45720" rIns="91440" bIns="45720" numCol="1" anchor="ctr" anchorCtr="0" compatLnSpc="1">
            <a:spAutoFit/>
          </a:bodyPr>
          <a:lstStyle>
            <a:defPPr/>
          </a:lstStyle>
          <a:p>
            <a:pPr marL="0" marR="0" lvl="0" indent="0" algn="l" defTabSz="914400" rtl="0" eaLnBrk="1" fontAlgn="base" latinLnBrk="0" hangingPunct="1">
              <a:lnSpc>
                <a:spcPct val="100000"/>
              </a:lnSpc>
              <a:spcBef>
                <a:spcPct val="0"/>
              </a:spcBef>
              <a:spcAft>
                <a:spcPct val="0"/>
              </a:spcAft>
              <a:buClrTx/>
              <a:buSzTx/>
              <a:buFontTx/>
              <a:buNone/>
            </a:pPr>
            <a:r>
              <a:rPr kumimoji="0" lang="zh-CN" sz="2000" b="1" i="0" u="none" strike="noStrike" cap="none" normalizeH="0" baseline="0" smtClean="0">
                <a:ln>
                  <a:noFill/>
                </a:ln>
                <a:solidFill>
                  <a:srgbClr val="000000"/>
                </a:solidFill>
                <a:effectLst/>
                <a:latin typeface="Calibri" panose="020f0502020204030204" pitchFamily="34" charset="0"/>
                <a:ea typeface="宋体" panose="02010600030101010101" pitchFamily="2" charset="-122"/>
                <a:cs typeface="Times New Roman" panose="02020603050405020304" pitchFamily="18" charset="0"/>
              </a:rPr>
              <a:t>三、早期殖民扩张</a:t>
            </a:r>
            <a:endParaRPr kumimoji="0" lang="zh-CN" sz="2000" b="1" i="0" u="none" strike="noStrike" cap="none" normalizeH="0" baseline="0" smtClean="0">
              <a:ln>
                <a:noFill/>
              </a:ln>
              <a:solidFill>
                <a:schemeClr val="tx1"/>
              </a:solidFill>
              <a:effectLst/>
              <a:latin typeface="Arial" pitchFamily="34" charset="0"/>
              <a:ea typeface="宋体" pitchFamily="2"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000" b="1" i="0" u="none" strike="noStrike" cap="none" normalizeH="0" baseline="0" smtClean="0">
                <a:ln>
                  <a:noFill/>
                </a:ln>
                <a:solidFill>
                  <a:srgbClr val="000000"/>
                </a:solidFill>
                <a:effectLst/>
                <a:latin typeface="楷体" panose="02010609060101010101" pitchFamily="49" charset="-122"/>
                <a:ea typeface="楷体" panose="02010609060101010101" pitchFamily="49" charset="-122"/>
                <a:cs typeface="Times New Roman" panose="02020603050405020304" pitchFamily="18" charset="0"/>
              </a:rPr>
              <a:t>1</a:t>
            </a:r>
            <a:r>
              <a:rPr kumimoji="0" lang="zh-CN" altLang="en-US" sz="2000" b="1" i="0" u="none" strike="noStrike" cap="none" normalizeH="0" baseline="0" smtClean="0">
                <a:ln>
                  <a:noFill/>
                </a:ln>
                <a:solidFill>
                  <a:srgbClr val="000000"/>
                </a:solidFill>
                <a:effectLst/>
                <a:latin typeface="楷体" panose="02010609060101010101" pitchFamily="49" charset="-122"/>
                <a:ea typeface="楷体" panose="02010609060101010101" pitchFamily="49" charset="-122"/>
                <a:cs typeface="Times New Roman" panose="02020603050405020304" pitchFamily="18" charset="0"/>
              </a:rPr>
              <a:t>、表现：</a:t>
            </a:r>
            <a:endParaRPr kumimoji="0" lang="zh-CN" altLang="en-US" sz="2000" b="1" i="0" u="none" strike="noStrike" cap="none" normalizeH="0" baseline="0" smtClean="0">
              <a:ln>
                <a:noFill/>
              </a:ln>
              <a:solidFill>
                <a:schemeClr val="tx1"/>
              </a:solidFill>
              <a:effectLst/>
              <a:latin typeface="楷体" pitchFamily="49" charset="-122"/>
              <a:ea typeface="楷体" pitchFamily="49" charset="-122"/>
              <a:cs typeface="宋体" panose="02010600030101010101" pitchFamily="2" charset="-122"/>
            </a:endParaRPr>
          </a:p>
          <a:p>
            <a:pPr lvl="0" eaLnBrk="0" fontAlgn="base" hangingPunct="0">
              <a:spcBef>
                <a:spcPct val="0"/>
              </a:spcBef>
              <a:spcAft>
                <a:spcPct val="0"/>
              </a:spcAft>
            </a:pPr>
            <a:r>
              <a:rPr kumimoji="0" lang="zh-CN" altLang="en-US" sz="2000" b="1" i="0" u="none" strike="noStrike" cap="none" normalizeH="0" baseline="0" smtClean="0">
                <a:ln>
                  <a:noFill/>
                </a:ln>
                <a:solidFill>
                  <a:srgbClr val="000000"/>
                </a:solidFill>
                <a:effectLst/>
                <a:latin typeface="楷体" panose="02010609060101010101" pitchFamily="49" charset="-122"/>
                <a:ea typeface="楷体" panose="02010609060101010101" pitchFamily="49" charset="-122"/>
                <a:cs typeface="Times New Roman" panose="02020603050405020304" pitchFamily="18" charset="0"/>
              </a:rPr>
              <a:t>（</a:t>
            </a:r>
            <a:r>
              <a:rPr kumimoji="0" lang="en-US" altLang="zh-CN" sz="2000" b="1" i="0" u="none" strike="noStrike" cap="none" normalizeH="0" baseline="0" smtClean="0">
                <a:ln>
                  <a:noFill/>
                </a:ln>
                <a:solidFill>
                  <a:srgbClr val="000000"/>
                </a:solidFill>
                <a:effectLst/>
                <a:latin typeface="楷体" panose="02010609060101010101" pitchFamily="49" charset="-122"/>
                <a:ea typeface="楷体" panose="02010609060101010101" pitchFamily="49" charset="-122"/>
                <a:cs typeface="Times New Roman" panose="02020603050405020304" pitchFamily="18" charset="0"/>
              </a:rPr>
              <a:t>1</a:t>
            </a:r>
            <a:r>
              <a:rPr kumimoji="0" lang="zh-CN" altLang="en-US" sz="2000" b="1" i="0" u="none" strike="noStrike" cap="none" normalizeH="0" baseline="0" smtClean="0">
                <a:ln>
                  <a:noFill/>
                </a:ln>
                <a:solidFill>
                  <a:srgbClr val="000000"/>
                </a:solidFill>
                <a:effectLst/>
                <a:latin typeface="楷体" panose="02010609060101010101" pitchFamily="49" charset="-122"/>
                <a:ea typeface="楷体" panose="02010609060101010101" pitchFamily="49" charset="-122"/>
                <a:cs typeface="Times New Roman" panose="02020603050405020304" pitchFamily="18" charset="0"/>
              </a:rPr>
              <a:t>）葡萄牙：</a:t>
            </a:r>
            <a:r>
              <a:rPr lang="zh-CN" altLang="en-US" sz="2000" b="1" smtClean="0">
                <a:solidFill>
                  <a:srgbClr val="000000"/>
                </a:solidFill>
                <a:latin typeface="楷体" panose="02010609060101010101" pitchFamily="49" charset="-122"/>
                <a:ea typeface="楷体" panose="02010609060101010101" pitchFamily="49" charset="-122"/>
                <a:cs typeface="Times New Roman" panose="02020603050405020304" pitchFamily="18" charset="0"/>
              </a:rPr>
              <a:t>主要集中在非洲和亚洲地区；美洲的巴西</a:t>
            </a:r>
            <a:endParaRPr kumimoji="0" lang="zh-CN" altLang="en-US" sz="20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000" b="1" i="0" u="none" strike="noStrike" cap="none" normalizeH="0" baseline="0" smtClean="0">
                <a:ln>
                  <a:noFill/>
                </a:ln>
                <a:solidFill>
                  <a:srgbClr val="000000"/>
                </a:solidFill>
                <a:effectLst/>
                <a:latin typeface="楷体" panose="02010609060101010101" pitchFamily="49" charset="-122"/>
                <a:ea typeface="楷体" panose="02010609060101010101" pitchFamily="49" charset="-122"/>
                <a:cs typeface="Times New Roman" panose="02020603050405020304" pitchFamily="18" charset="0"/>
              </a:rPr>
              <a:t>（</a:t>
            </a:r>
            <a:r>
              <a:rPr kumimoji="0" lang="en-US" altLang="zh-CN" sz="2000" b="1" i="0" u="none" strike="noStrike" cap="none" normalizeH="0" baseline="0" smtClean="0">
                <a:ln>
                  <a:noFill/>
                </a:ln>
                <a:solidFill>
                  <a:srgbClr val="000000"/>
                </a:solidFill>
                <a:effectLst/>
                <a:latin typeface="楷体" panose="02010609060101010101" pitchFamily="49" charset="-122"/>
                <a:ea typeface="楷体" panose="02010609060101010101" pitchFamily="49" charset="-122"/>
                <a:cs typeface="Times New Roman" panose="02020603050405020304" pitchFamily="18" charset="0"/>
              </a:rPr>
              <a:t>2</a:t>
            </a:r>
            <a:r>
              <a:rPr kumimoji="0" lang="zh-CN" altLang="en-US" sz="2000" b="1" i="0" u="none" strike="noStrike" cap="none" normalizeH="0" baseline="0" smtClean="0">
                <a:ln>
                  <a:noFill/>
                </a:ln>
                <a:solidFill>
                  <a:srgbClr val="000000"/>
                </a:solidFill>
                <a:effectLst/>
                <a:latin typeface="楷体" panose="02010609060101010101" pitchFamily="49" charset="-122"/>
                <a:ea typeface="楷体" panose="02010609060101010101" pitchFamily="49" charset="-122"/>
                <a:cs typeface="Times New Roman" panose="02020603050405020304" pitchFamily="18" charset="0"/>
              </a:rPr>
              <a:t>）西班牙：主要集中在美洲地区（除巴西之外的中南美洲）；亚洲菲律宾</a:t>
            </a:r>
            <a:endParaRPr kumimoji="0" lang="en-US" altLang="zh-CN" sz="2000" b="1" i="0" u="none" strike="noStrike" cap="none" normalizeH="0" baseline="0" smtClean="0">
              <a:ln>
                <a:noFill/>
              </a:ln>
              <a:solidFill>
                <a:srgbClr val="000000"/>
              </a:solidFill>
              <a:effectLst/>
              <a:latin typeface="楷体" pitchFamily="49" charset="-122"/>
              <a:ea typeface="楷体" pitchFamily="49" charset="-122"/>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lang="zh-CN" altLang="en-US" sz="2000" b="1" smtClean="0">
                <a:solidFill>
                  <a:srgbClr val="000000"/>
                </a:solidFill>
                <a:latin typeface="楷体" panose="02010609060101010101" pitchFamily="49" charset="-122"/>
                <a:ea typeface="楷体" panose="02010609060101010101" pitchFamily="49" charset="-122"/>
                <a:cs typeface="Times New Roman" panose="02020603050405020304" pitchFamily="18" charset="0"/>
              </a:rPr>
              <a:t>（</a:t>
            </a:r>
            <a:r>
              <a:rPr lang="en-US" altLang="zh-CN" sz="2000" b="1" smtClean="0">
                <a:solidFill>
                  <a:srgbClr val="000000"/>
                </a:solidFill>
                <a:latin typeface="楷体" panose="02010609060101010101" pitchFamily="49" charset="-122"/>
                <a:ea typeface="楷体" panose="02010609060101010101" pitchFamily="49" charset="-122"/>
                <a:cs typeface="Times New Roman" panose="02020603050405020304" pitchFamily="18" charset="0"/>
              </a:rPr>
              <a:t>3</a:t>
            </a:r>
            <a:r>
              <a:rPr lang="zh-CN" altLang="en-US" sz="2000" b="1" smtClean="0">
                <a:solidFill>
                  <a:srgbClr val="000000"/>
                </a:solidFill>
                <a:latin typeface="楷体" panose="02010609060101010101" pitchFamily="49" charset="-122"/>
                <a:ea typeface="楷体" panose="02010609060101010101" pitchFamily="49" charset="-122"/>
                <a:cs typeface="Times New Roman" panose="02020603050405020304" pitchFamily="18" charset="0"/>
              </a:rPr>
              <a:t>）荷兰、英国、法国：</a:t>
            </a:r>
            <a:r>
              <a:rPr lang="en-US" altLang="zh-CN" sz="2000" b="1" smtClean="0">
                <a:solidFill>
                  <a:srgbClr val="000000"/>
                </a:solidFill>
                <a:latin typeface="楷体" panose="02010609060101010101" pitchFamily="49" charset="-122"/>
                <a:ea typeface="楷体" panose="02010609060101010101" pitchFamily="49" charset="-122"/>
                <a:cs typeface="Times New Roman" panose="02020603050405020304" pitchFamily="18" charset="0"/>
              </a:rPr>
              <a:t>17</a:t>
            </a:r>
            <a:r>
              <a:rPr lang="zh-CN" altLang="en-US" sz="2000" b="1" smtClean="0">
                <a:solidFill>
                  <a:srgbClr val="000000"/>
                </a:solidFill>
                <a:latin typeface="楷体" panose="02010609060101010101" pitchFamily="49" charset="-122"/>
                <a:ea typeface="楷体" panose="02010609060101010101" pitchFamily="49" charset="-122"/>
                <a:cs typeface="Times New Roman" panose="02020603050405020304" pitchFamily="18" charset="0"/>
              </a:rPr>
              <a:t>世纪，亚洲、非洲、北美洲</a:t>
            </a:r>
            <a:endParaRPr kumimoji="0" lang="zh-CN" altLang="en-US" sz="20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2000" b="1" i="0" u="none" strike="noStrike" cap="none" normalizeH="0" baseline="0" smtClean="0">
                <a:ln>
                  <a:noFill/>
                </a:ln>
                <a:solidFill>
                  <a:srgbClr val="000000"/>
                </a:solidFill>
                <a:effectLst/>
                <a:latin typeface="楷体" panose="02010609060101010101" pitchFamily="49" charset="-122"/>
                <a:ea typeface="楷体" panose="02010609060101010101" pitchFamily="49" charset="-122"/>
                <a:cs typeface="Times New Roman" panose="02020603050405020304" pitchFamily="18" charset="0"/>
              </a:rPr>
              <a:t>2</a:t>
            </a:r>
            <a:r>
              <a:rPr kumimoji="0" lang="zh-CN" altLang="en-US" sz="2000" b="1" i="0" u="none" strike="noStrike" cap="none" normalizeH="0" baseline="0" smtClean="0">
                <a:ln>
                  <a:noFill/>
                </a:ln>
                <a:solidFill>
                  <a:srgbClr val="000000"/>
                </a:solidFill>
                <a:effectLst/>
                <a:latin typeface="楷体" panose="02010609060101010101" pitchFamily="49" charset="-122"/>
                <a:ea typeface="楷体" panose="02010609060101010101" pitchFamily="49" charset="-122"/>
                <a:cs typeface="Times New Roman" panose="02020603050405020304" pitchFamily="18" charset="0"/>
              </a:rPr>
              <a:t>、影响：</a:t>
            </a:r>
            <a:endParaRPr kumimoji="0" lang="zh-CN" altLang="en-US" sz="20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000" b="1" i="0" u="none" strike="noStrike" cap="none" normalizeH="0" baseline="0" smtClean="0">
                <a:ln>
                  <a:noFill/>
                </a:ln>
                <a:solidFill>
                  <a:srgbClr val="000000"/>
                </a:solidFill>
                <a:effectLst/>
                <a:latin typeface="楷体" panose="02010609060101010101" pitchFamily="49" charset="-122"/>
                <a:ea typeface="楷体" panose="02010609060101010101" pitchFamily="49" charset="-122"/>
                <a:cs typeface="Times New Roman" panose="02020603050405020304" pitchFamily="18" charset="0"/>
              </a:rPr>
              <a:t>（</a:t>
            </a:r>
            <a:r>
              <a:rPr kumimoji="0" lang="en-US" altLang="zh-CN" sz="2000" b="1" i="0" u="none" strike="noStrike" cap="none" normalizeH="0" baseline="0" smtClean="0">
                <a:ln>
                  <a:noFill/>
                </a:ln>
                <a:solidFill>
                  <a:srgbClr val="000000"/>
                </a:solidFill>
                <a:effectLst/>
                <a:latin typeface="楷体" panose="02010609060101010101" pitchFamily="49" charset="-122"/>
                <a:ea typeface="楷体" panose="02010609060101010101" pitchFamily="49" charset="-122"/>
                <a:cs typeface="Times New Roman" panose="02020603050405020304" pitchFamily="18" charset="0"/>
              </a:rPr>
              <a:t>1</a:t>
            </a:r>
            <a:r>
              <a:rPr kumimoji="0" lang="zh-CN" altLang="en-US" sz="2000" b="1" i="0" u="none" strike="noStrike" cap="none" normalizeH="0" baseline="0" smtClean="0">
                <a:ln>
                  <a:noFill/>
                </a:ln>
                <a:solidFill>
                  <a:srgbClr val="000000"/>
                </a:solidFill>
                <a:effectLst/>
                <a:latin typeface="楷体" panose="02010609060101010101" pitchFamily="49" charset="-122"/>
                <a:ea typeface="楷体" panose="02010609060101010101" pitchFamily="49" charset="-122"/>
                <a:cs typeface="Times New Roman" panose="02020603050405020304" pitchFamily="18" charset="0"/>
              </a:rPr>
              <a:t>）对非洲和美洲：殖民扩张中断了美洲和非洲原有的社会发展进程，打破了原本相对平衡的多元文明格局，给当地人民带来了巨大灾难。印第安人被殖民者大量屠杀，他们的文明遭到毁灭性打击；很多非洲人在三角贸易中成为奴隶；</a:t>
            </a:r>
            <a:endParaRPr kumimoji="0" lang="zh-CN" altLang="en-US" sz="20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000" b="1" i="0" u="none" strike="noStrike" cap="none" normalizeH="0" baseline="0" smtClean="0">
                <a:ln>
                  <a:noFill/>
                </a:ln>
                <a:solidFill>
                  <a:srgbClr val="000000"/>
                </a:solidFill>
                <a:effectLst/>
                <a:latin typeface="楷体" panose="02010609060101010101" pitchFamily="49" charset="-122"/>
                <a:ea typeface="楷体" panose="02010609060101010101" pitchFamily="49" charset="-122"/>
                <a:cs typeface="Times New Roman" panose="02020603050405020304" pitchFamily="18" charset="0"/>
              </a:rPr>
              <a:t>（</a:t>
            </a:r>
            <a:r>
              <a:rPr kumimoji="0" lang="en-US" altLang="zh-CN" sz="2000" b="1" i="0" u="none" strike="noStrike" cap="none" normalizeH="0" baseline="0" smtClean="0">
                <a:ln>
                  <a:noFill/>
                </a:ln>
                <a:solidFill>
                  <a:srgbClr val="000000"/>
                </a:solidFill>
                <a:effectLst/>
                <a:latin typeface="楷体" panose="02010609060101010101" pitchFamily="49" charset="-122"/>
                <a:ea typeface="楷体" panose="02010609060101010101" pitchFamily="49" charset="-122"/>
                <a:cs typeface="Times New Roman" panose="02020603050405020304" pitchFamily="18" charset="0"/>
              </a:rPr>
              <a:t>2</a:t>
            </a:r>
            <a:r>
              <a:rPr kumimoji="0" lang="zh-CN" altLang="en-US" sz="2000" b="1" i="0" u="none" strike="noStrike" cap="none" normalizeH="0" baseline="0" smtClean="0">
                <a:ln>
                  <a:noFill/>
                </a:ln>
                <a:solidFill>
                  <a:srgbClr val="000000"/>
                </a:solidFill>
                <a:effectLst/>
                <a:latin typeface="楷体" panose="02010609060101010101" pitchFamily="49" charset="-122"/>
                <a:ea typeface="楷体" panose="02010609060101010101" pitchFamily="49" charset="-122"/>
                <a:cs typeface="Times New Roman" panose="02020603050405020304" pitchFamily="18" charset="0"/>
              </a:rPr>
              <a:t>）对亚洲：一些古老帝国也受到冲击（如中国和印度）；</a:t>
            </a:r>
            <a:endParaRPr kumimoji="0" lang="zh-CN" altLang="en-US" sz="20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000" b="1" i="0" u="none" strike="noStrike" cap="none" normalizeH="0" baseline="0" smtClean="0">
                <a:ln>
                  <a:noFill/>
                </a:ln>
                <a:solidFill>
                  <a:srgbClr val="000000"/>
                </a:solidFill>
                <a:effectLst/>
                <a:latin typeface="楷体" panose="02010609060101010101" pitchFamily="49" charset="-122"/>
                <a:ea typeface="楷体" panose="02010609060101010101" pitchFamily="49" charset="-122"/>
                <a:cs typeface="Times New Roman" panose="02020603050405020304" pitchFamily="18" charset="0"/>
              </a:rPr>
              <a:t>（</a:t>
            </a:r>
            <a:r>
              <a:rPr kumimoji="0" lang="en-US" altLang="zh-CN" sz="2000" b="1" i="0" u="none" strike="noStrike" cap="none" normalizeH="0" baseline="0" smtClean="0">
                <a:ln>
                  <a:noFill/>
                </a:ln>
                <a:solidFill>
                  <a:srgbClr val="000000"/>
                </a:solidFill>
                <a:effectLst/>
                <a:latin typeface="楷体" panose="02010609060101010101" pitchFamily="49" charset="-122"/>
                <a:ea typeface="楷体" panose="02010609060101010101" pitchFamily="49" charset="-122"/>
                <a:cs typeface="Times New Roman" panose="02020603050405020304" pitchFamily="18" charset="0"/>
              </a:rPr>
              <a:t>3</a:t>
            </a:r>
            <a:r>
              <a:rPr kumimoji="0" lang="zh-CN" altLang="en-US" sz="2000" b="1" i="0" u="none" strike="noStrike" cap="none" normalizeH="0" baseline="0" smtClean="0">
                <a:ln>
                  <a:noFill/>
                </a:ln>
                <a:solidFill>
                  <a:srgbClr val="000000"/>
                </a:solidFill>
                <a:effectLst/>
                <a:latin typeface="楷体" panose="02010609060101010101" pitchFamily="49" charset="-122"/>
                <a:ea typeface="楷体" panose="02010609060101010101" pitchFamily="49" charset="-122"/>
                <a:cs typeface="Times New Roman" panose="02020603050405020304" pitchFamily="18" charset="0"/>
              </a:rPr>
              <a:t>）对欧洲：随着海外市场的不断开拓，欧洲出现了商业革命和价格革命。</a:t>
            </a:r>
            <a:endParaRPr kumimoji="0" lang="en-US" altLang="zh-CN" sz="2000" b="1" i="0" u="none" strike="noStrike" cap="none" normalizeH="0" baseline="0" smtClean="0">
              <a:ln>
                <a:noFill/>
              </a:ln>
              <a:solidFill>
                <a:srgbClr val="000000"/>
              </a:solidFill>
              <a:effectLst/>
              <a:latin typeface="楷体" panose="02010609060101010101" pitchFamily="49" charset="-122"/>
              <a:ea typeface="楷体" panose="02010609060101010101" pitchFamily="49"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endParaRPr kumimoji="0" lang="zh-CN" altLang="en-US" sz="20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宋体" panose="02010600030101010101" pitchFamily="2" charset="-122"/>
            </a:endParaRPr>
          </a:p>
        </p:txBody>
      </p:sp>
      <p:sp>
        <p:nvSpPr>
          <p:cNvPr id="17410" name="Rectangle 2"/>
          <p:cNvSpPr>
            <a:spLocks noChangeArrowheads="1"/>
          </p:cNvSpPr>
          <p:nvPr/>
        </p:nvSpPr>
        <p:spPr bwMode="auto">
          <a:xfrm>
            <a:off x="491314" y="4281479"/>
            <a:ext cx="11245759" cy="1938992"/>
          </a:xfrm>
          <a:prstGeom prst="rect">
            <a:avLst/>
          </a:prstGeom>
          <a:noFill/>
          <a:ln w="9525">
            <a:noFill/>
            <a:miter lim="800000"/>
          </a:ln>
          <a:effectLst/>
        </p:spPr>
        <p:txBody>
          <a:bodyPr vert="horz" wrap="square" lIns="91440" tIns="45720" rIns="91440" bIns="45720" numCol="1" anchor="ctr" anchorCtr="0" compatLnSpc="1">
            <a:spAutoFit/>
          </a:bodyPr>
          <a:lstStyle>
            <a:defPPr/>
          </a:lstStyle>
          <a:p>
            <a:pPr lvl="0" fontAlgn="base">
              <a:spcBef>
                <a:spcPct val="0"/>
              </a:spcBef>
              <a:spcAft>
                <a:spcPct val="0"/>
              </a:spcAft>
            </a:pPr>
            <a:r>
              <a:rPr lang="zh-CN" altLang="en-US" sz="2000" b="1" smtClean="0">
                <a:latin typeface="楷体" panose="02010609060101010101" pitchFamily="49" charset="-122"/>
                <a:ea typeface="楷体" panose="02010609060101010101" pitchFamily="49" charset="-122"/>
                <a:cs typeface="Times New Roman" panose="02020603050405020304" pitchFamily="18" charset="0"/>
              </a:rPr>
              <a:t>★商</a:t>
            </a:r>
            <a:r>
              <a:rPr kumimoji="0" lang="zh-CN" altLang="en-US" sz="20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业革命：</a:t>
            </a:r>
            <a:endParaRPr kumimoji="0" lang="en-US" altLang="zh-CN" sz="2000" b="1" i="0" u="none" strike="noStrike" cap="none" normalizeH="0" baseline="0" smtClean="0">
              <a:ln>
                <a:noFill/>
              </a:ln>
              <a:solidFill>
                <a:schemeClr val="tx1"/>
              </a:solidFill>
              <a:effectLst/>
              <a:latin typeface="楷体" pitchFamily="49" charset="-122"/>
              <a:ea typeface="楷体" pitchFamily="49" charset="-122"/>
              <a:cs typeface="Times New Roman" pitchFamily="18" charset="0"/>
            </a:endParaRPr>
          </a:p>
          <a:p>
            <a:pPr lvl="0" fontAlgn="base">
              <a:spcBef>
                <a:spcPct val="0"/>
              </a:spcBef>
              <a:spcAft>
                <a:spcPct val="0"/>
              </a:spcAft>
            </a:pPr>
            <a:r>
              <a:rPr lang="zh-CN" altLang="en-US" sz="2000" b="1" smtClean="0">
                <a:latin typeface="楷体" panose="02010609060101010101" pitchFamily="49" charset="-122"/>
                <a:ea typeface="楷体" panose="02010609060101010101" pitchFamily="49" charset="-122"/>
                <a:cs typeface="Times New Roman" panose="02020603050405020304" pitchFamily="18" charset="0"/>
              </a:rPr>
              <a:t>  表现：商业格局（商</a:t>
            </a:r>
            <a:r>
              <a:rPr kumimoji="0" lang="zh-CN" altLang="en-US" sz="20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品种类、流通量；股份公司、证券交易）；</a:t>
            </a:r>
            <a:r>
              <a:rPr kumimoji="0" lang="zh-CN" altLang="en-US" sz="2000" b="1" i="0" u="none" strike="noStrike" cap="none" normalizeH="0" baseline="0" smtClean="0">
                <a:ln>
                  <a:noFill/>
                </a:ln>
                <a:effectLst/>
                <a:latin typeface="楷体" panose="02010609060101010101" pitchFamily="49" charset="-122"/>
                <a:ea typeface="楷体" panose="02010609060101010101" pitchFamily="49" charset="-122"/>
                <a:cs typeface="Times New Roman" panose="02020603050405020304" pitchFamily="18" charset="0"/>
              </a:rPr>
              <a:t>贸易中心</a:t>
            </a:r>
            <a:endParaRPr kumimoji="0" lang="en-US" altLang="zh-CN" sz="2000" b="1" i="0" u="none" strike="noStrike" cap="none" normalizeH="0" baseline="0" smtClean="0">
              <a:ln>
                <a:noFill/>
              </a:ln>
              <a:effectLst/>
              <a:latin typeface="楷体" pitchFamily="49" charset="-122"/>
              <a:ea typeface="楷体" pitchFamily="49"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pPr>
            <a:r>
              <a:rPr lang="zh-CN" altLang="en-US" sz="2000" b="1" smtClean="0">
                <a:latin typeface="楷体" panose="02010609060101010101" pitchFamily="49" charset="-122"/>
                <a:ea typeface="楷体" panose="02010609060101010101" pitchFamily="49" charset="-122"/>
                <a:cs typeface="Times New Roman" panose="02020603050405020304" pitchFamily="18" charset="0"/>
              </a:rPr>
              <a:t>  影响：</a:t>
            </a:r>
            <a:r>
              <a:rPr kumimoji="0" lang="zh-CN" altLang="en-US" sz="20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新的商业强国崛起；为欧洲资本主义发展积累原始资本</a:t>
            </a:r>
            <a:endParaRPr kumimoji="0" lang="zh-CN" altLang="en-US" sz="20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宋体" panose="02010600030101010101" pitchFamily="2" charset="-122"/>
            </a:endParaRPr>
          </a:p>
          <a:p>
            <a:pPr lvl="0" eaLnBrk="0" fontAlgn="base" hangingPunct="0">
              <a:spcBef>
                <a:spcPct val="0"/>
              </a:spcBef>
              <a:spcAft>
                <a:spcPct val="0"/>
              </a:spcAft>
            </a:pPr>
            <a:r>
              <a:rPr lang="zh-CN" altLang="en-US" sz="2000" b="1" smtClean="0">
                <a:latin typeface="楷体" panose="02010609060101010101" pitchFamily="49" charset="-122"/>
                <a:ea typeface="楷体" panose="02010609060101010101" pitchFamily="49" charset="-122"/>
                <a:cs typeface="Times New Roman" panose="02020603050405020304" pitchFamily="18" charset="0"/>
              </a:rPr>
              <a:t>★价</a:t>
            </a:r>
            <a:r>
              <a:rPr kumimoji="0" lang="zh-CN" altLang="en-US" sz="20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格革命：</a:t>
            </a:r>
            <a:endParaRPr kumimoji="0" lang="en-US" altLang="zh-CN" sz="20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lang="zh-CN" altLang="en-US" sz="2000" b="1" smtClean="0">
                <a:latin typeface="楷体" panose="02010609060101010101" pitchFamily="49" charset="-122"/>
                <a:ea typeface="楷体" panose="02010609060101010101" pitchFamily="49" charset="-122"/>
                <a:cs typeface="Times New Roman" panose="02020603050405020304" pitchFamily="18" charset="0"/>
              </a:rPr>
              <a:t>  表现：</a:t>
            </a:r>
            <a:r>
              <a:rPr kumimoji="0" lang="zh-CN" altLang="en-US" sz="20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货币贬值、物价上涨、投机活跃</a:t>
            </a:r>
            <a:endParaRPr kumimoji="0" lang="en-US" altLang="zh-CN" sz="20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20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  影响：封建领主经济地位下降，商业资产阶级实力上升，资本主义加速发展，封建制度濒于解体</a:t>
            </a:r>
            <a:endParaRPr kumimoji="0" lang="zh-CN" altLang="en-US" sz="20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宋体" panose="02010600030101010101" pitchFamily="2" charset="-122"/>
            </a:endParaRPr>
          </a:p>
        </p:txBody>
      </p:sp>
      <p:cxnSp>
        <p:nvCxnSpPr>
          <p:cNvPr id="6" name="直接连接符 5"/>
          <p:cNvCxnSpPr/>
          <p:nvPr/>
        </p:nvCxnSpPr>
        <p:spPr>
          <a:xfrm>
            <a:off x="538123" y="879301"/>
            <a:ext cx="11076122" cy="7802"/>
          </a:xfrm>
          <a:prstGeom prst="line">
            <a:avLst/>
          </a:prstGeom>
          <a:ln w="22225">
            <a:solidFill>
              <a:srgbClr val="00B05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3" name="组合 2"/>
          <p:cNvGrpSpPr/>
          <p:nvPr/>
        </p:nvGrpSpPr>
        <p:grpSpPr>
          <a:xfrm>
            <a:off x="400984" y="170486"/>
            <a:ext cx="5487744" cy="884431"/>
            <a:chOff x="532807" y="169860"/>
            <a:chExt cx="7291840" cy="1175188"/>
          </a:xfrm>
        </p:grpSpPr>
        <p:grpSp>
          <p:nvGrpSpPr>
            <p:cNvPr id="4" name="组合 3"/>
            <p:cNvGrpSpPr/>
            <p:nvPr/>
          </p:nvGrpSpPr>
          <p:grpSpPr>
            <a:xfrm>
              <a:off x="532807" y="169860"/>
              <a:ext cx="7291840" cy="1175188"/>
              <a:chOff x="532807" y="169860"/>
              <a:chExt cx="7291840" cy="1175188"/>
            </a:xfrm>
          </p:grpSpPr>
          <p:sp>
            <p:nvSpPr>
              <p:cNvPr id="8" name="矩形 7"/>
              <p:cNvSpPr/>
              <p:nvPr/>
            </p:nvSpPr>
            <p:spPr>
              <a:xfrm>
                <a:off x="532807" y="169860"/>
                <a:ext cx="1291774" cy="1150473"/>
              </a:xfrm>
              <a:prstGeom prst="rect">
                <a:avLst/>
              </a:prstGeom>
              <a:solidFill>
                <a:srgbClr val="FE9B00"/>
              </a:solidFill>
              <a:ln w="28575">
                <a:solidFill>
                  <a:srgbClr val="FE9B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355"/>
              </a:p>
            </p:txBody>
          </p:sp>
          <p:sp>
            <p:nvSpPr>
              <p:cNvPr id="7" name="矩形 6"/>
              <p:cNvSpPr/>
              <p:nvPr/>
            </p:nvSpPr>
            <p:spPr>
              <a:xfrm>
                <a:off x="532807" y="194575"/>
                <a:ext cx="7291840" cy="1150473"/>
              </a:xfrm>
              <a:prstGeom prst="rect">
                <a:avLst/>
              </a:prstGeom>
              <a:noFill/>
              <a:ln w="28575">
                <a:solidFill>
                  <a:srgbClr val="FE9B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355"/>
              </a:p>
            </p:txBody>
          </p:sp>
        </p:grpSp>
        <p:sp>
          <p:nvSpPr>
            <p:cNvPr id="5" name="矩形 4"/>
            <p:cNvSpPr/>
            <p:nvPr/>
          </p:nvSpPr>
          <p:spPr>
            <a:xfrm>
              <a:off x="2319114" y="338924"/>
              <a:ext cx="4714066" cy="891007"/>
            </a:xfrm>
            <a:prstGeom prst="rect">
              <a:avLst/>
            </a:prstGeom>
          </p:spPr>
          <p:txBody>
            <a:bodyPr wrap="none">
              <a:spAutoFit/>
            </a:bodyPr>
            <a:lstStyle>
              <a:defPPr/>
            </a:lstStyle>
            <a:p>
              <a:pPr/>
              <a:r>
                <a:rPr lang="zh-CN" altLang="en-US" sz="3765" b="1">
                  <a:solidFill>
                    <a:schemeClr val="tx1">
                      <a:lumMod val="85000"/>
                      <a:lumOff val="15000"/>
                    </a:schemeClr>
                  </a:solidFill>
                  <a:latin typeface="仓耳爱民小楷 W01" panose="02020400000000000000" pitchFamily="18" charset="-122"/>
                  <a:ea typeface="仓耳爱民小楷 W01" panose="02020400000000000000" pitchFamily="18" charset="-122"/>
                </a:rPr>
                <a:t>世界格局的演变</a:t>
              </a:r>
            </a:p>
          </p:txBody>
        </p:sp>
      </p:grpSp>
      <p:sp>
        <p:nvSpPr>
          <p:cNvPr id="10" name="文本框 9"/>
          <p:cNvSpPr txBox="1"/>
          <p:nvPr/>
        </p:nvSpPr>
        <p:spPr>
          <a:xfrm>
            <a:off x="796589" y="1273918"/>
            <a:ext cx="3553811" cy="633095"/>
          </a:xfrm>
          <a:prstGeom prst="rect">
            <a:avLst/>
          </a:prstGeom>
          <a:noFill/>
        </p:spPr>
        <p:txBody>
          <a:bodyPr wrap="square" rtlCol="0">
            <a:spAutoFit/>
          </a:bodyPr>
          <a:lstStyle>
            <a:defPPr/>
          </a:lstStyle>
          <a:p>
            <a:pPr algn="l">
              <a:lnSpc>
                <a:spcPct val="130000"/>
              </a:lnSpc>
            </a:pPr>
            <a:r>
              <a:rPr lang="zh-CN" altLang="en-US" sz="2710" b="1">
                <a:latin typeface="仿宋" panose="02010609060101010101" pitchFamily="49" charset="-122"/>
                <a:ea typeface="仿宋" panose="02010609060101010101" pitchFamily="49" charset="-122"/>
              </a:rPr>
              <a:t>◆</a:t>
            </a:r>
            <a:r>
              <a:rPr lang="zh-CN" altLang="en-US" sz="2710" b="1"/>
              <a:t>殖民扩张</a:t>
            </a:r>
          </a:p>
        </p:txBody>
      </p:sp>
      <p:sp>
        <p:nvSpPr>
          <p:cNvPr id="17" name="矩形 16"/>
          <p:cNvSpPr/>
          <p:nvPr/>
        </p:nvSpPr>
        <p:spPr>
          <a:xfrm>
            <a:off x="502064" y="1901639"/>
            <a:ext cx="2784695" cy="3836035"/>
          </a:xfrm>
          <a:prstGeom prst="rect">
            <a:avLst/>
          </a:prstGeom>
        </p:spPr>
        <p:txBody>
          <a:bodyPr wrap="square">
            <a:spAutoFit/>
          </a:bodyPr>
          <a:lstStyle>
            <a:defPPr/>
          </a:lstStyle>
          <a:p>
            <a:pPr>
              <a:lnSpc>
                <a:spcPct val="150000"/>
              </a:lnSpc>
            </a:pPr>
            <a:r>
              <a:rPr lang="zh-CN" altLang="en-US" sz="2030" b="1">
                <a:solidFill>
                  <a:srgbClr val="FF0000"/>
                </a:solidFill>
                <a:latin typeface="+mn-ea"/>
              </a:rPr>
              <a:t>①时间</a:t>
            </a:r>
            <a:r>
              <a:rPr lang="zh-CN" altLang="en-US" sz="2030">
                <a:latin typeface="+mn-ea"/>
              </a:rPr>
              <a:t>：</a:t>
            </a:r>
            <a:r>
              <a:rPr lang="en-US" altLang="zh-CN" sz="2030">
                <a:latin typeface="+mn-ea"/>
              </a:rPr>
              <a:t>15-16C</a:t>
            </a:r>
            <a:r>
              <a:rPr lang="zh-CN" altLang="en-US" sz="2030">
                <a:latin typeface="+mn-ea"/>
              </a:rPr>
              <a:t>两国率先走上殖民扩张之路。</a:t>
            </a:r>
          </a:p>
          <a:p>
            <a:pPr>
              <a:lnSpc>
                <a:spcPct val="150000"/>
              </a:lnSpc>
            </a:pPr>
            <a:r>
              <a:rPr lang="zh-CN" altLang="en-US" sz="2030" b="1">
                <a:solidFill>
                  <a:srgbClr val="FF0000"/>
                </a:solidFill>
                <a:latin typeface="+mn-ea"/>
              </a:rPr>
              <a:t>②殖民方式</a:t>
            </a:r>
            <a:r>
              <a:rPr lang="zh-CN" altLang="en-US" sz="2030">
                <a:latin typeface="+mn-ea"/>
              </a:rPr>
              <a:t>：</a:t>
            </a:r>
            <a:endParaRPr lang="en-US" altLang="zh-CN" sz="2030">
              <a:latin typeface="+mn-ea"/>
            </a:endParaRPr>
          </a:p>
          <a:p>
            <a:pPr>
              <a:lnSpc>
                <a:spcPct val="150000"/>
              </a:lnSpc>
            </a:pPr>
            <a:r>
              <a:rPr lang="zh-CN" altLang="en-US" sz="2030">
                <a:latin typeface="+mn-ea"/>
              </a:rPr>
              <a:t>西：建立据点 </a:t>
            </a:r>
            <a:r>
              <a:rPr lang="en-US" altLang="zh-CN" sz="2030">
                <a:latin typeface="+mn-ea"/>
              </a:rPr>
              <a:t>,</a:t>
            </a:r>
            <a:r>
              <a:rPr lang="zh-CN" altLang="en-US" sz="2030">
                <a:latin typeface="+mn-ea"/>
              </a:rPr>
              <a:t>暴力掠夺 </a:t>
            </a:r>
            <a:r>
              <a:rPr lang="en-US" altLang="zh-CN" sz="2030">
                <a:latin typeface="+mn-ea"/>
              </a:rPr>
              <a:t>,</a:t>
            </a:r>
            <a:r>
              <a:rPr lang="zh-CN" altLang="en-US" sz="2030">
                <a:latin typeface="+mn-ea"/>
              </a:rPr>
              <a:t> 敲诈勒索。</a:t>
            </a:r>
          </a:p>
          <a:p>
            <a:pPr>
              <a:lnSpc>
                <a:spcPct val="150000"/>
              </a:lnSpc>
            </a:pPr>
            <a:r>
              <a:rPr lang="zh-CN" altLang="en-US" sz="2030">
                <a:latin typeface="+mn-ea"/>
              </a:rPr>
              <a:t>葡：屠杀土著，强迫劳动，掠夺金银，建立农业大庄园和种植园。</a:t>
            </a:r>
          </a:p>
        </p:txBody>
      </p:sp>
      <p:sp>
        <p:nvSpPr>
          <p:cNvPr id="18" name="矩形 17"/>
          <p:cNvSpPr/>
          <p:nvPr/>
        </p:nvSpPr>
        <p:spPr>
          <a:xfrm>
            <a:off x="4657551" y="1821383"/>
            <a:ext cx="2784695" cy="4159885"/>
          </a:xfrm>
          <a:prstGeom prst="rect">
            <a:avLst/>
          </a:prstGeom>
        </p:spPr>
        <p:txBody>
          <a:bodyPr wrap="square">
            <a:spAutoFit/>
          </a:bodyPr>
          <a:lstStyle>
            <a:defPPr/>
          </a:lstStyle>
          <a:p>
            <a:pPr lvl="0">
              <a:lnSpc>
                <a:spcPct val="150000"/>
              </a:lnSpc>
            </a:pPr>
            <a:r>
              <a:rPr lang="zh-CN" altLang="en-US" sz="1955" b="1">
                <a:solidFill>
                  <a:schemeClr val="tx1">
                    <a:lumMod val="85000"/>
                    <a:lumOff val="15000"/>
                  </a:schemeClr>
                </a:solidFill>
                <a:latin typeface="方正清刻本悦宋简体"/>
              </a:rPr>
              <a:t>①</a:t>
            </a:r>
            <a:r>
              <a:rPr lang="en-US" altLang="zh-CN" sz="1955" b="1">
                <a:solidFill>
                  <a:schemeClr val="tx1">
                    <a:lumMod val="85000"/>
                    <a:lumOff val="15000"/>
                  </a:schemeClr>
                </a:solidFill>
                <a:latin typeface="方正清刻本悦宋简体"/>
              </a:rPr>
              <a:t>17C,</a:t>
            </a:r>
            <a:r>
              <a:rPr lang="zh-CN" altLang="en-US" sz="1955" b="1">
                <a:solidFill>
                  <a:schemeClr val="tx1">
                    <a:lumMod val="85000"/>
                    <a:lumOff val="15000"/>
                  </a:schemeClr>
                </a:solidFill>
                <a:latin typeface="方正清刻本悦宋简体"/>
              </a:rPr>
              <a:t>荷兰崛起。荷兰的造船业非常发达，商船总吨数居当时世界首位，占欧洲的四分之三。</a:t>
            </a:r>
            <a:endParaRPr lang="en-US" altLang="zh-CN" sz="1955" b="1">
              <a:solidFill>
                <a:schemeClr val="tx1">
                  <a:lumMod val="85000"/>
                  <a:lumOff val="15000"/>
                </a:schemeClr>
              </a:solidFill>
              <a:latin typeface="方正清刻本悦宋简体"/>
            </a:endParaRPr>
          </a:p>
          <a:p>
            <a:pPr lvl="0">
              <a:lnSpc>
                <a:spcPct val="150000"/>
              </a:lnSpc>
            </a:pPr>
            <a:r>
              <a:rPr lang="zh-CN" altLang="en-US" sz="1955" b="1">
                <a:solidFill>
                  <a:schemeClr val="tx1">
                    <a:lumMod val="85000"/>
                    <a:lumOff val="15000"/>
                  </a:schemeClr>
                </a:solidFill>
                <a:latin typeface="方正清刻本悦宋简体"/>
              </a:rPr>
              <a:t>②殖民方式：抢占殖民地；组建大型商业公司，如荷兰东、西印度公司；发展银行信贷业；商业战争。</a:t>
            </a:r>
          </a:p>
        </p:txBody>
      </p:sp>
      <p:sp>
        <p:nvSpPr>
          <p:cNvPr id="20" name="矩形 19"/>
          <p:cNvSpPr/>
          <p:nvPr/>
        </p:nvSpPr>
        <p:spPr>
          <a:xfrm>
            <a:off x="8813039" y="1901639"/>
            <a:ext cx="2618727" cy="3984625"/>
          </a:xfrm>
          <a:prstGeom prst="rect">
            <a:avLst/>
          </a:prstGeom>
        </p:spPr>
        <p:txBody>
          <a:bodyPr wrap="square">
            <a:spAutoFit/>
          </a:bodyPr>
          <a:lstStyle>
            <a:defPPr/>
          </a:lstStyle>
          <a:p>
            <a:pPr>
              <a:lnSpc>
                <a:spcPct val="150000"/>
              </a:lnSpc>
            </a:pPr>
            <a:r>
              <a:rPr lang="zh-CN" altLang="en-US" sz="2105"/>
              <a:t>①</a:t>
            </a:r>
            <a:r>
              <a:rPr lang="en-US" altLang="zh-CN" sz="2105"/>
              <a:t>1688</a:t>
            </a:r>
            <a:r>
              <a:rPr lang="zh-CN" altLang="en-US" sz="2105"/>
              <a:t>年光荣革命后，英国建立了资本主义制度。</a:t>
            </a:r>
            <a:r>
              <a:rPr lang="en-US" altLang="zh-CN" sz="2105"/>
              <a:t>18</a:t>
            </a:r>
            <a:r>
              <a:rPr lang="zh-CN" altLang="en-US" sz="2105"/>
              <a:t>世纪，殖民地遍布全球，成为日不落帝国。</a:t>
            </a:r>
          </a:p>
          <a:p>
            <a:pPr>
              <a:lnSpc>
                <a:spcPct val="150000"/>
              </a:lnSpc>
            </a:pPr>
            <a:r>
              <a:rPr lang="zh-CN" altLang="en-US" sz="2105"/>
              <a:t>②殖民方式：海盗掠夺、商业战争、黑奴贸易、对殖民地掠夺</a:t>
            </a:r>
          </a:p>
        </p:txBody>
      </p:sp>
    </p:spTree>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组合 1"/>
          <p:cNvGrpSpPr/>
          <p:nvPr/>
        </p:nvGrpSpPr>
        <p:grpSpPr>
          <a:xfrm>
            <a:off x="203274" y="551514"/>
            <a:ext cx="11728109" cy="6224802"/>
            <a:chOff x="297396" y="771687"/>
            <a:chExt cx="15583725" cy="8271206"/>
          </a:xfrm>
        </p:grpSpPr>
        <p:grpSp>
          <p:nvGrpSpPr>
            <p:cNvPr id="3" name="组合 2"/>
            <p:cNvGrpSpPr/>
            <p:nvPr/>
          </p:nvGrpSpPr>
          <p:grpSpPr>
            <a:xfrm>
              <a:off x="297396" y="771687"/>
              <a:ext cx="7290757" cy="8271206"/>
              <a:chOff x="139362" y="667602"/>
              <a:chExt cx="4684526" cy="856175"/>
            </a:xfrm>
          </p:grpSpPr>
          <p:sp>
            <p:nvSpPr>
              <p:cNvPr id="5" name="矩形 4"/>
              <p:cNvSpPr/>
              <p:nvPr/>
            </p:nvSpPr>
            <p:spPr>
              <a:xfrm>
                <a:off x="139362" y="667602"/>
                <a:ext cx="4684526" cy="801718"/>
              </a:xfrm>
              <a:prstGeom prst="rect">
                <a:avLst/>
              </a:prstGeom>
              <a:solidFill>
                <a:srgbClr val="FE9B00"/>
              </a:solidFill>
              <a:ln w="28575">
                <a:solidFill>
                  <a:srgbClr val="FE9B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355"/>
              </a:p>
            </p:txBody>
          </p:sp>
          <p:sp>
            <p:nvSpPr>
              <p:cNvPr id="6" name="文本框 5"/>
              <p:cNvSpPr txBox="1"/>
              <p:nvPr/>
            </p:nvSpPr>
            <p:spPr>
              <a:xfrm>
                <a:off x="201240" y="698768"/>
                <a:ext cx="4043889" cy="825009"/>
              </a:xfrm>
              <a:prstGeom prst="rect">
                <a:avLst/>
              </a:prstGeom>
              <a:noFill/>
            </p:spPr>
            <p:txBody>
              <a:bodyPr wrap="square" rtlCol="0">
                <a:spAutoFit/>
              </a:bodyPr>
              <a:lstStyle>
                <a:defPPr/>
              </a:lstStyle>
              <a:p>
                <a:pPr>
                  <a:lnSpc>
                    <a:spcPct val="130000"/>
                  </a:lnSpc>
                </a:pPr>
                <a:r>
                  <a:rPr lang="en-US" altLang="zh-CN" sz="2105">
                    <a:solidFill>
                      <a:schemeClr val="bg1"/>
                    </a:solidFill>
                  </a:rPr>
                  <a:t>      </a:t>
                </a:r>
                <a:r>
                  <a:rPr lang="zh-CN" altLang="en-US" sz="2105">
                    <a:solidFill>
                      <a:schemeClr val="bg1"/>
                    </a:solidFill>
                  </a:rPr>
                  <a:t>西、葡为争夺殖民地， 矛盾日益尖锐。</a:t>
                </a:r>
                <a:r>
                  <a:rPr lang="en-US" altLang="zh-CN" sz="2105">
                    <a:solidFill>
                      <a:schemeClr val="bg1"/>
                    </a:solidFill>
                  </a:rPr>
                  <a:t>1493</a:t>
                </a:r>
                <a:r>
                  <a:rPr lang="zh-CN" altLang="en-US" sz="2105">
                    <a:solidFill>
                      <a:schemeClr val="bg1"/>
                    </a:solidFill>
                  </a:rPr>
                  <a:t>年，罗马教皇 亚历山大六世作出仲裁：在亚速尔 群岛和佛德角群岛以西</a:t>
                </a:r>
                <a:r>
                  <a:rPr lang="en-US" altLang="zh-CN" sz="2105">
                    <a:solidFill>
                      <a:schemeClr val="bg1"/>
                    </a:solidFill>
                  </a:rPr>
                  <a:t>100</a:t>
                </a:r>
                <a:r>
                  <a:rPr lang="zh-CN" altLang="en-US" sz="2105">
                    <a:solidFill>
                      <a:schemeClr val="bg1"/>
                    </a:solidFill>
                  </a:rPr>
                  <a:t>里格的 地方，从北极到南极画一条分界线， 史称“教皇子午线”。规定该线以西 的一切土地属于西班牙的势力范围， 该线以东的一切土地属于葡萄牙的势 力范围。教皇子午线是西方列强瓜 分世界，划分势力范围的开始。由 于葡萄牙不满这一仲裁，西、葡两国 又于</a:t>
                </a:r>
                <a:r>
                  <a:rPr lang="en-US" altLang="zh-CN" sz="2105">
                    <a:solidFill>
                      <a:schemeClr val="bg1"/>
                    </a:solidFill>
                  </a:rPr>
                  <a:t>1494</a:t>
                </a:r>
                <a:r>
                  <a:rPr lang="zh-CN" altLang="en-US" sz="2105">
                    <a:solidFill>
                      <a:schemeClr val="bg1"/>
                    </a:solidFill>
                  </a:rPr>
                  <a:t>年缔结条约，把这条线向 西移动</a:t>
                </a:r>
                <a:r>
                  <a:rPr lang="en-US" altLang="zh-CN" sz="2105">
                    <a:solidFill>
                      <a:schemeClr val="bg1"/>
                    </a:solidFill>
                  </a:rPr>
                  <a:t>270</a:t>
                </a:r>
                <a:r>
                  <a:rPr lang="zh-CN" altLang="en-US" sz="2105">
                    <a:solidFill>
                      <a:schemeClr val="bg1"/>
                    </a:solidFill>
                  </a:rPr>
                  <a:t>里格。根据这个条约，巴 西被划入葡萄牙的势力范围。</a:t>
                </a:r>
              </a:p>
            </p:txBody>
          </p:sp>
        </p:grpSp>
        <p:pic>
          <p:nvPicPr>
            <p:cNvPr id="4" name="图片 3" descr="地图上有字&#10;&#10;描述已自动生成"/>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47005" y="790050"/>
              <a:ext cx="9234116" cy="768740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 name="Picture 2" descr="C:\Users\Administrator\Desktop\图片1.jpg"/>
          <p:cNvPicPr>
            <a:picLocks noChangeAspect="1" noChangeArrowheads="1"/>
          </p:cNvPicPr>
          <p:nvPr/>
        </p:nvPicPr>
        <p:blipFill>
          <a:blip r:embed="rId2">
            <a:lum/>
          </a:blip>
          <a:stretch>
            <a:fillRect/>
          </a:stretch>
        </p:blipFill>
        <p:spPr bwMode="auto">
          <a:xfrm>
            <a:off x="0" y="1"/>
            <a:ext cx="12191999" cy="6857999"/>
          </a:xfrm>
          <a:prstGeom prst="rect">
            <a:avLst/>
          </a:prstGeom>
          <a:noFill/>
        </p:spPr>
      </p:pic>
      <p:sp>
        <p:nvSpPr>
          <p:cNvPr id="2" name="文本框 2"/>
          <p:cNvSpPr txBox="1"/>
          <p:nvPr/>
        </p:nvSpPr>
        <p:spPr>
          <a:xfrm>
            <a:off x="428958" y="367057"/>
            <a:ext cx="11708449" cy="460375"/>
          </a:xfrm>
          <a:prstGeom prst="rect">
            <a:avLst/>
          </a:prstGeom>
          <a:noFill/>
        </p:spPr>
        <p:txBody>
          <a:bodyPr wrap="square" rtlCol="0">
            <a:spAutoFit/>
          </a:bodyPr>
          <a:lstStyle>
            <a:defPPr/>
          </a:lstStyle>
          <a:p>
            <a:pPr/>
            <a:r>
              <a:rPr lang="en-US" altLang="zh-CN" sz="2400" smtClean="0">
                <a:solidFill>
                  <a:srgbClr val="0000CC"/>
                </a:solidFill>
                <a:latin typeface="+mn-ea"/>
              </a:rPr>
              <a:t>    </a:t>
            </a:r>
            <a:r>
              <a:rPr lang="zh-CN" altLang="en-US" sz="2400" smtClean="0">
                <a:solidFill>
                  <a:srgbClr val="0000CC"/>
                </a:solidFill>
                <a:latin typeface="+mn-ea"/>
              </a:rPr>
              <a:t>认识教皇子午线实质</a:t>
            </a:r>
            <a:endParaRPr lang="zh-CN" altLang="en-US" sz="2400">
              <a:solidFill>
                <a:srgbClr val="FF0000"/>
              </a:solidFill>
            </a:endParaRPr>
          </a:p>
        </p:txBody>
      </p:sp>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0753" y="1323832"/>
            <a:ext cx="9853684" cy="5091424"/>
          </a:xfrm>
          <a:prstGeom prst="rect">
            <a:avLst/>
          </a:prstGeom>
        </p:spPr>
      </p:pic>
      <p:cxnSp>
        <p:nvCxnSpPr>
          <p:cNvPr id="4" name="直接连接符 3"/>
          <p:cNvCxnSpPr/>
          <p:nvPr/>
        </p:nvCxnSpPr>
        <p:spPr>
          <a:xfrm flipH="1">
            <a:off x="3521127" y="1351128"/>
            <a:ext cx="13649" cy="5036024"/>
          </a:xfrm>
          <a:prstGeom prst="line">
            <a:avLst/>
          </a:prstGeom>
          <a:ln w="38100">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4135273" y="1351128"/>
            <a:ext cx="27296" cy="507696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13445" y="464016"/>
            <a:ext cx="6032421" cy="461665"/>
          </a:xfrm>
          <a:prstGeom prst="rect">
            <a:avLst/>
          </a:prstGeom>
          <a:solidFill>
            <a:srgbClr val="FFFF00"/>
          </a:solidFill>
        </p:spPr>
        <p:txBody>
          <a:bodyPr wrap="none" rtlCol="0">
            <a:spAutoFit/>
          </a:bodyPr>
          <a:lstStyle>
            <a:defPPr/>
          </a:lstStyle>
          <a:p>
            <a:pPr/>
            <a:r>
              <a:rPr lang="zh-CN" altLang="en-US" sz="2400" b="1" smtClean="0"/>
              <a:t>是西方列强瓜分世界，划分势力范围的开始</a:t>
            </a:r>
            <a:endParaRPr lang="zh-CN" altLang="en-US" sz="2400" b="1"/>
          </a:p>
        </p:txBody>
      </p:sp>
      <p:cxnSp>
        <p:nvCxnSpPr>
          <p:cNvPr id="8" name="直接连接符 7"/>
          <p:cNvCxnSpPr/>
          <p:nvPr/>
        </p:nvCxnSpPr>
        <p:spPr>
          <a:xfrm>
            <a:off x="538123" y="1111317"/>
            <a:ext cx="11076122" cy="7802"/>
          </a:xfrm>
          <a:prstGeom prst="line">
            <a:avLst/>
          </a:prstGeom>
          <a:ln w="22225">
            <a:solidFill>
              <a:srgbClr val="00B05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604433" y="179946"/>
            <a:ext cx="4221024" cy="633095"/>
          </a:xfrm>
          <a:prstGeom prst="rect">
            <a:avLst/>
          </a:prstGeom>
          <a:noFill/>
        </p:spPr>
        <p:txBody>
          <a:bodyPr wrap="square" rtlCol="0">
            <a:spAutoFit/>
          </a:bodyPr>
          <a:lstStyle>
            <a:defPPr/>
          </a:lstStyle>
          <a:p>
            <a:pPr algn="l">
              <a:lnSpc>
                <a:spcPct val="130000"/>
              </a:lnSpc>
            </a:pPr>
            <a:r>
              <a:rPr sz="2710" b="1"/>
              <a:t>◆</a:t>
            </a:r>
            <a:r>
              <a:rPr lang="zh-CN" altLang="en-US" sz="2710" b="1"/>
              <a:t>商业革命与价格革命</a:t>
            </a:r>
          </a:p>
        </p:txBody>
      </p:sp>
      <p:sp>
        <p:nvSpPr>
          <p:cNvPr id="4" name="文本框 3"/>
          <p:cNvSpPr txBox="1"/>
          <p:nvPr/>
        </p:nvSpPr>
        <p:spPr>
          <a:xfrm>
            <a:off x="647085" y="4325710"/>
            <a:ext cx="1273620" cy="934720"/>
          </a:xfrm>
          <a:prstGeom prst="rect">
            <a:avLst/>
          </a:prstGeom>
          <a:noFill/>
        </p:spPr>
        <p:txBody>
          <a:bodyPr wrap="square" rtlCol="0">
            <a:spAutoFit/>
          </a:bodyPr>
          <a:lstStyle>
            <a:defPPr/>
          </a:lstStyle>
          <a:p>
            <a:pPr algn="l">
              <a:lnSpc>
                <a:spcPct val="130000"/>
              </a:lnSpc>
            </a:pPr>
            <a:r>
              <a:rPr lang="zh-CN" altLang="en-US" sz="2105"/>
              <a:t>殖民扩张</a:t>
            </a:r>
            <a:endParaRPr lang="en-US" altLang="zh-CN" sz="2105"/>
          </a:p>
          <a:p>
            <a:pPr algn="l">
              <a:lnSpc>
                <a:spcPct val="130000"/>
              </a:lnSpc>
            </a:pPr>
            <a:r>
              <a:rPr lang="zh-CN" altLang="en-US" sz="2105"/>
              <a:t>商业贸易</a:t>
            </a:r>
          </a:p>
        </p:txBody>
      </p:sp>
      <p:sp>
        <p:nvSpPr>
          <p:cNvPr id="5" name="箭头: 右 4"/>
          <p:cNvSpPr/>
          <p:nvPr/>
        </p:nvSpPr>
        <p:spPr>
          <a:xfrm>
            <a:off x="2049299" y="4481697"/>
            <a:ext cx="549300" cy="567442"/>
          </a:xfrm>
          <a:prstGeom prst="rightArrow">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816" tIns="34408" rIns="68816" bIns="34408" numCol="1" spcCol="0" rtlCol="0" fromWordArt="0" anchor="ctr" anchorCtr="0" forceAA="0" compatLnSpc="1">
            <a:noAutofit/>
          </a:bodyPr>
          <a:lstStyle>
            <a:defPPr/>
          </a:lstStyle>
          <a:p>
            <a:pPr algn="ctr"/>
            <a:endParaRPr lang="zh-CN" altLang="en-US" sz="1355"/>
          </a:p>
        </p:txBody>
      </p:sp>
      <p:sp>
        <p:nvSpPr>
          <p:cNvPr id="30" name="文本框 29"/>
          <p:cNvSpPr txBox="1"/>
          <p:nvPr/>
        </p:nvSpPr>
        <p:spPr>
          <a:xfrm>
            <a:off x="2656139" y="4301267"/>
            <a:ext cx="1273620" cy="934720"/>
          </a:xfrm>
          <a:prstGeom prst="rect">
            <a:avLst/>
          </a:prstGeom>
          <a:noFill/>
        </p:spPr>
        <p:txBody>
          <a:bodyPr wrap="square" rtlCol="0">
            <a:spAutoFit/>
          </a:bodyPr>
          <a:lstStyle>
            <a:defPPr/>
          </a:lstStyle>
          <a:p>
            <a:pPr algn="l">
              <a:lnSpc>
                <a:spcPct val="130000"/>
              </a:lnSpc>
            </a:pPr>
            <a:r>
              <a:rPr lang="zh-CN" altLang="en-US" sz="2105"/>
              <a:t>大量金银流入欧洲</a:t>
            </a:r>
          </a:p>
        </p:txBody>
      </p:sp>
      <p:sp>
        <p:nvSpPr>
          <p:cNvPr id="32" name="矩形 31"/>
          <p:cNvSpPr/>
          <p:nvPr/>
        </p:nvSpPr>
        <p:spPr>
          <a:xfrm>
            <a:off x="4520144" y="4082113"/>
            <a:ext cx="1785489" cy="1713230"/>
          </a:xfrm>
          <a:prstGeom prst="rect">
            <a:avLst/>
          </a:prstGeom>
        </p:spPr>
        <p:txBody>
          <a:bodyPr wrap="square">
            <a:spAutoFit/>
          </a:bodyPr>
          <a:lstStyle>
            <a:defPPr/>
          </a:lstStyle>
          <a:p>
            <a:pPr/>
            <a:r>
              <a:rPr lang="zh-CN" altLang="en-US" sz="2105"/>
              <a:t>金银价格下降，货币贬值，</a:t>
            </a:r>
            <a:endParaRPr lang="en-US" altLang="zh-CN" sz="2105"/>
          </a:p>
          <a:p>
            <a:pPr/>
            <a:r>
              <a:rPr lang="zh-CN" altLang="en-US" sz="2105"/>
              <a:t>物价上涨</a:t>
            </a:r>
            <a:endParaRPr lang="en-US" altLang="zh-CN" sz="2105"/>
          </a:p>
          <a:p>
            <a:pPr/>
            <a:r>
              <a:rPr lang="zh-CN" altLang="en-US" sz="2105"/>
              <a:t>投机活跃</a:t>
            </a:r>
          </a:p>
        </p:txBody>
      </p:sp>
      <p:sp>
        <p:nvSpPr>
          <p:cNvPr id="33" name="箭头: 右 32"/>
          <p:cNvSpPr/>
          <p:nvPr/>
        </p:nvSpPr>
        <p:spPr>
          <a:xfrm>
            <a:off x="3970844" y="4456724"/>
            <a:ext cx="549300" cy="567442"/>
          </a:xfrm>
          <a:prstGeom prst="rightArrow">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816" tIns="34408" rIns="68816" bIns="34408" numCol="1" spcCol="0" rtlCol="0" fromWordArt="0" anchor="ctr" anchorCtr="0" forceAA="0" compatLnSpc="1">
            <a:noAutofit/>
          </a:bodyPr>
          <a:lstStyle>
            <a:defPPr/>
          </a:lstStyle>
          <a:p>
            <a:pPr algn="ctr"/>
            <a:endParaRPr lang="zh-CN" altLang="en-US" sz="1355"/>
          </a:p>
        </p:txBody>
      </p:sp>
      <p:sp>
        <p:nvSpPr>
          <p:cNvPr id="34" name="箭头: 右 33"/>
          <p:cNvSpPr/>
          <p:nvPr/>
        </p:nvSpPr>
        <p:spPr>
          <a:xfrm>
            <a:off x="6146063" y="4481697"/>
            <a:ext cx="549300" cy="567442"/>
          </a:xfrm>
          <a:prstGeom prst="rightArrow">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816" tIns="34408" rIns="68816" bIns="34408" numCol="1" spcCol="0" rtlCol="0" fromWordArt="0" anchor="ctr" anchorCtr="0" forceAA="0" compatLnSpc="1">
            <a:noAutofit/>
          </a:bodyPr>
          <a:lstStyle>
            <a:defPPr/>
          </a:lstStyle>
          <a:p>
            <a:pPr algn="ctr"/>
            <a:endParaRPr lang="zh-CN" altLang="en-US" sz="1355"/>
          </a:p>
        </p:txBody>
      </p:sp>
      <p:sp>
        <p:nvSpPr>
          <p:cNvPr id="35" name="矩形 34"/>
          <p:cNvSpPr/>
          <p:nvPr/>
        </p:nvSpPr>
        <p:spPr>
          <a:xfrm>
            <a:off x="6854934" y="4162798"/>
            <a:ext cx="4597377" cy="1064260"/>
          </a:xfrm>
          <a:prstGeom prst="rect">
            <a:avLst/>
          </a:prstGeom>
        </p:spPr>
        <p:txBody>
          <a:bodyPr wrap="square">
            <a:spAutoFit/>
          </a:bodyPr>
          <a:lstStyle>
            <a:defPPr/>
          </a:lstStyle>
          <a:p>
            <a:pPr/>
            <a:r>
              <a:rPr lang="zh-CN" altLang="en-US" sz="2105"/>
              <a:t>①收取固定地租的封建主衰落</a:t>
            </a:r>
            <a:endParaRPr lang="en-US" altLang="zh-CN" sz="2105"/>
          </a:p>
          <a:p>
            <a:pPr/>
            <a:endParaRPr lang="en-US" altLang="zh-CN" sz="2105"/>
          </a:p>
          <a:p>
            <a:pPr/>
            <a:r>
              <a:rPr lang="zh-CN" altLang="en-US" sz="2105"/>
              <a:t>②商业资产阶级获得暴利，实力上升</a:t>
            </a:r>
            <a:endParaRPr lang="en-US" altLang="zh-CN" sz="2105"/>
          </a:p>
        </p:txBody>
      </p:sp>
      <p:sp>
        <p:nvSpPr>
          <p:cNvPr id="36" name="文本框 35"/>
          <p:cNvSpPr txBox="1"/>
          <p:nvPr/>
        </p:nvSpPr>
        <p:spPr>
          <a:xfrm>
            <a:off x="328881" y="1798465"/>
            <a:ext cx="917760" cy="1174750"/>
          </a:xfrm>
          <a:prstGeom prst="rect">
            <a:avLst/>
          </a:prstGeom>
          <a:noFill/>
        </p:spPr>
        <p:txBody>
          <a:bodyPr wrap="square" rtlCol="0">
            <a:spAutoFit/>
          </a:bodyPr>
          <a:lstStyle>
            <a:defPPr/>
          </a:lstStyle>
          <a:p>
            <a:pPr algn="l">
              <a:lnSpc>
                <a:spcPct val="130000"/>
              </a:lnSpc>
            </a:pPr>
            <a:r>
              <a:rPr lang="zh-CN" altLang="en-US" sz="2710" b="1"/>
              <a:t>商业</a:t>
            </a:r>
            <a:endParaRPr lang="en-US" altLang="zh-CN" sz="2710" b="1"/>
          </a:p>
          <a:p>
            <a:pPr algn="l">
              <a:lnSpc>
                <a:spcPct val="130000"/>
              </a:lnSpc>
            </a:pPr>
            <a:r>
              <a:rPr lang="zh-CN" altLang="en-US" sz="2710" b="1"/>
              <a:t>革命</a:t>
            </a:r>
            <a:endParaRPr lang="zh-CN" altLang="en-US" sz="2105" b="1"/>
          </a:p>
        </p:txBody>
      </p:sp>
      <p:sp>
        <p:nvSpPr>
          <p:cNvPr id="37" name="左大括号 36"/>
          <p:cNvSpPr/>
          <p:nvPr/>
        </p:nvSpPr>
        <p:spPr>
          <a:xfrm>
            <a:off x="1129824" y="1193018"/>
            <a:ext cx="123253" cy="2331546"/>
          </a:xfrm>
          <a:prstGeom prst="leftBrace">
            <a:avLst/>
          </a:prstGeom>
          <a:ln w="38100">
            <a:solidFill>
              <a:srgbClr val="F0B700"/>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sz="1355"/>
          </a:p>
        </p:txBody>
      </p:sp>
      <p:sp>
        <p:nvSpPr>
          <p:cNvPr id="38" name="文本框 37"/>
          <p:cNvSpPr txBox="1"/>
          <p:nvPr/>
        </p:nvSpPr>
        <p:spPr>
          <a:xfrm>
            <a:off x="1289233" y="1127784"/>
            <a:ext cx="1520127" cy="513080"/>
          </a:xfrm>
          <a:prstGeom prst="rect">
            <a:avLst/>
          </a:prstGeom>
          <a:noFill/>
        </p:spPr>
        <p:txBody>
          <a:bodyPr wrap="square" rtlCol="0">
            <a:spAutoFit/>
          </a:bodyPr>
          <a:lstStyle>
            <a:defPPr/>
          </a:lstStyle>
          <a:p>
            <a:pPr algn="l">
              <a:lnSpc>
                <a:spcPct val="130000"/>
              </a:lnSpc>
            </a:pPr>
            <a:r>
              <a:rPr lang="zh-CN" altLang="en-US" sz="2105"/>
              <a:t>范围：</a:t>
            </a:r>
          </a:p>
        </p:txBody>
      </p:sp>
      <p:sp>
        <p:nvSpPr>
          <p:cNvPr id="39" name="文本框 38"/>
          <p:cNvSpPr txBox="1"/>
          <p:nvPr/>
        </p:nvSpPr>
        <p:spPr>
          <a:xfrm>
            <a:off x="1289233" y="2501382"/>
            <a:ext cx="1520127" cy="513080"/>
          </a:xfrm>
          <a:prstGeom prst="rect">
            <a:avLst/>
          </a:prstGeom>
          <a:noFill/>
        </p:spPr>
        <p:txBody>
          <a:bodyPr wrap="square" rtlCol="0">
            <a:spAutoFit/>
          </a:bodyPr>
          <a:lstStyle>
            <a:defPPr/>
          </a:lstStyle>
          <a:p>
            <a:pPr algn="l">
              <a:lnSpc>
                <a:spcPct val="130000"/>
              </a:lnSpc>
            </a:pPr>
            <a:r>
              <a:rPr lang="zh-CN" altLang="en-US" sz="2105"/>
              <a:t>中心：</a:t>
            </a:r>
          </a:p>
        </p:txBody>
      </p:sp>
      <p:sp>
        <p:nvSpPr>
          <p:cNvPr id="40" name="文本框 39"/>
          <p:cNvSpPr txBox="1"/>
          <p:nvPr/>
        </p:nvSpPr>
        <p:spPr>
          <a:xfrm>
            <a:off x="1289233" y="1814583"/>
            <a:ext cx="1520127" cy="513080"/>
          </a:xfrm>
          <a:prstGeom prst="rect">
            <a:avLst/>
          </a:prstGeom>
          <a:noFill/>
        </p:spPr>
        <p:txBody>
          <a:bodyPr wrap="square" rtlCol="0">
            <a:spAutoFit/>
          </a:bodyPr>
          <a:lstStyle>
            <a:defPPr/>
          </a:lstStyle>
          <a:p>
            <a:pPr algn="l">
              <a:lnSpc>
                <a:spcPct val="130000"/>
              </a:lnSpc>
            </a:pPr>
            <a:r>
              <a:rPr lang="zh-CN" altLang="en-US" sz="2105"/>
              <a:t>种类：</a:t>
            </a:r>
          </a:p>
        </p:txBody>
      </p:sp>
      <p:sp>
        <p:nvSpPr>
          <p:cNvPr id="41" name="文本框 40"/>
          <p:cNvSpPr txBox="1"/>
          <p:nvPr/>
        </p:nvSpPr>
        <p:spPr>
          <a:xfrm>
            <a:off x="1289233" y="3188180"/>
            <a:ext cx="1520127" cy="513080"/>
          </a:xfrm>
          <a:prstGeom prst="rect">
            <a:avLst/>
          </a:prstGeom>
          <a:noFill/>
        </p:spPr>
        <p:txBody>
          <a:bodyPr wrap="square" rtlCol="0">
            <a:spAutoFit/>
          </a:bodyPr>
          <a:lstStyle>
            <a:defPPr/>
          </a:lstStyle>
          <a:p>
            <a:pPr algn="l">
              <a:lnSpc>
                <a:spcPct val="130000"/>
              </a:lnSpc>
            </a:pPr>
            <a:r>
              <a:rPr lang="zh-CN" altLang="en-US" sz="2105"/>
              <a:t>方式：</a:t>
            </a:r>
          </a:p>
        </p:txBody>
      </p:sp>
      <p:sp>
        <p:nvSpPr>
          <p:cNvPr id="42" name="Rectangle 6"/>
          <p:cNvSpPr/>
          <p:nvPr/>
        </p:nvSpPr>
        <p:spPr>
          <a:xfrm>
            <a:off x="2049296" y="1158712"/>
            <a:ext cx="5602694" cy="415290"/>
          </a:xfrm>
          <a:prstGeom prst="rect">
            <a:avLst/>
          </a:prstGeom>
          <a:noFill/>
          <a:ln w="9525">
            <a:noFill/>
          </a:ln>
        </p:spPr>
        <p:txBody>
          <a:bodyPr wrap="square" anchor="t">
            <a:spAutoFit/>
          </a:bodyPr>
          <a:lstStyle>
            <a:defPPr/>
          </a:lstStyle>
          <a:p>
            <a:pPr>
              <a:spcBef>
                <a:spcPct val="50000"/>
              </a:spcBef>
              <a:buFont typeface="Arial" panose="020b0604020202020204" pitchFamily="34" charset="0"/>
            </a:pPr>
            <a:r>
              <a:rPr lang="zh-CN" altLang="en-US" sz="2105">
                <a:solidFill>
                  <a:schemeClr val="tx1"/>
                </a:solidFill>
                <a:latin typeface="+mn-ea"/>
              </a:rPr>
              <a:t>贸易范围扩大（三大贸易区）</a:t>
            </a:r>
          </a:p>
        </p:txBody>
      </p:sp>
      <p:sp>
        <p:nvSpPr>
          <p:cNvPr id="43" name="Rectangle 7"/>
          <p:cNvSpPr/>
          <p:nvPr/>
        </p:nvSpPr>
        <p:spPr>
          <a:xfrm>
            <a:off x="2020308" y="1851539"/>
            <a:ext cx="4639472" cy="415290"/>
          </a:xfrm>
          <a:prstGeom prst="rect">
            <a:avLst/>
          </a:prstGeom>
          <a:noFill/>
          <a:ln w="9525">
            <a:noFill/>
          </a:ln>
        </p:spPr>
        <p:txBody>
          <a:bodyPr wrap="square" anchor="t">
            <a:spAutoFit/>
          </a:bodyPr>
          <a:lstStyle>
            <a:defPPr/>
          </a:lstStyle>
          <a:p>
            <a:pPr>
              <a:spcBef>
                <a:spcPct val="50000"/>
              </a:spcBef>
              <a:buFont typeface="Arial" panose="020b0604020202020204" pitchFamily="34" charset="0"/>
            </a:pPr>
            <a:r>
              <a:rPr lang="zh-CN" altLang="en-US" sz="2105">
                <a:solidFill>
                  <a:schemeClr val="tx1"/>
                </a:solidFill>
                <a:latin typeface="+mn-ea"/>
              </a:rPr>
              <a:t>商品种类大大增加（美洲的物种）</a:t>
            </a:r>
          </a:p>
        </p:txBody>
      </p:sp>
      <p:sp>
        <p:nvSpPr>
          <p:cNvPr id="45" name="Rectangle 9"/>
          <p:cNvSpPr/>
          <p:nvPr/>
        </p:nvSpPr>
        <p:spPr>
          <a:xfrm>
            <a:off x="2078671" y="2554828"/>
            <a:ext cx="1340970" cy="415290"/>
          </a:xfrm>
          <a:prstGeom prst="rect">
            <a:avLst/>
          </a:prstGeom>
          <a:noFill/>
          <a:ln w="9525">
            <a:noFill/>
          </a:ln>
        </p:spPr>
        <p:txBody>
          <a:bodyPr wrap="square" anchor="t">
            <a:spAutoFit/>
          </a:bodyPr>
          <a:lstStyle>
            <a:defPPr/>
          </a:lstStyle>
          <a:p>
            <a:pPr>
              <a:buFont typeface="Arial" panose="020b0604020202020204" pitchFamily="34" charset="0"/>
            </a:pPr>
            <a:r>
              <a:rPr lang="zh-CN" altLang="en-US" sz="2105">
                <a:solidFill>
                  <a:schemeClr val="tx1"/>
                </a:solidFill>
                <a:latin typeface="+mn-ea"/>
              </a:rPr>
              <a:t>地中海</a:t>
            </a:r>
          </a:p>
        </p:txBody>
      </p:sp>
      <p:sp>
        <p:nvSpPr>
          <p:cNvPr id="46" name="Rectangle 11"/>
          <p:cNvSpPr/>
          <p:nvPr/>
        </p:nvSpPr>
        <p:spPr>
          <a:xfrm>
            <a:off x="3456312" y="2559163"/>
            <a:ext cx="1703883" cy="415290"/>
          </a:xfrm>
          <a:prstGeom prst="rect">
            <a:avLst/>
          </a:prstGeom>
          <a:noFill/>
          <a:ln w="9525">
            <a:noFill/>
          </a:ln>
        </p:spPr>
        <p:txBody>
          <a:bodyPr wrap="square" anchor="t">
            <a:spAutoFit/>
          </a:bodyPr>
          <a:lstStyle>
            <a:defPPr/>
          </a:lstStyle>
          <a:p>
            <a:pPr>
              <a:buFont typeface="Arial" panose="020b0604020202020204" pitchFamily="34" charset="0"/>
            </a:pPr>
            <a:r>
              <a:rPr lang="zh-CN" altLang="en-US" sz="2105">
                <a:solidFill>
                  <a:srgbClr val="FF0000"/>
                </a:solidFill>
                <a:latin typeface="+mn-ea"/>
              </a:rPr>
              <a:t>大西洋沿岸</a:t>
            </a:r>
          </a:p>
        </p:txBody>
      </p:sp>
      <p:sp>
        <p:nvSpPr>
          <p:cNvPr id="48" name="Rectangle 13"/>
          <p:cNvSpPr/>
          <p:nvPr/>
        </p:nvSpPr>
        <p:spPr>
          <a:xfrm>
            <a:off x="2078671" y="3253159"/>
            <a:ext cx="4456599" cy="415290"/>
          </a:xfrm>
          <a:prstGeom prst="rect">
            <a:avLst/>
          </a:prstGeom>
          <a:noFill/>
          <a:ln w="9525">
            <a:noFill/>
          </a:ln>
        </p:spPr>
        <p:txBody>
          <a:bodyPr wrap="square" anchor="t">
            <a:spAutoFit/>
          </a:bodyPr>
          <a:lstStyle>
            <a:defPPr/>
          </a:lstStyle>
          <a:p>
            <a:pPr>
              <a:spcBef>
                <a:spcPct val="50000"/>
              </a:spcBef>
              <a:buFont typeface="Arial" panose="020b0604020202020204" pitchFamily="34" charset="0"/>
            </a:pPr>
            <a:r>
              <a:rPr lang="zh-CN" altLang="en-US" sz="2105">
                <a:solidFill>
                  <a:schemeClr val="tx1"/>
                </a:solidFill>
                <a:latin typeface="+mn-ea"/>
              </a:rPr>
              <a:t>股份公司、证券交易所纷纷出现</a:t>
            </a:r>
          </a:p>
        </p:txBody>
      </p:sp>
      <p:cxnSp>
        <p:nvCxnSpPr>
          <p:cNvPr id="50" name="直接箭头连接符 49"/>
          <p:cNvCxnSpPr>
            <a:endCxn id="46" idx="1"/>
          </p:cNvCxnSpPr>
          <p:nvPr/>
        </p:nvCxnSpPr>
        <p:spPr>
          <a:xfrm>
            <a:off x="2242844" y="2124751"/>
            <a:ext cx="358518" cy="0"/>
          </a:xfrm>
          <a:prstGeom prst="straightConnector1">
            <a:avLst/>
          </a:prstGeom>
          <a:ln w="57150">
            <a:solidFill>
              <a:srgbClr val="F0B700"/>
            </a:solidFill>
            <a:tailEnd type="triangle"/>
          </a:ln>
        </p:spPr>
        <p:style>
          <a:lnRef idx="1">
            <a:schemeClr val="accent1"/>
          </a:lnRef>
          <a:fillRef idx="0">
            <a:schemeClr val="accent1"/>
          </a:fillRef>
          <a:effectRef idx="0">
            <a:schemeClr val="accent1"/>
          </a:effectRef>
          <a:fontRef idx="minor">
            <a:schemeClr val="tx1"/>
          </a:fontRef>
        </p:style>
      </p:cxnSp>
      <p:sp>
        <p:nvSpPr>
          <p:cNvPr id="52" name="Rectangle 30"/>
          <p:cNvSpPr/>
          <p:nvPr/>
        </p:nvSpPr>
        <p:spPr>
          <a:xfrm>
            <a:off x="6377335" y="1994167"/>
            <a:ext cx="2027038" cy="1064260"/>
          </a:xfrm>
          <a:prstGeom prst="rect">
            <a:avLst/>
          </a:prstGeom>
          <a:noFill/>
          <a:ln w="9525">
            <a:noFill/>
          </a:ln>
        </p:spPr>
        <p:txBody>
          <a:bodyPr wrap="square" anchor="t">
            <a:spAutoFit/>
          </a:bodyPr>
          <a:lstStyle>
            <a:defPPr/>
          </a:lstStyle>
          <a:p>
            <a:pPr>
              <a:buFont typeface="Arial" panose="020b0604020202020204" pitchFamily="34" charset="0"/>
            </a:pPr>
            <a:r>
              <a:rPr lang="zh-CN" altLang="en-US" sz="2105">
                <a:latin typeface="+mn-ea"/>
              </a:rPr>
              <a:t>西欧为中心世界市场的开始形成</a:t>
            </a:r>
          </a:p>
        </p:txBody>
      </p:sp>
      <p:sp>
        <p:nvSpPr>
          <p:cNvPr id="53" name="左大括号 52"/>
          <p:cNvSpPr/>
          <p:nvPr/>
        </p:nvSpPr>
        <p:spPr>
          <a:xfrm rot="10800000">
            <a:off x="6163140" y="1187419"/>
            <a:ext cx="123253" cy="2331546"/>
          </a:xfrm>
          <a:prstGeom prst="leftBrace">
            <a:avLst/>
          </a:prstGeom>
          <a:ln w="38100">
            <a:solidFill>
              <a:srgbClr val="F0B700"/>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sz="1355"/>
          </a:p>
        </p:txBody>
      </p:sp>
      <p:sp>
        <p:nvSpPr>
          <p:cNvPr id="56" name="箭头: 右 55"/>
          <p:cNvSpPr/>
          <p:nvPr/>
        </p:nvSpPr>
        <p:spPr>
          <a:xfrm>
            <a:off x="3282678" y="5917297"/>
            <a:ext cx="549300" cy="567442"/>
          </a:xfrm>
          <a:prstGeom prst="rightArrow">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816" tIns="34408" rIns="68816" bIns="34408" numCol="1" spcCol="0" rtlCol="0" fromWordArt="0" anchor="ctr" anchorCtr="0" forceAA="0" compatLnSpc="1">
            <a:noAutofit/>
          </a:bodyPr>
          <a:lstStyle>
            <a:defPPr/>
          </a:lstStyle>
          <a:p>
            <a:pPr algn="ctr"/>
            <a:endParaRPr lang="zh-CN" altLang="en-US" sz="1355"/>
          </a:p>
        </p:txBody>
      </p:sp>
      <p:sp>
        <p:nvSpPr>
          <p:cNvPr id="57" name="矩形 56"/>
          <p:cNvSpPr/>
          <p:nvPr/>
        </p:nvSpPr>
        <p:spPr>
          <a:xfrm>
            <a:off x="3929760" y="5981860"/>
            <a:ext cx="7783268" cy="415290"/>
          </a:xfrm>
          <a:prstGeom prst="rect">
            <a:avLst/>
          </a:prstGeom>
        </p:spPr>
        <p:txBody>
          <a:bodyPr wrap="square">
            <a:spAutoFit/>
          </a:bodyPr>
          <a:lstStyle>
            <a:defPPr/>
          </a:lstStyle>
          <a:p>
            <a:pPr>
              <a:spcBef>
                <a:spcPct val="50000"/>
              </a:spcBef>
              <a:buFont typeface="Arial" panose="020b0604020202020204" pitchFamily="34" charset="0"/>
            </a:pPr>
            <a:r>
              <a:rPr lang="zh-CN" altLang="zh-CN" sz="2105" b="1">
                <a:solidFill>
                  <a:srgbClr val="FF0000"/>
                </a:solidFill>
                <a:latin typeface="+mn-ea"/>
                <a:sym typeface="+mn-ea"/>
              </a:rPr>
              <a:t>资本主义加速发展，封建制度濒于解体</a:t>
            </a:r>
            <a:r>
              <a:rPr lang="zh-CN" altLang="en-US" sz="2105">
                <a:solidFill>
                  <a:srgbClr val="231F20"/>
                </a:solidFill>
                <a:latin typeface="+mn-ea"/>
                <a:sym typeface="+mn-ea"/>
              </a:rPr>
              <a:t>。推动欧洲社会转型</a:t>
            </a:r>
            <a:endParaRPr lang="zh-CN" altLang="en-US" sz="2105">
              <a:solidFill>
                <a:srgbClr val="FF0000"/>
              </a:solidFill>
              <a:latin typeface="+mn-ea"/>
            </a:endParaRPr>
          </a:p>
        </p:txBody>
      </p:sp>
      <p:sp>
        <p:nvSpPr>
          <p:cNvPr id="58" name="矩形 57"/>
          <p:cNvSpPr/>
          <p:nvPr/>
        </p:nvSpPr>
        <p:spPr>
          <a:xfrm>
            <a:off x="647085" y="4481372"/>
            <a:ext cx="10805227" cy="513080"/>
          </a:xfrm>
          <a:prstGeom prst="rect">
            <a:avLst/>
          </a:prstGeom>
        </p:spPr>
        <p:txBody>
          <a:bodyPr wrap="square" rtlCol="0" anchor="ctr">
            <a:spAutoFit/>
          </a:bodyPr>
          <a:lstStyle>
            <a:defPPr/>
          </a:lstStyle>
          <a:p>
            <a:pPr algn="l">
              <a:lnSpc>
                <a:spcPct val="130000"/>
              </a:lnSpc>
            </a:pPr>
            <a:endParaRPr lang="zh-CN" altLang="en-US" sz="2105"/>
          </a:p>
        </p:txBody>
      </p:sp>
      <p:sp>
        <p:nvSpPr>
          <p:cNvPr id="59" name="矩形 58"/>
          <p:cNvSpPr/>
          <p:nvPr/>
        </p:nvSpPr>
        <p:spPr>
          <a:xfrm>
            <a:off x="451930" y="4424382"/>
            <a:ext cx="11585832" cy="513080"/>
          </a:xfrm>
          <a:prstGeom prst="rect">
            <a:avLst/>
          </a:prstGeom>
        </p:spPr>
        <p:txBody>
          <a:bodyPr wrap="square" rtlCol="0" anchor="ctr">
            <a:spAutoFit/>
          </a:bodyPr>
          <a:lstStyle>
            <a:defPPr/>
          </a:lstStyle>
          <a:p>
            <a:pPr algn="l">
              <a:lnSpc>
                <a:spcPct val="130000"/>
              </a:lnSpc>
            </a:pPr>
            <a:endParaRPr lang="zh-CN" altLang="en-US" sz="2105"/>
          </a:p>
        </p:txBody>
      </p:sp>
      <p:sp>
        <p:nvSpPr>
          <p:cNvPr id="60" name="矩形 59"/>
          <p:cNvSpPr/>
          <p:nvPr/>
        </p:nvSpPr>
        <p:spPr>
          <a:xfrm>
            <a:off x="566628" y="4517697"/>
            <a:ext cx="10885684" cy="513080"/>
          </a:xfrm>
          <a:prstGeom prst="rect">
            <a:avLst/>
          </a:prstGeom>
          <a:ln>
            <a:solidFill>
              <a:srgbClr val="F0B700"/>
            </a:solidFill>
          </a:ln>
        </p:spPr>
        <p:txBody>
          <a:bodyPr wrap="square" rtlCol="0" anchor="ctr">
            <a:spAutoFit/>
          </a:bodyPr>
          <a:lstStyle>
            <a:defPPr/>
          </a:lstStyle>
          <a:p>
            <a:pPr algn="l">
              <a:lnSpc>
                <a:spcPct val="130000"/>
              </a:lnSpc>
            </a:pPr>
            <a:endParaRPr lang="zh-CN" altLang="en-US" sz="2105"/>
          </a:p>
        </p:txBody>
      </p:sp>
      <p:grpSp>
        <p:nvGrpSpPr>
          <p:cNvPr id="65" name="组合 64"/>
          <p:cNvGrpSpPr/>
          <p:nvPr/>
        </p:nvGrpSpPr>
        <p:grpSpPr>
          <a:xfrm>
            <a:off x="566628" y="5613063"/>
            <a:ext cx="10885684" cy="923626"/>
            <a:chOff x="493595" y="7360740"/>
            <a:chExt cx="14464353" cy="1227268"/>
          </a:xfrm>
        </p:grpSpPr>
        <p:cxnSp>
          <p:nvCxnSpPr>
            <p:cNvPr id="62" name="直接连接符 61"/>
            <p:cNvCxnSpPr/>
            <p:nvPr/>
          </p:nvCxnSpPr>
          <p:spPr>
            <a:xfrm>
              <a:off x="493595" y="7360740"/>
              <a:ext cx="14464353" cy="0"/>
            </a:xfrm>
            <a:prstGeom prst="line">
              <a:avLst/>
            </a:prstGeom>
            <a:ln w="76200">
              <a:solidFill>
                <a:srgbClr val="F0B700"/>
              </a:solidFill>
            </a:ln>
          </p:spPr>
          <p:style>
            <a:lnRef idx="1">
              <a:schemeClr val="accent1"/>
            </a:lnRef>
            <a:fillRef idx="0">
              <a:schemeClr val="accent1"/>
            </a:fillRef>
            <a:effectRef idx="0">
              <a:schemeClr val="accent1"/>
            </a:effectRef>
            <a:fontRef idx="minor">
              <a:schemeClr val="tx1"/>
            </a:fontRef>
          </p:style>
        </p:cxnSp>
        <p:sp>
          <p:nvSpPr>
            <p:cNvPr id="63" name="文本框 62"/>
            <p:cNvSpPr txBox="1"/>
            <p:nvPr/>
          </p:nvSpPr>
          <p:spPr>
            <a:xfrm>
              <a:off x="1457595" y="7746783"/>
              <a:ext cx="3624875" cy="841225"/>
            </a:xfrm>
            <a:prstGeom prst="rect">
              <a:avLst/>
            </a:prstGeom>
            <a:noFill/>
          </p:spPr>
          <p:txBody>
            <a:bodyPr wrap="square" rtlCol="0">
              <a:spAutoFit/>
            </a:bodyPr>
            <a:lstStyle>
              <a:defPPr/>
            </a:lstStyle>
            <a:p>
              <a:pPr algn="l">
                <a:lnSpc>
                  <a:spcPct val="130000"/>
                </a:lnSpc>
              </a:pPr>
              <a:r>
                <a:rPr lang="zh-CN" altLang="en-US" sz="2710" b="1"/>
                <a:t>价格革命</a:t>
              </a:r>
            </a:p>
          </p:txBody>
        </p:sp>
        <p:sp>
          <p:nvSpPr>
            <p:cNvPr id="64" name="任意多边形: 形状 63"/>
            <p:cNvSpPr/>
            <p:nvPr/>
          </p:nvSpPr>
          <p:spPr>
            <a:xfrm>
              <a:off x="847601" y="7369790"/>
              <a:ext cx="585413" cy="753987"/>
            </a:xfrm>
            <a:custGeom>
              <a:gdLst>
                <a:gd name="connsiteX0" fmla="*/ 12207 w 339753"/>
                <a:gd name="connsiteY0" fmla="*/ 0 h 629885"/>
                <a:gd name="connsiteX1" fmla="*/ 39502 w 339753"/>
                <a:gd name="connsiteY1" fmla="*/ 545911 h 629885"/>
                <a:gd name="connsiteX2" fmla="*/ 339753 w 339753"/>
                <a:gd name="connsiteY2" fmla="*/ 627797 h 629885"/>
                <a:gd name="connsiteX3" fmla="*/ 339753 w 339753"/>
                <a:gd name="connsiteY3" fmla="*/ 627797 h 629885"/>
                <a:gd name="connsiteX4" fmla="*/ 339753 w 339753"/>
                <a:gd name="connsiteY4" fmla="*/ 627797 h 629885"/>
              </a:gdLst>
              <a:cxnLst>
                <a:cxn ang="0">
                  <a:pos x="connsiteX0" y="connsiteY0"/>
                </a:cxn>
                <a:cxn ang="0">
                  <a:pos x="connsiteX1" y="connsiteY1"/>
                </a:cxn>
                <a:cxn ang="0">
                  <a:pos x="connsiteX2" y="connsiteY2"/>
                </a:cxn>
                <a:cxn ang="0">
                  <a:pos x="connsiteX3" y="connsiteY3"/>
                </a:cxn>
                <a:cxn ang="0">
                  <a:pos x="connsiteX4" y="connsiteY4"/>
                </a:cxn>
              </a:cxnLst>
              <a:rect l="l" t="t" r="r" b="b"/>
              <a:pathLst>
                <a:path w="339753" h="629885">
                  <a:moveTo>
                    <a:pt x="12207" y="0"/>
                  </a:moveTo>
                  <a:cubicBezTo>
                    <a:pt x="-1441" y="220639"/>
                    <a:pt x="-15089" y="441278"/>
                    <a:pt x="39502" y="545911"/>
                  </a:cubicBezTo>
                  <a:cubicBezTo>
                    <a:pt x="94093" y="650544"/>
                    <a:pt x="339753" y="627797"/>
                    <a:pt x="339753" y="627797"/>
                  </a:cubicBezTo>
                  <a:lnTo>
                    <a:pt x="339753" y="627797"/>
                  </a:lnTo>
                  <a:lnTo>
                    <a:pt x="339753" y="627797"/>
                  </a:lnTo>
                </a:path>
              </a:pathLst>
            </a:custGeom>
            <a:noFill/>
            <a:ln w="76200">
              <a:solidFill>
                <a:srgbClr val="F0B700"/>
              </a:solidFill>
              <a:tailEnd type="stealth" w="lg" len="med"/>
            </a:ln>
          </p:spPr>
          <p:txBody>
            <a:bodyPr rtlCol="0" anchor="ctr"/>
            <a:lstStyle>
              <a:defPPr/>
            </a:lstStyle>
            <a:p>
              <a:pPr algn="ctr"/>
              <a:endParaRPr lang="zh-CN" altLang="en-US" sz="1355"/>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barn(inVertical)">
                                      <p:cBhvr>
                                        <p:cTn id="7" dur="500"/>
                                        <p:tgtEl>
                                          <p:spTgt spid="3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7"/>
                                        </p:tgtEl>
                                        <p:attrNameLst>
                                          <p:attrName>style.visibility</p:attrName>
                                        </p:attrNameLst>
                                      </p:cBhvr>
                                      <p:to>
                                        <p:strVal val="visible"/>
                                      </p:to>
                                    </p:set>
                                    <p:animEffect transition="in" filter="barn(inVertical)">
                                      <p:cBhvr>
                                        <p:cTn id="10" dur="500"/>
                                        <p:tgtEl>
                                          <p:spTgt spid="37"/>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1"/>
                                        </p:tgtEl>
                                        <p:attrNameLst>
                                          <p:attrName>style.visibility</p:attrName>
                                        </p:attrNameLst>
                                      </p:cBhvr>
                                      <p:to>
                                        <p:strVal val="visible"/>
                                      </p:to>
                                    </p:set>
                                    <p:animEffect transition="in" filter="barn(inVertical)">
                                      <p:cBhvr>
                                        <p:cTn id="13" dur="500"/>
                                        <p:tgtEl>
                                          <p:spTgt spid="41"/>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arn(inVertical)">
                                      <p:cBhvr>
                                        <p:cTn id="16" dur="500"/>
                                        <p:tgtEl>
                                          <p:spTgt spid="38"/>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barn(inVertical)">
                                      <p:cBhvr>
                                        <p:cTn id="19" dur="500"/>
                                        <p:tgtEl>
                                          <p:spTgt spid="39"/>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barn(inVertical)">
                                      <p:cBhvr>
                                        <p:cTn id="22" dur="500"/>
                                        <p:tgtEl>
                                          <p:spTgt spid="40"/>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barn(inVertical)">
                                      <p:cBhvr>
                                        <p:cTn id="27" dur="500"/>
                                        <p:tgtEl>
                                          <p:spTgt spid="42"/>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43"/>
                                        </p:tgtEl>
                                        <p:attrNameLst>
                                          <p:attrName>style.visibility</p:attrName>
                                        </p:attrNameLst>
                                      </p:cBhvr>
                                      <p:to>
                                        <p:strVal val="visible"/>
                                      </p:to>
                                    </p:set>
                                    <p:animEffect transition="in" filter="barn(inVertical)">
                                      <p:cBhvr>
                                        <p:cTn id="32" dur="500"/>
                                        <p:tgtEl>
                                          <p:spTgt spid="43"/>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45"/>
                                        </p:tgtEl>
                                        <p:attrNameLst>
                                          <p:attrName>style.visibility</p:attrName>
                                        </p:attrNameLst>
                                      </p:cBhvr>
                                      <p:to>
                                        <p:strVal val="visible"/>
                                      </p:to>
                                    </p:set>
                                    <p:animEffect transition="in" filter="barn(inVertical)">
                                      <p:cBhvr>
                                        <p:cTn id="37" dur="500"/>
                                        <p:tgtEl>
                                          <p:spTgt spid="45"/>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16" presetClass="entr" presetSubtype="21" fill="hold" nodeType="clickEffect">
                                  <p:stCondLst>
                                    <p:cond delay="0"/>
                                  </p:stCondLst>
                                  <p:childTnLst>
                                    <p:set>
                                      <p:cBhvr>
                                        <p:cTn id="41" dur="1" fill="hold">
                                          <p:stCondLst>
                                            <p:cond delay="0"/>
                                          </p:stCondLst>
                                        </p:cTn>
                                        <p:tgtEl>
                                          <p:spTgt spid="50"/>
                                        </p:tgtEl>
                                        <p:attrNameLst>
                                          <p:attrName>style.visibility</p:attrName>
                                        </p:attrNameLst>
                                      </p:cBhvr>
                                      <p:to>
                                        <p:strVal val="visible"/>
                                      </p:to>
                                    </p:set>
                                    <p:animEffect transition="in" filter="barn(inVertical)">
                                      <p:cBhvr>
                                        <p:cTn id="42" dur="500"/>
                                        <p:tgtEl>
                                          <p:spTgt spid="50"/>
                                        </p:tgtEl>
                                      </p:cBhvr>
                                    </p:animEffect>
                                  </p:childTnLst>
                                </p:cTn>
                              </p:par>
                              <p:par>
                                <p:cTn id="43" presetID="16" presetClass="entr" presetSubtype="21" fill="hold" grpId="0" nodeType="withEffect">
                                  <p:stCondLst>
                                    <p:cond delay="0"/>
                                  </p:stCondLst>
                                  <p:childTnLst>
                                    <p:set>
                                      <p:cBhvr>
                                        <p:cTn id="44" dur="1" fill="hold">
                                          <p:stCondLst>
                                            <p:cond delay="0"/>
                                          </p:stCondLst>
                                        </p:cTn>
                                        <p:tgtEl>
                                          <p:spTgt spid="46"/>
                                        </p:tgtEl>
                                        <p:attrNameLst>
                                          <p:attrName>style.visibility</p:attrName>
                                        </p:attrNameLst>
                                      </p:cBhvr>
                                      <p:to>
                                        <p:strVal val="visible"/>
                                      </p:to>
                                    </p:set>
                                    <p:animEffect transition="in" filter="barn(inVertical)">
                                      <p:cBhvr>
                                        <p:cTn id="45" dur="500"/>
                                        <p:tgtEl>
                                          <p:spTgt spid="46"/>
                                        </p:tgtEl>
                                      </p:cBhvr>
                                    </p:animEffect>
                                  </p:childTnLst>
                                </p:cTn>
                              </p:par>
                            </p:childTnLst>
                          </p:cTn>
                        </p:par>
                      </p:childTnLst>
                    </p:cTn>
                  </p:par>
                  <p:par>
                    <p:cTn id="46" fill="hold" nodeType="clickPar">
                      <p:stCondLst>
                        <p:cond delay="indefinite"/>
                      </p:stCondLst>
                      <p:childTnLst>
                        <p:par>
                          <p:cTn id="47" fill="hold" nodeType="afterGroup">
                            <p:stCondLst>
                              <p:cond delay="0"/>
                            </p:stCondLst>
                            <p:childTnLst>
                              <p:par>
                                <p:cTn id="48" presetID="16" presetClass="entr" presetSubtype="21" fill="hold" grpId="0" nodeType="click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barn(inVertical)">
                                      <p:cBhvr>
                                        <p:cTn id="50" dur="500"/>
                                        <p:tgtEl>
                                          <p:spTgt spid="48"/>
                                        </p:tgtEl>
                                      </p:cBhvr>
                                    </p:animEffect>
                                  </p:childTnLst>
                                </p:cTn>
                              </p:par>
                            </p:childTnLst>
                          </p:cTn>
                        </p:par>
                      </p:childTnLst>
                    </p:cTn>
                  </p:par>
                  <p:par>
                    <p:cTn id="51" fill="hold" nodeType="clickPar">
                      <p:stCondLst>
                        <p:cond delay="indefinite"/>
                      </p:stCondLst>
                      <p:childTnLst>
                        <p:par>
                          <p:cTn id="52" fill="hold" nodeType="afterGroup">
                            <p:stCondLst>
                              <p:cond delay="0"/>
                            </p:stCondLst>
                            <p:childTnLst>
                              <p:par>
                                <p:cTn id="53" presetID="16" presetClass="entr" presetSubtype="21" fill="hold" grpId="0" nodeType="clickEffect">
                                  <p:stCondLst>
                                    <p:cond delay="0"/>
                                  </p:stCondLst>
                                  <p:childTnLst>
                                    <p:set>
                                      <p:cBhvr>
                                        <p:cTn id="54" dur="1" fill="hold">
                                          <p:stCondLst>
                                            <p:cond delay="0"/>
                                          </p:stCondLst>
                                        </p:cTn>
                                        <p:tgtEl>
                                          <p:spTgt spid="53"/>
                                        </p:tgtEl>
                                        <p:attrNameLst>
                                          <p:attrName>style.visibility</p:attrName>
                                        </p:attrNameLst>
                                      </p:cBhvr>
                                      <p:to>
                                        <p:strVal val="visible"/>
                                      </p:to>
                                    </p:set>
                                    <p:animEffect transition="in" filter="barn(inVertical)">
                                      <p:cBhvr>
                                        <p:cTn id="55" dur="500"/>
                                        <p:tgtEl>
                                          <p:spTgt spid="53"/>
                                        </p:tgtEl>
                                      </p:cBhvr>
                                    </p:animEffect>
                                  </p:childTnLst>
                                </p:cTn>
                              </p:par>
                            </p:childTnLst>
                          </p:cTn>
                        </p:par>
                        <p:par>
                          <p:cTn id="56" fill="hold" nodeType="afterGroup">
                            <p:stCondLst>
                              <p:cond delay="500"/>
                            </p:stCondLst>
                            <p:childTnLst>
                              <p:par>
                                <p:cTn id="57" presetID="16" presetClass="entr" presetSubtype="21" fill="hold" grpId="0" nodeType="after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barn(inVertical)">
                                      <p:cBhvr>
                                        <p:cTn id="59" dur="500"/>
                                        <p:tgtEl>
                                          <p:spTgt spid="52"/>
                                        </p:tgtEl>
                                      </p:cBhvr>
                                    </p:animEffect>
                                  </p:childTnLst>
                                </p:cTn>
                              </p:par>
                            </p:childTnLst>
                          </p:cTn>
                        </p:par>
                      </p:childTnLst>
                    </p:cTn>
                  </p:par>
                  <p:par>
                    <p:cTn id="60" fill="hold" nodeType="clickPar">
                      <p:stCondLst>
                        <p:cond delay="indefinite"/>
                      </p:stCondLst>
                      <p:childTnLst>
                        <p:par>
                          <p:cTn id="61" fill="hold" nodeType="afterGroup">
                            <p:stCondLst>
                              <p:cond delay="0"/>
                            </p:stCondLst>
                            <p:childTnLst>
                              <p:par>
                                <p:cTn id="62" presetID="16" presetClass="entr" presetSubtype="21" fill="hold" grpId="0" nodeType="clickEffect">
                                  <p:stCondLst>
                                    <p:cond delay="0"/>
                                  </p:stCondLst>
                                  <p:childTnLst>
                                    <p:set>
                                      <p:cBhvr>
                                        <p:cTn id="63" dur="1" fill="hold">
                                          <p:stCondLst>
                                            <p:cond delay="0"/>
                                          </p:stCondLst>
                                        </p:cTn>
                                        <p:tgtEl>
                                          <p:spTgt spid="4"/>
                                        </p:tgtEl>
                                        <p:attrNameLst>
                                          <p:attrName>style.visibility</p:attrName>
                                        </p:attrNameLst>
                                      </p:cBhvr>
                                      <p:to>
                                        <p:strVal val="visible"/>
                                      </p:to>
                                    </p:set>
                                    <p:animEffect transition="in" filter="barn(inVertical)">
                                      <p:cBhvr>
                                        <p:cTn id="64" dur="500"/>
                                        <p:tgtEl>
                                          <p:spTgt spid="4"/>
                                        </p:tgtEl>
                                      </p:cBhvr>
                                    </p:animEffect>
                                  </p:childTnLst>
                                </p:cTn>
                              </p:par>
                            </p:childTnLst>
                          </p:cTn>
                        </p:par>
                      </p:childTnLst>
                    </p:cTn>
                  </p:par>
                  <p:par>
                    <p:cTn id="65" fill="hold" nodeType="clickPar">
                      <p:stCondLst>
                        <p:cond delay="indefinite"/>
                      </p:stCondLst>
                      <p:childTnLst>
                        <p:par>
                          <p:cTn id="66" fill="hold" nodeType="afterGroup">
                            <p:stCondLst>
                              <p:cond delay="0"/>
                            </p:stCondLst>
                            <p:childTnLst>
                              <p:par>
                                <p:cTn id="67" presetID="16" presetClass="entr" presetSubtype="21" fill="hold" grpId="0" nodeType="clickEffect">
                                  <p:stCondLst>
                                    <p:cond delay="0"/>
                                  </p:stCondLst>
                                  <p:childTnLst>
                                    <p:set>
                                      <p:cBhvr>
                                        <p:cTn id="68" dur="1" fill="hold">
                                          <p:stCondLst>
                                            <p:cond delay="0"/>
                                          </p:stCondLst>
                                        </p:cTn>
                                        <p:tgtEl>
                                          <p:spTgt spid="5"/>
                                        </p:tgtEl>
                                        <p:attrNameLst>
                                          <p:attrName>style.visibility</p:attrName>
                                        </p:attrNameLst>
                                      </p:cBhvr>
                                      <p:to>
                                        <p:strVal val="visible"/>
                                      </p:to>
                                    </p:set>
                                    <p:animEffect transition="in" filter="barn(inVertical)">
                                      <p:cBhvr>
                                        <p:cTn id="69" dur="500"/>
                                        <p:tgtEl>
                                          <p:spTgt spid="5"/>
                                        </p:tgtEl>
                                      </p:cBhvr>
                                    </p:animEffect>
                                  </p:childTnLst>
                                </p:cTn>
                              </p:par>
                              <p:par>
                                <p:cTn id="70" presetID="16" presetClass="entr" presetSubtype="21" fill="hold" grpId="0" nodeType="withEffect">
                                  <p:stCondLst>
                                    <p:cond delay="0"/>
                                  </p:stCondLst>
                                  <p:childTnLst>
                                    <p:set>
                                      <p:cBhvr>
                                        <p:cTn id="71" dur="1" fill="hold">
                                          <p:stCondLst>
                                            <p:cond delay="0"/>
                                          </p:stCondLst>
                                        </p:cTn>
                                        <p:tgtEl>
                                          <p:spTgt spid="30"/>
                                        </p:tgtEl>
                                        <p:attrNameLst>
                                          <p:attrName>style.visibility</p:attrName>
                                        </p:attrNameLst>
                                      </p:cBhvr>
                                      <p:to>
                                        <p:strVal val="visible"/>
                                      </p:to>
                                    </p:set>
                                    <p:animEffect transition="in" filter="barn(inVertical)">
                                      <p:cBhvr>
                                        <p:cTn id="72" dur="500"/>
                                        <p:tgtEl>
                                          <p:spTgt spid="30"/>
                                        </p:tgtEl>
                                      </p:cBhvr>
                                    </p:animEffect>
                                  </p:childTnLst>
                                </p:cTn>
                              </p:par>
                            </p:childTnLst>
                          </p:cTn>
                        </p:par>
                      </p:childTnLst>
                    </p:cTn>
                  </p:par>
                  <p:par>
                    <p:cTn id="73" fill="hold" nodeType="clickPar">
                      <p:stCondLst>
                        <p:cond delay="indefinite"/>
                      </p:stCondLst>
                      <p:childTnLst>
                        <p:par>
                          <p:cTn id="74" fill="hold" nodeType="afterGroup">
                            <p:stCondLst>
                              <p:cond delay="0"/>
                            </p:stCondLst>
                            <p:childTnLst>
                              <p:par>
                                <p:cTn id="75" presetID="16" presetClass="entr" presetSubtype="21" fill="hold" grpId="0" nodeType="clickEffect">
                                  <p:stCondLst>
                                    <p:cond delay="0"/>
                                  </p:stCondLst>
                                  <p:childTnLst>
                                    <p:set>
                                      <p:cBhvr>
                                        <p:cTn id="76" dur="1" fill="hold">
                                          <p:stCondLst>
                                            <p:cond delay="0"/>
                                          </p:stCondLst>
                                        </p:cTn>
                                        <p:tgtEl>
                                          <p:spTgt spid="33"/>
                                        </p:tgtEl>
                                        <p:attrNameLst>
                                          <p:attrName>style.visibility</p:attrName>
                                        </p:attrNameLst>
                                      </p:cBhvr>
                                      <p:to>
                                        <p:strVal val="visible"/>
                                      </p:to>
                                    </p:set>
                                    <p:animEffect transition="in" filter="barn(inVertical)">
                                      <p:cBhvr>
                                        <p:cTn id="77" dur="500"/>
                                        <p:tgtEl>
                                          <p:spTgt spid="33"/>
                                        </p:tgtEl>
                                      </p:cBhvr>
                                    </p:animEffect>
                                  </p:childTnLst>
                                </p:cTn>
                              </p:par>
                              <p:par>
                                <p:cTn id="78" presetID="16" presetClass="entr" presetSubtype="21" fill="hold" grpId="0" nodeType="withEffect">
                                  <p:stCondLst>
                                    <p:cond delay="0"/>
                                  </p:stCondLst>
                                  <p:childTnLst>
                                    <p:set>
                                      <p:cBhvr>
                                        <p:cTn id="79" dur="1" fill="hold">
                                          <p:stCondLst>
                                            <p:cond delay="0"/>
                                          </p:stCondLst>
                                        </p:cTn>
                                        <p:tgtEl>
                                          <p:spTgt spid="32"/>
                                        </p:tgtEl>
                                        <p:attrNameLst>
                                          <p:attrName>style.visibility</p:attrName>
                                        </p:attrNameLst>
                                      </p:cBhvr>
                                      <p:to>
                                        <p:strVal val="visible"/>
                                      </p:to>
                                    </p:set>
                                    <p:animEffect transition="in" filter="barn(inVertical)">
                                      <p:cBhvr>
                                        <p:cTn id="80" dur="500"/>
                                        <p:tgtEl>
                                          <p:spTgt spid="32"/>
                                        </p:tgtEl>
                                      </p:cBhvr>
                                    </p:animEffect>
                                  </p:childTnLst>
                                </p:cTn>
                              </p:par>
                            </p:childTnLst>
                          </p:cTn>
                        </p:par>
                      </p:childTnLst>
                    </p:cTn>
                  </p:par>
                  <p:par>
                    <p:cTn id="81" fill="hold" nodeType="clickPar">
                      <p:stCondLst>
                        <p:cond delay="indefinite"/>
                      </p:stCondLst>
                      <p:childTnLst>
                        <p:par>
                          <p:cTn id="82" fill="hold" nodeType="afterGroup">
                            <p:stCondLst>
                              <p:cond delay="0"/>
                            </p:stCondLst>
                            <p:childTnLst>
                              <p:par>
                                <p:cTn id="83" presetID="16" presetClass="entr" presetSubtype="21" fill="hold" grpId="0" nodeType="clickEffect">
                                  <p:stCondLst>
                                    <p:cond delay="0"/>
                                  </p:stCondLst>
                                  <p:childTnLst>
                                    <p:set>
                                      <p:cBhvr>
                                        <p:cTn id="84" dur="1" fill="hold">
                                          <p:stCondLst>
                                            <p:cond delay="0"/>
                                          </p:stCondLst>
                                        </p:cTn>
                                        <p:tgtEl>
                                          <p:spTgt spid="34"/>
                                        </p:tgtEl>
                                        <p:attrNameLst>
                                          <p:attrName>style.visibility</p:attrName>
                                        </p:attrNameLst>
                                      </p:cBhvr>
                                      <p:to>
                                        <p:strVal val="visible"/>
                                      </p:to>
                                    </p:set>
                                    <p:animEffect transition="in" filter="barn(inVertical)">
                                      <p:cBhvr>
                                        <p:cTn id="85" dur="500"/>
                                        <p:tgtEl>
                                          <p:spTgt spid="34"/>
                                        </p:tgtEl>
                                      </p:cBhvr>
                                    </p:animEffect>
                                  </p:childTnLst>
                                </p:cTn>
                              </p:par>
                              <p:par>
                                <p:cTn id="86" presetID="16" presetClass="entr" presetSubtype="21" fill="hold" grpId="0" nodeType="withEffect">
                                  <p:stCondLst>
                                    <p:cond delay="0"/>
                                  </p:stCondLst>
                                  <p:childTnLst>
                                    <p:set>
                                      <p:cBhvr>
                                        <p:cTn id="87" dur="1" fill="hold">
                                          <p:stCondLst>
                                            <p:cond delay="0"/>
                                          </p:stCondLst>
                                        </p:cTn>
                                        <p:tgtEl>
                                          <p:spTgt spid="35"/>
                                        </p:tgtEl>
                                        <p:attrNameLst>
                                          <p:attrName>style.visibility</p:attrName>
                                        </p:attrNameLst>
                                      </p:cBhvr>
                                      <p:to>
                                        <p:strVal val="visible"/>
                                      </p:to>
                                    </p:set>
                                    <p:animEffect transition="in" filter="barn(inVertical)">
                                      <p:cBhvr>
                                        <p:cTn id="88" dur="500"/>
                                        <p:tgtEl>
                                          <p:spTgt spid="35"/>
                                        </p:tgtEl>
                                      </p:cBhvr>
                                    </p:animEffect>
                                  </p:childTnLst>
                                </p:cTn>
                              </p:par>
                            </p:childTnLst>
                          </p:cTn>
                        </p:par>
                      </p:childTnLst>
                    </p:cTn>
                  </p:par>
                  <p:par>
                    <p:cTn id="89" fill="hold" nodeType="clickPar">
                      <p:stCondLst>
                        <p:cond delay="indefinite"/>
                      </p:stCondLst>
                      <p:childTnLst>
                        <p:par>
                          <p:cTn id="90" fill="hold" nodeType="afterGroup">
                            <p:stCondLst>
                              <p:cond delay="0"/>
                            </p:stCondLst>
                            <p:childTnLst>
                              <p:par>
                                <p:cTn id="91" presetID="16" presetClass="entr" presetSubtype="21" fill="hold" nodeType="clickEffect">
                                  <p:stCondLst>
                                    <p:cond delay="0"/>
                                  </p:stCondLst>
                                  <p:childTnLst>
                                    <p:set>
                                      <p:cBhvr>
                                        <p:cTn id="92" dur="1" fill="hold">
                                          <p:stCondLst>
                                            <p:cond delay="0"/>
                                          </p:stCondLst>
                                        </p:cTn>
                                        <p:tgtEl>
                                          <p:spTgt spid="65"/>
                                        </p:tgtEl>
                                        <p:attrNameLst>
                                          <p:attrName>style.visibility</p:attrName>
                                        </p:attrNameLst>
                                      </p:cBhvr>
                                      <p:to>
                                        <p:strVal val="visible"/>
                                      </p:to>
                                    </p:set>
                                    <p:animEffect transition="in" filter="barn(inVertical)">
                                      <p:cBhvr>
                                        <p:cTn id="93" dur="500"/>
                                        <p:tgtEl>
                                          <p:spTgt spid="65"/>
                                        </p:tgtEl>
                                      </p:cBhvr>
                                    </p:animEffect>
                                  </p:childTnLst>
                                </p:cTn>
                              </p:par>
                              <p:par>
                                <p:cTn id="94" presetID="1" presetClass="entr" presetSubtype="0" fill="hold" grpId="0" nodeType="withEffect">
                                  <p:stCondLst>
                                    <p:cond delay="0"/>
                                  </p:stCondLst>
                                  <p:childTnLst>
                                    <p:set>
                                      <p:cBhvr>
                                        <p:cTn id="95" dur="1" fill="hold">
                                          <p:stCondLst>
                                            <p:cond delay="0"/>
                                          </p:stCondLst>
                                        </p:cTn>
                                        <p:tgtEl>
                                          <p:spTgt spid="60"/>
                                        </p:tgtEl>
                                        <p:attrNameLst>
                                          <p:attrName>style.visibility</p:attrName>
                                        </p:attrNameLst>
                                      </p:cBhvr>
                                      <p:to>
                                        <p:strVal val="visible"/>
                                      </p:to>
                                    </p:set>
                                  </p:childTnLst>
                                </p:cTn>
                              </p:par>
                            </p:childTnLst>
                          </p:cTn>
                        </p:par>
                      </p:childTnLst>
                    </p:cTn>
                  </p:par>
                  <p:par>
                    <p:cTn id="96" fill="hold" nodeType="clickPar">
                      <p:stCondLst>
                        <p:cond delay="indefinite"/>
                      </p:stCondLst>
                      <p:childTnLst>
                        <p:par>
                          <p:cTn id="97" fill="hold" nodeType="afterGroup">
                            <p:stCondLst>
                              <p:cond delay="0"/>
                            </p:stCondLst>
                            <p:childTnLst>
                              <p:par>
                                <p:cTn id="98" presetID="16" presetClass="entr" presetSubtype="21" fill="hold" grpId="0" nodeType="clickEffect">
                                  <p:stCondLst>
                                    <p:cond delay="0"/>
                                  </p:stCondLst>
                                  <p:childTnLst>
                                    <p:set>
                                      <p:cBhvr>
                                        <p:cTn id="99" dur="1" fill="hold">
                                          <p:stCondLst>
                                            <p:cond delay="0"/>
                                          </p:stCondLst>
                                        </p:cTn>
                                        <p:tgtEl>
                                          <p:spTgt spid="56"/>
                                        </p:tgtEl>
                                        <p:attrNameLst>
                                          <p:attrName>style.visibility</p:attrName>
                                        </p:attrNameLst>
                                      </p:cBhvr>
                                      <p:to>
                                        <p:strVal val="visible"/>
                                      </p:to>
                                    </p:set>
                                    <p:animEffect transition="in" filter="barn(inVertical)">
                                      <p:cBhvr>
                                        <p:cTn id="100" dur="500"/>
                                        <p:tgtEl>
                                          <p:spTgt spid="56"/>
                                        </p:tgtEl>
                                      </p:cBhvr>
                                    </p:animEffect>
                                  </p:childTnLst>
                                </p:cTn>
                              </p:par>
                            </p:childTnLst>
                          </p:cTn>
                        </p:par>
                      </p:childTnLst>
                    </p:cTn>
                  </p:par>
                  <p:par>
                    <p:cTn id="101" fill="hold" nodeType="clickPar">
                      <p:stCondLst>
                        <p:cond delay="indefinite"/>
                      </p:stCondLst>
                      <p:childTnLst>
                        <p:par>
                          <p:cTn id="102" fill="hold" nodeType="afterGroup">
                            <p:stCondLst>
                              <p:cond delay="0"/>
                            </p:stCondLst>
                            <p:childTnLst>
                              <p:par>
                                <p:cTn id="103" presetID="16" presetClass="entr" presetSubtype="21" fill="hold" grpId="0" nodeType="clickEffect">
                                  <p:stCondLst>
                                    <p:cond delay="0"/>
                                  </p:stCondLst>
                                  <p:childTnLst>
                                    <p:set>
                                      <p:cBhvr>
                                        <p:cTn id="104" dur="1" fill="hold">
                                          <p:stCondLst>
                                            <p:cond delay="0"/>
                                          </p:stCondLst>
                                        </p:cTn>
                                        <p:tgtEl>
                                          <p:spTgt spid="57"/>
                                        </p:tgtEl>
                                        <p:attrNameLst>
                                          <p:attrName>style.visibility</p:attrName>
                                        </p:attrNameLst>
                                      </p:cBhvr>
                                      <p:to>
                                        <p:strVal val="visible"/>
                                      </p:to>
                                    </p:set>
                                    <p:animEffect transition="in" filter="barn(inVertical)">
                                      <p:cBhvr>
                                        <p:cTn id="105"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30" grpId="0"/>
      <p:bldP spid="32" grpId="0"/>
      <p:bldP spid="33" grpId="0"/>
      <p:bldP spid="34" grpId="0"/>
      <p:bldP spid="35" grpId="0"/>
      <p:bldP spid="36" grpId="0"/>
      <p:bldP spid="37" grpId="0"/>
      <p:bldP spid="38" grpId="0"/>
      <p:bldP spid="39" grpId="0"/>
      <p:bldP spid="40" grpId="0"/>
      <p:bldP spid="41" grpId="0"/>
      <p:bldP spid="42" grpId="0"/>
      <p:bldP spid="43" grpId="0"/>
      <p:bldP spid="45" grpId="0"/>
      <p:bldP spid="46" grpId="0"/>
      <p:bldP spid="48" grpId="0"/>
      <p:bldP spid="52" grpId="0"/>
      <p:bldP spid="53" grpId="0"/>
      <p:bldP spid="56" grpId="0"/>
      <p:bldP spid="57" grpId="0"/>
      <p:bldP spid="60"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658609" y="1854506"/>
            <a:ext cx="1036126" cy="633095"/>
          </a:xfrm>
          <a:prstGeom prst="rect">
            <a:avLst/>
          </a:prstGeom>
          <a:solidFill>
            <a:schemeClr val="accent5">
              <a:lumMod val="75000"/>
            </a:schemeClr>
          </a:solidFill>
        </p:spPr>
        <p:txBody>
          <a:bodyPr wrap="square" rtlCol="0">
            <a:spAutoFit/>
          </a:bodyPr>
          <a:lstStyle>
            <a:defPPr/>
          </a:lstStyle>
          <a:p>
            <a:pPr algn="ctr">
              <a:lnSpc>
                <a:spcPct val="130000"/>
              </a:lnSpc>
            </a:pPr>
            <a:r>
              <a:rPr lang="zh-CN" altLang="en-US" sz="2710" b="1">
                <a:solidFill>
                  <a:schemeClr val="bg1"/>
                </a:solidFill>
              </a:rPr>
              <a:t>整体</a:t>
            </a:r>
          </a:p>
        </p:txBody>
      </p:sp>
      <p:sp>
        <p:nvSpPr>
          <p:cNvPr id="6" name="文本框 5"/>
          <p:cNvSpPr txBox="1"/>
          <p:nvPr/>
        </p:nvSpPr>
        <p:spPr>
          <a:xfrm>
            <a:off x="751049" y="405911"/>
            <a:ext cx="4221024" cy="633095"/>
          </a:xfrm>
          <a:prstGeom prst="rect">
            <a:avLst/>
          </a:prstGeom>
          <a:noFill/>
        </p:spPr>
        <p:txBody>
          <a:bodyPr wrap="square" rtlCol="0">
            <a:spAutoFit/>
          </a:bodyPr>
          <a:lstStyle>
            <a:defPPr/>
          </a:lstStyle>
          <a:p>
            <a:pPr algn="l">
              <a:lnSpc>
                <a:spcPct val="130000"/>
              </a:lnSpc>
            </a:pPr>
            <a:r>
              <a:rPr sz="2710" b="1"/>
              <a:t>◆</a:t>
            </a:r>
            <a:r>
              <a:rPr lang="zh-CN" altLang="en-US" sz="2710" b="1"/>
              <a:t>世界格局的演变</a:t>
            </a:r>
          </a:p>
        </p:txBody>
      </p:sp>
      <p:sp>
        <p:nvSpPr>
          <p:cNvPr id="7" name="矩形 6"/>
          <p:cNvSpPr/>
          <p:nvPr/>
        </p:nvSpPr>
        <p:spPr>
          <a:xfrm>
            <a:off x="1694736" y="1609341"/>
            <a:ext cx="8106683" cy="1133475"/>
          </a:xfrm>
          <a:prstGeom prst="rect">
            <a:avLst/>
          </a:prstGeom>
        </p:spPr>
        <p:txBody>
          <a:bodyPr wrap="square">
            <a:spAutoFit/>
          </a:bodyPr>
          <a:lstStyle>
            <a:defPPr/>
          </a:lstStyle>
          <a:p>
            <a:pPr>
              <a:lnSpc>
                <a:spcPct val="150000"/>
              </a:lnSpc>
            </a:pPr>
            <a:r>
              <a:rPr lang="zh-CN" altLang="en-US" sz="2260"/>
              <a:t>各个大洲之间的相对孤立状态被打破，世界开始连成一个整体</a:t>
            </a:r>
            <a:r>
              <a:rPr lang="en-US" altLang="zh-CN" sz="2260"/>
              <a:t>.</a:t>
            </a:r>
            <a:r>
              <a:rPr lang="zh-CN" altLang="en-US" sz="2260"/>
              <a:t>打破了世界各地相对孤立的状态，促进了文明的交流与交融；</a:t>
            </a:r>
          </a:p>
        </p:txBody>
      </p:sp>
      <p:sp>
        <p:nvSpPr>
          <p:cNvPr id="8" name="文本框 7"/>
          <p:cNvSpPr txBox="1"/>
          <p:nvPr/>
        </p:nvSpPr>
        <p:spPr>
          <a:xfrm>
            <a:off x="658609" y="3378353"/>
            <a:ext cx="1036126" cy="633095"/>
          </a:xfrm>
          <a:prstGeom prst="rect">
            <a:avLst/>
          </a:prstGeom>
          <a:solidFill>
            <a:srgbClr val="18A8C6"/>
          </a:solidFill>
        </p:spPr>
        <p:txBody>
          <a:bodyPr wrap="square" rtlCol="0">
            <a:spAutoFit/>
          </a:bodyPr>
          <a:lstStyle>
            <a:defPPr/>
          </a:lstStyle>
          <a:p>
            <a:pPr algn="ctr">
              <a:lnSpc>
                <a:spcPct val="130000"/>
              </a:lnSpc>
            </a:pPr>
            <a:r>
              <a:rPr lang="zh-CN" altLang="en-US" sz="2710" b="1">
                <a:solidFill>
                  <a:schemeClr val="bg1"/>
                </a:solidFill>
              </a:rPr>
              <a:t>中心</a:t>
            </a:r>
          </a:p>
        </p:txBody>
      </p:sp>
      <p:sp>
        <p:nvSpPr>
          <p:cNvPr id="9" name="矩形 8"/>
          <p:cNvSpPr/>
          <p:nvPr/>
        </p:nvSpPr>
        <p:spPr>
          <a:xfrm>
            <a:off x="1694736" y="3454284"/>
            <a:ext cx="8106683" cy="438785"/>
          </a:xfrm>
          <a:prstGeom prst="rect">
            <a:avLst/>
          </a:prstGeom>
        </p:spPr>
        <p:txBody>
          <a:bodyPr wrap="square">
            <a:spAutoFit/>
          </a:bodyPr>
          <a:lstStyle>
            <a:defPPr/>
          </a:lstStyle>
          <a:p>
            <a:pPr/>
            <a:r>
              <a:rPr lang="zh-CN" altLang="en-US" sz="2260"/>
              <a:t>以欧洲为中心的世界市场开始形成</a:t>
            </a:r>
          </a:p>
        </p:txBody>
      </p:sp>
      <p:sp>
        <p:nvSpPr>
          <p:cNvPr id="10" name="文本框 9"/>
          <p:cNvSpPr txBox="1"/>
          <p:nvPr/>
        </p:nvSpPr>
        <p:spPr>
          <a:xfrm>
            <a:off x="658609" y="4844302"/>
            <a:ext cx="1036126" cy="633095"/>
          </a:xfrm>
          <a:prstGeom prst="rect">
            <a:avLst/>
          </a:prstGeom>
          <a:solidFill>
            <a:schemeClr val="accent2">
              <a:lumMod val="75000"/>
            </a:schemeClr>
          </a:solidFill>
        </p:spPr>
        <p:txBody>
          <a:bodyPr wrap="square" rtlCol="0">
            <a:spAutoFit/>
          </a:bodyPr>
          <a:lstStyle>
            <a:defPPr/>
          </a:lstStyle>
          <a:p>
            <a:pPr algn="ctr">
              <a:lnSpc>
                <a:spcPct val="130000"/>
              </a:lnSpc>
            </a:pPr>
            <a:r>
              <a:rPr lang="zh-CN" altLang="en-US" sz="2710" b="1">
                <a:solidFill>
                  <a:schemeClr val="bg1"/>
                </a:solidFill>
              </a:rPr>
              <a:t>阶级</a:t>
            </a:r>
          </a:p>
        </p:txBody>
      </p:sp>
      <p:sp>
        <p:nvSpPr>
          <p:cNvPr id="11" name="矩形 10"/>
          <p:cNvSpPr/>
          <p:nvPr/>
        </p:nvSpPr>
        <p:spPr>
          <a:xfrm>
            <a:off x="1694736" y="4919557"/>
            <a:ext cx="9269484" cy="438785"/>
          </a:xfrm>
          <a:prstGeom prst="rect">
            <a:avLst/>
          </a:prstGeom>
        </p:spPr>
        <p:txBody>
          <a:bodyPr wrap="square">
            <a:spAutoFit/>
          </a:bodyPr>
          <a:lstStyle>
            <a:defPPr/>
          </a:lstStyle>
          <a:p>
            <a:pPr/>
            <a:r>
              <a:rPr lang="zh-CN" altLang="en-US" sz="2260"/>
              <a:t>西欧商业资产阶级崛起，封建制度衰落，一场社会变革逐渐拉开帷幕</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arn(inVertical)">
                                      <p:cBhvr>
                                        <p:cTn id="15" dur="500"/>
                                        <p:tgtEl>
                                          <p:spTgt spid="8"/>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inVertical)">
                                      <p:cBhvr>
                                        <p:cTn id="23" dur="500"/>
                                        <p:tgtEl>
                                          <p:spTgt spid="10"/>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barn(inVertical)">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8" grpId="0"/>
      <p:bldP spid="9" grpId="0"/>
      <p:bldP spid="10" grpId="0"/>
      <p:bldP spid="11"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Picture 2" descr="C:\Users\Administrator\Desktop\图片1.jpg"/>
          <p:cNvPicPr>
            <a:picLocks noChangeAspect="1" noChangeArrowheads="1"/>
          </p:cNvPicPr>
          <p:nvPr/>
        </p:nvPicPr>
        <p:blipFill>
          <a:blip r:embed="rId2">
            <a:lum/>
          </a:blip>
          <a:stretch>
            <a:fillRect/>
          </a:stretch>
        </p:blipFill>
        <p:spPr bwMode="auto">
          <a:xfrm>
            <a:off x="-95536" y="1"/>
            <a:ext cx="12191999" cy="6857999"/>
          </a:xfrm>
          <a:prstGeom prst="rect">
            <a:avLst/>
          </a:prstGeom>
          <a:noFill/>
        </p:spPr>
      </p:pic>
      <p:cxnSp>
        <p:nvCxnSpPr>
          <p:cNvPr id="3" name="直接连接符 2"/>
          <p:cNvCxnSpPr/>
          <p:nvPr/>
        </p:nvCxnSpPr>
        <p:spPr>
          <a:xfrm>
            <a:off x="538123" y="892949"/>
            <a:ext cx="11076122" cy="7802"/>
          </a:xfrm>
          <a:prstGeom prst="line">
            <a:avLst/>
          </a:prstGeom>
          <a:ln w="22225">
            <a:solidFill>
              <a:srgbClr val="00B050"/>
            </a:solidFill>
          </a:ln>
        </p:spPr>
        <p:style>
          <a:lnRef idx="1">
            <a:schemeClr val="accent1"/>
          </a:lnRef>
          <a:fillRef idx="0">
            <a:schemeClr val="accent1"/>
          </a:fillRef>
          <a:effectRef idx="0">
            <a:schemeClr val="accent1"/>
          </a:effectRef>
          <a:fontRef idx="minor">
            <a:schemeClr val="tx1"/>
          </a:fontRef>
        </p:style>
      </p:cxnSp>
      <p:sp>
        <p:nvSpPr>
          <p:cNvPr id="4" name="文本框 2"/>
          <p:cNvSpPr txBox="1"/>
          <p:nvPr/>
        </p:nvSpPr>
        <p:spPr>
          <a:xfrm>
            <a:off x="483550" y="271521"/>
            <a:ext cx="11708449" cy="646331"/>
          </a:xfrm>
          <a:prstGeom prst="rect">
            <a:avLst/>
          </a:prstGeom>
          <a:noFill/>
        </p:spPr>
        <p:txBody>
          <a:bodyPr wrap="square" rtlCol="0">
            <a:spAutoFit/>
          </a:bodyPr>
          <a:lstStyle>
            <a:defPPr/>
          </a:lstStyle>
          <a:p>
            <a:pPr/>
            <a:r>
              <a:rPr lang="zh-CN" altLang="en-US" sz="3600" b="1" smtClean="0">
                <a:solidFill>
                  <a:srgbClr val="FF0000"/>
                </a:solidFill>
              </a:rPr>
              <a:t>本课小结</a:t>
            </a:r>
            <a:endParaRPr lang="zh-CN" altLang="en-US" sz="2800">
              <a:solidFill>
                <a:srgbClr val="FF0000"/>
              </a:solidFill>
            </a:endParaRPr>
          </a:p>
        </p:txBody>
      </p:sp>
      <p:sp>
        <p:nvSpPr>
          <p:cNvPr id="6" name="AutoShape 8"/>
          <p:cNvSpPr/>
          <p:nvPr/>
        </p:nvSpPr>
        <p:spPr>
          <a:xfrm>
            <a:off x="1225723" y="1087102"/>
            <a:ext cx="301533" cy="5233670"/>
          </a:xfrm>
          <a:prstGeom prst="leftBrace">
            <a:avLst>
              <a:gd name="adj1" fmla="val 183528"/>
              <a:gd name="adj2" fmla="val 50000"/>
            </a:avLst>
          </a:prstGeom>
          <a:noFill/>
          <a:ln w="31750" cap="flat" cmpd="sng">
            <a:solidFill>
              <a:schemeClr val="tx1"/>
            </a:solidFill>
            <a:prstDash val="solid"/>
            <a:round/>
            <a:headEnd type="none" w="med" len="med"/>
            <a:tailEnd type="none" w="med" len="med"/>
          </a:ln>
        </p:spPr>
        <p:txBody>
          <a:bodyPr wrap="none" anchor="ctr"/>
          <a:lstStyle>
            <a:defPPr/>
          </a:lstStyle>
          <a:p>
            <a:pPr algn="just">
              <a:spcBef>
                <a:spcPct val="20000"/>
              </a:spcBef>
              <a:buClr>
                <a:schemeClr val="tx2"/>
              </a:buClr>
              <a:buSzPct val="70000"/>
              <a:buFont typeface="Wingdings" panose="05000000000000000000" pitchFamily="2" charset="2"/>
              <a:buNone/>
            </a:pPr>
            <a:endParaRPr lang="zh-CN" altLang="en-US" sz="3000">
              <a:latin typeface="黑体" pitchFamily="49" charset="-122"/>
              <a:ea typeface="黑体" pitchFamily="49" charset="-122"/>
            </a:endParaRPr>
          </a:p>
        </p:txBody>
      </p:sp>
      <p:sp>
        <p:nvSpPr>
          <p:cNvPr id="7" name="TextBox 6"/>
          <p:cNvSpPr txBox="1"/>
          <p:nvPr/>
        </p:nvSpPr>
        <p:spPr>
          <a:xfrm flipH="1">
            <a:off x="663958" y="2019872"/>
            <a:ext cx="550691" cy="3534770"/>
          </a:xfrm>
          <a:prstGeom prst="rect">
            <a:avLst/>
          </a:prstGeom>
          <a:noFill/>
        </p:spPr>
        <p:txBody>
          <a:bodyPr wrap="square" rtlCol="0">
            <a:spAutoFit/>
          </a:bodyPr>
          <a:lstStyle>
            <a:defPPr/>
          </a:lstStyle>
          <a:p>
            <a:pPr/>
            <a:r>
              <a:rPr lang="zh-CN" altLang="en-US" sz="2400" smtClean="0"/>
              <a:t>全球</a:t>
            </a:r>
            <a:endParaRPr lang="en-US" altLang="zh-CN" sz="2400" smtClean="0"/>
          </a:p>
          <a:p>
            <a:pPr/>
            <a:r>
              <a:rPr lang="zh-CN" altLang="en-US" sz="2400" smtClean="0"/>
              <a:t>联系</a:t>
            </a:r>
            <a:endParaRPr lang="en-US" altLang="zh-CN" sz="2400" smtClean="0"/>
          </a:p>
          <a:p>
            <a:pPr/>
            <a:r>
              <a:rPr lang="zh-CN" altLang="en-US" sz="2400" smtClean="0"/>
              <a:t>的初</a:t>
            </a:r>
            <a:endParaRPr lang="en-US" altLang="zh-CN" sz="2400" smtClean="0"/>
          </a:p>
          <a:p>
            <a:pPr/>
            <a:r>
              <a:rPr lang="zh-CN" altLang="en-US" sz="2400" smtClean="0"/>
              <a:t>步建</a:t>
            </a:r>
            <a:endParaRPr lang="en-US" altLang="zh-CN" sz="2400" smtClean="0"/>
          </a:p>
          <a:p>
            <a:pPr/>
            <a:r>
              <a:rPr lang="zh-CN" altLang="en-US" sz="2400" smtClean="0"/>
              <a:t>立</a:t>
            </a:r>
            <a:endParaRPr lang="zh-CN" altLang="en-US" sz="2400"/>
          </a:p>
        </p:txBody>
      </p:sp>
      <p:sp>
        <p:nvSpPr>
          <p:cNvPr id="8" name="TextBox 7"/>
          <p:cNvSpPr txBox="1"/>
          <p:nvPr/>
        </p:nvSpPr>
        <p:spPr>
          <a:xfrm>
            <a:off x="1528542" y="1842454"/>
            <a:ext cx="2262158" cy="369332"/>
          </a:xfrm>
          <a:prstGeom prst="rect">
            <a:avLst/>
          </a:prstGeom>
          <a:noFill/>
          <a:ln>
            <a:noFill/>
          </a:ln>
        </p:spPr>
        <p:txBody>
          <a:bodyPr wrap="none" rtlCol="0">
            <a:spAutoFit/>
          </a:bodyPr>
          <a:lstStyle>
            <a:defPPr/>
          </a:lstStyle>
          <a:p>
            <a:pPr/>
            <a:r>
              <a:rPr lang="zh-CN" altLang="en-US" smtClean="0"/>
              <a:t>人口迁移与物种交换</a:t>
            </a:r>
            <a:endParaRPr lang="zh-CN" altLang="en-US"/>
          </a:p>
        </p:txBody>
      </p:sp>
      <p:sp>
        <p:nvSpPr>
          <p:cNvPr id="9" name="TextBox 8"/>
          <p:cNvSpPr txBox="1"/>
          <p:nvPr/>
        </p:nvSpPr>
        <p:spPr>
          <a:xfrm>
            <a:off x="1637720" y="3875971"/>
            <a:ext cx="2031325" cy="369332"/>
          </a:xfrm>
          <a:prstGeom prst="rect">
            <a:avLst/>
          </a:prstGeom>
          <a:noFill/>
          <a:ln>
            <a:noFill/>
          </a:ln>
        </p:spPr>
        <p:txBody>
          <a:bodyPr wrap="none" rtlCol="0">
            <a:spAutoFit/>
          </a:bodyPr>
          <a:lstStyle>
            <a:defPPr/>
          </a:lstStyle>
          <a:p>
            <a:pPr/>
            <a:r>
              <a:rPr lang="zh-CN" altLang="en-US" smtClean="0"/>
              <a:t>商品的世界性流动</a:t>
            </a:r>
            <a:endParaRPr lang="zh-CN" altLang="en-US"/>
          </a:p>
        </p:txBody>
      </p:sp>
      <p:sp>
        <p:nvSpPr>
          <p:cNvPr id="10" name="TextBox 9"/>
          <p:cNvSpPr txBox="1"/>
          <p:nvPr/>
        </p:nvSpPr>
        <p:spPr>
          <a:xfrm>
            <a:off x="1678661" y="5554638"/>
            <a:ext cx="1569660" cy="369332"/>
          </a:xfrm>
          <a:prstGeom prst="rect">
            <a:avLst/>
          </a:prstGeom>
          <a:noFill/>
          <a:ln>
            <a:noFill/>
          </a:ln>
        </p:spPr>
        <p:txBody>
          <a:bodyPr wrap="none" rtlCol="0">
            <a:spAutoFit/>
          </a:bodyPr>
          <a:lstStyle>
            <a:defPPr/>
          </a:lstStyle>
          <a:p>
            <a:pPr/>
            <a:r>
              <a:rPr lang="zh-CN" altLang="en-US" smtClean="0"/>
              <a:t>早期殖民扩张</a:t>
            </a:r>
            <a:endParaRPr lang="zh-CN" altLang="en-US"/>
          </a:p>
        </p:txBody>
      </p:sp>
      <p:sp>
        <p:nvSpPr>
          <p:cNvPr id="11" name="AutoShape 8"/>
          <p:cNvSpPr/>
          <p:nvPr/>
        </p:nvSpPr>
        <p:spPr>
          <a:xfrm>
            <a:off x="3834763" y="1075726"/>
            <a:ext cx="232270" cy="1763008"/>
          </a:xfrm>
          <a:prstGeom prst="leftBrace">
            <a:avLst>
              <a:gd name="adj1" fmla="val 183528"/>
              <a:gd name="adj2" fmla="val 50000"/>
            </a:avLst>
          </a:prstGeom>
          <a:noFill/>
          <a:ln w="31750" cap="flat" cmpd="sng">
            <a:solidFill>
              <a:schemeClr val="tx1"/>
            </a:solidFill>
            <a:prstDash val="solid"/>
            <a:round/>
            <a:headEnd type="none" w="med" len="med"/>
            <a:tailEnd type="none" w="med" len="med"/>
          </a:ln>
        </p:spPr>
        <p:txBody>
          <a:bodyPr wrap="none" anchor="ctr"/>
          <a:lstStyle>
            <a:defPPr/>
          </a:lstStyle>
          <a:p>
            <a:pPr algn="just">
              <a:spcBef>
                <a:spcPct val="20000"/>
              </a:spcBef>
              <a:buClr>
                <a:schemeClr val="tx2"/>
              </a:buClr>
              <a:buSzPct val="70000"/>
              <a:buFont typeface="Wingdings" panose="05000000000000000000" pitchFamily="2" charset="2"/>
              <a:buNone/>
            </a:pPr>
            <a:endParaRPr lang="zh-CN" altLang="en-US" sz="3000">
              <a:latin typeface="黑体" panose="02010609060101010101" pitchFamily="49" charset="-122"/>
              <a:ea typeface="黑体" panose="02010609060101010101" pitchFamily="49" charset="-122"/>
            </a:endParaRPr>
          </a:p>
        </p:txBody>
      </p:sp>
      <p:sp>
        <p:nvSpPr>
          <p:cNvPr id="12" name="TextBox 11"/>
          <p:cNvSpPr txBox="1"/>
          <p:nvPr/>
        </p:nvSpPr>
        <p:spPr>
          <a:xfrm>
            <a:off x="4312691" y="1009929"/>
            <a:ext cx="1107996" cy="369332"/>
          </a:xfrm>
          <a:prstGeom prst="rect">
            <a:avLst/>
          </a:prstGeom>
          <a:noFill/>
          <a:ln>
            <a:solidFill>
              <a:schemeClr val="tx1"/>
            </a:solidFill>
          </a:ln>
        </p:spPr>
        <p:txBody>
          <a:bodyPr wrap="none" rtlCol="0">
            <a:spAutoFit/>
          </a:bodyPr>
          <a:lstStyle>
            <a:defPPr/>
          </a:lstStyle>
          <a:p>
            <a:pPr/>
            <a:r>
              <a:rPr lang="zh-CN" altLang="en-US" smtClean="0"/>
              <a:t>人口迁移</a:t>
            </a:r>
            <a:endParaRPr lang="zh-CN" altLang="en-US"/>
          </a:p>
        </p:txBody>
      </p:sp>
      <p:sp>
        <p:nvSpPr>
          <p:cNvPr id="13" name="TextBox 12"/>
          <p:cNvSpPr txBox="1"/>
          <p:nvPr/>
        </p:nvSpPr>
        <p:spPr>
          <a:xfrm>
            <a:off x="4107973" y="1801505"/>
            <a:ext cx="1338828" cy="369332"/>
          </a:xfrm>
          <a:prstGeom prst="rect">
            <a:avLst/>
          </a:prstGeom>
          <a:noFill/>
          <a:ln>
            <a:solidFill>
              <a:schemeClr val="tx1"/>
            </a:solidFill>
          </a:ln>
        </p:spPr>
        <p:txBody>
          <a:bodyPr wrap="none" rtlCol="0">
            <a:spAutoFit/>
          </a:bodyPr>
          <a:lstStyle>
            <a:defPPr/>
          </a:lstStyle>
          <a:p>
            <a:pPr/>
            <a:r>
              <a:rPr lang="zh-CN" altLang="en-US" smtClean="0"/>
              <a:t>动植物交流</a:t>
            </a:r>
            <a:endParaRPr lang="zh-CN" altLang="en-US"/>
          </a:p>
        </p:txBody>
      </p:sp>
      <p:sp>
        <p:nvSpPr>
          <p:cNvPr id="14" name="TextBox 13"/>
          <p:cNvSpPr txBox="1"/>
          <p:nvPr/>
        </p:nvSpPr>
        <p:spPr>
          <a:xfrm>
            <a:off x="4326341" y="2442946"/>
            <a:ext cx="1107996" cy="369332"/>
          </a:xfrm>
          <a:prstGeom prst="rect">
            <a:avLst/>
          </a:prstGeom>
          <a:noFill/>
          <a:ln>
            <a:solidFill>
              <a:schemeClr val="tx1"/>
            </a:solidFill>
          </a:ln>
        </p:spPr>
        <p:txBody>
          <a:bodyPr wrap="none" rtlCol="0">
            <a:spAutoFit/>
          </a:bodyPr>
          <a:lstStyle>
            <a:defPPr/>
          </a:lstStyle>
          <a:p>
            <a:pPr/>
            <a:r>
              <a:rPr lang="zh-CN" altLang="en-US" smtClean="0"/>
              <a:t>疾病传播</a:t>
            </a:r>
            <a:endParaRPr lang="zh-CN" altLang="en-US"/>
          </a:p>
        </p:txBody>
      </p:sp>
      <p:cxnSp>
        <p:nvCxnSpPr>
          <p:cNvPr id="16" name="直接箭头连接符 15"/>
          <p:cNvCxnSpPr/>
          <p:nvPr/>
        </p:nvCxnSpPr>
        <p:spPr>
          <a:xfrm flipH="1">
            <a:off x="4831307" y="1405717"/>
            <a:ext cx="0" cy="354842"/>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9" name="右中括号 18"/>
          <p:cNvSpPr/>
          <p:nvPr/>
        </p:nvSpPr>
        <p:spPr>
          <a:xfrm>
            <a:off x="5472744" y="1132755"/>
            <a:ext cx="81888" cy="914400"/>
          </a:xfrm>
          <a:prstGeom prst="rightBracket">
            <a:avLst/>
          </a:prstGeom>
        </p:spPr>
        <p:style>
          <a:lnRef idx="3">
            <a:schemeClr val="dk1"/>
          </a:lnRef>
          <a:fillRef idx="0">
            <a:schemeClr val="dk1"/>
          </a:fillRef>
          <a:effectRef idx="2">
            <a:schemeClr val="dk1"/>
          </a:effectRef>
          <a:fontRef idx="minor">
            <a:schemeClr val="tx1"/>
          </a:fontRef>
        </p:style>
        <p:txBody>
          <a:bodyPr rtlCol="0" anchor="ctr"/>
          <a:lstStyle>
            <a:defPPr/>
          </a:lstStyle>
          <a:p>
            <a:pPr algn="ctr"/>
            <a:endParaRPr lang="zh-CN" altLang="en-US"/>
          </a:p>
        </p:txBody>
      </p:sp>
      <p:sp>
        <p:nvSpPr>
          <p:cNvPr id="20" name="右弧形箭头 19"/>
          <p:cNvSpPr/>
          <p:nvPr/>
        </p:nvSpPr>
        <p:spPr>
          <a:xfrm>
            <a:off x="5540991" y="1542194"/>
            <a:ext cx="491319" cy="1132767"/>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schemeClr val="tx1"/>
              </a:solidFill>
            </a:endParaRPr>
          </a:p>
        </p:txBody>
      </p:sp>
      <p:sp>
        <p:nvSpPr>
          <p:cNvPr id="24" name="AutoShape 8"/>
          <p:cNvSpPr/>
          <p:nvPr/>
        </p:nvSpPr>
        <p:spPr>
          <a:xfrm>
            <a:off x="3780429" y="3166142"/>
            <a:ext cx="163773" cy="1501392"/>
          </a:xfrm>
          <a:prstGeom prst="leftBrace">
            <a:avLst>
              <a:gd name="adj1" fmla="val 183528"/>
              <a:gd name="adj2" fmla="val 50000"/>
            </a:avLst>
          </a:prstGeom>
          <a:noFill/>
          <a:ln w="31750" cap="flat" cmpd="sng">
            <a:solidFill>
              <a:schemeClr val="tx1"/>
            </a:solidFill>
            <a:prstDash val="solid"/>
            <a:round/>
            <a:headEnd type="none" w="med" len="med"/>
            <a:tailEnd type="none" w="med" len="med"/>
          </a:ln>
        </p:spPr>
        <p:txBody>
          <a:bodyPr wrap="none" anchor="ctr"/>
          <a:lstStyle>
            <a:defPPr/>
          </a:lstStyle>
          <a:p>
            <a:pPr algn="just">
              <a:spcBef>
                <a:spcPct val="20000"/>
              </a:spcBef>
              <a:buClr>
                <a:schemeClr val="tx2"/>
              </a:buClr>
              <a:buSzPct val="70000"/>
              <a:buFont typeface="Wingdings" panose="05000000000000000000" pitchFamily="2" charset="2"/>
              <a:buNone/>
            </a:pPr>
            <a:endParaRPr lang="zh-CN" altLang="en-US" sz="3000">
              <a:latin typeface="黑体" panose="02010609060101010101" pitchFamily="49" charset="-122"/>
              <a:ea typeface="黑体" panose="02010609060101010101" pitchFamily="49" charset="-122"/>
            </a:endParaRPr>
          </a:p>
        </p:txBody>
      </p:sp>
      <p:sp>
        <p:nvSpPr>
          <p:cNvPr id="25" name="TextBox 24"/>
          <p:cNvSpPr txBox="1"/>
          <p:nvPr/>
        </p:nvSpPr>
        <p:spPr>
          <a:xfrm>
            <a:off x="4082947" y="3100345"/>
            <a:ext cx="1800493" cy="369332"/>
          </a:xfrm>
          <a:prstGeom prst="rect">
            <a:avLst/>
          </a:prstGeom>
          <a:noFill/>
          <a:ln>
            <a:solidFill>
              <a:schemeClr val="tx1"/>
            </a:solidFill>
          </a:ln>
        </p:spPr>
        <p:txBody>
          <a:bodyPr wrap="none" rtlCol="0">
            <a:spAutoFit/>
          </a:bodyPr>
          <a:lstStyle>
            <a:defPPr/>
          </a:lstStyle>
          <a:p>
            <a:pPr/>
            <a:r>
              <a:rPr lang="zh-CN" altLang="en-US" smtClean="0"/>
              <a:t>传统印度洋贸易</a:t>
            </a:r>
            <a:endParaRPr lang="zh-CN" altLang="en-US"/>
          </a:p>
        </p:txBody>
      </p:sp>
      <p:sp>
        <p:nvSpPr>
          <p:cNvPr id="26" name="TextBox 25"/>
          <p:cNvSpPr txBox="1"/>
          <p:nvPr/>
        </p:nvSpPr>
        <p:spPr>
          <a:xfrm>
            <a:off x="4069301" y="3714497"/>
            <a:ext cx="1800493" cy="369332"/>
          </a:xfrm>
          <a:prstGeom prst="rect">
            <a:avLst/>
          </a:prstGeom>
          <a:noFill/>
          <a:ln>
            <a:solidFill>
              <a:schemeClr val="tx1"/>
            </a:solidFill>
          </a:ln>
        </p:spPr>
        <p:txBody>
          <a:bodyPr wrap="none" rtlCol="0">
            <a:spAutoFit/>
          </a:bodyPr>
          <a:lstStyle>
            <a:defPPr/>
          </a:lstStyle>
          <a:p>
            <a:pPr/>
            <a:r>
              <a:rPr lang="zh-CN" altLang="en-US" smtClean="0"/>
              <a:t>新兴大西洋贸易</a:t>
            </a:r>
            <a:endParaRPr lang="zh-CN" altLang="en-US"/>
          </a:p>
        </p:txBody>
      </p:sp>
      <p:sp>
        <p:nvSpPr>
          <p:cNvPr id="27" name="TextBox 26"/>
          <p:cNvSpPr txBox="1"/>
          <p:nvPr/>
        </p:nvSpPr>
        <p:spPr>
          <a:xfrm>
            <a:off x="4055653" y="4342290"/>
            <a:ext cx="1800493" cy="369332"/>
          </a:xfrm>
          <a:prstGeom prst="rect">
            <a:avLst/>
          </a:prstGeom>
          <a:noFill/>
          <a:ln>
            <a:solidFill>
              <a:schemeClr val="tx1"/>
            </a:solidFill>
          </a:ln>
        </p:spPr>
        <p:txBody>
          <a:bodyPr wrap="none" rtlCol="0">
            <a:spAutoFit/>
          </a:bodyPr>
          <a:lstStyle>
            <a:defPPr/>
          </a:lstStyle>
          <a:p>
            <a:pPr/>
            <a:r>
              <a:rPr lang="zh-CN" altLang="en-US" smtClean="0"/>
              <a:t>新兴太平洋贸易</a:t>
            </a:r>
            <a:endParaRPr lang="zh-CN" altLang="en-US"/>
          </a:p>
        </p:txBody>
      </p:sp>
      <p:sp>
        <p:nvSpPr>
          <p:cNvPr id="28" name="AutoShape 8"/>
          <p:cNvSpPr/>
          <p:nvPr/>
        </p:nvSpPr>
        <p:spPr>
          <a:xfrm>
            <a:off x="3238795" y="5010894"/>
            <a:ext cx="255032" cy="1540031"/>
          </a:xfrm>
          <a:prstGeom prst="leftBrace">
            <a:avLst>
              <a:gd name="adj1" fmla="val 183528"/>
              <a:gd name="adj2" fmla="val 50000"/>
            </a:avLst>
          </a:prstGeom>
          <a:noFill/>
          <a:ln w="31750" cap="flat" cmpd="sng">
            <a:solidFill>
              <a:schemeClr val="tx1"/>
            </a:solidFill>
            <a:prstDash val="solid"/>
            <a:round/>
            <a:headEnd type="none" w="med" len="med"/>
            <a:tailEnd type="none" w="med" len="med"/>
          </a:ln>
        </p:spPr>
        <p:txBody>
          <a:bodyPr wrap="none" anchor="ctr"/>
          <a:lstStyle>
            <a:defPPr/>
          </a:lstStyle>
          <a:p>
            <a:pPr algn="just">
              <a:spcBef>
                <a:spcPct val="20000"/>
              </a:spcBef>
              <a:buClr>
                <a:schemeClr val="tx2"/>
              </a:buClr>
              <a:buSzPct val="70000"/>
              <a:buFont typeface="Wingdings" panose="05000000000000000000" pitchFamily="2" charset="2"/>
              <a:buNone/>
            </a:pPr>
            <a:endParaRPr lang="zh-CN" altLang="en-US" sz="3000">
              <a:latin typeface="黑体" panose="02010609060101010101" pitchFamily="49" charset="-122"/>
              <a:ea typeface="黑体" panose="02010609060101010101" pitchFamily="49" charset="-122"/>
            </a:endParaRPr>
          </a:p>
        </p:txBody>
      </p:sp>
      <p:sp>
        <p:nvSpPr>
          <p:cNvPr id="29" name="TextBox 28"/>
          <p:cNvSpPr txBox="1"/>
          <p:nvPr/>
        </p:nvSpPr>
        <p:spPr>
          <a:xfrm>
            <a:off x="3580243" y="4945097"/>
            <a:ext cx="2031325" cy="369332"/>
          </a:xfrm>
          <a:prstGeom prst="rect">
            <a:avLst/>
          </a:prstGeom>
          <a:noFill/>
          <a:ln>
            <a:solidFill>
              <a:schemeClr val="tx1"/>
            </a:solidFill>
          </a:ln>
        </p:spPr>
        <p:txBody>
          <a:bodyPr wrap="none" rtlCol="0">
            <a:spAutoFit/>
          </a:bodyPr>
          <a:lstStyle>
            <a:defPPr/>
          </a:lstStyle>
          <a:p>
            <a:pPr/>
            <a:r>
              <a:rPr lang="zh-CN" altLang="en-US" smtClean="0"/>
              <a:t>葡萄牙的殖民扩张</a:t>
            </a:r>
            <a:endParaRPr lang="zh-CN" altLang="en-US"/>
          </a:p>
        </p:txBody>
      </p:sp>
      <p:sp>
        <p:nvSpPr>
          <p:cNvPr id="30" name="TextBox 29"/>
          <p:cNvSpPr txBox="1"/>
          <p:nvPr/>
        </p:nvSpPr>
        <p:spPr>
          <a:xfrm>
            <a:off x="3566597" y="5572897"/>
            <a:ext cx="2031325" cy="369332"/>
          </a:xfrm>
          <a:prstGeom prst="rect">
            <a:avLst/>
          </a:prstGeom>
          <a:noFill/>
          <a:ln>
            <a:solidFill>
              <a:schemeClr val="tx1"/>
            </a:solidFill>
          </a:ln>
        </p:spPr>
        <p:txBody>
          <a:bodyPr wrap="none" rtlCol="0">
            <a:spAutoFit/>
          </a:bodyPr>
          <a:lstStyle>
            <a:defPPr/>
          </a:lstStyle>
          <a:p>
            <a:pPr/>
            <a:r>
              <a:rPr lang="zh-CN" altLang="en-US" smtClean="0"/>
              <a:t>西班牙的殖民扩张</a:t>
            </a:r>
            <a:endParaRPr lang="zh-CN" altLang="en-US"/>
          </a:p>
        </p:txBody>
      </p:sp>
      <p:sp>
        <p:nvSpPr>
          <p:cNvPr id="31" name="TextBox 30"/>
          <p:cNvSpPr txBox="1"/>
          <p:nvPr/>
        </p:nvSpPr>
        <p:spPr>
          <a:xfrm>
            <a:off x="3552949" y="6187042"/>
            <a:ext cx="2492990" cy="369332"/>
          </a:xfrm>
          <a:prstGeom prst="rect">
            <a:avLst/>
          </a:prstGeom>
          <a:noFill/>
          <a:ln>
            <a:solidFill>
              <a:schemeClr val="tx1"/>
            </a:solidFill>
          </a:ln>
        </p:spPr>
        <p:txBody>
          <a:bodyPr wrap="none" rtlCol="0">
            <a:spAutoFit/>
          </a:bodyPr>
          <a:lstStyle>
            <a:defPPr/>
          </a:lstStyle>
          <a:p>
            <a:pPr/>
            <a:r>
              <a:rPr lang="zh-CN" altLang="en-US" smtClean="0"/>
              <a:t>荷、英、法的殖民扩张</a:t>
            </a:r>
            <a:endParaRPr lang="zh-CN" altLang="en-US"/>
          </a:p>
        </p:txBody>
      </p:sp>
      <p:sp>
        <p:nvSpPr>
          <p:cNvPr id="32" name="右箭头 31"/>
          <p:cNvSpPr/>
          <p:nvPr/>
        </p:nvSpPr>
        <p:spPr>
          <a:xfrm>
            <a:off x="6430362" y="3564321"/>
            <a:ext cx="707417" cy="34119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35" name="右中括号 34"/>
          <p:cNvSpPr/>
          <p:nvPr/>
        </p:nvSpPr>
        <p:spPr>
          <a:xfrm>
            <a:off x="6127846" y="1542197"/>
            <a:ext cx="150124" cy="4913194"/>
          </a:xfrm>
          <a:prstGeom prst="rightBracket">
            <a:avLst/>
          </a:prstGeom>
        </p:spPr>
        <p:style>
          <a:lnRef idx="3">
            <a:schemeClr val="dk1"/>
          </a:lnRef>
          <a:fillRef idx="0">
            <a:schemeClr val="dk1"/>
          </a:fillRef>
          <a:effectRef idx="2">
            <a:schemeClr val="dk1"/>
          </a:effectRef>
          <a:fontRef idx="minor">
            <a:schemeClr val="tx1"/>
          </a:fontRef>
        </p:style>
        <p:txBody>
          <a:bodyPr rtlCol="0" anchor="ctr"/>
          <a:lstStyle>
            <a:defPPr/>
          </a:lstStyle>
          <a:p>
            <a:pPr algn="ctr"/>
            <a:endParaRPr lang="zh-CN" altLang="en-US"/>
          </a:p>
        </p:txBody>
      </p:sp>
      <p:sp>
        <p:nvSpPr>
          <p:cNvPr id="36" name="TextBox 35"/>
          <p:cNvSpPr txBox="1"/>
          <p:nvPr/>
        </p:nvSpPr>
        <p:spPr>
          <a:xfrm>
            <a:off x="7451682" y="2715926"/>
            <a:ext cx="2661312" cy="400110"/>
          </a:xfrm>
          <a:prstGeom prst="rect">
            <a:avLst/>
          </a:prstGeom>
          <a:noFill/>
          <a:ln>
            <a:solidFill>
              <a:schemeClr val="tx1"/>
            </a:solidFill>
          </a:ln>
        </p:spPr>
        <p:txBody>
          <a:bodyPr wrap="square" rtlCol="0">
            <a:spAutoFit/>
          </a:bodyPr>
          <a:lstStyle>
            <a:defPPr/>
          </a:lstStyle>
          <a:p>
            <a:pPr/>
            <a:r>
              <a:rPr lang="zh-CN" altLang="en-US" sz="2000" smtClean="0">
                <a:latin typeface="宋体" panose="02010600030101010101" pitchFamily="2" charset="-122"/>
                <a:ea typeface="宋体" panose="02010600030101010101" pitchFamily="2" charset="-122"/>
              </a:rPr>
              <a:t>世界的人文地理格局</a:t>
            </a:r>
            <a:endParaRPr lang="zh-CN" altLang="en-US" sz="2000">
              <a:latin typeface="宋体" pitchFamily="2" charset="-122"/>
              <a:ea typeface="宋体" pitchFamily="2" charset="-122"/>
            </a:endParaRPr>
          </a:p>
        </p:txBody>
      </p:sp>
      <p:sp>
        <p:nvSpPr>
          <p:cNvPr id="37" name="矩形 36"/>
          <p:cNvSpPr/>
          <p:nvPr/>
        </p:nvSpPr>
        <p:spPr>
          <a:xfrm>
            <a:off x="7438051" y="3679051"/>
            <a:ext cx="1937964" cy="400110"/>
          </a:xfrm>
          <a:prstGeom prst="rect">
            <a:avLst/>
          </a:prstGeom>
          <a:ln>
            <a:solidFill>
              <a:schemeClr val="tx1"/>
            </a:solidFill>
          </a:ln>
        </p:spPr>
        <p:txBody>
          <a:bodyPr wrap="square">
            <a:spAutoFit/>
          </a:bodyPr>
          <a:lstStyle>
            <a:defPPr/>
          </a:lstStyle>
          <a:p>
            <a:pPr/>
            <a:r>
              <a:rPr lang="zh-CN" altLang="en-US" sz="2000" smtClean="0">
                <a:latin typeface="宋体" panose="02010600030101010101" pitchFamily="2" charset="-122"/>
                <a:ea typeface="宋体" panose="02010600030101010101" pitchFamily="2" charset="-122"/>
              </a:rPr>
              <a:t>世界经济格局</a:t>
            </a:r>
            <a:endParaRPr lang="zh-CN" altLang="en-US" sz="2000">
              <a:latin typeface="宋体" panose="02010600030101010101" pitchFamily="2" charset="-122"/>
              <a:ea typeface="宋体" panose="02010600030101010101" pitchFamily="2" charset="-122"/>
            </a:endParaRPr>
          </a:p>
        </p:txBody>
      </p:sp>
      <p:sp>
        <p:nvSpPr>
          <p:cNvPr id="38" name="矩形 37"/>
          <p:cNvSpPr/>
          <p:nvPr/>
        </p:nvSpPr>
        <p:spPr>
          <a:xfrm>
            <a:off x="7469877" y="5344071"/>
            <a:ext cx="1783299" cy="400110"/>
          </a:xfrm>
          <a:prstGeom prst="rect">
            <a:avLst/>
          </a:prstGeom>
          <a:ln>
            <a:solidFill>
              <a:schemeClr val="tx1"/>
            </a:solidFill>
          </a:ln>
        </p:spPr>
        <p:txBody>
          <a:bodyPr wrap="square">
            <a:spAutoFit/>
          </a:bodyPr>
          <a:lstStyle>
            <a:defPPr/>
          </a:lstStyle>
          <a:p>
            <a:pPr/>
            <a:r>
              <a:rPr lang="zh-CN" altLang="en-US" sz="2000" smtClean="0">
                <a:latin typeface="宋体" panose="02010600030101010101" pitchFamily="2" charset="-122"/>
                <a:ea typeface="宋体" panose="02010600030101010101" pitchFamily="2" charset="-122"/>
              </a:rPr>
              <a:t>人类文明格局</a:t>
            </a:r>
            <a:endParaRPr lang="zh-CN" altLang="en-US" sz="2000">
              <a:latin typeface="宋体" panose="02010600030101010101" pitchFamily="2" charset="-122"/>
              <a:ea typeface="宋体" panose="02010600030101010101" pitchFamily="2" charset="-122"/>
            </a:endParaRPr>
          </a:p>
        </p:txBody>
      </p:sp>
      <p:sp>
        <p:nvSpPr>
          <p:cNvPr id="39" name="矩形 38"/>
          <p:cNvSpPr/>
          <p:nvPr/>
        </p:nvSpPr>
        <p:spPr>
          <a:xfrm>
            <a:off x="7469876" y="4507510"/>
            <a:ext cx="1769661" cy="400110"/>
          </a:xfrm>
          <a:prstGeom prst="rect">
            <a:avLst/>
          </a:prstGeom>
          <a:noFill/>
          <a:ln>
            <a:solidFill>
              <a:schemeClr val="tx1"/>
            </a:solidFill>
          </a:ln>
        </p:spPr>
        <p:txBody>
          <a:bodyPr wrap="square">
            <a:spAutoFit/>
          </a:bodyPr>
          <a:lstStyle>
            <a:defPPr/>
          </a:lstStyle>
          <a:p>
            <a:pPr/>
            <a:r>
              <a:rPr lang="zh-CN" altLang="en-US" sz="2000" smtClean="0">
                <a:latin typeface="宋体" panose="02010600030101010101" pitchFamily="2" charset="-122"/>
                <a:ea typeface="宋体" panose="02010600030101010101" pitchFamily="2" charset="-122"/>
              </a:rPr>
              <a:t>世界政治格局</a:t>
            </a:r>
            <a:endParaRPr lang="zh-CN" altLang="en-US" sz="2000">
              <a:latin typeface="宋体" panose="02010600030101010101" pitchFamily="2" charset="-122"/>
              <a:ea typeface="宋体" panose="02010600030101010101" pitchFamily="2" charset="-122"/>
            </a:endParaRPr>
          </a:p>
        </p:txBody>
      </p:sp>
      <p:sp>
        <p:nvSpPr>
          <p:cNvPr id="41" name="右中括号 40"/>
          <p:cNvSpPr/>
          <p:nvPr/>
        </p:nvSpPr>
        <p:spPr>
          <a:xfrm flipH="1">
            <a:off x="7246977" y="2879678"/>
            <a:ext cx="68222" cy="2866032"/>
          </a:xfrm>
          <a:prstGeom prst="rightBracket">
            <a:avLst/>
          </a:prstGeom>
        </p:spPr>
        <p:style>
          <a:lnRef idx="3">
            <a:schemeClr val="dk1"/>
          </a:lnRef>
          <a:fillRef idx="0">
            <a:schemeClr val="dk1"/>
          </a:fillRef>
          <a:effectRef idx="2">
            <a:schemeClr val="dk1"/>
          </a:effectRef>
          <a:fontRef idx="minor">
            <a:schemeClr val="tx1"/>
          </a:fontRef>
        </p:style>
        <p:txBody>
          <a:bodyPr rtlCol="0" anchor="ctr"/>
          <a:lstStyle>
            <a:defPPr/>
          </a:lstStyle>
          <a:p>
            <a:pPr algn="ctr"/>
            <a:endParaRPr lang="zh-CN" altLang="en-US"/>
          </a:p>
        </p:txBody>
      </p:sp>
      <p:sp>
        <p:nvSpPr>
          <p:cNvPr id="42" name="AutoShape 8"/>
          <p:cNvSpPr/>
          <p:nvPr/>
        </p:nvSpPr>
        <p:spPr>
          <a:xfrm flipH="1">
            <a:off x="10236952" y="1143966"/>
            <a:ext cx="244665" cy="5233670"/>
          </a:xfrm>
          <a:prstGeom prst="leftBrace">
            <a:avLst>
              <a:gd name="adj1" fmla="val 183528"/>
              <a:gd name="adj2" fmla="val 50000"/>
            </a:avLst>
          </a:prstGeom>
          <a:noFill/>
          <a:ln w="31750" cap="flat" cmpd="sng">
            <a:solidFill>
              <a:schemeClr val="tx1"/>
            </a:solidFill>
            <a:prstDash val="solid"/>
            <a:round/>
            <a:headEnd type="none" w="med" len="med"/>
            <a:tailEnd type="none" w="med" len="med"/>
          </a:ln>
        </p:spPr>
        <p:txBody>
          <a:bodyPr wrap="none" anchor="ctr"/>
          <a:lstStyle>
            <a:defPPr/>
          </a:lstStyle>
          <a:p>
            <a:pPr algn="just">
              <a:spcBef>
                <a:spcPct val="20000"/>
              </a:spcBef>
              <a:buClr>
                <a:schemeClr val="tx2"/>
              </a:buClr>
              <a:buSzPct val="70000"/>
              <a:buFont typeface="Wingdings" panose="05000000000000000000" pitchFamily="2" charset="2"/>
              <a:buNone/>
            </a:pPr>
            <a:endParaRPr lang="zh-CN" altLang="en-US" sz="3000">
              <a:latin typeface="黑体" panose="02010609060101010101" pitchFamily="49" charset="-122"/>
              <a:ea typeface="黑体" panose="02010609060101010101" pitchFamily="49" charset="-122"/>
            </a:endParaRPr>
          </a:p>
        </p:txBody>
      </p:sp>
      <p:sp>
        <p:nvSpPr>
          <p:cNvPr id="43" name="TextBox 42"/>
          <p:cNvSpPr txBox="1"/>
          <p:nvPr/>
        </p:nvSpPr>
        <p:spPr>
          <a:xfrm flipH="1">
            <a:off x="10574678" y="2499824"/>
            <a:ext cx="550691" cy="2677656"/>
          </a:xfrm>
          <a:prstGeom prst="rect">
            <a:avLst/>
          </a:prstGeom>
          <a:noFill/>
        </p:spPr>
        <p:txBody>
          <a:bodyPr wrap="square" rtlCol="0">
            <a:spAutoFit/>
          </a:bodyPr>
          <a:lstStyle>
            <a:defPPr/>
          </a:lstStyle>
          <a:p>
            <a:pPr/>
            <a:r>
              <a:rPr lang="zh-CN" altLang="en-US" sz="2400" smtClean="0"/>
              <a:t>世界格局的变化</a:t>
            </a:r>
            <a:endParaRPr lang="en-US" altLang="zh-CN" sz="2400" smtClean="0"/>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577846" y="1074374"/>
            <a:ext cx="11146528" cy="5847715"/>
          </a:xfrm>
          <a:prstGeom prst="rect">
            <a:avLst/>
          </a:prstGeom>
        </p:spPr>
        <p:txBody>
          <a:bodyPr wrap="square">
            <a:spAutoFit/>
          </a:bodyPr>
          <a:lstStyle>
            <a:defPPr/>
          </a:lstStyle>
          <a:p>
            <a:pPr>
              <a:lnSpc>
                <a:spcPct val="130000"/>
              </a:lnSpc>
            </a:pPr>
            <a:r>
              <a:rPr lang="zh-CN" altLang="en-US" sz="2105"/>
              <a:t>材料：</a:t>
            </a:r>
            <a:r>
              <a:rPr lang="zh-CN" altLang="en-US" sz="2105">
                <a:latin typeface="楷体" panose="02010609060101010101" pitchFamily="49" charset="-122"/>
                <a:ea typeface="楷体" panose="02010609060101010101" pitchFamily="49" charset="-122"/>
              </a:rPr>
              <a:t>科泰斯（西班牙贵族）十分阴险狡诈。在与印第安人进行一些战斗后，他就和与阿兹特克帝国为敌的印第安人部落达成协议，得到他们的种种帮助，如供应粮食及人力等等。同时，他又诱使阿兹特克“皇帝”接待他进入“帝国”首都。乘这位皇帝不备之际，科泰斯背信弃义地擒获了他，作为人质。于是他轻而易举地征服了这个帝国。</a:t>
            </a:r>
            <a:endParaRPr lang="en-US" altLang="zh-CN" sz="2105">
              <a:latin typeface="楷体" pitchFamily="49" charset="-122"/>
              <a:ea typeface="楷体" pitchFamily="49" charset="-122"/>
            </a:endParaRPr>
          </a:p>
          <a:p>
            <a:pPr>
              <a:lnSpc>
                <a:spcPct val="130000"/>
              </a:lnSpc>
            </a:pPr>
            <a:r>
              <a:rPr lang="zh-CN" altLang="en-US" sz="2105">
                <a:latin typeface="楷体" panose="02010609060101010101" pitchFamily="49" charset="-122"/>
                <a:ea typeface="楷体" panose="02010609060101010101" pitchFamily="49" charset="-122"/>
              </a:rPr>
              <a:t>    西班牙征服者的首领是弗兰西斯科</a:t>
            </a:r>
            <a:r>
              <a:rPr lang="en-US" altLang="zh-CN" sz="2105">
                <a:latin typeface="楷体" panose="02010609060101010101" pitchFamily="49" charset="-122"/>
                <a:ea typeface="楷体" panose="02010609060101010101" pitchFamily="49" charset="-122"/>
              </a:rPr>
              <a:t>·</a:t>
            </a:r>
            <a:r>
              <a:rPr lang="zh-CN" altLang="en-US" sz="2105">
                <a:latin typeface="楷体" panose="02010609060101010101" pitchFamily="49" charset="-122"/>
                <a:ea typeface="楷体" panose="02010609060101010101" pitchFamily="49" charset="-122"/>
              </a:rPr>
              <a:t>皮萨罗，他从西班牙国王取得了侵占巴拿马以南太平洋沿岸的权利，并且事先就被封为秘鲁的统治者。</a:t>
            </a:r>
            <a:r>
              <a:rPr lang="en-US" altLang="zh-CN" sz="2105">
                <a:latin typeface="楷体" panose="02010609060101010101" pitchFamily="49" charset="-122"/>
                <a:ea typeface="楷体" panose="02010609060101010101" pitchFamily="49" charset="-122"/>
              </a:rPr>
              <a:t>1531</a:t>
            </a:r>
            <a:r>
              <a:rPr lang="zh-CN" altLang="en-US" sz="2105">
                <a:latin typeface="楷体" panose="02010609060101010101" pitchFamily="49" charset="-122"/>
                <a:ea typeface="楷体" panose="02010609060101010101" pitchFamily="49" charset="-122"/>
              </a:rPr>
              <a:t>年，他和他的四个兄弟一道率领远征军入侵印加帝国。当时他只有</a:t>
            </a:r>
            <a:r>
              <a:rPr lang="en-US" altLang="zh-CN" sz="2105">
                <a:latin typeface="楷体" panose="02010609060101010101" pitchFamily="49" charset="-122"/>
                <a:ea typeface="楷体" panose="02010609060101010101" pitchFamily="49" charset="-122"/>
              </a:rPr>
              <a:t>180</a:t>
            </a:r>
            <a:r>
              <a:rPr lang="zh-CN" altLang="en-US" sz="2105">
                <a:latin typeface="楷体" panose="02010609060101010101" pitchFamily="49" charset="-122"/>
                <a:ea typeface="楷体" panose="02010609060101010101" pitchFamily="49" charset="-122"/>
              </a:rPr>
              <a:t>人，大炮</a:t>
            </a:r>
            <a:r>
              <a:rPr lang="en-US" altLang="zh-CN" sz="2105">
                <a:latin typeface="楷体" panose="02010609060101010101" pitchFamily="49" charset="-122"/>
                <a:ea typeface="楷体" panose="02010609060101010101" pitchFamily="49" charset="-122"/>
              </a:rPr>
              <a:t>2</a:t>
            </a:r>
            <a:r>
              <a:rPr lang="zh-CN" altLang="en-US" sz="2105">
                <a:latin typeface="楷体" panose="02010609060101010101" pitchFamily="49" charset="-122"/>
                <a:ea typeface="楷体" panose="02010609060101010101" pitchFamily="49" charset="-122"/>
              </a:rPr>
              <a:t>门，马</a:t>
            </a:r>
            <a:r>
              <a:rPr lang="en-US" altLang="zh-CN" sz="2105">
                <a:latin typeface="楷体" panose="02010609060101010101" pitchFamily="49" charset="-122"/>
                <a:ea typeface="楷体" panose="02010609060101010101" pitchFamily="49" charset="-122"/>
              </a:rPr>
              <a:t>2</a:t>
            </a:r>
            <a:r>
              <a:rPr lang="zh-CN" altLang="en-US" sz="2105">
                <a:latin typeface="楷体" panose="02010609060101010101" pitchFamily="49" charset="-122"/>
                <a:ea typeface="楷体" panose="02010609060101010101" pitchFamily="49" charset="-122"/>
              </a:rPr>
              <a:t>匹。</a:t>
            </a:r>
            <a:r>
              <a:rPr lang="en-US" altLang="zh-CN" sz="2105">
                <a:latin typeface="楷体" panose="02010609060101010101" pitchFamily="49" charset="-122"/>
                <a:ea typeface="楷体" panose="02010609060101010101" pitchFamily="49" charset="-122"/>
              </a:rPr>
              <a:t>1532</a:t>
            </a:r>
            <a:r>
              <a:rPr lang="zh-CN" altLang="en-US" sz="2105">
                <a:latin typeface="楷体" panose="02010609060101010101" pitchFamily="49" charset="-122"/>
                <a:ea typeface="楷体" panose="02010609060101010101" pitchFamily="49" charset="-122"/>
              </a:rPr>
              <a:t>年</a:t>
            </a:r>
            <a:r>
              <a:rPr lang="en-US" altLang="zh-CN" sz="2105">
                <a:latin typeface="楷体" panose="02010609060101010101" pitchFamily="49" charset="-122"/>
                <a:ea typeface="楷体" panose="02010609060101010101" pitchFamily="49" charset="-122"/>
              </a:rPr>
              <a:t>11</a:t>
            </a:r>
            <a:r>
              <a:rPr lang="zh-CN" altLang="en-US" sz="2105">
                <a:latin typeface="楷体" panose="02010609060101010101" pitchFamily="49" charset="-122"/>
                <a:ea typeface="楷体" panose="02010609060101010101" pitchFamily="49" charset="-122"/>
              </a:rPr>
              <a:t>月</a:t>
            </a:r>
            <a:r>
              <a:rPr lang="en-US" altLang="zh-CN" sz="2105">
                <a:latin typeface="楷体" panose="02010609060101010101" pitchFamily="49" charset="-122"/>
                <a:ea typeface="楷体" panose="02010609060101010101" pitchFamily="49" charset="-122"/>
              </a:rPr>
              <a:t>15</a:t>
            </a:r>
            <a:r>
              <a:rPr lang="zh-CN" altLang="en-US" sz="2105">
                <a:latin typeface="楷体" panose="02010609060101010101" pitchFamily="49" charset="-122"/>
                <a:ea typeface="楷体" panose="02010609060101010101" pitchFamily="49" charset="-122"/>
              </a:rPr>
              <a:t>日他的队伍到达卡贾马卡城。第二天印加的统治者阿塔华尔巴应皮萨罗的邀请前来赴会，后者却乘机抓住了这位手无寸铁的“皇帝”，当场屠杀了“皇帝”的许多随从。这位“皇帝”被迫拿出大量赎金</a:t>
            </a:r>
            <a:r>
              <a:rPr lang="en-US" altLang="zh-CN" sz="2105">
                <a:latin typeface="楷体" panose="02010609060101010101" pitchFamily="49" charset="-122"/>
                <a:ea typeface="楷体" panose="02010609060101010101" pitchFamily="49" charset="-122"/>
              </a:rPr>
              <a:t>——22</a:t>
            </a:r>
            <a:r>
              <a:rPr lang="zh-CN" altLang="en-US" sz="2105">
                <a:latin typeface="楷体" panose="02010609060101010101" pitchFamily="49" charset="-122"/>
                <a:ea typeface="楷体" panose="02010609060101010101" pitchFamily="49" charset="-122"/>
              </a:rPr>
              <a:t>英寸长</a:t>
            </a:r>
            <a:r>
              <a:rPr lang="en-US" altLang="zh-CN" sz="2105">
                <a:latin typeface="楷体" panose="02010609060101010101" pitchFamily="49" charset="-122"/>
                <a:ea typeface="楷体" panose="02010609060101010101" pitchFamily="49" charset="-122"/>
              </a:rPr>
              <a:t>17</a:t>
            </a:r>
            <a:r>
              <a:rPr lang="zh-CN" altLang="en-US" sz="2105">
                <a:latin typeface="楷体" panose="02010609060101010101" pitchFamily="49" charset="-122"/>
                <a:ea typeface="楷体" panose="02010609060101010101" pitchFamily="49" charset="-122"/>
              </a:rPr>
              <a:t>英寸宽的一间屋子里堆满</a:t>
            </a:r>
            <a:r>
              <a:rPr lang="en-US" altLang="zh-CN" sz="2105">
                <a:latin typeface="楷体" panose="02010609060101010101" pitchFamily="49" charset="-122"/>
                <a:ea typeface="楷体" panose="02010609060101010101" pitchFamily="49" charset="-122"/>
              </a:rPr>
              <a:t>7</a:t>
            </a:r>
            <a:r>
              <a:rPr lang="zh-CN" altLang="en-US" sz="2105">
                <a:latin typeface="楷体" panose="02010609060101010101" pitchFamily="49" charset="-122"/>
                <a:ea typeface="楷体" panose="02010609060101010101" pitchFamily="49" charset="-122"/>
              </a:rPr>
              <a:t>英尺高的金银财宝。在夺取了这些财物后，皮萨罗背信弃义地杀死“皇帝”。在打败印第安人的抵抗后，皮萨罗进入“帝国”首都库斯科城大肆抢劫。这样，“印加”帝国也被西班牙人征服了。</a:t>
            </a:r>
            <a:r>
              <a:rPr lang="en-US" altLang="zh-CN" sz="2105">
                <a:latin typeface="楷体" panose="02010609060101010101" pitchFamily="49" charset="-122"/>
                <a:ea typeface="楷体" panose="02010609060101010101" pitchFamily="49" charset="-122"/>
              </a:rPr>
              <a:t>1535</a:t>
            </a:r>
            <a:r>
              <a:rPr lang="zh-CN" altLang="en-US" sz="2105">
                <a:latin typeface="楷体" panose="02010609060101010101" pitchFamily="49" charset="-122"/>
                <a:ea typeface="楷体" panose="02010609060101010101" pitchFamily="49" charset="-122"/>
              </a:rPr>
              <a:t>年，在海岸建立了利马城，作为秘鲁的首府。</a:t>
            </a:r>
            <a:endParaRPr lang="en-US" altLang="zh-CN" sz="2105">
              <a:latin typeface="楷体" panose="02010609060101010101" pitchFamily="49" charset="-122"/>
              <a:ea typeface="楷体" panose="02010609060101010101" pitchFamily="49" charset="-122"/>
            </a:endParaRPr>
          </a:p>
          <a:p>
            <a:pPr algn="r">
              <a:lnSpc>
                <a:spcPct val="130000"/>
              </a:lnSpc>
            </a:pPr>
            <a:r>
              <a:rPr lang="en-US" altLang="zh-CN" sz="1355"/>
              <a:t>——</a:t>
            </a:r>
            <a:r>
              <a:rPr lang="zh-CN" altLang="zh-CN" sz="1355"/>
              <a:t>吴于廑、齐世荣：《世界史</a:t>
            </a:r>
            <a:r>
              <a:rPr lang="en-US" altLang="zh-CN" sz="1355"/>
              <a:t>·</a:t>
            </a:r>
            <a:r>
              <a:rPr lang="zh-CN" altLang="zh-CN" sz="1355"/>
              <a:t>近代史》上</a:t>
            </a:r>
            <a:endParaRPr lang="zh-CN" altLang="en-US" sz="1355"/>
          </a:p>
        </p:txBody>
      </p:sp>
      <p:grpSp>
        <p:nvGrpSpPr>
          <p:cNvPr id="5" name="组合 4"/>
          <p:cNvGrpSpPr/>
          <p:nvPr/>
        </p:nvGrpSpPr>
        <p:grpSpPr>
          <a:xfrm>
            <a:off x="716915" y="381635"/>
            <a:ext cx="11019155" cy="693420"/>
            <a:chOff x="560101" y="641443"/>
            <a:chExt cx="5786480" cy="921382"/>
          </a:xfrm>
        </p:grpSpPr>
        <p:sp>
          <p:nvSpPr>
            <p:cNvPr id="3" name="矩形 2"/>
            <p:cNvSpPr/>
            <p:nvPr/>
          </p:nvSpPr>
          <p:spPr>
            <a:xfrm>
              <a:off x="560101" y="667602"/>
              <a:ext cx="3097499" cy="801718"/>
            </a:xfrm>
            <a:prstGeom prst="rect">
              <a:avLst/>
            </a:prstGeom>
            <a:solidFill>
              <a:srgbClr val="FE9B00"/>
            </a:solidFill>
            <a:ln w="28575">
              <a:solidFill>
                <a:srgbClr val="FE9B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355"/>
            </a:p>
          </p:txBody>
        </p:sp>
        <p:sp>
          <p:nvSpPr>
            <p:cNvPr id="4" name="文本框 3"/>
            <p:cNvSpPr txBox="1"/>
            <p:nvPr/>
          </p:nvSpPr>
          <p:spPr>
            <a:xfrm>
              <a:off x="722946" y="641443"/>
              <a:ext cx="5623635" cy="921382"/>
            </a:xfrm>
            <a:prstGeom prst="rect">
              <a:avLst/>
            </a:prstGeom>
            <a:noFill/>
          </p:spPr>
          <p:txBody>
            <a:bodyPr wrap="square" rtlCol="0">
              <a:spAutoFit/>
            </a:bodyPr>
            <a:lstStyle>
              <a:defPPr/>
            </a:lstStyle>
            <a:p>
              <a:pPr algn="l">
                <a:lnSpc>
                  <a:spcPct val="130000"/>
                </a:lnSpc>
              </a:pPr>
              <a:r>
                <a:rPr lang="zh-CN" altLang="en-US" sz="3010">
                  <a:solidFill>
                    <a:schemeClr val="bg1"/>
                  </a:solidFill>
                </a:rPr>
                <a:t>课外探究：殖民主义的罪恶</a:t>
              </a:r>
            </a:p>
          </p:txBody>
        </p:sp>
      </p:grpSp>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440686" y="403814"/>
            <a:ext cx="11146528" cy="2322830"/>
          </a:xfrm>
          <a:prstGeom prst="rect">
            <a:avLst/>
          </a:prstGeom>
        </p:spPr>
        <p:txBody>
          <a:bodyPr wrap="square">
            <a:spAutoFit/>
          </a:bodyPr>
          <a:lstStyle>
            <a:defPPr/>
          </a:lstStyle>
          <a:p>
            <a:pPr>
              <a:lnSpc>
                <a:spcPct val="130000"/>
              </a:lnSpc>
            </a:pPr>
            <a:r>
              <a:rPr lang="zh-CN" altLang="en-US" sz="2105"/>
              <a:t>材料：</a:t>
            </a:r>
            <a:r>
              <a:rPr lang="zh-CN" altLang="en-US" sz="2105">
                <a:latin typeface="楷体" panose="02010609060101010101" pitchFamily="49" charset="-122"/>
                <a:ea typeface="楷体" panose="02010609060101010101" pitchFamily="49" charset="-122"/>
              </a:rPr>
              <a:t>西班牙人在墨西哥及秘鲁区开办银矿，征伐印第安人入矿劳动，实际等于奴隶。银矿中繁重的劳动，使印第安人成批地死去。但是银矿主却靠此发了大财，西班牙政府也得到了额外的财政收入，矿主向国王政府纳税的税率为产量的</a:t>
            </a:r>
            <a:r>
              <a:rPr lang="en-US" altLang="zh-CN" sz="2105">
                <a:latin typeface="楷体" panose="02010609060101010101" pitchFamily="49" charset="-122"/>
                <a:ea typeface="楷体" panose="02010609060101010101" pitchFamily="49" charset="-122"/>
              </a:rPr>
              <a:t>1/5</a:t>
            </a:r>
            <a:r>
              <a:rPr lang="zh-CN" altLang="en-US" sz="2105">
                <a:latin typeface="楷体" panose="02010609060101010101" pitchFamily="49" charset="-122"/>
                <a:ea typeface="楷体" panose="02010609060101010101" pitchFamily="49" charset="-122"/>
              </a:rPr>
              <a:t>。</a:t>
            </a:r>
            <a:r>
              <a:rPr lang="en-US" altLang="zh-CN" sz="2105">
                <a:latin typeface="楷体" panose="02010609060101010101" pitchFamily="49" charset="-122"/>
                <a:ea typeface="楷体" panose="02010609060101010101" pitchFamily="49" charset="-122"/>
              </a:rPr>
              <a:t>1500—1650</a:t>
            </a:r>
            <a:r>
              <a:rPr lang="zh-CN" altLang="en-US" sz="2105">
                <a:latin typeface="楷体" panose="02010609060101010101" pitchFamily="49" charset="-122"/>
                <a:ea typeface="楷体" panose="02010609060101010101" pitchFamily="49" charset="-122"/>
              </a:rPr>
              <a:t>年间从美洲流向西班牙的金银多得令人咋舌：</a:t>
            </a:r>
            <a:r>
              <a:rPr lang="en-US" altLang="zh-CN" sz="2105">
                <a:latin typeface="楷体" panose="02010609060101010101" pitchFamily="49" charset="-122"/>
                <a:ea typeface="楷体" panose="02010609060101010101" pitchFamily="49" charset="-122"/>
              </a:rPr>
              <a:t>16000</a:t>
            </a:r>
            <a:r>
              <a:rPr lang="zh-CN" altLang="en-US" sz="2105">
                <a:latin typeface="楷体" panose="02010609060101010101" pitchFamily="49" charset="-122"/>
                <a:ea typeface="楷体" panose="02010609060101010101" pitchFamily="49" charset="-122"/>
              </a:rPr>
              <a:t>吨白银，</a:t>
            </a:r>
            <a:r>
              <a:rPr lang="en-US" altLang="zh-CN" sz="2105">
                <a:latin typeface="楷体" panose="02010609060101010101" pitchFamily="49" charset="-122"/>
                <a:ea typeface="楷体" panose="02010609060101010101" pitchFamily="49" charset="-122"/>
              </a:rPr>
              <a:t>180</a:t>
            </a:r>
            <a:r>
              <a:rPr lang="zh-CN" altLang="en-US" sz="2105">
                <a:latin typeface="楷体" panose="02010609060101010101" pitchFamily="49" charset="-122"/>
                <a:ea typeface="楷体" panose="02010609060101010101" pitchFamily="49" charset="-122"/>
              </a:rPr>
              <a:t>吨黄金。</a:t>
            </a:r>
          </a:p>
          <a:p>
            <a:pPr>
              <a:lnSpc>
                <a:spcPct val="130000"/>
              </a:lnSpc>
            </a:pPr>
            <a:r>
              <a:rPr lang="en-US" altLang="zh-CN" sz="1355"/>
              <a:t>                                                                                                                                                                </a:t>
            </a:r>
          </a:p>
          <a:p>
            <a:pPr algn="r">
              <a:lnSpc>
                <a:spcPct val="130000"/>
              </a:lnSpc>
            </a:pPr>
            <a:r>
              <a:rPr lang="en-US" altLang="zh-CN" sz="1355"/>
              <a:t> ——</a:t>
            </a:r>
            <a:r>
              <a:rPr lang="zh-CN" altLang="zh-CN" sz="1355"/>
              <a:t>吴于廑、齐世荣：《世界史</a:t>
            </a:r>
            <a:r>
              <a:rPr lang="en-US" altLang="zh-CN" sz="1355"/>
              <a:t>·</a:t>
            </a:r>
            <a:r>
              <a:rPr lang="zh-CN" altLang="zh-CN" sz="1355"/>
              <a:t>近代史》上</a:t>
            </a:r>
            <a:endParaRPr lang="zh-CN" altLang="en-US" sz="1355"/>
          </a:p>
        </p:txBody>
      </p:sp>
      <p:sp>
        <p:nvSpPr>
          <p:cNvPr id="6" name="矩形 5"/>
          <p:cNvSpPr/>
          <p:nvPr/>
        </p:nvSpPr>
        <p:spPr>
          <a:xfrm>
            <a:off x="440686" y="2753269"/>
            <a:ext cx="11146528" cy="1628775"/>
          </a:xfrm>
          <a:prstGeom prst="rect">
            <a:avLst/>
          </a:prstGeom>
        </p:spPr>
        <p:txBody>
          <a:bodyPr wrap="square">
            <a:spAutoFit/>
          </a:bodyPr>
          <a:lstStyle>
            <a:defPPr/>
          </a:lstStyle>
          <a:p>
            <a:pPr>
              <a:lnSpc>
                <a:spcPct val="130000"/>
              </a:lnSpc>
            </a:pPr>
            <a:r>
              <a:rPr lang="zh-CN" altLang="en-US" sz="2105"/>
              <a:t>材料：</a:t>
            </a:r>
            <a:r>
              <a:rPr lang="zh-CN" altLang="en-US" sz="2105">
                <a:latin typeface="楷体" panose="02010609060101010101" pitchFamily="49" charset="-122"/>
                <a:ea typeface="楷体" panose="02010609060101010101" pitchFamily="49" charset="-122"/>
              </a:rPr>
              <a:t>美洲金银产地的发现，土著居民的被剿灭、被奴役和被埋葬于矿井，对东印度开始进行的征服和掠夺，非洲变成商业性地猎获黑人的场所</a:t>
            </a:r>
            <a:r>
              <a:rPr lang="en-US" altLang="zh-CN" sz="2105">
                <a:latin typeface="楷体" panose="02010609060101010101" pitchFamily="49" charset="-122"/>
                <a:ea typeface="楷体" panose="02010609060101010101" pitchFamily="49" charset="-122"/>
              </a:rPr>
              <a:t>——</a:t>
            </a:r>
            <a:r>
              <a:rPr lang="zh-CN" altLang="en-US" sz="2105">
                <a:latin typeface="楷体" panose="02010609060101010101" pitchFamily="49" charset="-122"/>
                <a:ea typeface="楷体" panose="02010609060101010101" pitchFamily="49" charset="-122"/>
              </a:rPr>
              <a:t>这一切标志着资本主义生产时代的曙光。这些田园诗式的过程是原始积累的主要因素。    </a:t>
            </a:r>
          </a:p>
          <a:p>
            <a:pPr algn="r">
              <a:lnSpc>
                <a:spcPct val="130000"/>
              </a:lnSpc>
            </a:pPr>
            <a:r>
              <a:rPr lang="en-US" altLang="zh-CN" sz="1355"/>
              <a:t>——</a:t>
            </a:r>
            <a:r>
              <a:rPr lang="zh-CN" altLang="en-US" sz="1355"/>
              <a:t>［德］马克思</a:t>
            </a:r>
            <a:r>
              <a:rPr lang="en-US" altLang="zh-CN" sz="1355"/>
              <a:t>《</a:t>
            </a:r>
            <a:r>
              <a:rPr lang="zh-CN" altLang="en-US" sz="1355"/>
              <a:t>资本论</a:t>
            </a:r>
            <a:r>
              <a:rPr lang="en-US" altLang="zh-CN" sz="1355"/>
              <a:t>》</a:t>
            </a:r>
            <a:r>
              <a:rPr lang="zh-CN" altLang="en-US" sz="1355"/>
              <a:t>，</a:t>
            </a:r>
            <a:r>
              <a:rPr lang="en-US" altLang="zh-CN" sz="1355"/>
              <a:t>《</a:t>
            </a:r>
            <a:r>
              <a:rPr lang="zh-CN" altLang="en-US" sz="1355"/>
              <a:t>马克思恩格斯文集</a:t>
            </a:r>
            <a:r>
              <a:rPr lang="en-US" altLang="zh-CN" sz="1355"/>
              <a:t>》</a:t>
            </a:r>
            <a:r>
              <a:rPr lang="zh-CN" altLang="en-US" sz="1355"/>
              <a:t>第五卷</a:t>
            </a:r>
          </a:p>
        </p:txBody>
      </p:sp>
      <p:sp>
        <p:nvSpPr>
          <p:cNvPr id="8" name="矩形 7"/>
          <p:cNvSpPr/>
          <p:nvPr/>
        </p:nvSpPr>
        <p:spPr>
          <a:xfrm>
            <a:off x="440686" y="4511278"/>
            <a:ext cx="11146528" cy="1356995"/>
          </a:xfrm>
          <a:prstGeom prst="rect">
            <a:avLst/>
          </a:prstGeom>
        </p:spPr>
        <p:txBody>
          <a:bodyPr wrap="square">
            <a:spAutoFit/>
          </a:bodyPr>
          <a:lstStyle>
            <a:defPPr/>
          </a:lstStyle>
          <a:p>
            <a:pPr>
              <a:lnSpc>
                <a:spcPct val="130000"/>
              </a:lnSpc>
            </a:pPr>
            <a:r>
              <a:rPr lang="zh-CN" altLang="en-US" sz="2105"/>
              <a:t>材料：</a:t>
            </a:r>
            <a:r>
              <a:rPr lang="zh-CN" altLang="en-US" sz="2105">
                <a:latin typeface="楷体" panose="02010609060101010101" pitchFamily="49" charset="-122"/>
                <a:ea typeface="楷体" panose="02010609060101010101" pitchFamily="49" charset="-122"/>
              </a:rPr>
              <a:t>英国东印度公司是英国殖民掠夺的重要机构。他经营种植场，强迫孟加拉农民种植罂粟、提炼鸦片，并垄断鸦片贸易，从中攫取了巨额利润。据统计，</a:t>
            </a:r>
            <a:r>
              <a:rPr lang="en-US" altLang="zh-CN" sz="2105">
                <a:latin typeface="楷体" panose="02010609060101010101" pitchFamily="49" charset="-122"/>
                <a:ea typeface="楷体" panose="02010609060101010101" pitchFamily="49" charset="-122"/>
              </a:rPr>
              <a:t>1757-1766</a:t>
            </a:r>
            <a:r>
              <a:rPr lang="zh-CN" altLang="en-US" sz="2105">
                <a:latin typeface="楷体" panose="02010609060101010101" pitchFamily="49" charset="-122"/>
                <a:ea typeface="楷体" panose="02010609060101010101" pitchFamily="49" charset="-122"/>
              </a:rPr>
              <a:t>年间，公司就从孟加拉一地夺取了</a:t>
            </a:r>
            <a:r>
              <a:rPr lang="en-US" altLang="zh-CN" sz="2105">
                <a:latin typeface="楷体" panose="02010609060101010101" pitchFamily="49" charset="-122"/>
                <a:ea typeface="楷体" panose="02010609060101010101" pitchFamily="49" charset="-122"/>
              </a:rPr>
              <a:t>600</a:t>
            </a:r>
            <a:r>
              <a:rPr lang="zh-CN" altLang="en-US" sz="2105">
                <a:latin typeface="楷体" panose="02010609060101010101" pitchFamily="49" charset="-122"/>
                <a:ea typeface="楷体" panose="02010609060101010101" pitchFamily="49" charset="-122"/>
              </a:rPr>
              <a:t>万英镑的财富。</a:t>
            </a:r>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p:nvPr/>
        </p:nvSpPr>
        <p:spPr>
          <a:xfrm>
            <a:off x="379059" y="679031"/>
            <a:ext cx="11432738" cy="4010025"/>
          </a:xfrm>
          <a:prstGeom prst="rect">
            <a:avLst/>
          </a:prstGeom>
          <a:ln>
            <a:solidFill>
              <a:srgbClr val="F0B700"/>
            </a:solidFill>
          </a:ln>
        </p:spPr>
        <p:txBody>
          <a:bodyPr wrap="square">
            <a:spAutoFit/>
          </a:bodyPr>
          <a:lstStyle>
            <a:defPPr/>
          </a:lstStyle>
          <a:p>
            <a:pPr>
              <a:lnSpc>
                <a:spcPct val="130000"/>
              </a:lnSpc>
            </a:pPr>
            <a:r>
              <a:rPr lang="zh-CN" altLang="en-US" sz="2105"/>
              <a:t>材料：</a:t>
            </a:r>
            <a:r>
              <a:rPr lang="zh-CN" altLang="en-US" sz="2105">
                <a:latin typeface="楷体" panose="02010609060101010101" pitchFamily="49" charset="-122"/>
                <a:ea typeface="楷体" panose="02010609060101010101" pitchFamily="49" charset="-122"/>
              </a:rPr>
              <a:t>地理大发现以及随之发生的商业革命和殖民扩张所造成的各种后果，集中到一点，</a:t>
            </a:r>
            <a:r>
              <a:rPr lang="zh-CN" altLang="en-US" sz="2105">
                <a:highlight>
                  <a:srgbClr val="FFFF00"/>
                </a:highlight>
                <a:latin typeface="楷体" panose="02010609060101010101" pitchFamily="49" charset="-122"/>
                <a:ea typeface="楷体" panose="02010609060101010101" pitchFamily="49" charset="-122"/>
              </a:rPr>
              <a:t>便是资本势力的增长，一个新兴的拥有资本的阶级</a:t>
            </a:r>
            <a:r>
              <a:rPr lang="en-US" altLang="zh-CN" sz="2105">
                <a:highlight>
                  <a:srgbClr val="FFFF00"/>
                </a:highlight>
                <a:latin typeface="楷体" panose="02010609060101010101" pitchFamily="49" charset="-122"/>
                <a:ea typeface="楷体" panose="02010609060101010101" pitchFamily="49" charset="-122"/>
              </a:rPr>
              <a:t>——</a:t>
            </a:r>
            <a:r>
              <a:rPr lang="zh-CN" altLang="en-US" sz="2105">
                <a:highlight>
                  <a:srgbClr val="FFFF00"/>
                </a:highlight>
                <a:latin typeface="楷体" panose="02010609060101010101" pitchFamily="49" charset="-122"/>
                <a:ea typeface="楷体" panose="02010609060101010101" pitchFamily="49" charset="-122"/>
              </a:rPr>
              <a:t>资产阶级首先从西方登上历史舞台</a:t>
            </a:r>
            <a:r>
              <a:rPr lang="zh-CN" altLang="en-US" sz="2105">
                <a:latin typeface="楷体" panose="02010609060101010101" pitchFamily="49" charset="-122"/>
                <a:ea typeface="楷体" panose="02010609060101010101" pitchFamily="49" charset="-122"/>
              </a:rPr>
              <a:t>。西欧几个国家的银行家、商人和工场主的地位蒸蒸日上，他们注定要</a:t>
            </a:r>
            <a:r>
              <a:rPr lang="zh-CN" altLang="en-US" sz="2105">
                <a:highlight>
                  <a:srgbClr val="FFFF00"/>
                </a:highlight>
                <a:latin typeface="楷体" panose="02010609060101010101" pitchFamily="49" charset="-122"/>
                <a:ea typeface="楷体" panose="02010609060101010101" pitchFamily="49" charset="-122"/>
              </a:rPr>
              <a:t>通过政治革命和工业革命，建立自己的政治经济的统治，由此加速西方社会经济的根本变革，并且影响整个世界</a:t>
            </a:r>
            <a:r>
              <a:rPr lang="zh-CN" altLang="en-US" sz="2105">
                <a:latin typeface="楷体" panose="02010609060101010101" pitchFamily="49" charset="-122"/>
                <a:ea typeface="楷体" panose="02010609060101010101" pitchFamily="49" charset="-122"/>
              </a:rPr>
              <a:t>。马克思指出：“在</a:t>
            </a:r>
            <a:r>
              <a:rPr lang="en-US" altLang="zh-CN" sz="2105">
                <a:latin typeface="楷体" panose="02010609060101010101" pitchFamily="49" charset="-122"/>
                <a:ea typeface="楷体" panose="02010609060101010101" pitchFamily="49" charset="-122"/>
              </a:rPr>
              <a:t>16</a:t>
            </a:r>
            <a:r>
              <a:rPr lang="zh-CN" altLang="en-US" sz="2105">
                <a:latin typeface="楷体" panose="02010609060101010101" pitchFamily="49" charset="-122"/>
                <a:ea typeface="楷体" panose="02010609060101010101" pitchFamily="49" charset="-122"/>
              </a:rPr>
              <a:t>世纪和</a:t>
            </a:r>
            <a:r>
              <a:rPr lang="en-US" altLang="zh-CN" sz="2105">
                <a:latin typeface="楷体" panose="02010609060101010101" pitchFamily="49" charset="-122"/>
                <a:ea typeface="楷体" panose="02010609060101010101" pitchFamily="49" charset="-122"/>
              </a:rPr>
              <a:t>17</a:t>
            </a:r>
            <a:r>
              <a:rPr lang="zh-CN" altLang="en-US" sz="2105">
                <a:latin typeface="楷体" panose="02010609060101010101" pitchFamily="49" charset="-122"/>
                <a:ea typeface="楷体" panose="02010609060101010101" pitchFamily="49" charset="-122"/>
              </a:rPr>
              <a:t>世纪，由于地理上的发现而在商业上发生的并迅速促进了商人资本发展的发歌名，是促使封建生产方式向资本主义生产方式过渡的一个主要因素。世界市场的突然扩大，</a:t>
            </a:r>
            <a:r>
              <a:rPr lang="zh-CN" altLang="en-US" sz="2105">
                <a:highlight>
                  <a:srgbClr val="FFFF00"/>
                </a:highlight>
                <a:latin typeface="楷体" panose="02010609060101010101" pitchFamily="49" charset="-122"/>
                <a:ea typeface="楷体" panose="02010609060101010101" pitchFamily="49" charset="-122"/>
              </a:rPr>
              <a:t>流通商品种类的增多</a:t>
            </a:r>
            <a:r>
              <a:rPr lang="zh-CN" altLang="en-US" sz="2105">
                <a:latin typeface="楷体" panose="02010609060101010101" pitchFamily="49" charset="-122"/>
                <a:ea typeface="楷体" panose="02010609060101010101" pitchFamily="49" charset="-122"/>
              </a:rPr>
              <a:t>，欧洲各国竭力想占有亚洲产品和美洲富源的竞争热，殖民制度</a:t>
            </a:r>
            <a:r>
              <a:rPr lang="en-US" altLang="zh-CN" sz="2105">
                <a:latin typeface="楷体" panose="02010609060101010101" pitchFamily="49" charset="-122"/>
                <a:ea typeface="楷体" panose="02010609060101010101" pitchFamily="49" charset="-122"/>
              </a:rPr>
              <a:t>——</a:t>
            </a:r>
            <a:r>
              <a:rPr lang="zh-CN" altLang="en-US" sz="2105">
                <a:latin typeface="楷体" panose="02010609060101010101" pitchFamily="49" charset="-122"/>
                <a:ea typeface="楷体" panose="02010609060101010101" pitchFamily="49" charset="-122"/>
              </a:rPr>
              <a:t>所有这一切打破生产的封建束缚起了重大的作用。</a:t>
            </a:r>
          </a:p>
          <a:p>
            <a:pPr>
              <a:lnSpc>
                <a:spcPct val="130000"/>
              </a:lnSpc>
            </a:pPr>
            <a:r>
              <a:rPr lang="en-US" altLang="zh-CN" sz="1355"/>
              <a:t>                                                                                                                                                              </a:t>
            </a:r>
          </a:p>
          <a:p>
            <a:pPr algn="r">
              <a:lnSpc>
                <a:spcPct val="130000"/>
              </a:lnSpc>
            </a:pPr>
            <a:r>
              <a:rPr lang="en-US" altLang="zh-CN" sz="1355"/>
              <a:t>——</a:t>
            </a:r>
            <a:r>
              <a:rPr lang="zh-CN" altLang="zh-CN" sz="1355"/>
              <a:t>吴于廑、齐世荣：《世界史</a:t>
            </a:r>
            <a:r>
              <a:rPr lang="en-US" altLang="zh-CN" sz="1355"/>
              <a:t>·</a:t>
            </a:r>
            <a:r>
              <a:rPr lang="zh-CN" altLang="zh-CN" sz="1355"/>
              <a:t>近代史》上</a:t>
            </a:r>
            <a:endParaRPr lang="zh-CN" altLang="en-US" sz="1355"/>
          </a:p>
        </p:txBody>
      </p:sp>
      <p:sp>
        <p:nvSpPr>
          <p:cNvPr id="5" name="矩形 4"/>
          <p:cNvSpPr/>
          <p:nvPr/>
        </p:nvSpPr>
        <p:spPr>
          <a:xfrm>
            <a:off x="379059" y="4645396"/>
            <a:ext cx="11432738" cy="1778635"/>
          </a:xfrm>
          <a:prstGeom prst="rect">
            <a:avLst/>
          </a:prstGeom>
          <a:ln>
            <a:solidFill>
              <a:srgbClr val="F0B700"/>
            </a:solidFill>
          </a:ln>
        </p:spPr>
        <p:txBody>
          <a:bodyPr wrap="square">
            <a:spAutoFit/>
          </a:bodyPr>
          <a:lstStyle>
            <a:defPPr/>
          </a:lstStyle>
          <a:p>
            <a:pPr>
              <a:lnSpc>
                <a:spcPct val="130000"/>
              </a:lnSpc>
            </a:pPr>
            <a:r>
              <a:rPr lang="zh-CN" altLang="en-US" sz="2105"/>
              <a:t>材料：</a:t>
            </a:r>
            <a:r>
              <a:rPr lang="zh-CN" altLang="en-US" sz="2105">
                <a:latin typeface="楷体" panose="02010609060101010101" pitchFamily="49" charset="-122"/>
                <a:ea typeface="楷体" panose="02010609060101010101" pitchFamily="49" charset="-122"/>
              </a:rPr>
              <a:t>殖民制度大大地促进了贸易和航运的发展。“垄断公司”是资本积聚的强有力的手段。殖民地为</a:t>
            </a:r>
            <a:r>
              <a:rPr lang="zh-CN" altLang="en-US" sz="2105">
                <a:highlight>
                  <a:srgbClr val="FFFF00"/>
                </a:highlight>
                <a:latin typeface="楷体" panose="02010609060101010101" pitchFamily="49" charset="-122"/>
                <a:ea typeface="楷体" panose="02010609060101010101" pitchFamily="49" charset="-122"/>
              </a:rPr>
              <a:t>迅速产生的工场手工业保证了销售市场以及由市场垄断所引起的成倍积累</a:t>
            </a:r>
            <a:r>
              <a:rPr lang="zh-CN" altLang="en-US" sz="2105">
                <a:latin typeface="楷体" panose="02010609060101010101" pitchFamily="49" charset="-122"/>
                <a:ea typeface="楷体" panose="02010609060101010101" pitchFamily="49" charset="-122"/>
              </a:rPr>
              <a:t>。在欧洲以外直接靠掠夺、奴役和杀人越货而夺得的财宝，源源流入宗主国，在这里转化为资本。</a:t>
            </a:r>
          </a:p>
          <a:p>
            <a:pPr>
              <a:lnSpc>
                <a:spcPct val="130000"/>
              </a:lnSpc>
            </a:pPr>
            <a:r>
              <a:rPr lang="zh-CN" altLang="en-US" sz="2105">
                <a:latin typeface="楷体" panose="02010609060101010101" pitchFamily="49" charset="-122"/>
                <a:ea typeface="楷体" panose="02010609060101010101" pitchFamily="49" charset="-122"/>
              </a:rPr>
              <a:t>                                              </a:t>
            </a:r>
            <a:r>
              <a:rPr lang="en-US" altLang="zh-CN" sz="1355"/>
              <a:t>——</a:t>
            </a:r>
            <a:r>
              <a:rPr lang="zh-CN" altLang="en-US" sz="1355"/>
              <a:t>［德］马克思</a:t>
            </a:r>
            <a:r>
              <a:rPr lang="en-US" altLang="zh-CN" sz="1355"/>
              <a:t>《</a:t>
            </a:r>
            <a:r>
              <a:rPr lang="zh-CN" altLang="en-US" sz="1355"/>
              <a:t>资本论</a:t>
            </a:r>
            <a:r>
              <a:rPr lang="en-US" altLang="zh-CN" sz="1355"/>
              <a:t>》</a:t>
            </a:r>
            <a:r>
              <a:rPr lang="zh-CN" altLang="en-US" sz="1355"/>
              <a:t>，</a:t>
            </a:r>
            <a:r>
              <a:rPr lang="en-US" altLang="zh-CN" sz="1355"/>
              <a:t>《</a:t>
            </a:r>
            <a:r>
              <a:rPr lang="zh-CN" altLang="en-US" sz="1355"/>
              <a:t>马克思恩格斯文集</a:t>
            </a:r>
            <a:r>
              <a:rPr lang="en-US" altLang="zh-CN" sz="1355"/>
              <a:t>》</a:t>
            </a:r>
            <a:r>
              <a:rPr lang="zh-CN" altLang="en-US" sz="1355"/>
              <a:t>第五卷</a:t>
            </a:r>
          </a:p>
        </p:txBody>
      </p:sp>
      <p:pic>
        <p:nvPicPr>
          <p:cNvPr id="6" name="New picture" hidden="1"/>
          <p:cNvPicPr/>
          <p:nvPr/>
        </p:nvPicPr>
        <p:blipFill>
          <a:blip r:embed="rId2"/>
          <a:stretch>
            <a:fillRect/>
          </a:stretch>
        </p:blipFill>
        <p:spPr>
          <a:xfrm>
            <a:off x="11798300" y="11049000"/>
            <a:ext cx="304800" cy="279400"/>
          </a:xfrm>
          <a:prstGeom prst="cube">
            <a:avLst/>
          </a:prstGeom>
        </p:spPr>
      </p:pic>
    </p:spTree>
  </p:cSld>
  <p:clrMapOvr>
    <a:masterClrMapping/>
  </p:clrMapOvr>
  <p:transition/>
  <p:timing/>
</p:sld>
</file>

<file path=ppt/tags/tag1.xml><?xml version="1.0" encoding="utf-8"?>
<p:tagLst xmlns:p="http://schemas.openxmlformats.org/presentationml/2006/main">
  <p:tag name="KSO_WM_TAG_VERSION" val="1.0"/>
  <p:tag name="KSO_WM_TEMPLATE_CATEGORY" val="custom"/>
  <p:tag name="KSO_WM_TEMPLATE_INDEX" val="20184553"/>
</p:tagLst>
</file>

<file path=ppt/tags/tag2.xml><?xml version="1.0" encoding="utf-8"?>
<p:tagLst xmlns:p="http://schemas.openxmlformats.org/presentationml/2006/main">
  <p:tag name="KSO_WM_TAG_VERSION" val="1.0"/>
  <p:tag name="KSO_WM_TEMPLATE_CATEGORY" val="custom"/>
  <p:tag name="KSO_WM_TEMPLATE_INDEX" val="20184553"/>
</p:tagLst>
</file>

<file path=ppt/tags/tag3.xml><?xml version="1.0" encoding="utf-8"?>
<p:tagLst xmlns:p="http://schemas.openxmlformats.org/presentationml/2006/main">
  <p:tag name="KSO_WM_BEAUTIFY_FLAG" val="#wm#"/>
  <p:tag name="KSO_WM_TAG_VERSION" val="1.0"/>
  <p:tag name="KSO_WM_TEMPLATE_CATEGORY" val="custom"/>
  <p:tag name="KSO_WM_TEMPLATE_INDEX" val="20184553"/>
  <p:tag name="KSO_WM_TEMPLATE_JOB_ID" val="2"/>
  <p:tag name="KSO_WM_TEMPLATE_OUTLINE_ID" val="15"/>
  <p:tag name="KSO_WM_TEMPLATE_SCENE_ID" val="1"/>
  <p:tag name="KSO_WM_TEMPLATE_THUMBS_INDEX" val="1、6、10、14、20、26、27、28、29、31"/>
  <p:tag name="KSO_WM_TEMPLATE_TOPIC_DEFAULT" val="1"/>
  <p:tag name="KSO_WM_TEMPLATE_TOPIC_ID" val="2869567"/>
</p:tagLst>
</file>

<file path=ppt/tags/tag4.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自定义 214">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青岛39中模板">
  <a:themeElements>
    <a:clrScheme name="大都市">
      <a:dk1>
        <a:sysClr val="windowText" lastClr="000000"/>
      </a:dk1>
      <a:lt1>
        <a:sysClr val="window" lastClr="FFFFFF"/>
      </a:lt1>
      <a:dk2>
        <a:srgbClr val="162F33"/>
      </a:dk2>
      <a:lt2>
        <a:srgbClr val="EAF0E0"/>
      </a:lt2>
      <a:accent1>
        <a:srgbClr val="50B4C8"/>
      </a:accent1>
      <a:accent2>
        <a:srgbClr val="A8B97F"/>
      </a:accent2>
      <a:accent3>
        <a:srgbClr val="9B9256"/>
      </a:accent3>
      <a:accent4>
        <a:srgbClr val="657689"/>
      </a:accent4>
      <a:accent5>
        <a:srgbClr val="7A855D"/>
      </a:accent5>
      <a:accent6>
        <a:srgbClr val="84AC9D"/>
      </a:accent6>
      <a:hlink>
        <a:srgbClr val="2370CD"/>
      </a:hlink>
      <a:folHlink>
        <a:srgbClr val="877589"/>
      </a:folHlink>
    </a:clrScheme>
    <a:fontScheme name="大都市">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大都市">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自定义</PresentationFormat>
  <Paragraphs>160</Paragraphs>
  <Slides>23</Slides>
  <Notes>2</Notes>
  <TotalTime>0</TotalTime>
  <HiddenSlides>0</HiddenSlides>
  <MMClips>0</MMClips>
  <ScaleCrop>0</ScaleCrop>
  <HeadingPairs>
    <vt:vector baseType="variant" size="6">
      <vt:variant>
        <vt:lpstr>Fonts used</vt:lpstr>
      </vt:variant>
      <vt:variant>
        <vt:i4>13</vt:i4>
      </vt:variant>
      <vt:variant>
        <vt:lpstr>Theme</vt:lpstr>
      </vt:variant>
      <vt:variant>
        <vt:i4>1</vt:i4>
      </vt:variant>
      <vt:variant>
        <vt:lpstr>Slide Titles</vt:lpstr>
      </vt:variant>
      <vt:variant>
        <vt:i4>23</vt:i4>
      </vt:variant>
    </vt:vector>
  </HeadingPairs>
  <TitlesOfParts>
    <vt:vector baseType="lpstr" size="37">
      <vt:lpstr>Arial</vt:lpstr>
      <vt:lpstr>微软雅黑</vt:lpstr>
      <vt:lpstr>黑体</vt:lpstr>
      <vt:lpstr>Calibri</vt:lpstr>
      <vt:lpstr>宋体</vt:lpstr>
      <vt:lpstr>Calibri Light</vt:lpstr>
      <vt:lpstr>Times New Roman</vt:lpstr>
      <vt:lpstr>仓耳爱民小楷 W01</vt:lpstr>
      <vt:lpstr>楷体</vt:lpstr>
      <vt:lpstr>寒蝉手拙体</vt:lpstr>
      <vt:lpstr>仿宋</vt:lpstr>
      <vt:lpstr>方正清刻本悦宋简体</vt:lpstr>
      <vt:lpstr>Wingdings</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12</cp:revision>
  <dcterms:created xsi:type="dcterms:W3CDTF">2018-03-01T02:03:00Z</dcterms:created>
  <dcterms:modified xsi:type="dcterms:W3CDTF">2020-07-12T03:25:50Z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2052-11.1.0.9584</vt:lpwstr>
  </property>
</Properties>
</file>