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8" r:id="rId3"/>
    <p:sldId id="277" r:id="rId5"/>
    <p:sldId id="264" r:id="rId6"/>
    <p:sldId id="257" r:id="rId7"/>
    <p:sldId id="278" r:id="rId8"/>
    <p:sldId id="265" r:id="rId9"/>
    <p:sldId id="279" r:id="rId10"/>
    <p:sldId id="280" r:id="rId11"/>
    <p:sldId id="281" r:id="rId12"/>
    <p:sldId id="282" r:id="rId13"/>
    <p:sldId id="283" r:id="rId14"/>
    <p:sldId id="285" r:id="rId15"/>
    <p:sldId id="287" r:id="rId16"/>
    <p:sldId id="288" r:id="rId17"/>
    <p:sldId id="258" r:id="rId18"/>
    <p:sldId id="271" r:id="rId19"/>
    <p:sldId id="275" r:id="rId20"/>
    <p:sldId id="263" r:id="rId21"/>
    <p:sldId id="273" r:id="rId22"/>
    <p:sldId id="290" r:id="rId23"/>
    <p:sldId id="274" r:id="rId24"/>
    <p:sldId id="295" r:id="rId25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666" y="-90"/>
      </p:cViewPr>
      <p:guideLst>
        <p:guide orient="horz" pos="1548"/>
        <p:guide pos="293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1643826-FAE0-4926-9B3F-EF9327A245F4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EAFDCA-023E-4D01-9415-61B41A8EE08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9" Type="http://schemas.openxmlformats.org/officeDocument/2006/relationships/hyperlink" Target="http://www.1ppt.com/word/" TargetMode="External"/><Relationship Id="rId8" Type="http://schemas.openxmlformats.org/officeDocument/2006/relationships/hyperlink" Target="http://www.1ppt.com/powerpoint/" TargetMode="External"/><Relationship Id="rId7" Type="http://schemas.openxmlformats.org/officeDocument/2006/relationships/hyperlink" Target="http://www.1ppt.com/xiazai/" TargetMode="External"/><Relationship Id="rId6" Type="http://schemas.openxmlformats.org/officeDocument/2006/relationships/hyperlink" Target="http://www.1ppt.com/tubiao/" TargetMode="External"/><Relationship Id="rId5" Type="http://schemas.openxmlformats.org/officeDocument/2006/relationships/hyperlink" Target="http://www.1ppt.com/beijing/" TargetMode="External"/><Relationship Id="rId4" Type="http://schemas.openxmlformats.org/officeDocument/2006/relationships/hyperlink" Target="http://www.1ppt.com/sucai/" TargetMode="External"/><Relationship Id="rId3" Type="http://schemas.openxmlformats.org/officeDocument/2006/relationships/hyperlink" Target="http://www.1ppt.com/moban/" TargetMode="External"/><Relationship Id="rId24" Type="http://schemas.openxmlformats.org/officeDocument/2006/relationships/hyperlink" Target="http://www.1ppt.com/kejian/lishi/" TargetMode="External"/><Relationship Id="rId23" Type="http://schemas.openxmlformats.org/officeDocument/2006/relationships/hyperlink" Target="http://www.1ppt.com/kejian/dili/" TargetMode="External"/><Relationship Id="rId22" Type="http://schemas.openxmlformats.org/officeDocument/2006/relationships/hyperlink" Target="http://www.1ppt.com/kejian/shengwu/" TargetMode="External"/><Relationship Id="rId21" Type="http://schemas.openxmlformats.org/officeDocument/2006/relationships/hyperlink" Target="http://www.1ppt.com/kejian/huaxue/" TargetMode="External"/><Relationship Id="rId20" Type="http://schemas.openxmlformats.org/officeDocument/2006/relationships/hyperlink" Target="http://www.1ppt.com/kejian/wuli/" TargetMode="External"/><Relationship Id="rId2" Type="http://schemas.openxmlformats.org/officeDocument/2006/relationships/notesMaster" Target="../notesMasters/notesMaster1.xml"/><Relationship Id="rId19" Type="http://schemas.openxmlformats.org/officeDocument/2006/relationships/hyperlink" Target="http://www.1ppt.com/kejian/kexue/" TargetMode="External"/><Relationship Id="rId18" Type="http://schemas.openxmlformats.org/officeDocument/2006/relationships/hyperlink" Target="http://www.1ppt.com/kejian/meishu/" TargetMode="External"/><Relationship Id="rId17" Type="http://schemas.openxmlformats.org/officeDocument/2006/relationships/hyperlink" Target="http://www.1ppt.com/kejian/yingyu/" TargetMode="External"/><Relationship Id="rId16" Type="http://schemas.openxmlformats.org/officeDocument/2006/relationships/hyperlink" Target="http://www.1ppt.com/kejian/shuxue/" TargetMode="External"/><Relationship Id="rId15" Type="http://schemas.openxmlformats.org/officeDocument/2006/relationships/hyperlink" Target="http://www.1ppt.com/kejian/yuwen/" TargetMode="External"/><Relationship Id="rId14" Type="http://schemas.openxmlformats.org/officeDocument/2006/relationships/hyperlink" Target="http://www.1ppt.com/kejian/" TargetMode="External"/><Relationship Id="rId13" Type="http://schemas.openxmlformats.org/officeDocument/2006/relationships/hyperlink" Target="http://www.1ppt.com/jianli/" TargetMode="External"/><Relationship Id="rId12" Type="http://schemas.openxmlformats.org/officeDocument/2006/relationships/hyperlink" Target="http://www.1ppt.com/jiaoan/" TargetMode="External"/><Relationship Id="rId11" Type="http://schemas.openxmlformats.org/officeDocument/2006/relationships/hyperlink" Target="http://www.1ppt.com/shiti/" TargetMode="External"/><Relationship Id="rId10" Type="http://schemas.openxmlformats.org/officeDocument/2006/relationships/hyperlink" Target="http://www.1ppt.com/excel/" TargetMode="Externa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7%A4%BE%E4%BC%9A%E4%B8%BB%E4%B9%89%E8%BF%90%E5%8A%A8&amp;tn=SE_PcZhidaonwhc_ngpagmjz&amp;rsv_dl=gh_pc_zhidao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7%A4%BE%E4%BC%9A%E4%B8%BB%E4%B9%89%E8%BF%90%E5%8A%A8&amp;tn=SE_PcZhidaonwhc_ngpagmjz&amp;rsv_dl=gh_pc_zhidao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7%A4%BE%E4%BC%9A%E4%B8%BB%E4%B9%89%E8%BF%90%E5%8A%A8&amp;tn=SE_PcZhidaonwhc_ngpagmjz&amp;rsv_dl=gh_pc_zhidao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7%A4%BE%E4%BC%9A%E4%B8%BB%E4%B9%89%E8%BF%90%E5%8A%A8&amp;tn=SE_PcZhidaonwhc_ngpagmjz&amp;rsv_dl=gh_pc_zhidao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7%A4%BE%E4%BC%9A%E4%B8%BB%E4%B9%89%E8%BF%90%E5%8A%A8&amp;tn=SE_PcZhidaonwhc_ngpagmjz&amp;rsv_dl=gh_pc_zhidao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aidu.com/s?wd=%E7%A4%BE%E4%BC%9A%E4%B8%BB%E4%B9%89%E8%BF%90%E5%8A%A8&amp;tn=SE_PcZhidaonwhc_ngpagmjz&amp;rsv_dl=gh_pc_zhidao" TargetMode="Externa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8FBF740-CDB1-495C-AF83-16ACF5CF859B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94E6DF3E-368E-437B-A2A6-92005359DD63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10FBD5A2-4344-4FF5-81E1-4657BEF59804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个人简历：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37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05D8F4C5-4F47-46C2-B721-88644A352567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20</a:t>
            </a:r>
            <a:r>
              <a:rPr lang="zh-CN" altLang="en-US" smtClean="0"/>
              <a:t>世纪的百年历史中，世界</a:t>
            </a:r>
            <a:r>
              <a:rPr lang="zh-CN" altLang="en-US" smtClean="0">
                <a:hlinkClick r:id="rId3"/>
              </a:rPr>
              <a:t>社会主义运动</a:t>
            </a:r>
            <a:r>
              <a:rPr lang="zh-CN" altLang="en-US" smtClean="0"/>
              <a:t>既有辉煌，也有严重挫折。我们要吸取苏共解体的教训，随着改革开放的深入和社会主义市场经济的发展，我国的社会生活发生了广泛而深刻的变化，严治党，进一步全面提高全党特别是党的干部队伍的素质，成为十分紧迫的任</a:t>
            </a:r>
            <a:endParaRPr lang="zh-CN" altLang="en-US" smtClean="0"/>
          </a:p>
        </p:txBody>
      </p:sp>
      <p:sp>
        <p:nvSpPr>
          <p:cNvPr id="3482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3D9043F-91B8-48B1-9A37-F71F0E95856B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20</a:t>
            </a:r>
            <a:r>
              <a:rPr lang="zh-CN" altLang="en-US" smtClean="0"/>
              <a:t>世纪的百年历史中，世界</a:t>
            </a:r>
            <a:r>
              <a:rPr lang="zh-CN" altLang="en-US" smtClean="0">
                <a:hlinkClick r:id="rId3"/>
              </a:rPr>
              <a:t>社会主义运动</a:t>
            </a:r>
            <a:r>
              <a:rPr lang="zh-CN" altLang="en-US" smtClean="0"/>
              <a:t>既有辉煌，也有严重挫折。我们要吸取苏共解体的教训，随着改革开放的深入和社会主义市场经济的发展，我国的社会生活发生了广泛而深刻的变化，严治党，进一步全面提高全党特别是党的干部队伍的素质，成为十分紧迫的任</a:t>
            </a:r>
            <a:endParaRPr lang="zh-CN" altLang="en-US" smtClean="0"/>
          </a:p>
        </p:txBody>
      </p:sp>
      <p:sp>
        <p:nvSpPr>
          <p:cNvPr id="358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63D3BA4-B248-4699-9165-3A4F528968CD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20</a:t>
            </a:r>
            <a:r>
              <a:rPr lang="zh-CN" altLang="en-US" smtClean="0"/>
              <a:t>世纪的百年历史中，世界</a:t>
            </a:r>
            <a:r>
              <a:rPr lang="zh-CN" altLang="en-US" smtClean="0">
                <a:hlinkClick r:id="rId3"/>
              </a:rPr>
              <a:t>社会主义运动</a:t>
            </a:r>
            <a:r>
              <a:rPr lang="zh-CN" altLang="en-US" smtClean="0"/>
              <a:t>既有辉煌，也有严重挫折。我们要吸取苏共解体的教训，随着改革开放的深入和社会主义市场经济的发展，我国的社会生活发生了广泛而深刻的变化，严治党，进一步全面提高全党特别是党的干部队伍的素质，成为十分紧迫的任</a:t>
            </a:r>
            <a:endParaRPr lang="zh-CN" altLang="en-US" smtClean="0"/>
          </a:p>
        </p:txBody>
      </p:sp>
      <p:sp>
        <p:nvSpPr>
          <p:cNvPr id="368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FA818CE-2B8E-4192-9471-7966E7495A7A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20</a:t>
            </a:r>
            <a:r>
              <a:rPr lang="zh-CN" altLang="en-US" smtClean="0"/>
              <a:t>世纪的百年历史中，世界</a:t>
            </a:r>
            <a:r>
              <a:rPr lang="zh-CN" altLang="en-US" smtClean="0">
                <a:hlinkClick r:id="rId3"/>
              </a:rPr>
              <a:t>社会主义运动</a:t>
            </a:r>
            <a:r>
              <a:rPr lang="zh-CN" altLang="en-US" smtClean="0"/>
              <a:t>既有辉煌，也有严重挫折。我们要吸取苏共解体的教训，随着改革开放的深入和社会主义市场经济的发展，我国的社会生活发生了广泛而深刻的变化，严治党，进一步全面提高全党特别是党的干部队伍的素质，成为十分紧迫的任</a:t>
            </a:r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1948E876-CED4-4856-B32D-675F0C8E0F71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20</a:t>
            </a:r>
            <a:r>
              <a:rPr lang="zh-CN" altLang="en-US" smtClean="0"/>
              <a:t>世纪的百年历史中，世界</a:t>
            </a:r>
            <a:r>
              <a:rPr lang="zh-CN" altLang="en-US" smtClean="0">
                <a:hlinkClick r:id="rId3"/>
              </a:rPr>
              <a:t>社会主义运动</a:t>
            </a:r>
            <a:r>
              <a:rPr lang="zh-CN" altLang="en-US" smtClean="0"/>
              <a:t>既有辉煌，也有严重挫折。我们要吸取苏共解体的教训，随着改革开放的深入和社会主义市场经济的发展，我国的社会生活发生了广泛而深刻的变化，严治党，进一步全面提高全党特别是党的干部队伍的素质，成为十分紧迫的任</a:t>
            </a:r>
            <a:endParaRPr lang="zh-CN" altLang="en-US" smtClean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229E4EDE-025C-4BDC-A257-BB3AAC4F2622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20</a:t>
            </a:r>
            <a:r>
              <a:rPr lang="zh-CN" altLang="en-US" smtClean="0"/>
              <a:t>世纪的百年历史中，世界</a:t>
            </a:r>
            <a:r>
              <a:rPr lang="zh-CN" altLang="en-US" smtClean="0">
                <a:hlinkClick r:id="rId3"/>
              </a:rPr>
              <a:t>社会主义运动</a:t>
            </a:r>
            <a:r>
              <a:rPr lang="zh-CN" altLang="en-US" smtClean="0"/>
              <a:t>既有辉煌，也有严重挫折。我们要吸取苏共解体的教训，随着改革开放的深入和社会主义市场经济的发展，我国的社会生活发生了广泛而深刻的变化，严治党，进一步全面提高全党特别是党的干部队伍的素质，成为十分紧迫的任</a:t>
            </a: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59A86B4-016E-4845-96C3-8FBDBF6F380C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进入</a:t>
            </a:r>
            <a:r>
              <a:rPr lang="en-US" altLang="zh-CN" smtClean="0"/>
              <a:t>21</a:t>
            </a:r>
            <a:r>
              <a:rPr lang="zh-CN" altLang="en-US" smtClean="0"/>
              <a:t>世纪的第二个十年，习近平总书记在继承前代科学理论的基础上，发展性的提出新时代中国特色社会主义思想，</a:t>
            </a:r>
            <a:endParaRPr lang="zh-CN" altLang="en-US" smtClean="0"/>
          </a:p>
        </p:txBody>
      </p:sp>
      <p:sp>
        <p:nvSpPr>
          <p:cNvPr id="430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CA8DC242-4D8D-4F82-942E-58CC07C17238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进入</a:t>
            </a:r>
            <a:r>
              <a:rPr lang="en-US" altLang="zh-CN" smtClean="0"/>
              <a:t>21</a:t>
            </a:r>
            <a:r>
              <a:rPr lang="zh-CN" altLang="en-US" smtClean="0"/>
              <a:t>世纪的第二个十年，习近平总书记在继承前代科学理论的基础上，发展性的提出新时代中国特色社会主义思想，</a:t>
            </a:r>
            <a:endParaRPr lang="zh-CN" altLang="en-US" smtClean="0"/>
          </a:p>
        </p:txBody>
      </p:sp>
      <p:sp>
        <p:nvSpPr>
          <p:cNvPr id="4506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3121A521-8E75-450C-B0F6-F04720B49804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进入</a:t>
            </a:r>
            <a:r>
              <a:rPr lang="en-US" altLang="zh-CN" smtClean="0"/>
              <a:t>21</a:t>
            </a:r>
            <a:r>
              <a:rPr lang="zh-CN" altLang="en-US" smtClean="0"/>
              <a:t>世纪的第二个十年，习近平总书记在继承前代科学理论的基础上，发展性的提出新时代中国特色社会主义思想，</a:t>
            </a:r>
            <a:endParaRPr lang="zh-CN" altLang="en-US" smtClean="0"/>
          </a:p>
        </p:txBody>
      </p:sp>
      <p:sp>
        <p:nvSpPr>
          <p:cNvPr id="4608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4E478C4-B203-455F-B581-20DF607D7B6A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813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1044B12E-1119-429A-A56B-9988C93E983F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915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5C3574C-7F21-4B2C-A8B1-40CFD0A7BA9F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在综合国力不断提升的同时，我们</a:t>
            </a:r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7ECEC805-AC13-4A9F-980E-477B15AFDB7B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在综合国力不断提升的同时，我们</a:t>
            </a:r>
            <a:endParaRPr lang="zh-CN" altLang="en-US" smtClean="0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F72583B-A467-4691-97CE-45687A6BA442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4D826356-1E77-43DD-B99E-AF7C08E81808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在综合国力不断提升的同时，我们</a:t>
            </a:r>
            <a:endParaRPr lang="zh-CN" altLang="en-US" smtClean="0"/>
          </a:p>
        </p:txBody>
      </p:sp>
      <p:sp>
        <p:nvSpPr>
          <p:cNvPr id="532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F1577F48-8726-4F74-8949-11C93EFC7E78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9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Placeholder 2"/>
          <p:cNvSpPr>
            <a:spLocks noGrp="1" noChangeArrowheads="1"/>
          </p:cNvSpPr>
          <p:nvPr>
            <p:ph type="subTitle" idx="1"/>
          </p:nvPr>
        </p:nvSpPr>
        <p:spPr>
          <a:xfrm>
            <a:off x="3286126" y="2235994"/>
            <a:ext cx="5438775" cy="40005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400">
                <a:solidFill>
                  <a:schemeClr val="accent2"/>
                </a:solidFill>
              </a:defRPr>
            </a:lvl1pPr>
          </a:lstStyle>
          <a:p>
            <a:r>
              <a:rPr lang="zh-CN" altLang="en-US" smtClean="0"/>
              <a:t>单击此处编辑母版副标题样式</a:t>
            </a:r>
            <a:endParaRPr lang="zh-CN"/>
          </a:p>
        </p:txBody>
      </p:sp>
      <p:sp>
        <p:nvSpPr>
          <p:cNvPr id="3079" name="Title Placeholder 1"/>
          <p:cNvSpPr>
            <a:spLocks noGrp="1" noChangeArrowheads="1"/>
          </p:cNvSpPr>
          <p:nvPr>
            <p:ph type="ctrTitle"/>
          </p:nvPr>
        </p:nvSpPr>
        <p:spPr>
          <a:xfrm>
            <a:off x="3276601" y="1447801"/>
            <a:ext cx="5438775" cy="716756"/>
          </a:xfrm>
        </p:spPr>
        <p:txBody>
          <a:bodyPr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B9183F6-16F1-42A2-8167-4CF8E1B0D805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2133600" y="1047750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www.1ppt.com/fanwen/       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www.1ppt.com/jiaoan/         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www.1ppt.com/kejian/shuxue/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www.1ppt.com/kejian/meishu/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www.1ppt.com/kejian/wuli/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www.1ppt.com/kejian/shengwu/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www.1ppt.com/kejian/lishi/  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A9EEF-9E18-4EA0-B51D-8AAF23161869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974F8-82F2-416D-8768-06CFD9113BC1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85775" y="904875"/>
            <a:ext cx="3968750" cy="379809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06925" y="904875"/>
            <a:ext cx="3968750" cy="379809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53A6C-127E-4382-BCA3-C37C8BE0E647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52224-2EA0-41A9-A756-3CBA12E452EA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B6021-24B0-4D6A-BE24-9E7FE0212198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5599B-CEF8-44CD-B684-8B68483B2782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112EF-50FC-45EF-AC63-9AADC8B967F8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8030F-6B00-4535-B7E5-8837575C3004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6EABD-CFBD-4CB5-AF74-5C9975B39B77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53201" y="189310"/>
            <a:ext cx="2022475" cy="451365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85776" y="189310"/>
            <a:ext cx="5915025" cy="451365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9E90A-BA25-49EC-9FBB-29D5B12BC58A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8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</a:ln>
        </p:spPr>
        <p:txBody>
          <a:bodyPr lIns="109717" tIns="54858" rIns="109717" bIns="54858" anchor="ctr"/>
          <a:lstStyle/>
          <a:p>
            <a:pPr algn="ctr" eaLnBrk="0" hangingPunct="0">
              <a:defRPr/>
            </a:pPr>
            <a:endParaRPr lang="zh-CN" altLang="en-US" sz="1500">
              <a:solidFill>
                <a:srgbClr val="FFFFFF"/>
              </a:solidFill>
            </a:endParaRPr>
          </a:p>
        </p:txBody>
      </p:sp>
      <p:sp>
        <p:nvSpPr>
          <p:cNvPr id="2051" name="矩形 12"/>
          <p:cNvSpPr>
            <a:spLocks noChangeArrowheads="1"/>
          </p:cNvSpPr>
          <p:nvPr/>
        </p:nvSpPr>
        <p:spPr bwMode="auto">
          <a:xfrm>
            <a:off x="0" y="136923"/>
            <a:ext cx="9144000" cy="62031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lIns="109717" tIns="54858" rIns="109717" bIns="54858" anchor="ctr"/>
          <a:lstStyle/>
          <a:p>
            <a:pPr algn="ctr" eaLnBrk="0" hangingPunct="0">
              <a:defRPr/>
            </a:pPr>
            <a:endParaRPr lang="zh-CN" altLang="en-US" sz="1500">
              <a:solidFill>
                <a:srgbClr val="FFFFFF"/>
              </a:solidFill>
            </a:endParaRPr>
          </a:p>
        </p:txBody>
      </p:sp>
      <p:sp>
        <p:nvSpPr>
          <p:cNvPr id="205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85775" y="904875"/>
            <a:ext cx="8089900" cy="379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9717" tIns="54858" rIns="109717" bIns="54858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  <a:endParaRPr lang="zh-CN" smtClean="0"/>
          </a:p>
          <a:p>
            <a:pPr lvl="1"/>
            <a:r>
              <a:rPr lang="zh-CN" smtClean="0"/>
              <a:t>第二级</a:t>
            </a:r>
            <a:endParaRPr lang="zh-CN" smtClean="0"/>
          </a:p>
        </p:txBody>
      </p:sp>
      <p:sp>
        <p:nvSpPr>
          <p:cNvPr id="2053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4767263"/>
            <a:ext cx="2057400" cy="2738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109717" tIns="54858" rIns="109717" bIns="54858" numCol="1" anchor="ctr" anchorCtr="0" compatLnSpc="1"/>
          <a:lstStyle>
            <a:lvl1pPr eaLnBrk="0" hangingPunct="0">
              <a:defRPr sz="10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4767263"/>
            <a:ext cx="3086100" cy="2738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109717" tIns="54858" rIns="109717" bIns="54858" numCol="1" anchor="ctr" anchorCtr="0" compatLnSpc="1"/>
          <a:lstStyle>
            <a:lvl1pPr algn="ctr" eaLnBrk="0" hangingPunct="0">
              <a:defRPr sz="10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4767263"/>
            <a:ext cx="2057400" cy="2738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109717" tIns="54858" rIns="109717" bIns="54858" numCol="1" anchor="ctr" anchorCtr="0" compatLnSpc="1"/>
          <a:lstStyle>
            <a:lvl1pPr algn="r" eaLnBrk="0" hangingPunct="0">
              <a:defRPr sz="1000" smtClean="0"/>
            </a:lvl1pPr>
          </a:lstStyle>
          <a:p>
            <a:pPr>
              <a:defRPr/>
            </a:pPr>
            <a:fld id="{B203A43D-2CB4-4A33-B774-7F1C2A1AC4DA}" type="slidenum">
              <a:rPr lang="en-US" altLang="zh-CN" smtClean="0"/>
            </a:fld>
            <a:endParaRPr lang="en-US" altLang="zh-CN"/>
          </a:p>
        </p:txBody>
      </p:sp>
      <p:sp>
        <p:nvSpPr>
          <p:cNvPr id="205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85775" y="189310"/>
            <a:ext cx="8089900" cy="50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9717" tIns="54858" rIns="109717" bIns="54858" numCol="1" anchor="b" anchorCtr="0" compatLnSpc="1"/>
          <a:lstStyle/>
          <a:p>
            <a:pPr lvl="0"/>
            <a:r>
              <a:rPr lang="zh-CN" smtClean="0"/>
              <a:t>单击此处编辑母版标题样式</a:t>
            </a:r>
            <a:endParaRPr lang="zh-CN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+mj-lt"/>
          <a:ea typeface="+mj-ea"/>
          <a:cs typeface="+mj-cs"/>
        </a:defRPr>
      </a:lvl1pPr>
      <a:lvl2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2pPr>
      <a:lvl3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3pPr>
      <a:lvl4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4pPr>
      <a:lvl5pPr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5pPr>
      <a:lvl6pPr marL="4572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6pPr>
      <a:lvl7pPr marL="9144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7pPr>
      <a:lvl8pPr marL="13716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8pPr>
      <a:lvl9pPr marL="1828800" algn="l" defTabSz="82232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b="1">
          <a:solidFill>
            <a:schemeClr val="bg1"/>
          </a:solidFill>
          <a:latin typeface="Tempus Sans ITC" panose="04020404030D07020202" pitchFamily="82" charset="0"/>
          <a:ea typeface="幼圆" panose="02010509060101010101" pitchFamily="49" charset="-122"/>
        </a:defRPr>
      </a:lvl9pPr>
    </p:titleStyle>
    <p:bodyStyle>
      <a:lvl1pPr marL="320675" indent="-320675" algn="l" defTabSz="822325" rtl="0" eaLnBrk="1" fontAlgn="base" hangingPunct="1">
        <a:lnSpc>
          <a:spcPct val="90000"/>
        </a:lnSpc>
        <a:spcBef>
          <a:spcPts val="1350"/>
        </a:spcBef>
        <a:spcAft>
          <a:spcPct val="0"/>
        </a:spcAft>
        <a:buClr>
          <a:schemeClr val="accent1"/>
        </a:buClr>
        <a:buSzPct val="60000"/>
        <a:buFont typeface="Wingdings" panose="05000000000000000000" pitchFamily="2" charset="2"/>
        <a:buChar char="m"/>
        <a:defRPr sz="2800">
          <a:solidFill>
            <a:schemeClr val="accent1"/>
          </a:solidFill>
          <a:latin typeface="+mn-lt"/>
          <a:ea typeface="+mn-ea"/>
          <a:cs typeface="+mn-cs"/>
        </a:defRPr>
      </a:lvl1pPr>
      <a:lvl2pPr marL="320675" indent="-320675" algn="l" defTabSz="822325" rtl="0" eaLnBrk="1" fontAlgn="base" hangingPunct="1">
        <a:lnSpc>
          <a:spcPct val="130000"/>
        </a:lnSpc>
        <a:spcBef>
          <a:spcPct val="0"/>
        </a:spcBef>
        <a:spcAft>
          <a:spcPct val="0"/>
        </a:spcAft>
        <a:buFont typeface="Calibri" panose="020F0502020204030204" pitchFamily="34" charset="0"/>
        <a:buChar char=" "/>
        <a:defRPr sz="1900">
          <a:solidFill>
            <a:schemeClr val="tx1"/>
          </a:solidFill>
          <a:latin typeface="+mn-lt"/>
          <a:ea typeface="+mn-ea"/>
        </a:defRPr>
      </a:lvl2pPr>
      <a:lvl3pPr marL="1028700" indent="-20637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2400">
          <a:solidFill>
            <a:srgbClr val="7F7F7F"/>
          </a:solidFill>
          <a:latin typeface="+mn-lt"/>
          <a:ea typeface="+mn-ea"/>
        </a:defRPr>
      </a:lvl3pPr>
      <a:lvl4pPr marL="1440180" indent="-20510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4pPr>
      <a:lvl5pPr marL="1851025" indent="-20510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5pPr>
      <a:lvl6pPr marL="2308225" indent="-20510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6pPr>
      <a:lvl7pPr marL="2765425" indent="-20510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7pPr>
      <a:lvl8pPr marL="3222625" indent="-20510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8pPr>
      <a:lvl9pPr marL="3679825" indent="-205105" algn="l" defTabSz="82232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Calibri" panose="020F0502020204030204" pitchFamily="34" charset="0"/>
        <a:buChar char="•"/>
        <a:defRPr sz="1500">
          <a:solidFill>
            <a:srgbClr val="7F7F7F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3.jpe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49605" y="190500"/>
            <a:ext cx="8139113" cy="1299210"/>
          </a:xfrm>
        </p:spPr>
        <p:txBody>
          <a:bodyPr/>
          <a:lstStyle/>
          <a:p>
            <a:r>
              <a:rPr lang="zh-CN" altLang="en-US">
                <a:solidFill>
                  <a:srgbClr val="FF0000"/>
                </a:solidFill>
                <a:effectLst/>
              </a:rPr>
              <a:t>第</a:t>
            </a:r>
            <a:r>
              <a:rPr lang="en-US" altLang="zh-CN">
                <a:solidFill>
                  <a:srgbClr val="FF0000"/>
                </a:solidFill>
                <a:effectLst/>
              </a:rPr>
              <a:t>29</a:t>
            </a:r>
            <a:r>
              <a:rPr lang="zh-CN" altLang="en-US">
                <a:solidFill>
                  <a:srgbClr val="FF0000"/>
                </a:solidFill>
                <a:effectLst/>
              </a:rPr>
              <a:t>课 </a:t>
            </a:r>
            <a:br>
              <a:rPr lang="zh-CN" altLang="en-US">
                <a:solidFill>
                  <a:srgbClr val="FF0000"/>
                </a:solidFill>
                <a:effectLst/>
              </a:rPr>
            </a:br>
            <a:r>
              <a:rPr lang="zh-CN" altLang="en-US">
                <a:solidFill>
                  <a:srgbClr val="FF0000"/>
                </a:solidFill>
                <a:effectLst/>
              </a:rPr>
              <a:t> 改革开放以来的巨大成就</a:t>
            </a:r>
            <a:endParaRPr lang="zh-CN" altLang="en-US">
              <a:solidFill>
                <a:srgbClr val="FF0000"/>
              </a:solidFill>
              <a:effectLst/>
            </a:endParaRPr>
          </a:p>
        </p:txBody>
      </p:sp>
      <p:pic>
        <p:nvPicPr>
          <p:cNvPr id="2052" name="Picture 3" descr="C:\Users\Administrator\Desktop\工作坊研修\试讲\t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7095" y="1682750"/>
            <a:ext cx="3756422" cy="250269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3" name="TextBox 3"/>
          <p:cNvSpPr txBox="1"/>
          <p:nvPr/>
        </p:nvSpPr>
        <p:spPr>
          <a:xfrm>
            <a:off x="3540205" y="4742498"/>
            <a:ext cx="1908810" cy="321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1500" b="1" dirty="0">
                <a:latin typeface="黑体" panose="02010609060101010101" pitchFamily="49" charset="-122"/>
                <a:ea typeface="黑体" panose="02010609060101010101" pitchFamily="49" charset="-122"/>
              </a:rPr>
              <a:t>复兴号与和谐号交会</a:t>
            </a:r>
            <a:endParaRPr lang="zh-CN" altLang="en-US" sz="15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3"/>
          <p:cNvSpPr txBox="1">
            <a:spLocks noChangeArrowheads="1"/>
          </p:cNvSpPr>
          <p:nvPr/>
        </p:nvSpPr>
        <p:spPr bwMode="auto">
          <a:xfrm>
            <a:off x="228601" y="114300"/>
            <a:ext cx="80121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一、中国特色社会主义理论体系形成与发展</a:t>
            </a:r>
            <a:endParaRPr lang="zh-CN" altLang="en-US" sz="32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" name="TextBox 11"/>
          <p:cNvSpPr txBox="1">
            <a:spLocks noChangeArrowheads="1"/>
          </p:cNvSpPr>
          <p:nvPr/>
        </p:nvSpPr>
        <p:spPr bwMode="auto">
          <a:xfrm>
            <a:off x="609600" y="685801"/>
            <a:ext cx="6316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（一）中国特色社会主义理论体系内涵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11"/>
          <p:cNvSpPr txBox="1">
            <a:spLocks noChangeArrowheads="1"/>
          </p:cNvSpPr>
          <p:nvPr/>
        </p:nvSpPr>
        <p:spPr bwMode="auto">
          <a:xfrm>
            <a:off x="609600" y="978694"/>
            <a:ext cx="73981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（二）中国特色社会主义理论体系形成与发展</a:t>
            </a:r>
            <a:endParaRPr lang="zh-CN" altLang="en-US" sz="2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76201" y="1447800"/>
          <a:ext cx="8991601" cy="32158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1132"/>
                <a:gridCol w="2176915"/>
                <a:gridCol w="1924518"/>
                <a:gridCol w="1924518"/>
                <a:gridCol w="1924518"/>
              </a:tblGrid>
              <a:tr h="34292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阶段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理论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时代背景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核心理论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历史意义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</a:tr>
              <a:tr h="68966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形成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邓小平理论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</a:tr>
              <a:tr h="662989">
                <a:tc rowSpan="3"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发展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“三个代表”重要思想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</a:tr>
              <a:tr h="628697">
                <a:tc vMerge="1"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科学发展观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</a:tr>
              <a:tr h="891606">
                <a:tc vMerge="1"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习近平新时代中国特色社会主义思想</a:t>
                      </a:r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2" marB="34292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98" name="直接连接符 5"/>
          <p:cNvCxnSpPr>
            <a:cxnSpLocks noChangeShapeType="1"/>
          </p:cNvCxnSpPr>
          <p:nvPr/>
        </p:nvCxnSpPr>
        <p:spPr bwMode="auto">
          <a:xfrm rot="5400000">
            <a:off x="-1695450" y="2743200"/>
            <a:ext cx="40005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5257800" y="922735"/>
            <a:ext cx="3657600" cy="1508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3"/>
          <p:cNvSpPr txBox="1">
            <a:spLocks noChangeArrowheads="1"/>
          </p:cNvSpPr>
          <p:nvPr/>
        </p:nvSpPr>
        <p:spPr bwMode="auto">
          <a:xfrm>
            <a:off x="5715000" y="2465785"/>
            <a:ext cx="290175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latin typeface="宋体" panose="02010600030101010101" pitchFamily="2" charset="-122"/>
              </a:rPr>
              <a:t>1966-1976</a:t>
            </a:r>
            <a:r>
              <a:rPr lang="zh-CN" altLang="en-US" sz="2000" b="1">
                <a:latin typeface="宋体" panose="02010600030101010101" pitchFamily="2" charset="-122"/>
              </a:rPr>
              <a:t>年文化大革命</a:t>
            </a:r>
            <a:endParaRPr lang="zh-CN" altLang="en-US" sz="2000" b="1">
              <a:latin typeface="宋体" panose="02010600030101010101" pitchFamily="2" charset="-122"/>
            </a:endParaRPr>
          </a:p>
        </p:txBody>
      </p:sp>
      <p:pic>
        <p:nvPicPr>
          <p:cNvPr id="3078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1001" y="2465785"/>
            <a:ext cx="5262563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3"/>
          <p:cNvSpPr txBox="1">
            <a:spLocks noChangeArrowheads="1"/>
          </p:cNvSpPr>
          <p:nvPr/>
        </p:nvSpPr>
        <p:spPr bwMode="auto">
          <a:xfrm>
            <a:off x="1905000" y="4466035"/>
            <a:ext cx="367119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latin typeface="宋体" panose="02010600030101010101" pitchFamily="2" charset="-122"/>
              </a:rPr>
              <a:t>——</a:t>
            </a:r>
            <a:r>
              <a:rPr lang="zh-CN" altLang="en-US" b="1">
                <a:latin typeface="宋体" panose="02010600030101010101" pitchFamily="2" charset="-122"/>
              </a:rPr>
              <a:t>数据来源于</a:t>
            </a:r>
            <a:r>
              <a:rPr lang="en-US" altLang="zh-CN" b="1">
                <a:latin typeface="宋体" panose="02010600030101010101" pitchFamily="2" charset="-122"/>
              </a:rPr>
              <a:t>《</a:t>
            </a:r>
            <a:r>
              <a:rPr lang="zh-CN" altLang="en-US" b="1">
                <a:latin typeface="宋体" panose="02010600030101010101" pitchFamily="2" charset="-122"/>
              </a:rPr>
              <a:t>中国统计年鉴</a:t>
            </a:r>
            <a:r>
              <a:rPr lang="en-US" altLang="zh-CN" b="1">
                <a:latin typeface="宋体" panose="02010600030101010101" pitchFamily="2" charset="-122"/>
              </a:rPr>
              <a:t>》</a:t>
            </a:r>
            <a:endParaRPr lang="zh-CN" altLang="en-US" b="1">
              <a:latin typeface="宋体" panose="02010600030101010101" pitchFamily="2" charset="-122"/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524001" y="2800351"/>
            <a:ext cx="12987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/>
              <a:t>1495.41</a:t>
            </a:r>
            <a:endParaRPr lang="zh-CN" altLang="en-US" sz="2400" b="1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044826" y="2800351"/>
            <a:ext cx="14702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/>
              <a:t>23565.71</a:t>
            </a:r>
            <a:endParaRPr lang="zh-CN" altLang="en-US" sz="2400" b="1"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600200" y="2057401"/>
            <a:ext cx="2514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中、美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GDP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比较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6" name="TextBox 10"/>
          <p:cNvSpPr txBox="1">
            <a:spLocks noChangeArrowheads="1"/>
          </p:cNvSpPr>
          <p:nvPr/>
        </p:nvSpPr>
        <p:spPr bwMode="auto">
          <a:xfrm>
            <a:off x="533400" y="628651"/>
            <a:ext cx="17331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时代背景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07" name="TextBox 11"/>
          <p:cNvSpPr txBox="1">
            <a:spLocks noChangeArrowheads="1"/>
          </p:cNvSpPr>
          <p:nvPr/>
        </p:nvSpPr>
        <p:spPr bwMode="auto">
          <a:xfrm>
            <a:off x="228600" y="235744"/>
            <a:ext cx="87126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（二）中国特色社会主义理论体系形成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邓小平理论</a:t>
            </a:r>
            <a:endParaRPr lang="zh-CN" altLang="en-US" sz="2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椭圆 11"/>
          <p:cNvSpPr>
            <a:spLocks noChangeArrowheads="1"/>
          </p:cNvSpPr>
          <p:nvPr/>
        </p:nvSpPr>
        <p:spPr bwMode="auto">
          <a:xfrm>
            <a:off x="533400" y="2857500"/>
            <a:ext cx="609600" cy="2857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9" grpId="0"/>
      <p:bldP spid="24" grpId="0"/>
      <p:bldP spid="25" grpId="0"/>
      <p:bldP spid="10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22" name="直接连接符 5"/>
          <p:cNvCxnSpPr>
            <a:cxnSpLocks noChangeShapeType="1"/>
          </p:cNvCxnSpPr>
          <p:nvPr/>
        </p:nvCxnSpPr>
        <p:spPr bwMode="auto">
          <a:xfrm rot="5400000">
            <a:off x="-1695450" y="2743200"/>
            <a:ext cx="40005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直接连接符 7"/>
          <p:cNvCxnSpPr>
            <a:cxnSpLocks noChangeShapeType="1"/>
          </p:cNvCxnSpPr>
          <p:nvPr/>
        </p:nvCxnSpPr>
        <p:spPr bwMode="auto">
          <a:xfrm>
            <a:off x="304800" y="1601073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4" name="TextBox 8"/>
          <p:cNvSpPr txBox="1">
            <a:spLocks noChangeArrowheads="1"/>
          </p:cNvSpPr>
          <p:nvPr/>
        </p:nvSpPr>
        <p:spPr bwMode="auto">
          <a:xfrm>
            <a:off x="1035685" y="1370568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5" name="Picture 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6019800" y="1428750"/>
            <a:ext cx="282733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457200" y="1943100"/>
            <a:ext cx="5334000" cy="2862322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解放思想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、实事求是。”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—1978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“中国式的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现代化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必须从中国的特点出发。”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—1979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是中国发展生产力的必由之路。”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—1985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“社会主义原则，第一是发展生产，第二是共同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致富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—1986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才是硬道理。”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—1992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——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邓小平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5129" name="直接连接符 28"/>
          <p:cNvCxnSpPr>
            <a:cxnSpLocks noChangeShapeType="1"/>
            <a:stCxn id="5124" idx="3"/>
          </p:cNvCxnSpPr>
          <p:nvPr/>
        </p:nvCxnSpPr>
        <p:spPr bwMode="auto">
          <a:xfrm>
            <a:off x="4936112" y="1601401"/>
            <a:ext cx="1192273" cy="226368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30" name="矩形 14"/>
          <p:cNvSpPr>
            <a:spLocks noChangeArrowheads="1"/>
          </p:cNvSpPr>
          <p:nvPr/>
        </p:nvSpPr>
        <p:spPr bwMode="auto">
          <a:xfrm>
            <a:off x="640080" y="1242695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endParaRPr lang="zh-CN" altLang="en-US" sz="2400"/>
          </a:p>
        </p:txBody>
      </p:sp>
      <p:sp>
        <p:nvSpPr>
          <p:cNvPr id="5131" name="TextBox 9"/>
          <p:cNvSpPr txBox="1">
            <a:spLocks noChangeArrowheads="1"/>
          </p:cNvSpPr>
          <p:nvPr/>
        </p:nvSpPr>
        <p:spPr bwMode="auto">
          <a:xfrm>
            <a:off x="457000" y="908527"/>
            <a:ext cx="640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时代背景    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核心理论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32" name="TextBox 10"/>
          <p:cNvSpPr txBox="1">
            <a:spLocks noChangeArrowheads="1"/>
          </p:cNvSpPr>
          <p:nvPr/>
        </p:nvSpPr>
        <p:spPr bwMode="auto">
          <a:xfrm>
            <a:off x="228600" y="285751"/>
            <a:ext cx="87126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（二）中国特色社会主义理论体系形成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邓小平理论</a:t>
            </a:r>
            <a:endParaRPr lang="zh-CN" altLang="en-US" sz="2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867400" y="3166155"/>
            <a:ext cx="2971800" cy="1569660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解放思想，实事求是，实现全党工作中心向经济建设转移，实行改革开放。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46" name="直接连接符 5"/>
          <p:cNvCxnSpPr>
            <a:cxnSpLocks noChangeShapeType="1"/>
          </p:cNvCxnSpPr>
          <p:nvPr/>
        </p:nvCxnSpPr>
        <p:spPr bwMode="auto">
          <a:xfrm rot="5400000">
            <a:off x="-1695450" y="2743200"/>
            <a:ext cx="40005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47" name="直接连接符 7"/>
          <p:cNvCxnSpPr>
            <a:cxnSpLocks noChangeShapeType="1"/>
          </p:cNvCxnSpPr>
          <p:nvPr/>
        </p:nvCxnSpPr>
        <p:spPr bwMode="auto">
          <a:xfrm>
            <a:off x="304800" y="1547098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48" name="TextBox 8"/>
          <p:cNvSpPr txBox="1">
            <a:spLocks noChangeArrowheads="1"/>
          </p:cNvSpPr>
          <p:nvPr/>
        </p:nvSpPr>
        <p:spPr bwMode="auto">
          <a:xfrm>
            <a:off x="1006475" y="1266428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7200" y="1943100"/>
            <a:ext cx="5334000" cy="2862322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解放思想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、实事求是。”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—1978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“中国式的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现代化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必须从中国的特点出发。”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—1979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是中国发展生产力的必由之路。”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—1985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“社会主义原则，第一是发展生产，第二是共同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致富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—1986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才是硬道理。”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—1992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——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邓小平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6152" name="直接连接符 28"/>
          <p:cNvCxnSpPr>
            <a:cxnSpLocks noChangeShapeType="1"/>
            <a:stCxn id="6148" idx="3"/>
          </p:cNvCxnSpPr>
          <p:nvPr/>
        </p:nvCxnSpPr>
        <p:spPr bwMode="auto">
          <a:xfrm>
            <a:off x="4906902" y="1497261"/>
            <a:ext cx="1204973" cy="229939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153" name="矩形 14"/>
          <p:cNvSpPr>
            <a:spLocks noChangeArrowheads="1"/>
          </p:cNvSpPr>
          <p:nvPr/>
        </p:nvSpPr>
        <p:spPr bwMode="auto">
          <a:xfrm>
            <a:off x="609600" y="1204595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endParaRPr lang="zh-CN" altLang="en-US" sz="2400"/>
          </a:p>
        </p:txBody>
      </p:sp>
      <p:sp>
        <p:nvSpPr>
          <p:cNvPr id="6154" name="TextBox 9"/>
          <p:cNvSpPr txBox="1">
            <a:spLocks noChangeArrowheads="1"/>
          </p:cNvSpPr>
          <p:nvPr/>
        </p:nvSpPr>
        <p:spPr bwMode="auto">
          <a:xfrm>
            <a:off x="546100" y="742951"/>
            <a:ext cx="8077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时代背景    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核心理论     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历史意义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5" name="TextBox 10"/>
          <p:cNvSpPr txBox="1">
            <a:spLocks noChangeArrowheads="1"/>
          </p:cNvSpPr>
          <p:nvPr/>
        </p:nvSpPr>
        <p:spPr bwMode="auto">
          <a:xfrm>
            <a:off x="228600" y="285751"/>
            <a:ext cx="87126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（二）中国特色社会主义理论体系形成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邓小平理论</a:t>
            </a:r>
            <a:endParaRPr lang="zh-CN" altLang="en-US" sz="26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6156" name="Picture 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6019800" y="1428750"/>
            <a:ext cx="282733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019800" y="3143250"/>
            <a:ext cx="2743200" cy="1569660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开辟了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形成了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阐明了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引导者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170" name="直接连接符 5"/>
          <p:cNvCxnSpPr>
            <a:cxnSpLocks noChangeShapeType="1"/>
          </p:cNvCxnSpPr>
          <p:nvPr/>
        </p:nvCxnSpPr>
        <p:spPr bwMode="auto">
          <a:xfrm rot="5400000">
            <a:off x="-1552575" y="2886075"/>
            <a:ext cx="371475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171" name="直接连接符 7"/>
          <p:cNvCxnSpPr>
            <a:cxnSpLocks noChangeShapeType="1"/>
          </p:cNvCxnSpPr>
          <p:nvPr/>
        </p:nvCxnSpPr>
        <p:spPr bwMode="auto">
          <a:xfrm>
            <a:off x="304800" y="171537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72" name="TextBox 8"/>
          <p:cNvSpPr txBox="1">
            <a:spLocks noChangeArrowheads="1"/>
          </p:cNvSpPr>
          <p:nvPr/>
        </p:nvSpPr>
        <p:spPr bwMode="auto">
          <a:xfrm>
            <a:off x="838200" y="1512808"/>
            <a:ext cx="60660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邓小平理论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173" name="直接连接符 9"/>
          <p:cNvCxnSpPr>
            <a:cxnSpLocks noChangeShapeType="1"/>
          </p:cNvCxnSpPr>
          <p:nvPr/>
        </p:nvCxnSpPr>
        <p:spPr bwMode="auto">
          <a:xfrm>
            <a:off x="304800" y="231227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1157606" y="2036048"/>
            <a:ext cx="77684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年中共十三届四中全会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“三个代表”重要思想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5" name="矩形 14"/>
          <p:cNvSpPr>
            <a:spLocks noChangeArrowheads="1"/>
          </p:cNvSpPr>
          <p:nvPr/>
        </p:nvSpPr>
        <p:spPr bwMode="auto">
          <a:xfrm>
            <a:off x="762000" y="1974215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endParaRPr lang="zh-CN" altLang="en-US" sz="2400"/>
          </a:p>
        </p:txBody>
      </p:sp>
      <p:pic>
        <p:nvPicPr>
          <p:cNvPr id="7176" name="Picture 3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434340" y="2479040"/>
            <a:ext cx="451675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6023" y="2479040"/>
            <a:ext cx="3986212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TextBox 12"/>
          <p:cNvSpPr txBox="1">
            <a:spLocks noChangeArrowheads="1"/>
          </p:cNvSpPr>
          <p:nvPr/>
        </p:nvSpPr>
        <p:spPr bwMode="auto">
          <a:xfrm>
            <a:off x="0" y="333375"/>
            <a:ext cx="914336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——“</a:t>
            </a:r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三个代表”重要思想</a:t>
            </a:r>
            <a:endParaRPr lang="en-US" altLang="zh-CN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）时代背景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94" name="直接连接符 5"/>
          <p:cNvCxnSpPr>
            <a:cxnSpLocks noChangeShapeType="1"/>
          </p:cNvCxnSpPr>
          <p:nvPr/>
        </p:nvCxnSpPr>
        <p:spPr bwMode="auto">
          <a:xfrm rot="5400000">
            <a:off x="-1552575" y="2886075"/>
            <a:ext cx="371475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195" name="直接连接符 7"/>
          <p:cNvCxnSpPr>
            <a:cxnSpLocks noChangeShapeType="1"/>
          </p:cNvCxnSpPr>
          <p:nvPr/>
        </p:nvCxnSpPr>
        <p:spPr bwMode="auto">
          <a:xfrm>
            <a:off x="304800" y="1425179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6" name="TextBox 8"/>
          <p:cNvSpPr txBox="1">
            <a:spLocks noChangeArrowheads="1"/>
          </p:cNvSpPr>
          <p:nvPr/>
        </p:nvSpPr>
        <p:spPr bwMode="auto">
          <a:xfrm>
            <a:off x="762000" y="1253728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197" name="直接连接符 9"/>
          <p:cNvCxnSpPr>
            <a:cxnSpLocks noChangeShapeType="1"/>
          </p:cNvCxnSpPr>
          <p:nvPr/>
        </p:nvCxnSpPr>
        <p:spPr bwMode="auto">
          <a:xfrm>
            <a:off x="304800" y="1882379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762001" y="1710928"/>
            <a:ext cx="40559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年中共十三届四中全会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9" name="矩形 14"/>
          <p:cNvSpPr>
            <a:spLocks noChangeArrowheads="1"/>
          </p:cNvSpPr>
          <p:nvPr/>
        </p:nvSpPr>
        <p:spPr bwMode="auto">
          <a:xfrm>
            <a:off x="685800" y="1657350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endParaRPr lang="zh-CN" altLang="en-US" sz="2400"/>
          </a:p>
        </p:txBody>
      </p:sp>
      <p:sp>
        <p:nvSpPr>
          <p:cNvPr id="8200" name="TextBox 12"/>
          <p:cNvSpPr txBox="1">
            <a:spLocks noChangeArrowheads="1"/>
          </p:cNvSpPr>
          <p:nvPr/>
        </p:nvSpPr>
        <p:spPr bwMode="auto">
          <a:xfrm>
            <a:off x="-98425" y="260350"/>
            <a:ext cx="918527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三）中国特色社会主义理论体系发展</a:t>
            </a:r>
            <a:r>
              <a:rPr lang="en-US" altLang="zh-CN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“三个代表”重要思想</a:t>
            </a:r>
            <a:endParaRPr lang="en-US" altLang="zh-CN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）时代背景    （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）核心理论</a:t>
            </a:r>
            <a:endParaRPr lang="zh-CN" altLang="en-US" sz="2400" b="1" dirty="0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201" name="直接连接符 25"/>
          <p:cNvCxnSpPr>
            <a:cxnSpLocks noChangeShapeType="1"/>
          </p:cNvCxnSpPr>
          <p:nvPr/>
        </p:nvCxnSpPr>
        <p:spPr bwMode="auto">
          <a:xfrm>
            <a:off x="4818064" y="1883569"/>
            <a:ext cx="896937" cy="116681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586105" y="2377440"/>
            <a:ext cx="4762500" cy="2677656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“我们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要始终代表中国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先进生产力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的发展要求 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我们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要始终代表中国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先进文化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的前进方向。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 我们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要始终代表中国最广大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的根本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江泽民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C:/Users/20278/AppData/Local/Temp/kaimatting_20200110180135/output_20200110180143..pngoutput_20200110180143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0310" y="958850"/>
            <a:ext cx="1946910" cy="2261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218" name="直接连接符 5"/>
          <p:cNvCxnSpPr>
            <a:cxnSpLocks noChangeShapeType="1"/>
          </p:cNvCxnSpPr>
          <p:nvPr/>
        </p:nvCxnSpPr>
        <p:spPr bwMode="auto">
          <a:xfrm rot="5400000">
            <a:off x="-1552575" y="3112770"/>
            <a:ext cx="371475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19" name="直接连接符 7"/>
          <p:cNvCxnSpPr>
            <a:cxnSpLocks noChangeShapeType="1"/>
          </p:cNvCxnSpPr>
          <p:nvPr/>
        </p:nvCxnSpPr>
        <p:spPr bwMode="auto">
          <a:xfrm>
            <a:off x="304800" y="171537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0" name="TextBox 8"/>
          <p:cNvSpPr txBox="1">
            <a:spLocks noChangeArrowheads="1"/>
          </p:cNvSpPr>
          <p:nvPr/>
        </p:nvSpPr>
        <p:spPr bwMode="auto">
          <a:xfrm>
            <a:off x="838200" y="1484233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9221" name="直接连接符 9"/>
          <p:cNvCxnSpPr>
            <a:cxnSpLocks noChangeShapeType="1"/>
          </p:cNvCxnSpPr>
          <p:nvPr/>
        </p:nvCxnSpPr>
        <p:spPr bwMode="auto">
          <a:xfrm>
            <a:off x="304800" y="23579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2" name="TextBox 10"/>
          <p:cNvSpPr txBox="1">
            <a:spLocks noChangeArrowheads="1"/>
          </p:cNvSpPr>
          <p:nvPr/>
        </p:nvSpPr>
        <p:spPr bwMode="auto">
          <a:xfrm>
            <a:off x="892176" y="1950323"/>
            <a:ext cx="40559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年中共十三届四中全会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3" name="矩形 14"/>
          <p:cNvSpPr>
            <a:spLocks noChangeArrowheads="1"/>
          </p:cNvSpPr>
          <p:nvPr/>
        </p:nvSpPr>
        <p:spPr bwMode="auto">
          <a:xfrm>
            <a:off x="708660" y="1888490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endParaRPr lang="zh-CN" altLang="en-US" sz="2400"/>
          </a:p>
        </p:txBody>
      </p:sp>
      <p:sp>
        <p:nvSpPr>
          <p:cNvPr id="9224" name="TextBox 12"/>
          <p:cNvSpPr txBox="1">
            <a:spLocks noChangeArrowheads="1"/>
          </p:cNvSpPr>
          <p:nvPr/>
        </p:nvSpPr>
        <p:spPr bwMode="auto">
          <a:xfrm>
            <a:off x="-135890" y="198755"/>
            <a:ext cx="909574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“三个代表”重要思想</a:t>
            </a:r>
            <a:endParaRPr lang="en-US" altLang="zh-CN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en-US" altLang="zh-CN" sz="2400" b="1" dirty="0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（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）时代背景    （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）核心理论    （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solidFill>
                  <a:schemeClr val="tx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）历史意义</a:t>
            </a:r>
            <a:endParaRPr lang="zh-CN" altLang="en-US" sz="2400" b="1" dirty="0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9225" name="直接连接符 25"/>
          <p:cNvCxnSpPr>
            <a:cxnSpLocks noChangeShapeType="1"/>
          </p:cNvCxnSpPr>
          <p:nvPr/>
        </p:nvCxnSpPr>
        <p:spPr bwMode="auto">
          <a:xfrm>
            <a:off x="5107624" y="2242344"/>
            <a:ext cx="592137" cy="230981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/>
          <p:cNvSpPr txBox="1"/>
          <p:nvPr/>
        </p:nvSpPr>
        <p:spPr>
          <a:xfrm>
            <a:off x="1066800" y="2514600"/>
            <a:ext cx="4267200" cy="2677656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“我们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要始终代表中国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先进生产力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的发展要求 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我们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要始终代表中国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先进文化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的前进方向。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 我们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要始终代表中国最广大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人民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的根本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江泽民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48985" y="3771265"/>
            <a:ext cx="2859405" cy="1198880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加强和改进党的建设、推进社会主义自我完善和发展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C:/Users/20278/AppData/Local/Temp/kaimatting_20200110180135/output_20200110180143..pngoutput_20200110180143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48985" y="1509395"/>
            <a:ext cx="2859405" cy="22618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42" name="直接连接符 5"/>
          <p:cNvCxnSpPr>
            <a:cxnSpLocks noChangeShapeType="1"/>
          </p:cNvCxnSpPr>
          <p:nvPr/>
        </p:nvCxnSpPr>
        <p:spPr bwMode="auto">
          <a:xfrm rot="5400000">
            <a:off x="-1552575" y="3272790"/>
            <a:ext cx="371475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43" name="直接连接符 7"/>
          <p:cNvCxnSpPr>
            <a:cxnSpLocks noChangeShapeType="1"/>
          </p:cNvCxnSpPr>
          <p:nvPr/>
        </p:nvCxnSpPr>
        <p:spPr bwMode="auto">
          <a:xfrm>
            <a:off x="304800" y="1854439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4" name="TextBox 8"/>
          <p:cNvSpPr txBox="1">
            <a:spLocks noChangeArrowheads="1"/>
          </p:cNvSpPr>
          <p:nvPr/>
        </p:nvSpPr>
        <p:spPr bwMode="auto">
          <a:xfrm>
            <a:off x="762000" y="1593453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0245" name="直接连接符 9"/>
          <p:cNvCxnSpPr>
            <a:cxnSpLocks noChangeShapeType="1"/>
          </p:cNvCxnSpPr>
          <p:nvPr/>
        </p:nvCxnSpPr>
        <p:spPr bwMode="auto">
          <a:xfrm>
            <a:off x="304800" y="228560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6" name="TextBox 10"/>
          <p:cNvSpPr txBox="1">
            <a:spLocks noChangeArrowheads="1"/>
          </p:cNvSpPr>
          <p:nvPr/>
        </p:nvSpPr>
        <p:spPr bwMode="auto">
          <a:xfrm>
            <a:off x="838200" y="2055098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年中共十三届四中全会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7" name="TextBox 12"/>
          <p:cNvSpPr txBox="1">
            <a:spLocks noChangeArrowheads="1"/>
          </p:cNvSpPr>
          <p:nvPr/>
        </p:nvSpPr>
        <p:spPr bwMode="auto">
          <a:xfrm>
            <a:off x="207010" y="130810"/>
            <a:ext cx="9135110" cy="135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三）中国特色社会主义理论体系发展</a:t>
            </a:r>
            <a:r>
              <a:rPr lang="en-US" altLang="zh-CN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科学发展观</a:t>
            </a:r>
            <a:endParaRPr lang="en-US" altLang="zh-CN" sz="2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800" b="1" dirty="0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6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600" b="1" dirty="0">
                <a:latin typeface="黑体" panose="02010609060101010101" pitchFamily="49" charset="-122"/>
                <a:ea typeface="黑体" panose="02010609060101010101" pitchFamily="49" charset="-122"/>
              </a:rPr>
              <a:t>）时代背景</a:t>
            </a:r>
            <a:endParaRPr lang="zh-CN" altLang="en-US" sz="2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0248" name="直接连接符 11"/>
          <p:cNvCxnSpPr>
            <a:cxnSpLocks noChangeShapeType="1"/>
          </p:cNvCxnSpPr>
          <p:nvPr/>
        </p:nvCxnSpPr>
        <p:spPr bwMode="auto">
          <a:xfrm>
            <a:off x="304800" y="275042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9" name="TextBox 12"/>
          <p:cNvSpPr txBox="1">
            <a:spLocks noChangeArrowheads="1"/>
          </p:cNvSpPr>
          <p:nvPr/>
        </p:nvSpPr>
        <p:spPr bwMode="auto">
          <a:xfrm>
            <a:off x="762001" y="2568178"/>
            <a:ext cx="2818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年中共十六大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50" name="矩形 14"/>
          <p:cNvSpPr>
            <a:spLocks noChangeArrowheads="1"/>
          </p:cNvSpPr>
          <p:nvPr/>
        </p:nvSpPr>
        <p:spPr bwMode="auto">
          <a:xfrm>
            <a:off x="708660" y="2444750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2002</a:t>
            </a:r>
            <a:endParaRPr lang="zh-CN" altLang="en-US" sz="2400"/>
          </a:p>
        </p:txBody>
      </p:sp>
      <p:pic>
        <p:nvPicPr>
          <p:cNvPr id="10251" name="Picture 3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5562601" y="771525"/>
            <a:ext cx="362902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580131" y="2567940"/>
            <a:ext cx="2043113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3" name="TextBox 17"/>
          <p:cNvSpPr txBox="1">
            <a:spLocks noChangeArrowheads="1"/>
          </p:cNvSpPr>
          <p:nvPr/>
        </p:nvSpPr>
        <p:spPr bwMode="auto">
          <a:xfrm>
            <a:off x="5562600" y="1652588"/>
            <a:ext cx="3278462" cy="46166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面临新世纪挑战的中国</a:t>
            </a:r>
            <a:endParaRPr lang="zh-CN" altLang="en-US" sz="2400" b="1"/>
          </a:p>
        </p:txBody>
      </p:sp>
      <p:sp>
        <p:nvSpPr>
          <p:cNvPr id="10254" name="TextBox 18"/>
          <p:cNvSpPr txBox="1">
            <a:spLocks noChangeArrowheads="1"/>
          </p:cNvSpPr>
          <p:nvPr/>
        </p:nvSpPr>
        <p:spPr bwMode="auto">
          <a:xfrm>
            <a:off x="5486400" y="2114551"/>
            <a:ext cx="3278462" cy="46166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中国就业形势依然严峻</a:t>
            </a:r>
            <a:endParaRPr lang="zh-CN" altLang="en-US" sz="2400" b="1"/>
          </a:p>
        </p:txBody>
      </p:sp>
      <p:sp>
        <p:nvSpPr>
          <p:cNvPr id="10255" name="TextBox 19"/>
          <p:cNvSpPr txBox="1">
            <a:spLocks noChangeArrowheads="1"/>
          </p:cNvSpPr>
          <p:nvPr/>
        </p:nvSpPr>
        <p:spPr bwMode="auto">
          <a:xfrm>
            <a:off x="5562600" y="2857500"/>
            <a:ext cx="3429000" cy="830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高污染、低控制：中国的环境与生态</a:t>
            </a:r>
            <a:endParaRPr lang="zh-CN" altLang="en-US" sz="2400" b="1"/>
          </a:p>
        </p:txBody>
      </p:sp>
      <p:sp>
        <p:nvSpPr>
          <p:cNvPr id="10256" name="TextBox 20"/>
          <p:cNvSpPr txBox="1">
            <a:spLocks noChangeArrowheads="1"/>
          </p:cNvSpPr>
          <p:nvPr/>
        </p:nvSpPr>
        <p:spPr bwMode="auto">
          <a:xfrm>
            <a:off x="5562600" y="3657600"/>
            <a:ext cx="3505200" cy="83099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市场化过程中的中国农村与农民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1" name="TextBox 12"/>
          <p:cNvSpPr txBox="1">
            <a:spLocks noChangeArrowheads="1"/>
          </p:cNvSpPr>
          <p:nvPr/>
        </p:nvSpPr>
        <p:spPr bwMode="auto">
          <a:xfrm>
            <a:off x="-59055" y="114300"/>
            <a:ext cx="9132570" cy="122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科学发展观</a:t>
            </a:r>
            <a:endParaRPr lang="en-US" altLang="zh-CN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600" b="1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6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）时代背景</a:t>
            </a:r>
            <a:endParaRPr lang="zh-CN" altLang="en-US" sz="2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66700" y="1591310"/>
            <a:ext cx="4876800" cy="3714750"/>
            <a:chOff x="480" y="1980"/>
            <a:chExt cx="7680" cy="5850"/>
          </a:xfrm>
        </p:grpSpPr>
        <p:cxnSp>
          <p:nvCxnSpPr>
            <p:cNvPr id="11266" name="直接连接符 5"/>
            <p:cNvCxnSpPr>
              <a:cxnSpLocks noChangeShapeType="1"/>
            </p:cNvCxnSpPr>
            <p:nvPr/>
          </p:nvCxnSpPr>
          <p:spPr bwMode="auto">
            <a:xfrm rot="5400000">
              <a:off x="-2445" y="4905"/>
              <a:ext cx="585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267" name="直接连接符 7"/>
            <p:cNvCxnSpPr>
              <a:cxnSpLocks noChangeShapeType="1"/>
            </p:cNvCxnSpPr>
            <p:nvPr/>
          </p:nvCxnSpPr>
          <p:spPr bwMode="auto">
            <a:xfrm>
              <a:off x="480" y="2604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68" name="TextBox 8"/>
            <p:cNvSpPr txBox="1">
              <a:spLocks noChangeArrowheads="1"/>
            </p:cNvSpPr>
            <p:nvPr/>
          </p:nvSpPr>
          <p:spPr bwMode="auto">
            <a:xfrm>
              <a:off x="1200" y="2334"/>
              <a:ext cx="61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1978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年中共十一届三中全会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269" name="直接连接符 9"/>
            <p:cNvCxnSpPr>
              <a:cxnSpLocks noChangeShapeType="1"/>
            </p:cNvCxnSpPr>
            <p:nvPr/>
          </p:nvCxnSpPr>
          <p:spPr bwMode="auto">
            <a:xfrm>
              <a:off x="480" y="3324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70" name="TextBox 10"/>
            <p:cNvSpPr txBox="1">
              <a:spLocks noChangeArrowheads="1"/>
            </p:cNvSpPr>
            <p:nvPr/>
          </p:nvSpPr>
          <p:spPr bwMode="auto">
            <a:xfrm>
              <a:off x="1200" y="3054"/>
              <a:ext cx="61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1989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年中共十三届四中全会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1272" name="直接连接符 11"/>
            <p:cNvCxnSpPr>
              <a:cxnSpLocks noChangeShapeType="1"/>
            </p:cNvCxnSpPr>
            <p:nvPr/>
          </p:nvCxnSpPr>
          <p:spPr bwMode="auto">
            <a:xfrm>
              <a:off x="480" y="4044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273" name="TextBox 12"/>
            <p:cNvSpPr txBox="1">
              <a:spLocks noChangeArrowheads="1"/>
            </p:cNvSpPr>
            <p:nvPr/>
          </p:nvSpPr>
          <p:spPr bwMode="auto">
            <a:xfrm>
              <a:off x="1200" y="3774"/>
              <a:ext cx="4438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     年中共十六大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1274" name="矩形 14"/>
            <p:cNvSpPr>
              <a:spLocks noChangeArrowheads="1"/>
            </p:cNvSpPr>
            <p:nvPr/>
          </p:nvSpPr>
          <p:spPr bwMode="auto">
            <a:xfrm>
              <a:off x="1080" y="3690"/>
              <a:ext cx="1593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 b="1" i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2002</a:t>
              </a:r>
              <a:endParaRPr lang="zh-CN" altLang="en-US" sz="2400"/>
            </a:p>
          </p:txBody>
        </p:sp>
        <p:cxnSp>
          <p:nvCxnSpPr>
            <p:cNvPr id="11275" name="直接连接符 25"/>
            <p:cNvCxnSpPr>
              <a:cxnSpLocks noChangeShapeType="1"/>
              <a:stCxn id="11273" idx="3"/>
            </p:cNvCxnSpPr>
            <p:nvPr/>
          </p:nvCxnSpPr>
          <p:spPr bwMode="auto">
            <a:xfrm flipV="1">
              <a:off x="5638" y="3870"/>
              <a:ext cx="2522" cy="268"/>
            </a:xfrm>
            <a:prstGeom prst="line">
              <a:avLst/>
            </a:prstGeom>
            <a:noFill/>
            <a:ln w="381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8" name="TextBox 27"/>
          <p:cNvSpPr txBox="1"/>
          <p:nvPr/>
        </p:nvSpPr>
        <p:spPr>
          <a:xfrm>
            <a:off x="4419600" y="3314700"/>
            <a:ext cx="4572000" cy="1569660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“坚持以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为本，树立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协调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可持续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的发展观，促进经济社会和人的全面发展。”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胡锦涛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3276600" y="1028700"/>
            <a:ext cx="236314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）核心理论</a:t>
            </a:r>
            <a:endParaRPr lang="zh-CN" altLang="en-US" sz="2600"/>
          </a:p>
        </p:txBody>
      </p:sp>
      <p:pic>
        <p:nvPicPr>
          <p:cNvPr id="2" name="图片 1" descr="C:/Users/20278/AppData/Local/Temp/kaimatting_20200109163211/output_20200109163235..pngoutput_20200109163235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7385" y="838835"/>
            <a:ext cx="2967355" cy="23037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290" name="直接连接符 5"/>
          <p:cNvCxnSpPr>
            <a:cxnSpLocks noChangeShapeType="1"/>
          </p:cNvCxnSpPr>
          <p:nvPr/>
        </p:nvCxnSpPr>
        <p:spPr bwMode="auto">
          <a:xfrm rot="5400000">
            <a:off x="-1552575" y="3114675"/>
            <a:ext cx="371475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1" name="直接连接符 7"/>
          <p:cNvCxnSpPr>
            <a:cxnSpLocks noChangeShapeType="1"/>
          </p:cNvCxnSpPr>
          <p:nvPr/>
        </p:nvCxnSpPr>
        <p:spPr bwMode="auto">
          <a:xfrm>
            <a:off x="304800" y="1653779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2" name="TextBox 8"/>
          <p:cNvSpPr txBox="1">
            <a:spLocks noChangeArrowheads="1"/>
          </p:cNvSpPr>
          <p:nvPr/>
        </p:nvSpPr>
        <p:spPr bwMode="auto">
          <a:xfrm>
            <a:off x="762000" y="1482328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2293" name="直接连接符 9"/>
          <p:cNvCxnSpPr>
            <a:cxnSpLocks noChangeShapeType="1"/>
          </p:cNvCxnSpPr>
          <p:nvPr/>
        </p:nvCxnSpPr>
        <p:spPr bwMode="auto">
          <a:xfrm>
            <a:off x="304800" y="2110979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4" name="TextBox 10"/>
          <p:cNvSpPr txBox="1">
            <a:spLocks noChangeArrowheads="1"/>
          </p:cNvSpPr>
          <p:nvPr/>
        </p:nvSpPr>
        <p:spPr bwMode="auto">
          <a:xfrm>
            <a:off x="762000" y="1939528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年中共十三届四中全会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5" name="TextBox 12"/>
          <p:cNvSpPr txBox="1">
            <a:spLocks noChangeArrowheads="1"/>
          </p:cNvSpPr>
          <p:nvPr/>
        </p:nvSpPr>
        <p:spPr bwMode="auto">
          <a:xfrm>
            <a:off x="0" y="114300"/>
            <a:ext cx="9089390" cy="1137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科学发展观</a:t>
            </a:r>
            <a:endParaRPr lang="en-US" altLang="zh-CN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400" b="1" dirty="0">
              <a:solidFill>
                <a:schemeClr val="tx1">
                  <a:lumMod val="5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）时代背景   （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）核心理论    （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）历史意义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2296" name="直接连接符 11"/>
          <p:cNvCxnSpPr>
            <a:cxnSpLocks noChangeShapeType="1"/>
          </p:cNvCxnSpPr>
          <p:nvPr/>
        </p:nvCxnSpPr>
        <p:spPr bwMode="auto">
          <a:xfrm>
            <a:off x="304800" y="2568179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7" name="TextBox 12"/>
          <p:cNvSpPr txBox="1">
            <a:spLocks noChangeArrowheads="1"/>
          </p:cNvSpPr>
          <p:nvPr/>
        </p:nvSpPr>
        <p:spPr bwMode="auto">
          <a:xfrm>
            <a:off x="762001" y="2396728"/>
            <a:ext cx="2818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   年中共十六大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8" name="矩形 14"/>
          <p:cNvSpPr>
            <a:spLocks noChangeArrowheads="1"/>
          </p:cNvSpPr>
          <p:nvPr/>
        </p:nvSpPr>
        <p:spPr bwMode="auto">
          <a:xfrm>
            <a:off x="685800" y="2343150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2002</a:t>
            </a:r>
            <a:endParaRPr lang="zh-CN" altLang="en-US" sz="2400"/>
          </a:p>
        </p:txBody>
      </p:sp>
      <p:sp>
        <p:nvSpPr>
          <p:cNvPr id="28" name="TextBox 27"/>
          <p:cNvSpPr txBox="1"/>
          <p:nvPr/>
        </p:nvSpPr>
        <p:spPr>
          <a:xfrm>
            <a:off x="4419600" y="3314700"/>
            <a:ext cx="4572000" cy="1569660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“坚持以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为本，树立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协调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可持续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的发展观，促进经济社会和人的全面发展。”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胡锦涛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81000" y="3314700"/>
            <a:ext cx="3810000" cy="1569660"/>
          </a:xfrm>
          <a:prstGeom prst="rect">
            <a:avLst/>
          </a:prstGeom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“无产阶级的运动是绝大多数人的、为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绝大多数人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谋利益的独立的运动。”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马克思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2306" name="直接连接符 25"/>
          <p:cNvCxnSpPr>
            <a:cxnSpLocks noChangeShapeType="1"/>
          </p:cNvCxnSpPr>
          <p:nvPr/>
        </p:nvCxnSpPr>
        <p:spPr bwMode="auto">
          <a:xfrm flipV="1">
            <a:off x="3579814" y="2457450"/>
            <a:ext cx="1601787" cy="11311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矩形 18"/>
          <p:cNvSpPr/>
          <p:nvPr/>
        </p:nvSpPr>
        <p:spPr>
          <a:xfrm>
            <a:off x="381000" y="3376295"/>
            <a:ext cx="3810000" cy="1200329"/>
          </a:xfrm>
          <a:prstGeom prst="rect">
            <a:avLst/>
          </a:prstGeom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科学发展观是马克思主义关于发展的世界观和方法论的集中体现。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 descr="C:/Users/20278/AppData/Local/Temp/kaimatting_20200109163211/output_20200109163235..pngoutput_20200109163235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1750" y="511810"/>
            <a:ext cx="2609850" cy="24060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/Users/20278/AppData/Local/Temp/kaimatting_20200109164047/output_20200109164100..pngoutput_20200109164100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2560" y="137160"/>
            <a:ext cx="2724150" cy="2536825"/>
          </a:xfrm>
          <a:prstGeom prst="rect">
            <a:avLst/>
          </a:prstGeom>
        </p:spPr>
      </p:pic>
      <p:cxnSp>
        <p:nvCxnSpPr>
          <p:cNvPr id="16386" name="直接连接符 5"/>
          <p:cNvCxnSpPr>
            <a:cxnSpLocks noChangeShapeType="1"/>
          </p:cNvCxnSpPr>
          <p:nvPr/>
        </p:nvCxnSpPr>
        <p:spPr bwMode="auto">
          <a:xfrm rot="5400000">
            <a:off x="-405408" y="2367558"/>
            <a:ext cx="1420416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387" name="直接连接符 7"/>
          <p:cNvCxnSpPr>
            <a:cxnSpLocks noChangeShapeType="1"/>
          </p:cNvCxnSpPr>
          <p:nvPr/>
        </p:nvCxnSpPr>
        <p:spPr bwMode="auto">
          <a:xfrm>
            <a:off x="304800" y="18168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88" name="TextBox 8"/>
          <p:cNvSpPr txBox="1">
            <a:spLocks noChangeArrowheads="1"/>
          </p:cNvSpPr>
          <p:nvPr/>
        </p:nvSpPr>
        <p:spPr bwMode="auto">
          <a:xfrm>
            <a:off x="762000" y="1645444"/>
            <a:ext cx="6248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6389" name="直接连接符 9"/>
          <p:cNvCxnSpPr>
            <a:cxnSpLocks noChangeShapeType="1"/>
          </p:cNvCxnSpPr>
          <p:nvPr/>
        </p:nvCxnSpPr>
        <p:spPr bwMode="auto">
          <a:xfrm>
            <a:off x="304800" y="21597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0" name="TextBox 10"/>
          <p:cNvSpPr txBox="1">
            <a:spLocks noChangeArrowheads="1"/>
          </p:cNvSpPr>
          <p:nvPr/>
        </p:nvSpPr>
        <p:spPr bwMode="auto">
          <a:xfrm>
            <a:off x="762001" y="1988344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年中共十三届四中全会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6391" name="直接连接符 11"/>
          <p:cNvCxnSpPr>
            <a:cxnSpLocks noChangeShapeType="1"/>
          </p:cNvCxnSpPr>
          <p:nvPr/>
        </p:nvCxnSpPr>
        <p:spPr bwMode="auto">
          <a:xfrm>
            <a:off x="304800" y="25026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2" name="TextBox 12"/>
          <p:cNvSpPr txBox="1">
            <a:spLocks noChangeArrowheads="1"/>
          </p:cNvSpPr>
          <p:nvPr/>
        </p:nvSpPr>
        <p:spPr bwMode="auto">
          <a:xfrm>
            <a:off x="762001" y="2331244"/>
            <a:ext cx="26629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2002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年中共十六大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3" name="TextBox 15"/>
          <p:cNvSpPr txBox="1">
            <a:spLocks noChangeArrowheads="1"/>
          </p:cNvSpPr>
          <p:nvPr/>
        </p:nvSpPr>
        <p:spPr bwMode="auto">
          <a:xfrm>
            <a:off x="4592003" y="2272189"/>
            <a:ext cx="17315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邓小平理论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4" name="TextBox 16"/>
          <p:cNvSpPr txBox="1">
            <a:spLocks noChangeArrowheads="1"/>
          </p:cNvSpPr>
          <p:nvPr/>
        </p:nvSpPr>
        <p:spPr bwMode="auto">
          <a:xfrm>
            <a:off x="4662170" y="2792889"/>
            <a:ext cx="32784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“三个代表”重要思想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5" name="TextBox 17"/>
          <p:cNvSpPr txBox="1">
            <a:spLocks noChangeArrowheads="1"/>
          </p:cNvSpPr>
          <p:nvPr/>
        </p:nvSpPr>
        <p:spPr bwMode="auto">
          <a:xfrm>
            <a:off x="4662171" y="3254534"/>
            <a:ext cx="17315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科学发展观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6" name="TextBox 16"/>
          <p:cNvSpPr txBox="1">
            <a:spLocks noChangeArrowheads="1"/>
          </p:cNvSpPr>
          <p:nvPr/>
        </p:nvSpPr>
        <p:spPr bwMode="auto">
          <a:xfrm>
            <a:off x="0" y="137160"/>
            <a:ext cx="9356090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en-US" altLang="zh-CN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3.</a:t>
            </a:r>
            <a:r>
              <a:rPr lang="zh-CN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习近平新时代中国特色社会主义思想</a:t>
            </a:r>
            <a:endParaRPr lang="en-US" altLang="zh-CN" sz="1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1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）时代背景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6397" name="直接连接符 13"/>
          <p:cNvCxnSpPr>
            <a:cxnSpLocks noChangeShapeType="1"/>
          </p:cNvCxnSpPr>
          <p:nvPr/>
        </p:nvCxnSpPr>
        <p:spPr bwMode="auto">
          <a:xfrm>
            <a:off x="304800" y="28455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398" name="TextBox 14"/>
          <p:cNvSpPr txBox="1">
            <a:spLocks noChangeArrowheads="1"/>
          </p:cNvSpPr>
          <p:nvPr/>
        </p:nvSpPr>
        <p:spPr bwMode="auto">
          <a:xfrm>
            <a:off x="1447801" y="2674144"/>
            <a:ext cx="20409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年中共十八大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99" name="矩形 14"/>
          <p:cNvSpPr>
            <a:spLocks noChangeArrowheads="1"/>
          </p:cNvSpPr>
          <p:nvPr/>
        </p:nvSpPr>
        <p:spPr bwMode="auto">
          <a:xfrm>
            <a:off x="609600" y="2639616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2012</a:t>
            </a:r>
            <a:endParaRPr lang="zh-CN" altLang="en-US" sz="2400" i="1">
              <a:solidFill>
                <a:srgbClr val="FF0000"/>
              </a:solidFill>
            </a:endParaRPr>
          </a:p>
        </p:txBody>
      </p:sp>
      <p:cxnSp>
        <p:nvCxnSpPr>
          <p:cNvPr id="16401" name="直接连接符 25"/>
          <p:cNvCxnSpPr>
            <a:cxnSpLocks noChangeShapeType="1"/>
          </p:cNvCxnSpPr>
          <p:nvPr/>
        </p:nvCxnSpPr>
        <p:spPr bwMode="auto">
          <a:xfrm flipV="1">
            <a:off x="3429000" y="2724150"/>
            <a:ext cx="914400" cy="18923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C:/Users/20278/AppData/Local/Temp/kaimatting_20200109164047/output_20200109164100..pngoutput_20200109164100.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19850" y="0"/>
            <a:ext cx="2724150" cy="2536825"/>
          </a:xfrm>
          <a:prstGeom prst="rect">
            <a:avLst/>
          </a:prstGeom>
        </p:spPr>
      </p:pic>
      <p:cxnSp>
        <p:nvCxnSpPr>
          <p:cNvPr id="18434" name="直接连接符 5"/>
          <p:cNvCxnSpPr>
            <a:cxnSpLocks noChangeShapeType="1"/>
          </p:cNvCxnSpPr>
          <p:nvPr/>
        </p:nvCxnSpPr>
        <p:spPr bwMode="auto">
          <a:xfrm rot="5400000">
            <a:off x="-405408" y="2367558"/>
            <a:ext cx="1420416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435" name="直接连接符 7"/>
          <p:cNvCxnSpPr>
            <a:cxnSpLocks noChangeShapeType="1"/>
          </p:cNvCxnSpPr>
          <p:nvPr/>
        </p:nvCxnSpPr>
        <p:spPr bwMode="auto">
          <a:xfrm>
            <a:off x="304800" y="18168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36" name="TextBox 8"/>
          <p:cNvSpPr txBox="1">
            <a:spLocks noChangeArrowheads="1"/>
          </p:cNvSpPr>
          <p:nvPr/>
        </p:nvSpPr>
        <p:spPr bwMode="auto">
          <a:xfrm>
            <a:off x="762000" y="1645444"/>
            <a:ext cx="6248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1978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年中共十一届三中全会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437" name="直接连接符 9"/>
          <p:cNvCxnSpPr>
            <a:cxnSpLocks noChangeShapeType="1"/>
          </p:cNvCxnSpPr>
          <p:nvPr/>
        </p:nvCxnSpPr>
        <p:spPr bwMode="auto">
          <a:xfrm>
            <a:off x="304800" y="21597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38" name="TextBox 10"/>
          <p:cNvSpPr txBox="1">
            <a:spLocks noChangeArrowheads="1"/>
          </p:cNvSpPr>
          <p:nvPr/>
        </p:nvSpPr>
        <p:spPr bwMode="auto">
          <a:xfrm>
            <a:off x="762001" y="1988344"/>
            <a:ext cx="39004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1989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年中共十三届四中全会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439" name="直接连接符 11"/>
          <p:cNvCxnSpPr>
            <a:cxnSpLocks noChangeShapeType="1"/>
          </p:cNvCxnSpPr>
          <p:nvPr/>
        </p:nvCxnSpPr>
        <p:spPr bwMode="auto">
          <a:xfrm>
            <a:off x="304800" y="25026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0" name="TextBox 12"/>
          <p:cNvSpPr txBox="1">
            <a:spLocks noChangeArrowheads="1"/>
          </p:cNvSpPr>
          <p:nvPr/>
        </p:nvSpPr>
        <p:spPr bwMode="auto">
          <a:xfrm>
            <a:off x="762001" y="2331244"/>
            <a:ext cx="26629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2002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年中共十六大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42" name="TextBox 16"/>
          <p:cNvSpPr txBox="1">
            <a:spLocks noChangeArrowheads="1"/>
          </p:cNvSpPr>
          <p:nvPr/>
        </p:nvSpPr>
        <p:spPr bwMode="auto">
          <a:xfrm>
            <a:off x="5190490" y="2136934"/>
            <a:ext cx="32784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“三个代表”重要思想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279390" y="1766570"/>
            <a:ext cx="1862455" cy="1146810"/>
            <a:chOff x="9513" y="2591"/>
            <a:chExt cx="2933" cy="1806"/>
          </a:xfrm>
        </p:grpSpPr>
        <p:sp>
          <p:nvSpPr>
            <p:cNvPr id="18441" name="TextBox 15"/>
            <p:cNvSpPr txBox="1">
              <a:spLocks noChangeArrowheads="1"/>
            </p:cNvSpPr>
            <p:nvPr/>
          </p:nvSpPr>
          <p:spPr bwMode="auto">
            <a:xfrm>
              <a:off x="9513" y="2591"/>
              <a:ext cx="2727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邓小平理论</a:t>
              </a:r>
              <a:endPara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443" name="TextBox 17"/>
            <p:cNvSpPr txBox="1">
              <a:spLocks noChangeArrowheads="1"/>
            </p:cNvSpPr>
            <p:nvPr/>
          </p:nvSpPr>
          <p:spPr bwMode="auto">
            <a:xfrm>
              <a:off x="9719" y="3670"/>
              <a:ext cx="2727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科学发展观</a:t>
              </a:r>
              <a:endPara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8444" name="TextBox 16"/>
          <p:cNvSpPr txBox="1">
            <a:spLocks noChangeArrowheads="1"/>
          </p:cNvSpPr>
          <p:nvPr/>
        </p:nvSpPr>
        <p:spPr bwMode="auto">
          <a:xfrm>
            <a:off x="-635" y="320040"/>
            <a:ext cx="9144635" cy="983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习近平新时代中国特色社会主义思想</a:t>
            </a:r>
            <a:endParaRPr lang="en-US" altLang="zh-CN" sz="20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1800" b="1">
                <a:latin typeface="宋体" panose="02010600030101010101" pitchFamily="2" charset="-122"/>
              </a:rPr>
              <a:t>   </a:t>
            </a:r>
            <a:endParaRPr lang="en-US" altLang="zh-CN" sz="1800" b="1"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）时代背景    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）核心理论     （</a:t>
            </a:r>
            <a:r>
              <a:rPr lang="en-US" altLang="zh-CN" sz="20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b="1">
                <a:latin typeface="黑体" panose="02010609060101010101" pitchFamily="49" charset="-122"/>
                <a:ea typeface="黑体" panose="02010609060101010101" pitchFamily="49" charset="-122"/>
              </a:rPr>
              <a:t>）历史意义   </a:t>
            </a:r>
            <a:endParaRPr lang="en-US" altLang="zh-CN" sz="2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445" name="直接连接符 13"/>
          <p:cNvCxnSpPr>
            <a:cxnSpLocks noChangeShapeType="1"/>
          </p:cNvCxnSpPr>
          <p:nvPr/>
        </p:nvCxnSpPr>
        <p:spPr bwMode="auto">
          <a:xfrm>
            <a:off x="304800" y="2845594"/>
            <a:ext cx="533400" cy="0"/>
          </a:xfrm>
          <a:prstGeom prst="line">
            <a:avLst/>
          </a:prstGeom>
          <a:noFill/>
          <a:ln w="635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6" name="TextBox 14"/>
          <p:cNvSpPr txBox="1">
            <a:spLocks noChangeArrowheads="1"/>
          </p:cNvSpPr>
          <p:nvPr/>
        </p:nvSpPr>
        <p:spPr bwMode="auto">
          <a:xfrm>
            <a:off x="1447801" y="2674144"/>
            <a:ext cx="20409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年中共十八大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47" name="矩形 14"/>
          <p:cNvSpPr>
            <a:spLocks noChangeArrowheads="1"/>
          </p:cNvSpPr>
          <p:nvPr/>
        </p:nvSpPr>
        <p:spPr bwMode="auto">
          <a:xfrm>
            <a:off x="609600" y="2639616"/>
            <a:ext cx="10118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i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2012</a:t>
            </a:r>
            <a:endParaRPr lang="zh-CN" altLang="en-US" sz="2400" i="1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2880" y="3369712"/>
            <a:ext cx="5562600" cy="1630045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“中国特色社会主义进入了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新时代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。”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“中华民族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伟大复兴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，绝不是轻轻松松、敲锣打鼓就能实现的。”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中国梦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是我们这一代的，更是青年一代的。”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——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习近平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451" name="直接连接符 25"/>
          <p:cNvCxnSpPr>
            <a:cxnSpLocks noChangeShapeType="1"/>
          </p:cNvCxnSpPr>
          <p:nvPr/>
        </p:nvCxnSpPr>
        <p:spPr bwMode="auto">
          <a:xfrm flipV="1">
            <a:off x="3429000" y="2514600"/>
            <a:ext cx="1981200" cy="398860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TextBox 19"/>
          <p:cNvSpPr txBox="1"/>
          <p:nvPr/>
        </p:nvSpPr>
        <p:spPr>
          <a:xfrm>
            <a:off x="5890260" y="3060700"/>
            <a:ext cx="2743200" cy="1938992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继承发展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最新成果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重要组成部分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行动指南</a:t>
            </a:r>
            <a:b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进入新时代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19"/>
          <p:cNvSpPr txBox="1"/>
          <p:nvPr/>
        </p:nvSpPr>
        <p:spPr>
          <a:xfrm>
            <a:off x="5890260" y="3077845"/>
            <a:ext cx="2743200" cy="1569660"/>
          </a:xfrm>
          <a:prstGeom prst="rect">
            <a:avLst/>
          </a:prstGeom>
          <a:noFill/>
          <a:ln w="38100" cmpd="thickThin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新时代坚持和发展什么样的中国特色社会主义、怎样坚持和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发展</a:t>
            </a:r>
            <a:r>
              <a:rPr lang="zh-CN" altLang="en-US" sz="2400" b="1" smtClean="0">
                <a:latin typeface="黑体" panose="02010609060101010101" pitchFamily="49" charset="-122"/>
                <a:ea typeface="黑体" panose="02010609060101010101" pitchFamily="49" charset="-122"/>
              </a:rPr>
              <a:t>中国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5" name="TextBox 16"/>
          <p:cNvSpPr txBox="1">
            <a:spLocks noChangeArrowheads="1"/>
          </p:cNvSpPr>
          <p:nvPr/>
        </p:nvSpPr>
        <p:spPr bwMode="auto">
          <a:xfrm>
            <a:off x="45085" y="247015"/>
            <a:ext cx="9144000" cy="1106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（三）中国特色社会主义理论体系发展</a:t>
            </a:r>
            <a:r>
              <a:rPr lang="en-US" altLang="zh-CN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习近平新时代中国特色社会主义思想</a:t>
            </a:r>
            <a:endParaRPr lang="en-US" altLang="zh-CN" sz="1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2400" b="1">
                <a:latin typeface="宋体" panose="02010600030101010101" pitchFamily="2" charset="-122"/>
              </a:rPr>
              <a:t>   </a:t>
            </a:r>
            <a:endParaRPr lang="en-US" altLang="zh-CN" sz="2400" b="1">
              <a:latin typeface="宋体" panose="02010600030101010101" pitchFamily="2" charset="-122"/>
            </a:endParaRPr>
          </a:p>
          <a:p>
            <a:pPr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）时代背景    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）核心理论     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）历史意义   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72" name="Picture 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4876800" y="2140585"/>
            <a:ext cx="4267200" cy="255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206375" y="1797685"/>
            <a:ext cx="6988175" cy="3339465"/>
            <a:chOff x="480" y="2591"/>
            <a:chExt cx="11005" cy="5259"/>
          </a:xfrm>
        </p:grpSpPr>
        <p:cxnSp>
          <p:nvCxnSpPr>
            <p:cNvPr id="19458" name="直接连接符 5"/>
            <p:cNvCxnSpPr>
              <a:cxnSpLocks noChangeShapeType="1"/>
            </p:cNvCxnSpPr>
            <p:nvPr/>
          </p:nvCxnSpPr>
          <p:spPr bwMode="auto">
            <a:xfrm rot="5400000">
              <a:off x="-1950" y="5040"/>
              <a:ext cx="486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59" name="直接连接符 7"/>
            <p:cNvCxnSpPr>
              <a:cxnSpLocks noChangeShapeType="1"/>
            </p:cNvCxnSpPr>
            <p:nvPr/>
          </p:nvCxnSpPr>
          <p:spPr bwMode="auto">
            <a:xfrm>
              <a:off x="480" y="2861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60" name="TextBox 8"/>
            <p:cNvSpPr txBox="1">
              <a:spLocks noChangeArrowheads="1"/>
            </p:cNvSpPr>
            <p:nvPr/>
          </p:nvSpPr>
          <p:spPr bwMode="auto">
            <a:xfrm>
              <a:off x="1200" y="2591"/>
              <a:ext cx="9840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1978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年中共十一届三中全会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461" name="直接连接符 9"/>
            <p:cNvCxnSpPr>
              <a:cxnSpLocks noChangeShapeType="1"/>
            </p:cNvCxnSpPr>
            <p:nvPr/>
          </p:nvCxnSpPr>
          <p:spPr bwMode="auto">
            <a:xfrm>
              <a:off x="480" y="3401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62" name="TextBox 10"/>
            <p:cNvSpPr txBox="1">
              <a:spLocks noChangeArrowheads="1"/>
            </p:cNvSpPr>
            <p:nvPr/>
          </p:nvSpPr>
          <p:spPr bwMode="auto">
            <a:xfrm>
              <a:off x="1200" y="3131"/>
              <a:ext cx="6142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1989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年中共十三届四中全会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463" name="直接连接符 11"/>
            <p:cNvCxnSpPr>
              <a:cxnSpLocks noChangeShapeType="1"/>
            </p:cNvCxnSpPr>
            <p:nvPr/>
          </p:nvCxnSpPr>
          <p:spPr bwMode="auto">
            <a:xfrm>
              <a:off x="480" y="3941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64" name="TextBox 12"/>
            <p:cNvSpPr txBox="1">
              <a:spLocks noChangeArrowheads="1"/>
            </p:cNvSpPr>
            <p:nvPr/>
          </p:nvSpPr>
          <p:spPr bwMode="auto">
            <a:xfrm>
              <a:off x="1200" y="3671"/>
              <a:ext cx="4194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2002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年中共十六大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cxnSp>
          <p:nvCxnSpPr>
            <p:cNvPr id="19466" name="直接连接符 13"/>
            <p:cNvCxnSpPr>
              <a:cxnSpLocks noChangeShapeType="1"/>
            </p:cNvCxnSpPr>
            <p:nvPr/>
          </p:nvCxnSpPr>
          <p:spPr bwMode="auto">
            <a:xfrm>
              <a:off x="480" y="4481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467" name="TextBox 14"/>
            <p:cNvSpPr txBox="1">
              <a:spLocks noChangeArrowheads="1"/>
            </p:cNvSpPr>
            <p:nvPr/>
          </p:nvSpPr>
          <p:spPr bwMode="auto">
            <a:xfrm>
              <a:off x="1320" y="4211"/>
              <a:ext cx="4175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2012</a:t>
              </a: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年中共十八大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468" name="TextBox 14"/>
            <p:cNvSpPr txBox="1">
              <a:spLocks noChangeArrowheads="1"/>
            </p:cNvSpPr>
            <p:nvPr/>
          </p:nvSpPr>
          <p:spPr bwMode="auto">
            <a:xfrm>
              <a:off x="2425" y="6984"/>
              <a:ext cx="9061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年第十三届全国人民代表大会第一次会议</a:t>
              </a:r>
              <a:endParaRPr lang="zh-CN" altLang="en-US" sz="24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469" name="矩形 16"/>
            <p:cNvSpPr>
              <a:spLocks noChangeArrowheads="1"/>
            </p:cNvSpPr>
            <p:nvPr/>
          </p:nvSpPr>
          <p:spPr bwMode="auto">
            <a:xfrm>
              <a:off x="1105" y="6930"/>
              <a:ext cx="1593" cy="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3200" b="1" i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2018</a:t>
              </a:r>
              <a:endParaRPr lang="zh-CN" altLang="en-US" sz="2400" i="1">
                <a:solidFill>
                  <a:srgbClr val="FF0000"/>
                </a:solidFill>
              </a:endParaRPr>
            </a:p>
          </p:txBody>
        </p:sp>
        <p:cxnSp>
          <p:nvCxnSpPr>
            <p:cNvPr id="19470" name="直接连接符 13"/>
            <p:cNvCxnSpPr>
              <a:cxnSpLocks noChangeShapeType="1"/>
            </p:cNvCxnSpPr>
            <p:nvPr/>
          </p:nvCxnSpPr>
          <p:spPr bwMode="auto">
            <a:xfrm>
              <a:off x="600" y="7260"/>
              <a:ext cx="840" cy="0"/>
            </a:xfrm>
            <a:prstGeom prst="line">
              <a:avLst/>
            </a:prstGeom>
            <a:noFill/>
            <a:ln w="635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471" name="直接连接符 25"/>
            <p:cNvCxnSpPr>
              <a:cxnSpLocks noChangeShapeType="1"/>
            </p:cNvCxnSpPr>
            <p:nvPr/>
          </p:nvCxnSpPr>
          <p:spPr bwMode="auto">
            <a:xfrm flipV="1">
              <a:off x="5816" y="5197"/>
              <a:ext cx="2280" cy="1348"/>
            </a:xfrm>
            <a:prstGeom prst="line">
              <a:avLst/>
            </a:prstGeom>
            <a:noFill/>
            <a:ln w="38100" algn="ctr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19473" name="Picture 5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3701" y="4554"/>
              <a:ext cx="2285" cy="24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7010400" y="2547144"/>
            <a:ext cx="2057400" cy="132343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/>
              <a:t>科学发展观、习近平新时代中国特色社会主义思想</a:t>
            </a:r>
            <a:endParaRPr lang="zh-CN" altLang="en-US" sz="2000" b="1"/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010400" y="3543300"/>
            <a:ext cx="2057400" cy="70788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/>
              <a:t>社会文明、生态文明</a:t>
            </a:r>
            <a:endParaRPr lang="zh-CN" altLang="en-US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3"/>
          <p:cNvSpPr txBox="1">
            <a:spLocks noChangeArrowheads="1"/>
          </p:cNvSpPr>
          <p:nvPr/>
        </p:nvSpPr>
        <p:spPr bwMode="auto">
          <a:xfrm>
            <a:off x="233040" y="209550"/>
            <a:ext cx="430438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二、综合国力不断提升</a:t>
            </a:r>
            <a:endParaRPr lang="zh-CN" altLang="en-US" sz="32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381001" y="1020366"/>
            <a:ext cx="6316153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（一）国民经济快速增长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（二）基础建设走在世界前列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（三）精神文明建设取得重要成绩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（四）国防和军队改革取得突破性进展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457200" y="285750"/>
            <a:ext cx="41520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（一）国民经济快速增长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990600" y="3071812"/>
            <a:ext cx="7620000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81405" y="1451610"/>
            <a:ext cx="6496050" cy="1264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8"/>
          <p:cNvSpPr txBox="1">
            <a:spLocks noChangeArrowheads="1"/>
          </p:cNvSpPr>
          <p:nvPr/>
        </p:nvSpPr>
        <p:spPr bwMode="auto">
          <a:xfrm>
            <a:off x="533401" y="342901"/>
            <a:ext cx="4873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（二）基础建设走在世界前列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4724400" y="2343150"/>
            <a:ext cx="3989705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6562" y="1123950"/>
            <a:ext cx="8429625" cy="1293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组合 15"/>
          <p:cNvGrpSpPr/>
          <p:nvPr/>
        </p:nvGrpSpPr>
        <p:grpSpPr bwMode="auto">
          <a:xfrm>
            <a:off x="228600" y="466725"/>
            <a:ext cx="6883400" cy="2847975"/>
            <a:chOff x="228600" y="622300"/>
            <a:chExt cx="6883400" cy="3797300"/>
          </a:xfrm>
        </p:grpSpPr>
        <p:pic>
          <p:nvPicPr>
            <p:cNvPr id="14346" name="Picture 5" descr="C:\Users\Administrator\Desktop\工作坊研修\试讲\timg的.jp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228600" y="622300"/>
              <a:ext cx="6883400" cy="3797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7" name="TextBox 14"/>
            <p:cNvSpPr txBox="1">
              <a:spLocks noChangeArrowheads="1"/>
            </p:cNvSpPr>
            <p:nvPr/>
          </p:nvSpPr>
          <p:spPr bwMode="auto">
            <a:xfrm>
              <a:off x="2057400" y="685800"/>
              <a:ext cx="609600" cy="49244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2000250"/>
            <a:ext cx="48260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86200" y="3028950"/>
            <a:ext cx="4389438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2600" y="1257300"/>
            <a:ext cx="6827838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676400" y="1085850"/>
            <a:ext cx="649605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9200" y="857250"/>
            <a:ext cx="50292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24200" y="342900"/>
            <a:ext cx="4648200" cy="4273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extBox 13"/>
          <p:cNvSpPr txBox="1">
            <a:spLocks noChangeArrowheads="1"/>
          </p:cNvSpPr>
          <p:nvPr/>
        </p:nvSpPr>
        <p:spPr bwMode="auto">
          <a:xfrm>
            <a:off x="430214" y="57151"/>
            <a:ext cx="16273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伟大成就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矩形 6"/>
          <p:cNvSpPr>
            <a:spLocks noChangeArrowheads="1"/>
          </p:cNvSpPr>
          <p:nvPr/>
        </p:nvSpPr>
        <p:spPr bwMode="auto">
          <a:xfrm>
            <a:off x="228600" y="2401491"/>
            <a:ext cx="8686800" cy="2616101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中国全程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55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公里的</a:t>
            </a:r>
            <a:r>
              <a:rPr lang="zh-CN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港珠澳大桥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，是世界上最长的跨海大桥，也是中国交通史上技术最复杂，建设要求及标准最高的工程之一，被英国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卫报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誉为“新世界七大奇迹”。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    港珠澳大桥沉管隧道，是我国建设的第一座外海沉管隧道，也是世界上最长的公路沉管隧道和唯一的深埋沉管隧道，在建设过程中，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林鸣和他的团队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对沉管的设计，生产和安装技术进行了一系列创新，为世界海底隧道工程技术，提供了独特的样本和宝贵的经验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。                                  </a:t>
            </a: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百度百科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227965" y="857250"/>
            <a:ext cx="86868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TextBox 8"/>
          <p:cNvSpPr txBox="1">
            <a:spLocks noChangeArrowheads="1"/>
          </p:cNvSpPr>
          <p:nvPr/>
        </p:nvSpPr>
        <p:spPr bwMode="auto">
          <a:xfrm>
            <a:off x="547689" y="342901"/>
            <a:ext cx="4873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（二）基础建设走在世界前列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609600" y="457200"/>
            <a:ext cx="559480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（三）精神文明建设取得重要成绩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1" cstate="email"/>
          <a:srcRect r="-104"/>
          <a:stretch>
            <a:fillRect/>
          </a:stretch>
        </p:blipFill>
        <p:spPr bwMode="auto">
          <a:xfrm>
            <a:off x="3803651" y="914400"/>
            <a:ext cx="4989513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04800" y="2343150"/>
            <a:ext cx="42735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8"/>
          <p:cNvSpPr txBox="1">
            <a:spLocks noChangeArrowheads="1"/>
          </p:cNvSpPr>
          <p:nvPr/>
        </p:nvSpPr>
        <p:spPr bwMode="auto">
          <a:xfrm>
            <a:off x="762001" y="400051"/>
            <a:ext cx="63161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（四）国防和军队改革取得突破性进展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1" name="矩形 5"/>
          <p:cNvSpPr>
            <a:spLocks noChangeArrowheads="1"/>
          </p:cNvSpPr>
          <p:nvPr/>
        </p:nvSpPr>
        <p:spPr bwMode="auto">
          <a:xfrm>
            <a:off x="381000" y="1697832"/>
            <a:ext cx="8229600" cy="2308324"/>
          </a:xfrm>
          <a:prstGeom prst="rect">
            <a:avLst/>
          </a:prstGeom>
          <a:noFill/>
          <a:ln w="38100">
            <a:gradFill>
              <a:gsLst>
                <a:gs pos="0">
                  <a:srgbClr val="000082"/>
                </a:gs>
                <a:gs pos="13000">
                  <a:srgbClr val="0047FF"/>
                </a:gs>
                <a:gs pos="28000">
                  <a:srgbClr val="000082"/>
                </a:gs>
                <a:gs pos="42999">
                  <a:srgbClr val="0047FF"/>
                </a:gs>
                <a:gs pos="58000">
                  <a:srgbClr val="000082"/>
                </a:gs>
                <a:gs pos="72000">
                  <a:srgbClr val="0047FF"/>
                </a:gs>
                <a:gs pos="87000">
                  <a:srgbClr val="000082"/>
                </a:gs>
                <a:gs pos="100000">
                  <a:srgbClr val="0047FF"/>
                </a:gs>
              </a:gsLst>
              <a:lin ang="5400000" scaled="0"/>
            </a:gradFill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在新时代的征程上，在实现中华民族伟大复兴的奋斗中，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建设强大的人民海军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的任务从来没有像今天这样紧迫。要深入贯彻新时代党的强军思想，坚持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政治建军、改革强军、科技兴军、依法治军，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坚定不移加快海军现代化进程，善于创新，勇于超越，努力把人民海军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全面建成世界一流海军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defRPr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——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习近平 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2018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12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日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3"/>
          <p:cNvSpPr txBox="1">
            <a:spLocks noChangeArrowheads="1"/>
          </p:cNvSpPr>
          <p:nvPr/>
        </p:nvSpPr>
        <p:spPr bwMode="auto">
          <a:xfrm>
            <a:off x="228601" y="228600"/>
            <a:ext cx="47163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三、国际影响力不断扩大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81000" y="796925"/>
          <a:ext cx="7391400" cy="4398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3335"/>
                <a:gridCol w="3568065"/>
              </a:tblGrid>
              <a:tr h="502920">
                <a:tc>
                  <a:txBody>
                    <a:bodyPr/>
                    <a:lstStyle/>
                    <a:p>
                      <a:r>
                        <a:rPr lang="zh-CN" altLang="en-US" sz="18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（一）外交理念</a:t>
                      </a:r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</a:tr>
              <a:tr h="487680">
                <a:tc>
                  <a:txBody>
                    <a:bodyPr/>
                    <a:lstStyle/>
                    <a:p>
                      <a:r>
                        <a:rPr lang="zh-CN" altLang="en-US" sz="18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（二）目的</a:t>
                      </a:r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800" b="1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</a:tr>
              <a:tr h="720090">
                <a:tc>
                  <a:txBody>
                    <a:bodyPr/>
                    <a:lstStyle/>
                    <a:p>
                      <a:r>
                        <a:rPr lang="zh-CN" altLang="en-US" sz="18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（三）新型国际关系内涵</a:t>
                      </a:r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</a:tr>
              <a:tr h="1061720">
                <a:tc>
                  <a:txBody>
                    <a:bodyPr/>
                    <a:lstStyle/>
                    <a:p>
                      <a:r>
                        <a:rPr lang="zh-CN" altLang="en-US" sz="18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（四）外交成就</a:t>
                      </a:r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</a:tr>
              <a:tr h="1626235">
                <a:tc>
                  <a:txBody>
                    <a:bodyPr/>
                    <a:lstStyle/>
                    <a:p>
                      <a:r>
                        <a:rPr lang="zh-CN" altLang="en-US" sz="18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（五）历史意义</a:t>
                      </a:r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zh-CN" altLang="en-US" sz="18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34290" marB="34290"/>
                </a:tc>
              </a:tr>
            </a:tbl>
          </a:graphicData>
        </a:graphic>
      </p:graphicFrame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360545" y="796926"/>
            <a:ext cx="14221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宋体" panose="02010600030101010101" pitchFamily="2" charset="-122"/>
              </a:rPr>
              <a:t>和平发展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97680" y="1334373"/>
            <a:ext cx="3251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/>
              <a:t>推动全面建设小康社会</a:t>
            </a:r>
            <a:endParaRPr lang="zh-CN" altLang="en-US" sz="2400" b="1" dirty="0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191000" y="1795780"/>
            <a:ext cx="358140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/>
              <a:t>相互尊重、公平正义、合作共赢</a:t>
            </a:r>
            <a:endParaRPr lang="zh-CN" altLang="en-US" sz="2400" b="1" dirty="0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4191000" y="2580878"/>
            <a:ext cx="3251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/>
              <a:t>联合国、全球治理、国际金融、“一带一路”</a:t>
            </a:r>
            <a:endParaRPr lang="zh-CN" altLang="en-US" sz="2400" b="1" dirty="0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4191000" y="3500437"/>
            <a:ext cx="3581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/>
              <a:t>从参与者到推动者</a:t>
            </a:r>
            <a:endParaRPr lang="en-US" altLang="zh-CN" sz="2400" b="1" dirty="0"/>
          </a:p>
          <a:p>
            <a:r>
              <a:rPr lang="zh-CN" altLang="en-US" sz="2400" b="1" dirty="0"/>
              <a:t>推动构建人类命运共同体</a:t>
            </a:r>
            <a:endParaRPr lang="en-US" altLang="zh-CN" sz="2400" b="1" dirty="0"/>
          </a:p>
          <a:p>
            <a:r>
              <a:rPr lang="zh-CN" altLang="en-US" sz="2400" b="1" dirty="0"/>
              <a:t>中国方</a:t>
            </a:r>
            <a:r>
              <a:rPr lang="zh-CN" altLang="en-US" sz="2400" b="1" dirty="0" smtClean="0"/>
              <a:t>案 </a:t>
            </a:r>
            <a:endParaRPr lang="zh-CN" altLang="en-US" sz="2400" b="1" dirty="0"/>
          </a:p>
        </p:txBody>
      </p:sp>
      <p:sp>
        <p:nvSpPr>
          <p:cNvPr id="11" name="矩形 10"/>
          <p:cNvSpPr/>
          <p:nvPr/>
        </p:nvSpPr>
        <p:spPr>
          <a:xfrm>
            <a:off x="7977506" y="895985"/>
            <a:ext cx="884689" cy="424731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zh-CN" alt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</a:rPr>
              <a:t>全方位外交</a:t>
            </a:r>
            <a:endParaRPr lang="zh-CN" altLang="en-U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tags/tag1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3.xml><?xml version="1.0" encoding="utf-8"?>
<p:tagLst xmlns:p="http://schemas.openxmlformats.org/presentationml/2006/main">
  <p:tag name="KSO_WM_UNIT_TABLE_BEAUTIFY" val="smartTable{d304059a-771c-4cc4-a4bd-15630f23373f}"/>
</p:tagLst>
</file>

<file path=ppt/theme/theme1.xml><?xml version="1.0" encoding="utf-8"?>
<a:theme xmlns:a="http://schemas.openxmlformats.org/drawingml/2006/main" name="第一PPT模板网-WWW.1PPT.COM">
  <a:themeElements>
    <a:clrScheme name="A000120150306A06PWBG 1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C20F2A"/>
      </a:accent1>
      <a:accent2>
        <a:srgbClr val="DD5302"/>
      </a:accent2>
      <a:accent3>
        <a:srgbClr val="FFFFFF"/>
      </a:accent3>
      <a:accent4>
        <a:srgbClr val="505050"/>
      </a:accent4>
      <a:accent5>
        <a:srgbClr val="DDAAAC"/>
      </a:accent5>
      <a:accent6>
        <a:srgbClr val="C84A02"/>
      </a:accent6>
      <a:hlink>
        <a:srgbClr val="00B0F0"/>
      </a:hlink>
      <a:folHlink>
        <a:srgbClr val="AFB2B4"/>
      </a:folHlink>
    </a:clrScheme>
    <a:fontScheme name="A000120150306A06PWBG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A000120150306A06PWBG 1">
        <a:dk1>
          <a:srgbClr val="5F5F5F"/>
        </a:dk1>
        <a:lt1>
          <a:srgbClr val="FFFFFF"/>
        </a:lt1>
        <a:dk2>
          <a:srgbClr val="5F5F5F"/>
        </a:dk2>
        <a:lt2>
          <a:srgbClr val="FFFFFF"/>
        </a:lt2>
        <a:accent1>
          <a:srgbClr val="C20F2A"/>
        </a:accent1>
        <a:accent2>
          <a:srgbClr val="DD5302"/>
        </a:accent2>
        <a:accent3>
          <a:srgbClr val="FFFFFF"/>
        </a:accent3>
        <a:accent4>
          <a:srgbClr val="505050"/>
        </a:accent4>
        <a:accent5>
          <a:srgbClr val="DDAAAC"/>
        </a:accent5>
        <a:accent6>
          <a:srgbClr val="C84A02"/>
        </a:accent6>
        <a:hlink>
          <a:srgbClr val="00B0F0"/>
        </a:hlink>
        <a:folHlink>
          <a:srgbClr val="AFB2B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主题53</Template>
  <TotalTime>0</TotalTime>
  <Words>2933</Words>
  <Application>WPS 演示</Application>
  <PresentationFormat>全屏显示(16:9)</PresentationFormat>
  <Paragraphs>310</Paragraphs>
  <Slides>22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Arial</vt:lpstr>
      <vt:lpstr>宋体</vt:lpstr>
      <vt:lpstr>Wingdings</vt:lpstr>
      <vt:lpstr>Tempus Sans ITC</vt:lpstr>
      <vt:lpstr>Gabriola</vt:lpstr>
      <vt:lpstr>幼圆</vt:lpstr>
      <vt:lpstr>Calibri</vt:lpstr>
      <vt:lpstr>Calibri</vt:lpstr>
      <vt:lpstr>黑体</vt:lpstr>
      <vt:lpstr>微软雅黑</vt:lpstr>
      <vt:lpstr>Arial Unicode MS</vt:lpstr>
      <vt:lpstr>幼圆</vt:lpstr>
      <vt:lpstr>第一PPT模板网-WWW.1PPT.COM</vt:lpstr>
      <vt:lpstr>第29课   改革开放以来的巨大成就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creator>第一PPT模板网-WWW.1PPT.COM</dc:creator>
  <cp:keywords>第一PPT模板网-WWW.1PPT.COM</cp:keywords>
  <dc:subject>第一PPT模板网-WWW.1PPT.COM</dc:subject>
  <cp:lastModifiedBy>Administrator</cp:lastModifiedBy>
  <cp:revision>163</cp:revision>
  <cp:lastPrinted>2113-01-01T00:00:00Z</cp:lastPrinted>
  <dcterms:created xsi:type="dcterms:W3CDTF">2113-01-01T00:00:00Z</dcterms:created>
  <dcterms:modified xsi:type="dcterms:W3CDTF">2020-06-25T09:53:38Z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2052-11.1.0.9740</vt:lpwstr>
  </property>
</Properties>
</file>