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2"/>
    <p:sldMasterId id="2147483660" r:id="rId3"/>
    <p:sldMasterId id="2147483672" r:id="rId4"/>
  </p:sldMasterIdLst>
  <p:notesMasterIdLst>
    <p:notesMasterId r:id="rId5"/>
  </p:notesMasterIdLst>
  <p:sldIdLst>
    <p:sldId id="458" r:id="rId6"/>
    <p:sldId id="410" r:id="rId7"/>
    <p:sldId id="409" r:id="rId8"/>
    <p:sldId id="412" r:id="rId9"/>
    <p:sldId id="411" r:id="rId10"/>
    <p:sldId id="413" r:id="rId11"/>
    <p:sldId id="416" r:id="rId12"/>
    <p:sldId id="417" r:id="rId13"/>
    <p:sldId id="418" r:id="rId14"/>
    <p:sldId id="420" r:id="rId15"/>
    <p:sldId id="421" r:id="rId16"/>
    <p:sldId id="424" r:id="rId17"/>
    <p:sldId id="443" r:id="rId18"/>
    <p:sldId id="444" r:id="rId19"/>
    <p:sldId id="430" r:id="rId20"/>
    <p:sldId id="431" r:id="rId21"/>
    <p:sldId id="432" r:id="rId22"/>
    <p:sldId id="433" r:id="rId23"/>
    <p:sldId id="457" r:id="rId24"/>
    <p:sldId id="437" r:id="rId25"/>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0" name="PPTer_Tang" initials="" lastIdx="0" clrIdx="0"/>
  <p:cmAuthor id="1" name="pc" initials="p" lastIdx="0" clrIdx="0"/>
  <p:cmAuthor id="2" name="作者" initials="A" lastIdx="0" clrIdx="1"/>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fill>
          <a:solidFill>
            <a:schemeClr val="accent2">
              <a:tint val="40000"/>
            </a:schemeClr>
          </a:solidFill>
        </a:fill>
      </a:tcStyle>
    </a:band1H>
    <a:band1V>
      <a:tcStyle>
        <a:fill>
          <a:solidFill>
            <a:schemeClr val="accent2">
              <a:tint val="40000"/>
            </a:schemeClr>
          </a:solidFill>
        </a:fill>
      </a:tcStyle>
    </a:band1V>
    <a:lastCol>
      <a:tcTxStyle b="on"/>
    </a:lastCol>
    <a:firstCol>
      <a:tcTxStyle b="on"/>
    </a:firstCol>
    <a:lastRow>
      <a:tcTxStyle b="on"/>
      <a:tcStyle>
        <a:tcBdr>
          <a:top>
            <a:ln w="25400" cmpd="sng">
              <a:solidFill>
                <a:schemeClr val="accent2"/>
              </a:solidFill>
            </a:ln>
          </a:top>
        </a:tcBdr>
        <a:fill>
          <a:solidFill>
            <a:schemeClr val="accent2">
              <a:tint val="20000"/>
            </a:schemeClr>
          </a:solidFill>
        </a:fill>
      </a:tcStyle>
    </a:lastRow>
    <a:firstRow>
      <a:tcTxStyle b="on"/>
      <a:tcStyle>
        <a:fill>
          <a:solidFill>
            <a:schemeClr val="accent2">
              <a:tint val="20000"/>
            </a:schemeClr>
          </a:solidFill>
        </a:fill>
      </a:tcStyle>
    </a:firstRow>
  </a:tblStyle>
  <a:tblStyle styleId="{0505E3EF-67EA-436B-97B2-0124C06EBD24}" styleName="中度样式 4 - 强调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fill>
          <a:solidFill>
            <a:schemeClr val="accent3">
              <a:tint val="40000"/>
            </a:schemeClr>
          </a:solidFill>
        </a:fill>
      </a:tcStyle>
    </a:band1H>
    <a:band1V>
      <a:tcStyle>
        <a:fill>
          <a:solidFill>
            <a:schemeClr val="accent3">
              <a:tint val="40000"/>
            </a:schemeClr>
          </a:solidFill>
        </a:fill>
      </a:tcStyle>
    </a:band1V>
    <a:lastCol>
      <a:tcTxStyle b="on"/>
    </a:lastCol>
    <a:firstCol>
      <a:tcTxStyle b="on"/>
    </a:firstCol>
    <a:lastRow>
      <a:tcTxStyle b="on"/>
      <a:tcStyle>
        <a:tcBdr>
          <a:top>
            <a:ln w="25400" cmpd="sng">
              <a:solidFill>
                <a:schemeClr val="accent3"/>
              </a:solidFill>
            </a:ln>
          </a:top>
        </a:tcBdr>
        <a:fill>
          <a:solidFill>
            <a:schemeClr val="accent3">
              <a:tint val="20000"/>
            </a:schemeClr>
          </a:solidFill>
        </a:fill>
      </a:tcStyle>
    </a:lastRow>
    <a:firstRow>
      <a:tcTxStyle b="on"/>
      <a:tcStyle>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70"/>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5.xml" /><Relationship Id="rId11" Type="http://schemas.openxmlformats.org/officeDocument/2006/relationships/slide" Target="slides/slide6.xml" /><Relationship Id="rId12" Type="http://schemas.openxmlformats.org/officeDocument/2006/relationships/slide" Target="slides/slide7.xml" /><Relationship Id="rId13" Type="http://schemas.openxmlformats.org/officeDocument/2006/relationships/slide" Target="slides/slide8.xml" /><Relationship Id="rId14" Type="http://schemas.openxmlformats.org/officeDocument/2006/relationships/slide" Target="slides/slide9.xml" /><Relationship Id="rId15" Type="http://schemas.openxmlformats.org/officeDocument/2006/relationships/slide" Target="slides/slide10.xml" /><Relationship Id="rId16" Type="http://schemas.openxmlformats.org/officeDocument/2006/relationships/slide" Target="slides/slide11.xml" /><Relationship Id="rId17" Type="http://schemas.openxmlformats.org/officeDocument/2006/relationships/slide" Target="slides/slide12.xml" /><Relationship Id="rId18" Type="http://schemas.openxmlformats.org/officeDocument/2006/relationships/slide" Target="slides/slide13.xml" /><Relationship Id="rId19" Type="http://schemas.openxmlformats.org/officeDocument/2006/relationships/slide" Target="slides/slide14.xml" /><Relationship Id="rId2" Type="http://schemas.openxmlformats.org/officeDocument/2006/relationships/slideMaster" Target="slideMasters/slideMaster1.xml" /><Relationship Id="rId20" Type="http://schemas.openxmlformats.org/officeDocument/2006/relationships/slide" Target="slides/slide15.xml" /><Relationship Id="rId21" Type="http://schemas.openxmlformats.org/officeDocument/2006/relationships/slide" Target="slides/slide16.xml" /><Relationship Id="rId22" Type="http://schemas.openxmlformats.org/officeDocument/2006/relationships/slide" Target="slides/slide17.xml" /><Relationship Id="rId23" Type="http://schemas.openxmlformats.org/officeDocument/2006/relationships/slide" Target="slides/slide18.xml" /><Relationship Id="rId24" Type="http://schemas.openxmlformats.org/officeDocument/2006/relationships/slide" Target="slides/slide19.xml" /><Relationship Id="rId25" Type="http://schemas.openxmlformats.org/officeDocument/2006/relationships/slide" Target="slides/slide20.xml" /><Relationship Id="rId26" Type="http://schemas.openxmlformats.org/officeDocument/2006/relationships/tags" Target="tags/tag134.xml" /><Relationship Id="rId27" Type="http://schemas.openxmlformats.org/officeDocument/2006/relationships/presProps" Target="presProps.xml" /><Relationship Id="rId28" Type="http://schemas.openxmlformats.org/officeDocument/2006/relationships/viewProps" Target="viewProps.xml" /><Relationship Id="rId29" Type="http://schemas.openxmlformats.org/officeDocument/2006/relationships/theme" Target="theme/theme1.xml" /><Relationship Id="rId3" Type="http://schemas.openxmlformats.org/officeDocument/2006/relationships/slideMaster" Target="slideMasters/slideMaster2.xml" /><Relationship Id="rId30" Type="http://schemas.openxmlformats.org/officeDocument/2006/relationships/tableStyles" Target="tableStyles.xml" /><Relationship Id="rId4" Type="http://schemas.openxmlformats.org/officeDocument/2006/relationships/slideMaster" Target="slideMasters/slideMaster3.xml" /><Relationship Id="rId5" Type="http://schemas.openxmlformats.org/officeDocument/2006/relationships/notesMaster" Target="notesMasters/notesMaster1.xml" /><Relationship Id="rId6" Type="http://schemas.openxmlformats.org/officeDocument/2006/relationships/slide" Target="slides/slide1.xml" /><Relationship Id="rId7" Type="http://schemas.openxmlformats.org/officeDocument/2006/relationships/slide" Target="slides/slide2.xml" /><Relationship Id="rId8" Type="http://schemas.openxmlformats.org/officeDocument/2006/relationships/slide" Target="slides/slide3.xml" /><Relationship Id="rId9" Type="http://schemas.openxmlformats.org/officeDocument/2006/relationships/slide" Target="slides/slide4.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4.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en-US" altLang="zh-CN">
                <a:solidFill>
                  <a:srgbClr val="000000"/>
                </a:solidFill>
                <a:latin typeface="黑体" panose="02010609060101010101" charset="-122"/>
                <a:ea typeface="黑体" panose="02010609060101010101" charset="-122"/>
                <a:sym typeface="+mn-ea"/>
              </a:rPr>
              <a:t>1929-1933</a:t>
            </a:r>
            <a:r>
              <a:rPr lang="zh-CN" altLang="en-US">
                <a:solidFill>
                  <a:srgbClr val="000000"/>
                </a:solidFill>
                <a:latin typeface="黑体" panose="02010609060101010101" charset="-122"/>
                <a:ea typeface="黑体" panose="02010609060101010101" charset="-122"/>
                <a:sym typeface="+mn-ea"/>
              </a:rPr>
              <a:t>年美国股市一泻千里，股票平均每股从</a:t>
            </a:r>
            <a:r>
              <a:rPr lang="en-US" altLang="zh-CN">
                <a:solidFill>
                  <a:srgbClr val="000000"/>
                </a:solidFill>
                <a:latin typeface="黑体" panose="02010609060101010101" charset="-122"/>
                <a:ea typeface="黑体" panose="02010609060101010101" charset="-122"/>
                <a:sym typeface="+mn-ea"/>
              </a:rPr>
              <a:t>365</a:t>
            </a:r>
            <a:r>
              <a:rPr lang="zh-CN" altLang="en-US">
                <a:solidFill>
                  <a:srgbClr val="000000"/>
                </a:solidFill>
                <a:latin typeface="黑体" panose="02010609060101010101" charset="-122"/>
                <a:ea typeface="黑体" panose="02010609060101010101" charset="-122"/>
                <a:sym typeface="+mn-ea"/>
              </a:rPr>
              <a:t>美元跌到</a:t>
            </a:r>
            <a:r>
              <a:rPr lang="en-US" altLang="zh-CN">
                <a:solidFill>
                  <a:srgbClr val="000000"/>
                </a:solidFill>
                <a:latin typeface="黑体" panose="02010609060101010101" charset="-122"/>
                <a:ea typeface="黑体" panose="02010609060101010101" charset="-122"/>
                <a:sym typeface="+mn-ea"/>
              </a:rPr>
              <a:t>81</a:t>
            </a:r>
            <a:r>
              <a:rPr lang="zh-CN" altLang="en-US">
                <a:solidFill>
                  <a:srgbClr val="000000"/>
                </a:solidFill>
                <a:latin typeface="黑体" panose="02010609060101010101" charset="-122"/>
                <a:ea typeface="黑体" panose="02010609060101010101" charset="-122"/>
                <a:sym typeface="+mn-ea"/>
              </a:rPr>
              <a:t>美元，</a:t>
            </a:r>
            <a:r>
              <a:rPr lang="en-US" altLang="zh-CN">
                <a:solidFill>
                  <a:srgbClr val="000000"/>
                </a:solidFill>
                <a:latin typeface="黑体" panose="02010609060101010101" charset="-122"/>
                <a:ea typeface="黑体" panose="02010609060101010101" charset="-122"/>
                <a:sym typeface="+mn-ea"/>
              </a:rPr>
              <a:t>30</a:t>
            </a:r>
            <a:r>
              <a:rPr lang="zh-CN" altLang="en-US">
                <a:solidFill>
                  <a:srgbClr val="000000"/>
                </a:solidFill>
                <a:latin typeface="黑体" panose="02010609060101010101" charset="-122"/>
                <a:ea typeface="黑体" panose="02010609060101010101" charset="-122"/>
                <a:sym typeface="+mn-ea"/>
              </a:rPr>
              <a:t>种工业股票的价格下跌了</a:t>
            </a:r>
            <a:r>
              <a:rPr lang="en-US" altLang="zh-CN">
                <a:solidFill>
                  <a:srgbClr val="000000"/>
                </a:solidFill>
                <a:latin typeface="黑体" panose="02010609060101010101" charset="-122"/>
                <a:ea typeface="黑体" panose="02010609060101010101" charset="-122"/>
                <a:sym typeface="+mn-ea"/>
              </a:rPr>
              <a:t>5</a:t>
            </a:r>
            <a:r>
              <a:rPr lang="zh-CN" altLang="en-US">
                <a:solidFill>
                  <a:srgbClr val="000000"/>
                </a:solidFill>
                <a:latin typeface="黑体" panose="02010609060101010101" charset="-122"/>
                <a:ea typeface="黑体" panose="02010609060101010101" charset="-122"/>
                <a:sym typeface="+mn-ea"/>
              </a:rPr>
              <a:t>／</a:t>
            </a:r>
            <a:r>
              <a:rPr lang="en-US" altLang="zh-CN">
                <a:solidFill>
                  <a:srgbClr val="000000"/>
                </a:solidFill>
                <a:latin typeface="黑体" panose="02010609060101010101" charset="-122"/>
                <a:ea typeface="黑体" panose="02010609060101010101" charset="-122"/>
                <a:sym typeface="+mn-ea"/>
              </a:rPr>
              <a:t>6</a:t>
            </a:r>
            <a:r>
              <a:rPr lang="zh-CN" altLang="en-US">
                <a:solidFill>
                  <a:srgbClr val="000000"/>
                </a:solidFill>
                <a:latin typeface="黑体" panose="02010609060101010101" charset="-122"/>
                <a:ea typeface="黑体" panose="02010609060101010101" charset="-122"/>
                <a:sym typeface="+mn-ea"/>
              </a:rPr>
              <a:t>。20世纪20年代，美国生产的小汽车占全世界总量的85%，平均5人就拥有一辆。1924年，美国的黄金占世界总量的1／2；1928年美国的经济总量超过整个欧洲。</a:t>
            </a:r>
            <a:r>
              <a:rPr lang="en-US" altLang="zh-CN" sz="2800" b="1">
                <a:solidFill>
                  <a:srgbClr val="EAEAEA"/>
                </a:solidFill>
                <a:effectLst>
                  <a:outerShdw blurRad="38100" dist="38100" dir="2700000">
                    <a:srgbClr val="000000"/>
                  </a:outerShdw>
                </a:effectLst>
                <a:latin typeface="黑体" panose="02010609060101010101" charset="-122"/>
                <a:ea typeface="黑体" panose="02010609060101010101" charset="-122"/>
                <a:cs typeface="+mn-ea"/>
                <a:sym typeface="+mn-ea"/>
              </a:rPr>
              <a:t>1920—1929</a:t>
            </a:r>
            <a:r>
              <a:rPr lang="zh-CN" altLang="en-US" sz="2800" b="1">
                <a:solidFill>
                  <a:srgbClr val="EAEAEA"/>
                </a:solidFill>
                <a:effectLst>
                  <a:outerShdw blurRad="38100" dist="38100" dir="2700000">
                    <a:srgbClr val="000000"/>
                  </a:outerShdw>
                </a:effectLst>
                <a:latin typeface="黑体" panose="02010609060101010101" charset="-122"/>
                <a:ea typeface="黑体" panose="02010609060101010101" charset="-122"/>
                <a:cs typeface="+mn-ea"/>
                <a:sym typeface="+mn-ea"/>
              </a:rPr>
              <a:t>年，美国工厂的生产率增长</a:t>
            </a:r>
            <a:r>
              <a:rPr lang="en-US" altLang="zh-CN" sz="2800" b="1">
                <a:solidFill>
                  <a:srgbClr val="EAEAEA"/>
                </a:solidFill>
                <a:effectLst>
                  <a:outerShdw blurRad="38100" dist="38100" dir="2700000">
                    <a:srgbClr val="000000"/>
                  </a:outerShdw>
                </a:effectLst>
                <a:latin typeface="黑体" panose="02010609060101010101" charset="-122"/>
                <a:ea typeface="黑体" panose="02010609060101010101" charset="-122"/>
                <a:cs typeface="+mn-ea"/>
                <a:sym typeface="+mn-ea"/>
              </a:rPr>
              <a:t>55</a:t>
            </a:r>
            <a:r>
              <a:rPr lang="zh-CN" altLang="en-US" sz="2800" b="1">
                <a:solidFill>
                  <a:srgbClr val="EAEAEA"/>
                </a:solidFill>
                <a:effectLst>
                  <a:outerShdw blurRad="38100" dist="38100" dir="2700000">
                    <a:srgbClr val="000000"/>
                  </a:outerShdw>
                </a:effectLst>
                <a:latin typeface="黑体" panose="02010609060101010101" charset="-122"/>
                <a:ea typeface="黑体" panose="02010609060101010101" charset="-122"/>
                <a:cs typeface="+mn-ea"/>
                <a:sym typeface="+mn-ea"/>
              </a:rPr>
              <a:t>％，而工人的工资却只增长了</a:t>
            </a:r>
            <a:r>
              <a:rPr lang="en-US" altLang="zh-CN" sz="2800" b="1">
                <a:solidFill>
                  <a:srgbClr val="EAEAEA"/>
                </a:solidFill>
                <a:effectLst>
                  <a:outerShdw blurRad="38100" dist="38100" dir="2700000">
                    <a:srgbClr val="000000"/>
                  </a:outerShdw>
                </a:effectLst>
                <a:latin typeface="黑体" panose="02010609060101010101" charset="-122"/>
                <a:ea typeface="黑体" panose="02010609060101010101" charset="-122"/>
                <a:cs typeface="+mn-ea"/>
                <a:sym typeface="+mn-ea"/>
              </a:rPr>
              <a:t>2</a:t>
            </a:r>
            <a:r>
              <a:rPr lang="zh-CN" altLang="en-US" sz="2800" b="1">
                <a:solidFill>
                  <a:srgbClr val="EAEAEA"/>
                </a:solidFill>
                <a:effectLst>
                  <a:outerShdw blurRad="38100" dist="38100" dir="2700000">
                    <a:srgbClr val="000000"/>
                  </a:outerShdw>
                </a:effectLst>
                <a:latin typeface="黑体" panose="02010609060101010101" charset="-122"/>
                <a:ea typeface="黑体" panose="02010609060101010101" charset="-122"/>
                <a:cs typeface="+mn-ea"/>
                <a:sym typeface="+mn-ea"/>
              </a:rPr>
              <a:t>％。到</a:t>
            </a:r>
            <a:r>
              <a:rPr lang="en-US" altLang="zh-CN" sz="2800" b="1">
                <a:solidFill>
                  <a:srgbClr val="EAEAEA"/>
                </a:solidFill>
                <a:effectLst>
                  <a:outerShdw blurRad="38100" dist="38100" dir="2700000">
                    <a:srgbClr val="000000"/>
                  </a:outerShdw>
                </a:effectLst>
                <a:latin typeface="黑体" panose="02010609060101010101" charset="-122"/>
                <a:ea typeface="黑体" panose="02010609060101010101" charset="-122"/>
                <a:cs typeface="+mn-ea"/>
                <a:sym typeface="+mn-ea"/>
              </a:rPr>
              <a:t>1929</a:t>
            </a:r>
            <a:r>
              <a:rPr lang="zh-CN" altLang="en-US" sz="2800" b="1">
                <a:solidFill>
                  <a:srgbClr val="EAEAEA"/>
                </a:solidFill>
                <a:effectLst>
                  <a:outerShdw blurRad="38100" dist="38100" dir="2700000">
                    <a:srgbClr val="000000"/>
                  </a:outerShdw>
                </a:effectLst>
                <a:latin typeface="黑体" panose="02010609060101010101" charset="-122"/>
                <a:ea typeface="黑体" panose="02010609060101010101" charset="-122"/>
                <a:cs typeface="+mn-ea"/>
                <a:sym typeface="+mn-ea"/>
              </a:rPr>
              <a:t>年，美国国家财富的三分之一由只占人口总数的</a:t>
            </a:r>
            <a:r>
              <a:rPr lang="en-US" altLang="zh-CN" sz="2800" b="1">
                <a:solidFill>
                  <a:srgbClr val="EAEAEA"/>
                </a:solidFill>
                <a:effectLst>
                  <a:outerShdw blurRad="38100" dist="38100" dir="2700000">
                    <a:srgbClr val="000000"/>
                  </a:outerShdw>
                </a:effectLst>
                <a:latin typeface="黑体" panose="02010609060101010101" charset="-122"/>
                <a:ea typeface="黑体" panose="02010609060101010101" charset="-122"/>
                <a:cs typeface="+mn-ea"/>
                <a:sym typeface="+mn-ea"/>
              </a:rPr>
              <a:t>1%</a:t>
            </a:r>
            <a:r>
              <a:rPr lang="zh-CN" altLang="en-US" sz="2800" b="1">
                <a:solidFill>
                  <a:srgbClr val="EAEAEA"/>
                </a:solidFill>
                <a:effectLst>
                  <a:outerShdw blurRad="38100" dist="38100" dir="2700000">
                    <a:srgbClr val="000000"/>
                  </a:outerShdw>
                </a:effectLst>
                <a:latin typeface="黑体" panose="02010609060101010101" charset="-122"/>
                <a:ea typeface="黑体" panose="02010609060101010101" charset="-122"/>
                <a:cs typeface="+mn-ea"/>
                <a:sym typeface="+mn-ea"/>
              </a:rPr>
              <a:t>的人拥有。过度信贷消费、股票投机活动造成虚假繁荣，企业盲目扩大生产。19世纪末，美国铁路总利润的85%被7个垄断集团控制，钢铁产量的65%由摩根钢铁公司掌握。国家财富的60%掌握在占美国人口2%的富人手中。</a:t>
            </a:r>
            <a:endParaRPr lang="zh-CN" altLang="en-US" sz="2800" b="1">
              <a:solidFill>
                <a:srgbClr val="EAEAEA"/>
              </a:solidFill>
              <a:effectLst>
                <a:outerShdw blurRad="38100" dist="38100" dir="2700000">
                  <a:srgbClr val="000000"/>
                </a:outerShdw>
              </a:effectLst>
              <a:latin typeface="黑体" charset="-122"/>
              <a:ea typeface="黑体" charset="-122"/>
              <a:cs typeface="+mn-ea"/>
              <a:sym typeface="+mn-ea"/>
            </a:endParaRPr>
          </a:p>
          <a:p>
            <a:r>
              <a:rPr lang="zh-CN" altLang="en-US" sz="2800" b="1">
                <a:solidFill>
                  <a:srgbClr val="EAEAEA"/>
                </a:solidFill>
                <a:effectLst>
                  <a:outerShdw blurRad="38100" dist="38100" dir="2700000">
                    <a:srgbClr val="000000"/>
                  </a:outerShdw>
                </a:effectLst>
                <a:latin typeface="黑体" panose="02010609060101010101" charset="-122"/>
                <a:ea typeface="黑体" panose="02010609060101010101" charset="-122"/>
                <a:cs typeface="+mn-ea"/>
                <a:sym typeface="+mn-ea"/>
              </a:rPr>
              <a:t>        从1924年到1929年，美国国民生产总值增长24.5%，而工薪收入只增长了15.2%。在制造业中，工人每个工时的产量增加了32%，而小时工资只增加了8%。</a:t>
            </a:r>
            <a:endParaRPr lang="zh-CN" altLang="en-US" sz="2800" b="1">
              <a:solidFill>
                <a:srgbClr val="EAEAEA"/>
              </a:solidFill>
              <a:effectLst>
                <a:outerShdw blurRad="38100" dist="38100" dir="2700000">
                  <a:srgbClr val="000000"/>
                </a:outerShdw>
              </a:effectLst>
              <a:latin typeface="黑体" panose="02010609060101010101" charset="-122"/>
              <a:ea typeface="黑体" panose="02010609060101010101" charset="-122"/>
              <a:cs typeface="+mn-ea"/>
              <a:sym typeface="+mn-ea"/>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zh-CN" altLang="en-US"/>
              <a:t>：劳动者进行生产时所需要使用的资源或工具</a:t>
            </a:r>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zh-CN" altLang="en-US"/>
              <a:t>国家垄断资本主义是一种国家政权和私人垄断资本相结合的资本主义,其实质是资本主义生产关系的局部调整。</a:t>
            </a:r>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zh-CN" altLang="en-US"/>
              <a:t>所触及的主要是统治的手段和方法，并没有克服资本主义的基本矛盾——生产社会化与生产资料私人占有制之间的矛盾</a:t>
            </a:r>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5.xml.rels>&#65279;<?xml version="1.0" encoding="utf-8" standalone="yes"?><Relationships xmlns="http://schemas.openxmlformats.org/package/2006/relationships"><Relationship Id="rId1" Type="http://schemas.openxmlformats.org/officeDocument/2006/relationships/tags" Target="../tags/tag63.xml" /><Relationship Id="rId2" Type="http://schemas.openxmlformats.org/officeDocument/2006/relationships/tags" Target="../tags/tag64.xml" /><Relationship Id="rId3" Type="http://schemas.openxmlformats.org/officeDocument/2006/relationships/tags" Target="../tags/tag65.xml" /><Relationship Id="rId4" Type="http://schemas.openxmlformats.org/officeDocument/2006/relationships/tags" Target="../tags/tag66.xml" /><Relationship Id="rId5" Type="http://schemas.openxmlformats.org/officeDocument/2006/relationships/tags" Target="../tags/tag67.xml" /><Relationship Id="rId6" Type="http://schemas.openxmlformats.org/officeDocument/2006/relationships/slideMaster" Target="../slideMasters/slideMaster3.xml" /></Relationships>
</file>

<file path=ppt/slideLayouts/_rels/slideLayout26.xml.rels>&#65279;<?xml version="1.0" encoding="utf-8" standalone="yes"?><Relationships xmlns="http://schemas.openxmlformats.org/package/2006/relationships"><Relationship Id="rId1" Type="http://schemas.openxmlformats.org/officeDocument/2006/relationships/tags" Target="../tags/tag68.xml" /><Relationship Id="rId2" Type="http://schemas.openxmlformats.org/officeDocument/2006/relationships/tags" Target="../tags/tag69.xml" /><Relationship Id="rId3" Type="http://schemas.openxmlformats.org/officeDocument/2006/relationships/tags" Target="../tags/tag70.xml" /><Relationship Id="rId4" Type="http://schemas.openxmlformats.org/officeDocument/2006/relationships/tags" Target="../tags/tag71.xml" /><Relationship Id="rId5" Type="http://schemas.openxmlformats.org/officeDocument/2006/relationships/tags" Target="../tags/tag72.xml" /><Relationship Id="rId6" Type="http://schemas.openxmlformats.org/officeDocument/2006/relationships/tags" Target="../tags/tag73.xml" /><Relationship Id="rId7" Type="http://schemas.openxmlformats.org/officeDocument/2006/relationships/slideMaster" Target="../slideMasters/slideMaster3.xml" /></Relationships>
</file>

<file path=ppt/slideLayouts/_rels/slideLayout27.xml.rels>&#65279;<?xml version="1.0" encoding="utf-8" standalone="yes"?><Relationships xmlns="http://schemas.openxmlformats.org/package/2006/relationships"><Relationship Id="rId1" Type="http://schemas.openxmlformats.org/officeDocument/2006/relationships/tags" Target="../tags/tag74.xml" /><Relationship Id="rId2" Type="http://schemas.openxmlformats.org/officeDocument/2006/relationships/tags" Target="../tags/tag75.xml" /><Relationship Id="rId3" Type="http://schemas.openxmlformats.org/officeDocument/2006/relationships/tags" Target="../tags/tag76.xml" /><Relationship Id="rId4" Type="http://schemas.openxmlformats.org/officeDocument/2006/relationships/tags" Target="../tags/tag77.xml" /><Relationship Id="rId5" Type="http://schemas.openxmlformats.org/officeDocument/2006/relationships/tags" Target="../tags/tag78.xml" /><Relationship Id="rId6" Type="http://schemas.openxmlformats.org/officeDocument/2006/relationships/tags" Target="../tags/tag79.xml" /><Relationship Id="rId7" Type="http://schemas.openxmlformats.org/officeDocument/2006/relationships/tags" Target="../tags/tag80.xml" /><Relationship Id="rId8" Type="http://schemas.openxmlformats.org/officeDocument/2006/relationships/tags" Target="../tags/tag81.xml" /><Relationship Id="rId9" Type="http://schemas.openxmlformats.org/officeDocument/2006/relationships/slideMaster" Target="../slideMasters/slideMaster3.xml" /></Relationships>
</file>

<file path=ppt/slideLayouts/_rels/slideLayout28.xml.rels>&#65279;<?xml version="1.0" encoding="utf-8" standalone="yes"?><Relationships xmlns="http://schemas.openxmlformats.org/package/2006/relationships"><Relationship Id="rId1" Type="http://schemas.openxmlformats.org/officeDocument/2006/relationships/tags" Target="../tags/tag82.xml" /><Relationship Id="rId2" Type="http://schemas.openxmlformats.org/officeDocument/2006/relationships/tags" Target="../tags/tag83.xml" /><Relationship Id="rId3" Type="http://schemas.openxmlformats.org/officeDocument/2006/relationships/tags" Target="../tags/tag84.xml" /><Relationship Id="rId4" Type="http://schemas.openxmlformats.org/officeDocument/2006/relationships/tags" Target="../tags/tag85.xml" /><Relationship Id="rId5" Type="http://schemas.openxmlformats.org/officeDocument/2006/relationships/slideMaster" Target="../slideMasters/slideMaster3.xml" /></Relationships>
</file>

<file path=ppt/slideLayouts/_rels/slideLayout29.xml.rels>&#65279;<?xml version="1.0" encoding="utf-8" standalone="yes"?><Relationships xmlns="http://schemas.openxmlformats.org/package/2006/relationships"><Relationship Id="rId1" Type="http://schemas.openxmlformats.org/officeDocument/2006/relationships/tags" Target="../tags/tag86.xml" /><Relationship Id="rId2" Type="http://schemas.openxmlformats.org/officeDocument/2006/relationships/tags" Target="../tags/tag87.xml" /><Relationship Id="rId3" Type="http://schemas.openxmlformats.org/officeDocument/2006/relationships/tags" Target="../tags/tag88.xml" /><Relationship Id="rId4" Type="http://schemas.openxmlformats.org/officeDocument/2006/relationships/slideMaster" Target="../slideMasters/slideMaster3.xml" /></Relationships>
</file>

<file path=ppt/slideLayouts/_rels/slideLayout30.xml.rels>&#65279;<?xml version="1.0" encoding="utf-8" standalone="yes"?><Relationships xmlns="http://schemas.openxmlformats.org/package/2006/relationships"><Relationship Id="rId1" Type="http://schemas.openxmlformats.org/officeDocument/2006/relationships/tags" Target="../tags/tag89.xml" /><Relationship Id="rId2" Type="http://schemas.openxmlformats.org/officeDocument/2006/relationships/tags" Target="../tags/tag90.xml" /><Relationship Id="rId3" Type="http://schemas.openxmlformats.org/officeDocument/2006/relationships/tags" Target="../tags/tag91.xml" /><Relationship Id="rId4" Type="http://schemas.openxmlformats.org/officeDocument/2006/relationships/tags" Target="../tags/tag92.xml" /><Relationship Id="rId5" Type="http://schemas.openxmlformats.org/officeDocument/2006/relationships/tags" Target="../tags/tag93.xml" /><Relationship Id="rId6" Type="http://schemas.openxmlformats.org/officeDocument/2006/relationships/tags" Target="../tags/tag94.xml" /><Relationship Id="rId7" Type="http://schemas.openxmlformats.org/officeDocument/2006/relationships/slideMaster" Target="../slideMasters/slideMaster3.xml" /></Relationships>
</file>

<file path=ppt/slideLayouts/_rels/slideLayout31.xml.rels>&#65279;<?xml version="1.0" encoding="utf-8" standalone="yes"?><Relationships xmlns="http://schemas.openxmlformats.org/package/2006/relationships"><Relationship Id="rId1" Type="http://schemas.openxmlformats.org/officeDocument/2006/relationships/tags" Target="../tags/tag95.xml" /><Relationship Id="rId2" Type="http://schemas.openxmlformats.org/officeDocument/2006/relationships/tags" Target="../tags/tag96.xml" /><Relationship Id="rId3" Type="http://schemas.openxmlformats.org/officeDocument/2006/relationships/tags" Target="../tags/tag97.xml" /><Relationship Id="rId4" Type="http://schemas.openxmlformats.org/officeDocument/2006/relationships/tags" Target="../tags/tag98.xml" /><Relationship Id="rId5" Type="http://schemas.openxmlformats.org/officeDocument/2006/relationships/tags" Target="../tags/tag99.xml" /><Relationship Id="rId6" Type="http://schemas.openxmlformats.org/officeDocument/2006/relationships/slideMaster" Target="../slideMasters/slideMaster3.xml" /></Relationships>
</file>

<file path=ppt/slideLayouts/_rels/slideLayout32.xml.rels>&#65279;<?xml version="1.0" encoding="utf-8" standalone="yes"?><Relationships xmlns="http://schemas.openxmlformats.org/package/2006/relationships"><Relationship Id="rId1" Type="http://schemas.openxmlformats.org/officeDocument/2006/relationships/tags" Target="../tags/tag100.xml" /><Relationship Id="rId2" Type="http://schemas.openxmlformats.org/officeDocument/2006/relationships/tags" Target="../tags/tag101.xml" /><Relationship Id="rId3" Type="http://schemas.openxmlformats.org/officeDocument/2006/relationships/tags" Target="../tags/tag102.xml" /><Relationship Id="rId4" Type="http://schemas.openxmlformats.org/officeDocument/2006/relationships/tags" Target="../tags/tag103.xml" /><Relationship Id="rId5" Type="http://schemas.openxmlformats.org/officeDocument/2006/relationships/slideMaster" Target="../slideMasters/slideMaster3.xml" /></Relationships>
</file>

<file path=ppt/slideLayouts/_rels/slideLayout33.xml.rels>&#65279;<?xml version="1.0" encoding="utf-8" standalone="yes"?><Relationships xmlns="http://schemas.openxmlformats.org/package/2006/relationships"><Relationship Id="rId1" Type="http://schemas.openxmlformats.org/officeDocument/2006/relationships/tags" Target="../tags/tag104.xml" /><Relationship Id="rId2" Type="http://schemas.openxmlformats.org/officeDocument/2006/relationships/tags" Target="../tags/tag105.xml" /><Relationship Id="rId3" Type="http://schemas.openxmlformats.org/officeDocument/2006/relationships/tags" Target="../tags/tag106.xml" /><Relationship Id="rId4" Type="http://schemas.openxmlformats.org/officeDocument/2006/relationships/tags" Target="../tags/tag107.xml" /><Relationship Id="rId5" Type="http://schemas.openxmlformats.org/officeDocument/2006/relationships/slideMaster" Target="../slideMasters/slideMaster3.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bg>
      <p:bgPr>
        <a:solidFill>
          <a:srgbClr val="FFFFFF"/>
        </a:solidFill>
        <a:effectLst/>
      </p:bgPr>
    </p:bg>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a:t>单击此处编辑标题</a:t>
            </a:r>
            <a:endParaRPr lang="zh-CN" altLang="en-US"/>
          </a:p>
        </p:txBody>
      </p:sp>
      <p:sp>
        <p:nvSpPr>
          <p:cNvPr id="3" name="副标题 2"/>
          <p:cNvSpPr>
            <a:spLocks noGrp="1"/>
          </p:cNvSpPr>
          <p:nvPr>
            <p:ph type="subTitle" idx="1" hasCustomPrompt="1"/>
            <p:custDataLst>
              <p:tags r:id="rId2"/>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endParaRPr lang="zh-CN" altLang="en-US"/>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idx="1"/>
            <p:custDataLst>
              <p:tags r:id="rId2"/>
            </p:custDataLst>
          </p:nvPr>
        </p:nvSpPr>
        <p:spPr>
          <a:xfrm>
            <a:off x="608400" y="1490400"/>
            <a:ext cx="10969200" cy="47592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vl6pPr marL="2286000" indent="0">
              <a:buNone/>
              <a:defRPr/>
            </a:lvl6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a:t>单击此处编辑标题</a:t>
            </a:r>
            <a:endParaRPr lang="zh-CN" altLang="en-US"/>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1pPr>
            <a:lvl2pPr marL="685800" indent="-228600" defTabSz="914400" eaLnBrk="1" fontAlgn="auto" latinLnBrk="0" hangingPunct="1">
              <a:lnSpc>
                <a:spcPct val="120000"/>
              </a:lnSpc>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2pPr>
            <a:lvl3pPr marL="1143000" indent="-228600" eaLnBrk="1" fontAlgn="auto" latinLnBrk="0" hangingPunct="1">
              <a:lnSpc>
                <a:spcPct val="120000"/>
              </a:lnSpc>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3pPr>
            <a:lvl4pPr marL="1600200" indent="-228600" eaLnBrk="1" fontAlgn="auto" latinLnBrk="0" hangingPunct="1">
              <a:lnSpc>
                <a:spcPct val="120000"/>
              </a:lnSpc>
              <a:buFont typeface="Wingdings" panose="05000000000000000000" charset="0"/>
              <a:buChar char=""/>
              <a:defRPr sz="14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panose="020b0604020202020204" pitchFamily="34" charset="0"/>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bg>
      <p:bgPr>
        <a:solidFill>
          <a:srgbClr val="FFFFFF"/>
        </a:solidFill>
        <a:effectLst/>
      </p:bgPr>
    </p:bg>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bg>
      <p:bgPr>
        <a:solidFill>
          <a:srgbClr val="FFFFFF"/>
        </a:solidFill>
        <a:effectLst/>
      </p:bgPr>
    </p:bg>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08400" y="1555200"/>
            <a:ext cx="5233077"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anose="020b0604020202020204" pitchFamily="34" charset="0"/>
              <a:buNone/>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defTabSz="914400" eaLnBrk="1" fontAlgn="auto" latinLnBrk="0" hangingPunct="1">
              <a:buFont typeface="Arial" panose="020b0604020202020204" pitchFamily="34" charset="0"/>
              <a:buNone/>
              <a:tabLst>
                <a:tab pos="1609725"/>
              </a:tabLst>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2pPr>
            <a:lvl3pPr eaLnBrk="1" fontAlgn="auto" latinLnBrk="0" hangingPunct="1">
              <a:buFont typeface="Arial" panose="020b0604020202020204" pitchFamily="34" charset="0"/>
              <a:buChar char="●"/>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5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bg>
      <p:bgPr>
        <a:solidFill>
          <a:srgbClr val="FFFFFF"/>
        </a:solidFill>
        <a:effectLst/>
      </p:bgPr>
    </p:bg>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8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3" name="竖排文字占位符 2"/>
          <p:cNvSpPr>
            <a:spLocks noGrp="1"/>
          </p:cNvSpPr>
          <p:nvPr>
            <p:ph type="body" orient="vert" idx="1"/>
            <p:custDataLst>
              <p:tags r:id="rId2"/>
            </p:custDataLst>
          </p:nvPr>
        </p:nvSpPr>
        <p:spPr>
          <a:xfrm>
            <a:off x="914400" y="914400"/>
            <a:ext cx="9169200" cy="5029200"/>
          </a:xfrm>
        </p:spPr>
        <p:txBody>
          <a:bodyPr vert="eaVert" lIns="46800" tIns="46800" rIns="46800" bIns="46800"/>
          <a:lstStyle>
            <a:lvl1pPr marL="228600" indent="-228600" eaLnBrk="1" fontAlgn="auto" latinLnBrk="0" hangingPunct="1">
              <a:lnSpc>
                <a:spcPct val="130000"/>
              </a:lnSpc>
              <a:spcAft>
                <a:spcPts val="1000"/>
              </a:spcAft>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lvl1pPr marL="228600" indent="-228600" eaLnBrk="1" fontAlgn="auto" latinLnBrk="0" hangingPunct="1">
              <a:lnSpc>
                <a:spcPct val="130000"/>
              </a:lnSpc>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a:t>单击此处编辑母版文本样式</a:t>
            </a:r>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838200" y="365125"/>
            <a:ext cx="10515600" cy="1325563"/>
          </a:xfrm>
        </p:spPr>
        <p:txBody>
          <a:bodyPr/>
          <a:lstStyle/>
          <a:p>
            <a:r>
              <a:rPr kumimoji="1" lang="zh-CN" altLang="en-US"/>
              <a:t>单击此处编辑母版标题样式</a:t>
            </a:r>
            <a:endParaRPr kumimoji="1" lang="zh-CN" altLang="en-US"/>
          </a:p>
        </p:txBody>
      </p:sp>
      <p:sp>
        <p:nvSpPr>
          <p:cNvPr id="3" name="内容占位符 2"/>
          <p:cNvSpPr>
            <a:spLocks noGrp="1"/>
          </p:cNvSpPr>
          <p:nvPr>
            <p:ph idx="1"/>
          </p:nvPr>
        </p:nvSpPr>
        <p:spPr>
          <a:xfrm>
            <a:off x="838200" y="1825625"/>
            <a:ext cx="10515600" cy="4351338"/>
          </a:xfrm>
        </p:spPr>
        <p:txBody>
          <a:bodyPr/>
          <a:lstStyle/>
          <a:p>
            <a:pPr lvl="0"/>
            <a:r>
              <a:rPr kumimoji="1" lang="zh-CN" altLang="en-US"/>
              <a:t>单击此处编辑母版文本样式</a:t>
            </a:r>
            <a:endParaRPr kumimoji="1" lang="zh-CN" altLang="en-US"/>
          </a:p>
          <a:p>
            <a:pPr lvl="1"/>
            <a:r>
              <a:rPr kumimoji="1" lang="zh-CN" altLang="en-US"/>
              <a:t>二级</a:t>
            </a:r>
            <a:endParaRPr kumimoji="1" lang="zh-CN" altLang="en-US"/>
          </a:p>
          <a:p>
            <a:pPr lvl="2"/>
            <a:r>
              <a:rPr kumimoji="1" lang="zh-CN" altLang="en-US"/>
              <a:t>三级</a:t>
            </a:r>
            <a:endParaRPr kumimoji="1" lang="zh-CN" altLang="en-US"/>
          </a:p>
          <a:p>
            <a:pPr lvl="3"/>
            <a:r>
              <a:rPr kumimoji="1" lang="zh-CN" altLang="en-US"/>
              <a:t>四级</a:t>
            </a:r>
            <a:endParaRPr kumimoji="1" lang="zh-CN" altLang="en-US"/>
          </a:p>
          <a:p>
            <a:pPr lvl="4"/>
            <a:r>
              <a:rPr kumimoji="1" lang="zh-CN" altLang="en-US"/>
              <a:t>五级</a:t>
            </a:r>
            <a:endParaRPr kumimoji="1" lang="zh-CN" altLang="en-US"/>
          </a:p>
        </p:txBody>
      </p:sp>
      <p:sp>
        <p:nvSpPr>
          <p:cNvPr id="4" name="日期占位符 3"/>
          <p:cNvSpPr>
            <a:spLocks noGrp="1"/>
          </p:cNvSpPr>
          <p:nvPr>
            <p:ph type="dt" sz="half" idx="10"/>
          </p:nvPr>
        </p:nvSpPr>
        <p:spPr>
          <a:xfrm>
            <a:off x="838200" y="6356350"/>
            <a:ext cx="2743200" cy="365125"/>
          </a:xfrm>
        </p:spPr>
        <p:txBody>
          <a:bodyPr/>
          <a:lstStyle/>
          <a:p>
            <a:fld id="{00F19D49-EEBE-3D44-8D7F-59976C8829D1}" type="datetimeFigureOut">
              <a:rPr kumimoji="1" lang="zh-CN" altLang="en-US" smtClean="0"/>
              <a:t/>
            </a:fld>
            <a:endParaRPr kumimoji="1" lang="zh-CN" altLang="en-US"/>
          </a:p>
        </p:txBody>
      </p:sp>
      <p:sp>
        <p:nvSpPr>
          <p:cNvPr id="5" name="页脚占位符 4"/>
          <p:cNvSpPr>
            <a:spLocks noGrp="1"/>
          </p:cNvSpPr>
          <p:nvPr>
            <p:ph type="ftr" sz="quarter" idx="11"/>
          </p:nvPr>
        </p:nvSpPr>
        <p:spPr>
          <a:xfrm>
            <a:off x="4038600" y="6356350"/>
            <a:ext cx="4114800" cy="365125"/>
          </a:xfrm>
        </p:spPr>
        <p:txBody>
          <a:bodyPr/>
          <a:lstStyle/>
          <a:p>
            <a:endParaRPr kumimoji="1" lang="zh-CN" altLang="en-US"/>
          </a:p>
        </p:txBody>
      </p:sp>
      <p:sp>
        <p:nvSpPr>
          <p:cNvPr id="6" name="幻灯片编号占位符 5"/>
          <p:cNvSpPr>
            <a:spLocks noGrp="1"/>
          </p:cNvSpPr>
          <p:nvPr>
            <p:ph type="sldNum" sz="quarter" idx="12"/>
          </p:nvPr>
        </p:nvSpPr>
        <p:spPr>
          <a:xfrm>
            <a:off x="8610600" y="6356350"/>
            <a:ext cx="2743200" cy="365125"/>
          </a:xfrm>
        </p:spPr>
        <p:txBody>
          <a:bodyPr/>
          <a:lstStyle/>
          <a:p>
            <a:fld id="{701BF819-6749-C04F-A196-4FB991F1FA2E}" type="slidenum">
              <a:rPr kumimoji="1" lang="zh-CN" altLang="en-US" smtClean="0"/>
              <a:t/>
            </a:fld>
            <a:endParaRPr kumimoji="1"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kumimoji="1" lang="zh-CN" altLang="en-US"/>
              <a:t>单击此处编辑母版标题样式</a:t>
            </a:r>
            <a:endParaRPr kumimoji="1"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kumimoji="1" lang="zh-CN" altLang="en-US"/>
              <a:t>单击此处编辑母版文本样式</a:t>
            </a:r>
            <a:endParaRPr kumimoji="1" lang="zh-CN" altLang="en-US"/>
          </a:p>
        </p:txBody>
      </p:sp>
      <p:sp>
        <p:nvSpPr>
          <p:cNvPr id="4" name="日期占位符 3"/>
          <p:cNvSpPr>
            <a:spLocks noGrp="1"/>
          </p:cNvSpPr>
          <p:nvPr>
            <p:ph type="dt" sz="half" idx="10"/>
          </p:nvPr>
        </p:nvSpPr>
        <p:spPr>
          <a:xfrm>
            <a:off x="838200" y="6356350"/>
            <a:ext cx="2743200" cy="365125"/>
          </a:xfrm>
        </p:spPr>
        <p:txBody>
          <a:bodyPr/>
          <a:lstStyle/>
          <a:p>
            <a:fld id="{00F19D49-EEBE-3D44-8D7F-59976C8829D1}" type="datetimeFigureOut">
              <a:rPr kumimoji="1" lang="zh-CN" altLang="en-US" smtClean="0"/>
              <a:t/>
            </a:fld>
            <a:endParaRPr kumimoji="1" lang="zh-CN" altLang="en-US"/>
          </a:p>
        </p:txBody>
      </p:sp>
      <p:sp>
        <p:nvSpPr>
          <p:cNvPr id="5" name="页脚占位符 4"/>
          <p:cNvSpPr>
            <a:spLocks noGrp="1"/>
          </p:cNvSpPr>
          <p:nvPr>
            <p:ph type="ftr" sz="quarter" idx="11"/>
          </p:nvPr>
        </p:nvSpPr>
        <p:spPr>
          <a:xfrm>
            <a:off x="4038600" y="6356350"/>
            <a:ext cx="4114800" cy="365125"/>
          </a:xfrm>
        </p:spPr>
        <p:txBody>
          <a:bodyPr/>
          <a:lstStyle/>
          <a:p>
            <a:endParaRPr kumimoji="1" lang="zh-CN" altLang="en-US"/>
          </a:p>
        </p:txBody>
      </p:sp>
      <p:sp>
        <p:nvSpPr>
          <p:cNvPr id="6" name="幻灯片编号占位符 5"/>
          <p:cNvSpPr>
            <a:spLocks noGrp="1"/>
          </p:cNvSpPr>
          <p:nvPr>
            <p:ph type="sldNum" sz="quarter" idx="12"/>
          </p:nvPr>
        </p:nvSpPr>
        <p:spPr>
          <a:xfrm>
            <a:off x="8610600" y="6356350"/>
            <a:ext cx="2743200" cy="365125"/>
          </a:xfrm>
        </p:spPr>
        <p:txBody>
          <a:bodyPr/>
          <a:lstStyle/>
          <a:p>
            <a:fld id="{701BF819-6749-C04F-A196-4FB991F1FA2E}" type="slidenum">
              <a:rPr kumimoji="1" lang="zh-CN" altLang="en-US" smtClean="0"/>
              <a:t/>
            </a:fld>
            <a:endParaRPr kumimoji="1"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项内容">
    <p:spTree>
      <p:nvGrpSpPr>
        <p:cNvPr id="1" name=""/>
        <p:cNvGrpSpPr/>
        <p:nvPr/>
      </p:nvGrpSpPr>
      <p:grpSpPr>
        <a:xfrm>
          <a:off x="0" y="0"/>
          <a:ext cx="0" cy="0"/>
        </a:xfrm>
      </p:grpSpPr>
      <p:sp>
        <p:nvSpPr>
          <p:cNvPr id="2" name="标题 1"/>
          <p:cNvSpPr>
            <a:spLocks noGrp="1"/>
          </p:cNvSpPr>
          <p:nvPr>
            <p:ph type="title"/>
          </p:nvPr>
        </p:nvSpPr>
        <p:spPr>
          <a:xfrm>
            <a:off x="838200" y="365125"/>
            <a:ext cx="10515600" cy="1325563"/>
          </a:xfrm>
        </p:spPr>
        <p:txBody>
          <a:bodyPr/>
          <a:lstStyle/>
          <a:p>
            <a:r>
              <a:rPr kumimoji="1" lang="zh-CN" altLang="en-US"/>
              <a:t>单击此处编辑母版标题样式</a:t>
            </a:r>
            <a:endParaRPr kumimoji="1" lang="zh-CN" altLang="en-US"/>
          </a:p>
        </p:txBody>
      </p:sp>
      <p:sp>
        <p:nvSpPr>
          <p:cNvPr id="3" name="内容占位符 2"/>
          <p:cNvSpPr>
            <a:spLocks noGrp="1"/>
          </p:cNvSpPr>
          <p:nvPr>
            <p:ph sz="half" idx="1"/>
          </p:nvPr>
        </p:nvSpPr>
        <p:spPr>
          <a:xfrm>
            <a:off x="838200" y="1825625"/>
            <a:ext cx="5181600" cy="4351338"/>
          </a:xfrm>
        </p:spPr>
        <p:txBody>
          <a:bodyPr/>
          <a:lstStyle/>
          <a:p>
            <a:pPr lvl="0"/>
            <a:r>
              <a:rPr kumimoji="1" lang="zh-CN" altLang="en-US"/>
              <a:t>单击此处编辑母版文本样式</a:t>
            </a:r>
            <a:endParaRPr kumimoji="1" lang="zh-CN" altLang="en-US"/>
          </a:p>
          <a:p>
            <a:pPr lvl="1"/>
            <a:r>
              <a:rPr kumimoji="1" lang="zh-CN" altLang="en-US"/>
              <a:t>二级</a:t>
            </a:r>
            <a:endParaRPr kumimoji="1" lang="zh-CN" altLang="en-US"/>
          </a:p>
          <a:p>
            <a:pPr lvl="2"/>
            <a:r>
              <a:rPr kumimoji="1" lang="zh-CN" altLang="en-US"/>
              <a:t>三级</a:t>
            </a:r>
            <a:endParaRPr kumimoji="1" lang="zh-CN" altLang="en-US"/>
          </a:p>
          <a:p>
            <a:pPr lvl="3"/>
            <a:r>
              <a:rPr kumimoji="1" lang="zh-CN" altLang="en-US"/>
              <a:t>四级</a:t>
            </a:r>
            <a:endParaRPr kumimoji="1" lang="zh-CN" altLang="en-US"/>
          </a:p>
          <a:p>
            <a:pPr lvl="4"/>
            <a:r>
              <a:rPr kumimoji="1" lang="zh-CN" altLang="en-US"/>
              <a:t>五级</a:t>
            </a:r>
            <a:endParaRPr kumimoji="1" lang="zh-CN" altLang="en-US"/>
          </a:p>
        </p:txBody>
      </p:sp>
      <p:sp>
        <p:nvSpPr>
          <p:cNvPr id="4" name="内容占位符 3"/>
          <p:cNvSpPr>
            <a:spLocks noGrp="1"/>
          </p:cNvSpPr>
          <p:nvPr>
            <p:ph sz="half" idx="2"/>
          </p:nvPr>
        </p:nvSpPr>
        <p:spPr>
          <a:xfrm>
            <a:off x="6172200" y="1825625"/>
            <a:ext cx="5181600" cy="4351338"/>
          </a:xfrm>
        </p:spPr>
        <p:txBody>
          <a:bodyPr/>
          <a:lstStyle/>
          <a:p>
            <a:pPr lvl="0"/>
            <a:r>
              <a:rPr kumimoji="1" lang="zh-CN" altLang="en-US"/>
              <a:t>单击此处编辑母版文本样式</a:t>
            </a:r>
            <a:endParaRPr kumimoji="1" lang="zh-CN" altLang="en-US"/>
          </a:p>
          <a:p>
            <a:pPr lvl="1"/>
            <a:r>
              <a:rPr kumimoji="1" lang="zh-CN" altLang="en-US"/>
              <a:t>二级</a:t>
            </a:r>
            <a:endParaRPr kumimoji="1" lang="zh-CN" altLang="en-US"/>
          </a:p>
          <a:p>
            <a:pPr lvl="2"/>
            <a:r>
              <a:rPr kumimoji="1" lang="zh-CN" altLang="en-US"/>
              <a:t>三级</a:t>
            </a:r>
            <a:endParaRPr kumimoji="1" lang="zh-CN" altLang="en-US"/>
          </a:p>
          <a:p>
            <a:pPr lvl="3"/>
            <a:r>
              <a:rPr kumimoji="1" lang="zh-CN" altLang="en-US"/>
              <a:t>四级</a:t>
            </a:r>
            <a:endParaRPr kumimoji="1" lang="zh-CN" altLang="en-US"/>
          </a:p>
          <a:p>
            <a:pPr lvl="4"/>
            <a:r>
              <a:rPr kumimoji="1" lang="zh-CN" altLang="en-US"/>
              <a:t>五级</a:t>
            </a:r>
            <a:endParaRPr kumimoji="1" lang="zh-CN" altLang="en-US"/>
          </a:p>
        </p:txBody>
      </p:sp>
      <p:sp>
        <p:nvSpPr>
          <p:cNvPr id="5" name="日期占位符 4"/>
          <p:cNvSpPr>
            <a:spLocks noGrp="1"/>
          </p:cNvSpPr>
          <p:nvPr>
            <p:ph type="dt" sz="half" idx="10"/>
          </p:nvPr>
        </p:nvSpPr>
        <p:spPr>
          <a:xfrm>
            <a:off x="838200" y="6356350"/>
            <a:ext cx="2743200" cy="365125"/>
          </a:xfrm>
        </p:spPr>
        <p:txBody>
          <a:bodyPr/>
          <a:lstStyle/>
          <a:p>
            <a:fld id="{00F19D49-EEBE-3D44-8D7F-59976C8829D1}" type="datetimeFigureOut">
              <a:rPr kumimoji="1" lang="zh-CN" altLang="en-US" smtClean="0"/>
              <a:t/>
            </a:fld>
            <a:endParaRPr kumimoji="1" lang="zh-CN" altLang="en-US"/>
          </a:p>
        </p:txBody>
      </p:sp>
      <p:sp>
        <p:nvSpPr>
          <p:cNvPr id="6" name="页脚占位符 5"/>
          <p:cNvSpPr>
            <a:spLocks noGrp="1"/>
          </p:cNvSpPr>
          <p:nvPr>
            <p:ph type="ftr" sz="quarter" idx="11"/>
          </p:nvPr>
        </p:nvSpPr>
        <p:spPr>
          <a:xfrm>
            <a:off x="4038600" y="6356350"/>
            <a:ext cx="4114800" cy="365125"/>
          </a:xfrm>
        </p:spPr>
        <p:txBody>
          <a:bodyPr/>
          <a:lstStyle/>
          <a:p>
            <a:endParaRPr kumimoji="1" lang="zh-CN" altLang="en-US"/>
          </a:p>
        </p:txBody>
      </p:sp>
      <p:sp>
        <p:nvSpPr>
          <p:cNvPr id="7" name="幻灯片编号占位符 6"/>
          <p:cNvSpPr>
            <a:spLocks noGrp="1"/>
          </p:cNvSpPr>
          <p:nvPr>
            <p:ph type="sldNum" sz="quarter" idx="12"/>
          </p:nvPr>
        </p:nvSpPr>
        <p:spPr>
          <a:xfrm>
            <a:off x="8610600" y="6356350"/>
            <a:ext cx="2743200" cy="365125"/>
          </a:xfrm>
        </p:spPr>
        <p:txBody>
          <a:bodyPr/>
          <a:lstStyle/>
          <a:p>
            <a:fld id="{701BF819-6749-C04F-A196-4FB991F1FA2E}" type="slidenum">
              <a:rPr kumimoji="1" lang="zh-CN" altLang="en-US" smtClean="0"/>
              <a:t/>
            </a:fld>
            <a:endParaRPr kumimoji="1"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kumimoji="1" lang="zh-CN" altLang="en-US"/>
              <a:t>单击此处编辑母版标题样式</a:t>
            </a:r>
            <a:endParaRPr kumimoji="1"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endParaRPr kumimoji="1" lang="zh-CN" altLang="en-US"/>
          </a:p>
        </p:txBody>
      </p:sp>
      <p:sp>
        <p:nvSpPr>
          <p:cNvPr id="4" name="内容占位符 3"/>
          <p:cNvSpPr>
            <a:spLocks noGrp="1"/>
          </p:cNvSpPr>
          <p:nvPr>
            <p:ph sz="half" idx="2"/>
          </p:nvPr>
        </p:nvSpPr>
        <p:spPr>
          <a:xfrm>
            <a:off x="839788" y="2505075"/>
            <a:ext cx="5157787" cy="3684588"/>
          </a:xfrm>
        </p:spPr>
        <p:txBody>
          <a:bodyPr/>
          <a:lstStyle/>
          <a:p>
            <a:pPr lvl="0"/>
            <a:r>
              <a:rPr kumimoji="1" lang="zh-CN" altLang="en-US"/>
              <a:t>单击此处编辑母版文本样式</a:t>
            </a:r>
            <a:endParaRPr kumimoji="1" lang="zh-CN" altLang="en-US"/>
          </a:p>
          <a:p>
            <a:pPr lvl="1"/>
            <a:r>
              <a:rPr kumimoji="1" lang="zh-CN" altLang="en-US"/>
              <a:t>二级</a:t>
            </a:r>
            <a:endParaRPr kumimoji="1" lang="zh-CN" altLang="en-US"/>
          </a:p>
          <a:p>
            <a:pPr lvl="2"/>
            <a:r>
              <a:rPr kumimoji="1" lang="zh-CN" altLang="en-US"/>
              <a:t>三级</a:t>
            </a:r>
            <a:endParaRPr kumimoji="1" lang="zh-CN" altLang="en-US"/>
          </a:p>
          <a:p>
            <a:pPr lvl="3"/>
            <a:r>
              <a:rPr kumimoji="1" lang="zh-CN" altLang="en-US"/>
              <a:t>四级</a:t>
            </a:r>
            <a:endParaRPr kumimoji="1" lang="zh-CN" altLang="en-US"/>
          </a:p>
          <a:p>
            <a:pPr lvl="4"/>
            <a:r>
              <a:rPr kumimoji="1" lang="zh-CN" altLang="en-US"/>
              <a:t>五级</a:t>
            </a:r>
            <a:endParaRPr kumimoji="1"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endParaRPr kumimoji="1" lang="zh-CN" altLang="en-US"/>
          </a:p>
        </p:txBody>
      </p:sp>
      <p:sp>
        <p:nvSpPr>
          <p:cNvPr id="6" name="内容占位符 5"/>
          <p:cNvSpPr>
            <a:spLocks noGrp="1"/>
          </p:cNvSpPr>
          <p:nvPr>
            <p:ph sz="quarter" idx="4"/>
          </p:nvPr>
        </p:nvSpPr>
        <p:spPr>
          <a:xfrm>
            <a:off x="6172200" y="2505075"/>
            <a:ext cx="5183188" cy="3684588"/>
          </a:xfrm>
        </p:spPr>
        <p:txBody>
          <a:bodyPr/>
          <a:lstStyle/>
          <a:p>
            <a:pPr lvl="0"/>
            <a:r>
              <a:rPr kumimoji="1" lang="zh-CN" altLang="en-US"/>
              <a:t>单击此处编辑母版文本样式</a:t>
            </a:r>
            <a:endParaRPr kumimoji="1" lang="zh-CN" altLang="en-US"/>
          </a:p>
          <a:p>
            <a:pPr lvl="1"/>
            <a:r>
              <a:rPr kumimoji="1" lang="zh-CN" altLang="en-US"/>
              <a:t>二级</a:t>
            </a:r>
            <a:endParaRPr kumimoji="1" lang="zh-CN" altLang="en-US"/>
          </a:p>
          <a:p>
            <a:pPr lvl="2"/>
            <a:r>
              <a:rPr kumimoji="1" lang="zh-CN" altLang="en-US"/>
              <a:t>三级</a:t>
            </a:r>
            <a:endParaRPr kumimoji="1" lang="zh-CN" altLang="en-US"/>
          </a:p>
          <a:p>
            <a:pPr lvl="3"/>
            <a:r>
              <a:rPr kumimoji="1" lang="zh-CN" altLang="en-US"/>
              <a:t>四级</a:t>
            </a:r>
            <a:endParaRPr kumimoji="1" lang="zh-CN" altLang="en-US"/>
          </a:p>
          <a:p>
            <a:pPr lvl="4"/>
            <a:r>
              <a:rPr kumimoji="1" lang="zh-CN" altLang="en-US"/>
              <a:t>五级</a:t>
            </a:r>
            <a:endParaRPr kumimoji="1" lang="zh-CN" altLang="en-US"/>
          </a:p>
        </p:txBody>
      </p:sp>
      <p:sp>
        <p:nvSpPr>
          <p:cNvPr id="7" name="日期占位符 6"/>
          <p:cNvSpPr>
            <a:spLocks noGrp="1"/>
          </p:cNvSpPr>
          <p:nvPr>
            <p:ph type="dt" sz="half" idx="10"/>
          </p:nvPr>
        </p:nvSpPr>
        <p:spPr>
          <a:xfrm>
            <a:off x="838200" y="6356350"/>
            <a:ext cx="2743200" cy="365125"/>
          </a:xfrm>
        </p:spPr>
        <p:txBody>
          <a:bodyPr/>
          <a:lstStyle/>
          <a:p>
            <a:fld id="{00F19D49-EEBE-3D44-8D7F-59976C8829D1}" type="datetimeFigureOut">
              <a:rPr kumimoji="1" lang="zh-CN" altLang="en-US" smtClean="0"/>
              <a:t/>
            </a:fld>
            <a:endParaRPr kumimoji="1" lang="zh-CN" altLang="en-US"/>
          </a:p>
        </p:txBody>
      </p:sp>
      <p:sp>
        <p:nvSpPr>
          <p:cNvPr id="8" name="页脚占位符 7"/>
          <p:cNvSpPr>
            <a:spLocks noGrp="1"/>
          </p:cNvSpPr>
          <p:nvPr>
            <p:ph type="ftr" sz="quarter" idx="11"/>
          </p:nvPr>
        </p:nvSpPr>
        <p:spPr>
          <a:xfrm>
            <a:off x="4038600" y="6356350"/>
            <a:ext cx="4114800" cy="365125"/>
          </a:xfrm>
        </p:spPr>
        <p:txBody>
          <a:bodyPr/>
          <a:lstStyle/>
          <a:p>
            <a:endParaRPr kumimoji="1" lang="zh-CN" altLang="en-US"/>
          </a:p>
        </p:txBody>
      </p:sp>
      <p:sp>
        <p:nvSpPr>
          <p:cNvPr id="9" name="幻灯片编号占位符 8"/>
          <p:cNvSpPr>
            <a:spLocks noGrp="1"/>
          </p:cNvSpPr>
          <p:nvPr>
            <p:ph type="sldNum" sz="quarter" idx="12"/>
          </p:nvPr>
        </p:nvSpPr>
        <p:spPr>
          <a:xfrm>
            <a:off x="8610600" y="6356350"/>
            <a:ext cx="2743200" cy="365125"/>
          </a:xfrm>
        </p:spPr>
        <p:txBody>
          <a:bodyPr/>
          <a:lstStyle/>
          <a:p>
            <a:fld id="{701BF819-6749-C04F-A196-4FB991F1FA2E}" type="slidenum">
              <a:rPr kumimoji="1" lang="zh-CN" altLang="en-US" smtClean="0"/>
              <a:t/>
            </a:fld>
            <a:endParaRPr kumimoji="1"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838200" y="365125"/>
            <a:ext cx="10515600" cy="1325563"/>
          </a:xfrm>
        </p:spPr>
        <p:txBody>
          <a:bodyPr/>
          <a:lstStyle/>
          <a:p>
            <a:r>
              <a:rPr kumimoji="1" lang="zh-CN" altLang="en-US"/>
              <a:t>单击此处编辑母版标题样式</a:t>
            </a:r>
            <a:endParaRPr kumimoji="1" lang="zh-CN" altLang="en-US"/>
          </a:p>
        </p:txBody>
      </p:sp>
      <p:sp>
        <p:nvSpPr>
          <p:cNvPr id="3" name="日期占位符 2"/>
          <p:cNvSpPr>
            <a:spLocks noGrp="1"/>
          </p:cNvSpPr>
          <p:nvPr>
            <p:ph type="dt" sz="half" idx="10"/>
          </p:nvPr>
        </p:nvSpPr>
        <p:spPr>
          <a:xfrm>
            <a:off x="838200" y="6356350"/>
            <a:ext cx="2743200" cy="365125"/>
          </a:xfrm>
        </p:spPr>
        <p:txBody>
          <a:bodyPr/>
          <a:lstStyle/>
          <a:p>
            <a:fld id="{00F19D49-EEBE-3D44-8D7F-59976C8829D1}" type="datetimeFigureOut">
              <a:rPr kumimoji="1" lang="zh-CN" altLang="en-US" smtClean="0"/>
              <a:t/>
            </a:fld>
            <a:endParaRPr kumimoji="1" lang="zh-CN" altLang="en-US"/>
          </a:p>
        </p:txBody>
      </p:sp>
      <p:sp>
        <p:nvSpPr>
          <p:cNvPr id="4" name="页脚占位符 3"/>
          <p:cNvSpPr>
            <a:spLocks noGrp="1"/>
          </p:cNvSpPr>
          <p:nvPr>
            <p:ph type="ftr" sz="quarter" idx="11"/>
          </p:nvPr>
        </p:nvSpPr>
        <p:spPr>
          <a:xfrm>
            <a:off x="4038600" y="6356350"/>
            <a:ext cx="4114800" cy="365125"/>
          </a:xfrm>
        </p:spPr>
        <p:txBody>
          <a:bodyPr/>
          <a:lstStyle/>
          <a:p>
            <a:endParaRPr kumimoji="1" lang="zh-CN" altLang="en-US"/>
          </a:p>
        </p:txBody>
      </p:sp>
      <p:sp>
        <p:nvSpPr>
          <p:cNvPr id="5" name="幻灯片编号占位符 4"/>
          <p:cNvSpPr>
            <a:spLocks noGrp="1"/>
          </p:cNvSpPr>
          <p:nvPr>
            <p:ph type="sldNum" sz="quarter" idx="12"/>
          </p:nvPr>
        </p:nvSpPr>
        <p:spPr>
          <a:xfrm>
            <a:off x="8610600" y="6356350"/>
            <a:ext cx="2743200" cy="365125"/>
          </a:xfrm>
        </p:spPr>
        <p:txBody>
          <a:bodyPr/>
          <a:lstStyle/>
          <a:p>
            <a:fld id="{701BF819-6749-C04F-A196-4FB991F1FA2E}" type="slidenum">
              <a:rPr kumimoji="1" lang="zh-CN" altLang="en-US" smtClean="0"/>
              <a:t/>
            </a:fld>
            <a:endParaRPr kumimoji="1"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a:xfrm>
            <a:off x="838200" y="6356350"/>
            <a:ext cx="2743200" cy="365125"/>
          </a:xfrm>
        </p:spPr>
        <p:txBody>
          <a:bodyPr/>
          <a:lstStyle/>
          <a:p>
            <a:fld id="{00F19D49-EEBE-3D44-8D7F-59976C8829D1}" type="datetimeFigureOut">
              <a:rPr kumimoji="1" lang="zh-CN" altLang="en-US" smtClean="0"/>
              <a:t/>
            </a:fld>
            <a:endParaRPr kumimoji="1" lang="zh-CN" altLang="en-US"/>
          </a:p>
        </p:txBody>
      </p:sp>
      <p:sp>
        <p:nvSpPr>
          <p:cNvPr id="3" name="页脚占位符 2"/>
          <p:cNvSpPr>
            <a:spLocks noGrp="1"/>
          </p:cNvSpPr>
          <p:nvPr>
            <p:ph type="ftr" sz="quarter" idx="11"/>
          </p:nvPr>
        </p:nvSpPr>
        <p:spPr>
          <a:xfrm>
            <a:off x="4038600" y="6356350"/>
            <a:ext cx="4114800" cy="365125"/>
          </a:xfrm>
        </p:spPr>
        <p:txBody>
          <a:bodyPr/>
          <a:lstStyle/>
          <a:p>
            <a:endParaRPr kumimoji="1" lang="zh-CN" altLang="en-US"/>
          </a:p>
        </p:txBody>
      </p:sp>
      <p:sp>
        <p:nvSpPr>
          <p:cNvPr id="4" name="幻灯片编号占位符 3"/>
          <p:cNvSpPr>
            <a:spLocks noGrp="1"/>
          </p:cNvSpPr>
          <p:nvPr>
            <p:ph type="sldNum" sz="quarter" idx="12"/>
          </p:nvPr>
        </p:nvSpPr>
        <p:spPr>
          <a:xfrm>
            <a:off x="8610600" y="6356350"/>
            <a:ext cx="2743200" cy="365125"/>
          </a:xfrm>
        </p:spPr>
        <p:txBody>
          <a:bodyPr/>
          <a:lstStyle/>
          <a:p>
            <a:fld id="{701BF819-6749-C04F-A196-4FB991F1FA2E}" type="slidenum">
              <a:rPr kumimoji="1" lang="zh-CN" altLang="en-US" smtClean="0"/>
              <a:t/>
            </a:fld>
            <a:endParaRPr kumimoji="1"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endParaRPr kumimoji="1"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zh-CN" altLang="en-US"/>
              <a:t>单击此处编辑母版文本样式</a:t>
            </a:r>
            <a:endParaRPr kumimoji="1" lang="zh-CN" altLang="en-US"/>
          </a:p>
          <a:p>
            <a:pPr lvl="1"/>
            <a:r>
              <a:rPr kumimoji="1" lang="zh-CN" altLang="en-US"/>
              <a:t>二级</a:t>
            </a:r>
            <a:endParaRPr kumimoji="1" lang="zh-CN" altLang="en-US"/>
          </a:p>
          <a:p>
            <a:pPr lvl="2"/>
            <a:r>
              <a:rPr kumimoji="1" lang="zh-CN" altLang="en-US"/>
              <a:t>三级</a:t>
            </a:r>
            <a:endParaRPr kumimoji="1" lang="zh-CN" altLang="en-US"/>
          </a:p>
          <a:p>
            <a:pPr lvl="3"/>
            <a:r>
              <a:rPr kumimoji="1" lang="zh-CN" altLang="en-US"/>
              <a:t>四级</a:t>
            </a:r>
            <a:endParaRPr kumimoji="1" lang="zh-CN" altLang="en-US"/>
          </a:p>
          <a:p>
            <a:pPr lvl="4"/>
            <a:r>
              <a:rPr kumimoji="1" lang="zh-CN" altLang="en-US"/>
              <a:t>五级</a:t>
            </a:r>
            <a:endParaRPr kumimoji="1"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endParaRPr kumimoji="1" lang="zh-CN" altLang="en-US"/>
          </a:p>
        </p:txBody>
      </p:sp>
      <p:sp>
        <p:nvSpPr>
          <p:cNvPr id="5" name="日期占位符 4"/>
          <p:cNvSpPr>
            <a:spLocks noGrp="1"/>
          </p:cNvSpPr>
          <p:nvPr>
            <p:ph type="dt" sz="half" idx="10"/>
          </p:nvPr>
        </p:nvSpPr>
        <p:spPr>
          <a:xfrm>
            <a:off x="838200" y="6356350"/>
            <a:ext cx="2743200" cy="365125"/>
          </a:xfrm>
        </p:spPr>
        <p:txBody>
          <a:bodyPr/>
          <a:lstStyle/>
          <a:p>
            <a:fld id="{00F19D49-EEBE-3D44-8D7F-59976C8829D1}" type="datetimeFigureOut">
              <a:rPr kumimoji="1" lang="zh-CN" altLang="en-US" smtClean="0"/>
              <a:t/>
            </a:fld>
            <a:endParaRPr kumimoji="1" lang="zh-CN" altLang="en-US"/>
          </a:p>
        </p:txBody>
      </p:sp>
      <p:sp>
        <p:nvSpPr>
          <p:cNvPr id="6" name="页脚占位符 5"/>
          <p:cNvSpPr>
            <a:spLocks noGrp="1"/>
          </p:cNvSpPr>
          <p:nvPr>
            <p:ph type="ftr" sz="quarter" idx="11"/>
          </p:nvPr>
        </p:nvSpPr>
        <p:spPr>
          <a:xfrm>
            <a:off x="4038600" y="6356350"/>
            <a:ext cx="4114800" cy="365125"/>
          </a:xfrm>
        </p:spPr>
        <p:txBody>
          <a:bodyPr/>
          <a:lstStyle/>
          <a:p>
            <a:endParaRPr kumimoji="1" lang="zh-CN" altLang="en-US"/>
          </a:p>
        </p:txBody>
      </p:sp>
      <p:sp>
        <p:nvSpPr>
          <p:cNvPr id="7" name="幻灯片编号占位符 6"/>
          <p:cNvSpPr>
            <a:spLocks noGrp="1"/>
          </p:cNvSpPr>
          <p:nvPr>
            <p:ph type="sldNum" sz="quarter" idx="12"/>
          </p:nvPr>
        </p:nvSpPr>
        <p:spPr>
          <a:xfrm>
            <a:off x="8610600" y="6356350"/>
            <a:ext cx="2743200" cy="365125"/>
          </a:xfrm>
        </p:spPr>
        <p:txBody>
          <a:bodyPr/>
          <a:lstStyle/>
          <a:p>
            <a:fld id="{701BF819-6749-C04F-A196-4FB991F1FA2E}" type="slidenum">
              <a:rPr kumimoji="1" lang="zh-CN" altLang="en-US" smtClean="0"/>
              <a:t/>
            </a:fld>
            <a:endParaRPr kumimoji="1"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endParaRPr kumimoji="1"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endParaRPr kumimoji="1" lang="zh-CN" altLang="en-US"/>
          </a:p>
        </p:txBody>
      </p:sp>
      <p:sp>
        <p:nvSpPr>
          <p:cNvPr id="5" name="日期占位符 4"/>
          <p:cNvSpPr>
            <a:spLocks noGrp="1"/>
          </p:cNvSpPr>
          <p:nvPr>
            <p:ph type="dt" sz="half" idx="10"/>
          </p:nvPr>
        </p:nvSpPr>
        <p:spPr>
          <a:xfrm>
            <a:off x="838200" y="6356350"/>
            <a:ext cx="2743200" cy="365125"/>
          </a:xfrm>
        </p:spPr>
        <p:txBody>
          <a:bodyPr/>
          <a:lstStyle/>
          <a:p>
            <a:fld id="{00F19D49-EEBE-3D44-8D7F-59976C8829D1}" type="datetimeFigureOut">
              <a:rPr kumimoji="1" lang="zh-CN" altLang="en-US" smtClean="0"/>
              <a:t/>
            </a:fld>
            <a:endParaRPr kumimoji="1" lang="zh-CN" altLang="en-US"/>
          </a:p>
        </p:txBody>
      </p:sp>
      <p:sp>
        <p:nvSpPr>
          <p:cNvPr id="6" name="页脚占位符 5"/>
          <p:cNvSpPr>
            <a:spLocks noGrp="1"/>
          </p:cNvSpPr>
          <p:nvPr>
            <p:ph type="ftr" sz="quarter" idx="11"/>
          </p:nvPr>
        </p:nvSpPr>
        <p:spPr>
          <a:xfrm>
            <a:off x="4038600" y="6356350"/>
            <a:ext cx="4114800" cy="365125"/>
          </a:xfrm>
        </p:spPr>
        <p:txBody>
          <a:bodyPr/>
          <a:lstStyle/>
          <a:p>
            <a:endParaRPr kumimoji="1" lang="zh-CN" altLang="en-US"/>
          </a:p>
        </p:txBody>
      </p:sp>
      <p:sp>
        <p:nvSpPr>
          <p:cNvPr id="7" name="幻灯片编号占位符 6"/>
          <p:cNvSpPr>
            <a:spLocks noGrp="1"/>
          </p:cNvSpPr>
          <p:nvPr>
            <p:ph type="sldNum" sz="quarter" idx="12"/>
          </p:nvPr>
        </p:nvSpPr>
        <p:spPr>
          <a:xfrm>
            <a:off x="8610600" y="6356350"/>
            <a:ext cx="2743200" cy="365125"/>
          </a:xfrm>
        </p:spPr>
        <p:txBody>
          <a:bodyPr/>
          <a:lstStyle/>
          <a:p>
            <a:fld id="{701BF819-6749-C04F-A196-4FB991F1FA2E}" type="slidenum">
              <a:rPr kumimoji="1" lang="zh-CN" altLang="en-US" smtClean="0"/>
              <a:t/>
            </a:fld>
            <a:endParaRPr kumimoji="1"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本">
    <p:spTree>
      <p:nvGrpSpPr>
        <p:cNvPr id="1" name=""/>
        <p:cNvGrpSpPr/>
        <p:nvPr/>
      </p:nvGrpSpPr>
      <p:grpSpPr>
        <a:xfrm>
          <a:off x="0" y="0"/>
          <a:ext cx="0" cy="0"/>
        </a:xfrm>
      </p:grpSpPr>
      <p:sp>
        <p:nvSpPr>
          <p:cNvPr id="2" name="标题 1"/>
          <p:cNvSpPr>
            <a:spLocks noGrp="1"/>
          </p:cNvSpPr>
          <p:nvPr>
            <p:ph type="title"/>
          </p:nvPr>
        </p:nvSpPr>
        <p:spPr>
          <a:xfrm>
            <a:off x="838200" y="365125"/>
            <a:ext cx="10515600" cy="1325563"/>
          </a:xfrm>
        </p:spPr>
        <p:txBody>
          <a:bodyPr/>
          <a:lstStyle/>
          <a:p>
            <a:r>
              <a:rPr kumimoji="1" lang="zh-CN" altLang="en-US"/>
              <a:t>单击此处编辑母版标题样式</a:t>
            </a:r>
            <a:endParaRPr kumimoji="1" lang="zh-CN" altLang="en-US"/>
          </a:p>
        </p:txBody>
      </p:sp>
      <p:sp>
        <p:nvSpPr>
          <p:cNvPr id="3" name="竖排文本占位符 2"/>
          <p:cNvSpPr>
            <a:spLocks noGrp="1"/>
          </p:cNvSpPr>
          <p:nvPr>
            <p:ph type="body" orient="vert" idx="1"/>
          </p:nvPr>
        </p:nvSpPr>
        <p:spPr>
          <a:xfrm>
            <a:off x="838200" y="1825625"/>
            <a:ext cx="10515600" cy="4351338"/>
          </a:xfrm>
        </p:spPr>
        <p:txBody>
          <a:bodyPr vert="eaVert"/>
          <a:lstStyle/>
          <a:p>
            <a:pPr lvl="0"/>
            <a:r>
              <a:rPr kumimoji="1" lang="zh-CN" altLang="en-US"/>
              <a:t>单击此处编辑母版文本样式</a:t>
            </a:r>
            <a:endParaRPr kumimoji="1" lang="zh-CN" altLang="en-US"/>
          </a:p>
          <a:p>
            <a:pPr lvl="1"/>
            <a:r>
              <a:rPr kumimoji="1" lang="zh-CN" altLang="en-US"/>
              <a:t>二级</a:t>
            </a:r>
            <a:endParaRPr kumimoji="1" lang="zh-CN" altLang="en-US"/>
          </a:p>
          <a:p>
            <a:pPr lvl="2"/>
            <a:r>
              <a:rPr kumimoji="1" lang="zh-CN" altLang="en-US"/>
              <a:t>三级</a:t>
            </a:r>
            <a:endParaRPr kumimoji="1" lang="zh-CN" altLang="en-US"/>
          </a:p>
          <a:p>
            <a:pPr lvl="3"/>
            <a:r>
              <a:rPr kumimoji="1" lang="zh-CN" altLang="en-US"/>
              <a:t>四级</a:t>
            </a:r>
            <a:endParaRPr kumimoji="1" lang="zh-CN" altLang="en-US"/>
          </a:p>
          <a:p>
            <a:pPr lvl="4"/>
            <a:r>
              <a:rPr kumimoji="1" lang="zh-CN" altLang="en-US"/>
              <a:t>五级</a:t>
            </a:r>
            <a:endParaRPr kumimoji="1" lang="zh-CN" altLang="en-US"/>
          </a:p>
        </p:txBody>
      </p:sp>
      <p:sp>
        <p:nvSpPr>
          <p:cNvPr id="4" name="日期占位符 3"/>
          <p:cNvSpPr>
            <a:spLocks noGrp="1"/>
          </p:cNvSpPr>
          <p:nvPr>
            <p:ph type="dt" sz="half" idx="10"/>
          </p:nvPr>
        </p:nvSpPr>
        <p:spPr>
          <a:xfrm>
            <a:off x="838200" y="6356350"/>
            <a:ext cx="2743200" cy="365125"/>
          </a:xfrm>
        </p:spPr>
        <p:txBody>
          <a:bodyPr/>
          <a:lstStyle/>
          <a:p>
            <a:fld id="{00F19D49-EEBE-3D44-8D7F-59976C8829D1}" type="datetimeFigureOut">
              <a:rPr kumimoji="1" lang="zh-CN" altLang="en-US" smtClean="0"/>
              <a:t/>
            </a:fld>
            <a:endParaRPr kumimoji="1" lang="zh-CN" altLang="en-US"/>
          </a:p>
        </p:txBody>
      </p:sp>
      <p:sp>
        <p:nvSpPr>
          <p:cNvPr id="5" name="页脚占位符 4"/>
          <p:cNvSpPr>
            <a:spLocks noGrp="1"/>
          </p:cNvSpPr>
          <p:nvPr>
            <p:ph type="ftr" sz="quarter" idx="11"/>
          </p:nvPr>
        </p:nvSpPr>
        <p:spPr>
          <a:xfrm>
            <a:off x="4038600" y="6356350"/>
            <a:ext cx="4114800" cy="365125"/>
          </a:xfrm>
        </p:spPr>
        <p:txBody>
          <a:bodyPr/>
          <a:lstStyle/>
          <a:p>
            <a:endParaRPr kumimoji="1" lang="zh-CN" altLang="en-US"/>
          </a:p>
        </p:txBody>
      </p:sp>
      <p:sp>
        <p:nvSpPr>
          <p:cNvPr id="6" name="幻灯片编号占位符 5"/>
          <p:cNvSpPr>
            <a:spLocks noGrp="1"/>
          </p:cNvSpPr>
          <p:nvPr>
            <p:ph type="sldNum" sz="quarter" idx="12"/>
          </p:nvPr>
        </p:nvSpPr>
        <p:spPr>
          <a:xfrm>
            <a:off x="8610600" y="6356350"/>
            <a:ext cx="2743200" cy="365125"/>
          </a:xfrm>
        </p:spPr>
        <p:txBody>
          <a:bodyPr/>
          <a:lstStyle/>
          <a:p>
            <a:fld id="{701BF819-6749-C04F-A196-4FB991F1FA2E}" type="slidenum">
              <a:rPr kumimoji="1" lang="zh-CN" altLang="en-US" smtClean="0"/>
              <a:t/>
            </a:fld>
            <a:endParaRPr kumimoji="1"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和文本">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kumimoji="1" lang="zh-CN" altLang="en-US"/>
              <a:t>单击此处编辑母版标题样式</a:t>
            </a:r>
            <a:endParaRPr kumimoji="1" lang="zh-CN" altLang="en-US"/>
          </a:p>
        </p:txBody>
      </p:sp>
      <p:sp>
        <p:nvSpPr>
          <p:cNvPr id="3" name="竖排文本占位符 2"/>
          <p:cNvSpPr>
            <a:spLocks noGrp="1"/>
          </p:cNvSpPr>
          <p:nvPr>
            <p:ph type="body" orient="vert" idx="1"/>
          </p:nvPr>
        </p:nvSpPr>
        <p:spPr>
          <a:xfrm>
            <a:off x="838200" y="365125"/>
            <a:ext cx="7734300" cy="5811838"/>
          </a:xfrm>
        </p:spPr>
        <p:txBody>
          <a:bodyPr vert="eaVert"/>
          <a:lstStyle/>
          <a:p>
            <a:pPr lvl="0"/>
            <a:r>
              <a:rPr kumimoji="1" lang="zh-CN" altLang="en-US"/>
              <a:t>单击此处编辑母版文本样式</a:t>
            </a:r>
            <a:endParaRPr kumimoji="1" lang="zh-CN" altLang="en-US"/>
          </a:p>
          <a:p>
            <a:pPr lvl="1"/>
            <a:r>
              <a:rPr kumimoji="1" lang="zh-CN" altLang="en-US"/>
              <a:t>二级</a:t>
            </a:r>
            <a:endParaRPr kumimoji="1" lang="zh-CN" altLang="en-US"/>
          </a:p>
          <a:p>
            <a:pPr lvl="2"/>
            <a:r>
              <a:rPr kumimoji="1" lang="zh-CN" altLang="en-US"/>
              <a:t>三级</a:t>
            </a:r>
            <a:endParaRPr kumimoji="1" lang="zh-CN" altLang="en-US"/>
          </a:p>
          <a:p>
            <a:pPr lvl="3"/>
            <a:r>
              <a:rPr kumimoji="1" lang="zh-CN" altLang="en-US"/>
              <a:t>四级</a:t>
            </a:r>
            <a:endParaRPr kumimoji="1" lang="zh-CN" altLang="en-US"/>
          </a:p>
          <a:p>
            <a:pPr lvl="4"/>
            <a:r>
              <a:rPr kumimoji="1" lang="zh-CN" altLang="en-US"/>
              <a:t>五级</a:t>
            </a:r>
            <a:endParaRPr kumimoji="1" lang="zh-CN" altLang="en-US"/>
          </a:p>
        </p:txBody>
      </p:sp>
      <p:sp>
        <p:nvSpPr>
          <p:cNvPr id="4" name="日期占位符 3"/>
          <p:cNvSpPr>
            <a:spLocks noGrp="1"/>
          </p:cNvSpPr>
          <p:nvPr>
            <p:ph type="dt" sz="half" idx="10"/>
          </p:nvPr>
        </p:nvSpPr>
        <p:spPr>
          <a:xfrm>
            <a:off x="838200" y="6356350"/>
            <a:ext cx="2743200" cy="365125"/>
          </a:xfrm>
        </p:spPr>
        <p:txBody>
          <a:bodyPr/>
          <a:lstStyle/>
          <a:p>
            <a:fld id="{00F19D49-EEBE-3D44-8D7F-59976C8829D1}" type="datetimeFigureOut">
              <a:rPr kumimoji="1" lang="zh-CN" altLang="en-US" smtClean="0"/>
              <a:t/>
            </a:fld>
            <a:endParaRPr kumimoji="1" lang="zh-CN" altLang="en-US"/>
          </a:p>
        </p:txBody>
      </p:sp>
      <p:sp>
        <p:nvSpPr>
          <p:cNvPr id="5" name="页脚占位符 4"/>
          <p:cNvSpPr>
            <a:spLocks noGrp="1"/>
          </p:cNvSpPr>
          <p:nvPr>
            <p:ph type="ftr" sz="quarter" idx="11"/>
          </p:nvPr>
        </p:nvSpPr>
        <p:spPr>
          <a:xfrm>
            <a:off x="4038600" y="6356350"/>
            <a:ext cx="4114800" cy="365125"/>
          </a:xfrm>
        </p:spPr>
        <p:txBody>
          <a:bodyPr/>
          <a:lstStyle/>
          <a:p>
            <a:endParaRPr kumimoji="1" lang="zh-CN" altLang="en-US"/>
          </a:p>
        </p:txBody>
      </p:sp>
      <p:sp>
        <p:nvSpPr>
          <p:cNvPr id="6" name="幻灯片编号占位符 5"/>
          <p:cNvSpPr>
            <a:spLocks noGrp="1"/>
          </p:cNvSpPr>
          <p:nvPr>
            <p:ph type="sldNum" sz="quarter" idx="12"/>
          </p:nvPr>
        </p:nvSpPr>
        <p:spPr>
          <a:xfrm>
            <a:off x="8610600" y="6356350"/>
            <a:ext cx="2743200" cy="365125"/>
          </a:xfrm>
        </p:spPr>
        <p:txBody>
          <a:bodyPr/>
          <a:lstStyle/>
          <a:p>
            <a:fld id="{701BF819-6749-C04F-A196-4FB991F1FA2E}" type="slidenum">
              <a:rPr kumimoji="1" lang="zh-CN" altLang="en-US" smtClean="0"/>
              <a:t/>
            </a:fld>
            <a:endParaRPr kumimoji="1" lang="zh-CN" altLang="en-US"/>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a:t>单击此处编辑母版标题样式</a:t>
            </a:r>
            <a:endParaRPr lang="zh-CN" altLang="en-US"/>
          </a:p>
        </p:txBody>
      </p:sp>
      <p:sp>
        <p:nvSpPr>
          <p:cNvPr id="3" name="文本占位符 2"/>
          <p:cNvSpPr>
            <a:spLocks noGrp="1"/>
          </p:cNvSpPr>
          <p:nvPr>
            <p:ph type="body" idx="1"/>
            <p:custDataLst>
              <p:tags r:id="rId2"/>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2"/>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3"/>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2"/>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3"/>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5" name="文本占位符 4"/>
          <p:cNvSpPr>
            <a:spLocks noGrp="1"/>
          </p:cNvSpPr>
          <p:nvPr>
            <p:ph type="body" sz="quarter" idx="3" hasCustomPrompt="1"/>
            <p:custDataLst>
              <p:tags r:id="rId4"/>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5"/>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custDataLst>
              <p:tags r:id="rId1"/>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endParaRPr lang="zh-CN" altLang="en-US"/>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custDataLst>
              <p:tags r:id="rId1"/>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ct val="0"/>
              </a:spcAft>
              <a:buNone/>
              <a:defRPr kumimoji="0" lang="zh-CN" altLang="en-US" sz="24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2"/>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cSld name="1_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5E6813D0-A383-4204-B211-17D64CD66D1E}" type="datetimeFigureOut">
              <a:rPr lang="zh-CN" altLang="en-US" smtClean="0">
                <a:solidFill>
                  <a:prstClr val="black">
                    <a:tint val="75000"/>
                  </a:prstClr>
                </a:solidFill>
              </a:rPr>
              <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E3A4615-6A01-4207-B5AE-85C107A63BC2}" type="slidenum">
              <a:rPr lang="zh-CN" altLang="en-US" smtClean="0">
                <a:solidFill>
                  <a:prstClr val="black">
                    <a:tint val="75000"/>
                  </a:prstClr>
                </a:solidFill>
              </a:rPr>
              <a:t/>
            </a:fld>
            <a:endParaRPr lang="zh-CN" altLang="en-US">
              <a:solidFill>
                <a:prstClr val="black">
                  <a:tint val="75000"/>
                </a:prstClr>
              </a:solidFill>
            </a:endParaRP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ags" Target="../tags/tag57.xml" /><Relationship Id="rId13" Type="http://schemas.openxmlformats.org/officeDocument/2006/relationships/tags" Target="../tags/tag58.xml" /><Relationship Id="rId14" Type="http://schemas.openxmlformats.org/officeDocument/2006/relationships/tags" Target="../tags/tag59.xml" /><Relationship Id="rId15" Type="http://schemas.openxmlformats.org/officeDocument/2006/relationships/tags" Target="../tags/tag60.xml" /><Relationship Id="rId16" Type="http://schemas.openxmlformats.org/officeDocument/2006/relationships/tags" Target="../tags/tag61.xml" /><Relationship Id="rId17" Type="http://schemas.openxmlformats.org/officeDocument/2006/relationships/tags" Target="../tags/tag62.xml" /><Relationship Id="rId18"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slideLayout" Target="../slideLayouts/slideLayout21.xml" /><Relationship Id="rId11" Type="http://schemas.openxmlformats.org/officeDocument/2006/relationships/slideLayout" Target="../slideLayouts/slideLayout22.xml" /><Relationship Id="rId12" Type="http://schemas.openxmlformats.org/officeDocument/2006/relationships/image" Target="../media/image1.png" /><Relationship Id="rId13" Type="http://schemas.openxmlformats.org/officeDocument/2006/relationships/theme" Target="../theme/theme2.xml" /><Relationship Id="rId2" Type="http://schemas.openxmlformats.org/officeDocument/2006/relationships/slideLayout" Target="../slideLayouts/slideLayout13.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slideLayout" Target="../slideLayouts/slideLayout16.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3.xml" /><Relationship Id="rId10" Type="http://schemas.openxmlformats.org/officeDocument/2006/relationships/slideLayout" Target="../slideLayouts/slideLayout32.xml" /><Relationship Id="rId11" Type="http://schemas.openxmlformats.org/officeDocument/2006/relationships/slideLayout" Target="../slideLayouts/slideLayout33.xml" /><Relationship Id="rId12" Type="http://schemas.openxmlformats.org/officeDocument/2006/relationships/slideLayout" Target="../slideLayouts/slideLayout34.xml" /><Relationship Id="rId13" Type="http://schemas.openxmlformats.org/officeDocument/2006/relationships/tags" Target="../tags/tag108.xml" /><Relationship Id="rId14" Type="http://schemas.openxmlformats.org/officeDocument/2006/relationships/tags" Target="../tags/tag109.xml" /><Relationship Id="rId15" Type="http://schemas.openxmlformats.org/officeDocument/2006/relationships/tags" Target="../tags/tag110.xml" /><Relationship Id="rId16" Type="http://schemas.openxmlformats.org/officeDocument/2006/relationships/tags" Target="../tags/tag111.xml" /><Relationship Id="rId17" Type="http://schemas.openxmlformats.org/officeDocument/2006/relationships/tags" Target="../tags/tag112.xml" /><Relationship Id="rId18" Type="http://schemas.openxmlformats.org/officeDocument/2006/relationships/tags" Target="../tags/tag113.xml" /><Relationship Id="rId19" Type="http://schemas.openxmlformats.org/officeDocument/2006/relationships/theme" Target="../theme/theme3.xml" /><Relationship Id="rId2" Type="http://schemas.openxmlformats.org/officeDocument/2006/relationships/slideLayout" Target="../slideLayouts/slideLayout24.xml" /><Relationship Id="rId3" Type="http://schemas.openxmlformats.org/officeDocument/2006/relationships/slideLayout" Target="../slideLayouts/slideLayout25.xml" /><Relationship Id="rId4" Type="http://schemas.openxmlformats.org/officeDocument/2006/relationships/slideLayout" Target="../slideLayouts/slideLayout26.xml" /><Relationship Id="rId5" Type="http://schemas.openxmlformats.org/officeDocument/2006/relationships/slideLayout" Target="../slideLayouts/slideLayout27.xml" /><Relationship Id="rId6" Type="http://schemas.openxmlformats.org/officeDocument/2006/relationships/slideLayout" Target="../slideLayouts/slideLayout28.xml" /><Relationship Id="rId7" Type="http://schemas.openxmlformats.org/officeDocument/2006/relationships/slideLayout" Target="../slideLayouts/slideLayout29.xml" /><Relationship Id="rId8" Type="http://schemas.openxmlformats.org/officeDocument/2006/relationships/slideLayout" Target="../slideLayouts/slideLayout30.xml" /><Relationship Id="rId9" Type="http://schemas.openxmlformats.org/officeDocument/2006/relationships/slideLayout" Target="../slideLayouts/slideLayout31.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FFFFFF"/>
        </a:solidFill>
        <a:effectLst/>
      </p:bgPr>
    </p:bg>
    <p:spTree>
      <p:nvGrpSpPr>
        <p:cNvPr id="1" name=""/>
        <p:cNvGrpSpPr/>
        <p:nvPr/>
      </p:nvGrpSpPr>
      <p:grpSpPr>
        <a:xfrm>
          <a:off x="0" y="0"/>
          <a: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
        <p:nvSpPr>
          <p:cNvPr id="7" name="KSO_TEMPLATE" hidden="1"/>
          <p:cNvSpPr/>
          <p:nvPr>
            <p:custDataLst>
              <p:tags r:id="rId1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ct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ct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ct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0">
          <a:blip r:embed="rId12"/>
          <a:stretch>
            <a:fillRect/>
          </a:stretch>
        </a:blipFill>
        <a:effectLst/>
      </p:bgPr>
    </p:bg>
    <p:spTree>
      <p:nvGrpSpPr>
        <p:cNvPr id="1" name=""/>
        <p:cNvGrpSpPr/>
        <p:nvPr/>
      </p:nvGrpSpPr>
      <p:grpSpPr>
        <a:xfrm>
          <a:off x="0" y="0"/>
          <a:ext cx="0" cy="0"/>
        </a:xfrm>
      </p:grpSpPr>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noFill/>
        <a:effectLst/>
      </p:bgPr>
    </p:bg>
    <p:spTree>
      <p:nvGrpSpPr>
        <p:cNvPr id="1" name=""/>
        <p:cNvGrpSpPr/>
        <p:nvPr/>
      </p:nvGrpSpPr>
      <p:grpSpPr>
        <a:xfrm>
          <a:off x="0" y="0"/>
          <a:ext cx="0" cy="0"/>
        </a:xfrm>
      </p:grpSpPr>
      <p:sp>
        <p:nvSpPr>
          <p:cNvPr id="2" name="标题占位符 1"/>
          <p:cNvSpPr>
            <a:spLocks noGrp="1"/>
          </p:cNvSpPr>
          <p:nvPr>
            <p:ph type="title"/>
            <p:custDataLst>
              <p:tags r:id="rId13"/>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a:t>单击此处编辑母版标题样式</a:t>
            </a:r>
            <a:endParaRPr lang="zh-CN" altLang="en-US"/>
          </a:p>
        </p:txBody>
      </p:sp>
      <p:sp>
        <p:nvSpPr>
          <p:cNvPr id="3" name="文本占位符 2"/>
          <p:cNvSpPr>
            <a:spLocks noGrp="1"/>
          </p:cNvSpPr>
          <p:nvPr>
            <p:ph type="body" idx="1"/>
            <p:custDataLst>
              <p:tags r:id="rId14"/>
            </p:custDataLst>
          </p:nvPr>
        </p:nvSpPr>
        <p:spPr>
          <a:xfrm>
            <a:off x="669882" y="1296000"/>
            <a:ext cx="10852237" cy="5040000"/>
          </a:xfrm>
          <a:prstGeom prst="rect">
            <a:avLst/>
          </a:prstGeom>
        </p:spPr>
        <p:txBody>
          <a:bodyPr vert="horz" lIns="101600" tIns="0" rIns="82550" bIns="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5"/>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16"/>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7"/>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t>0</a:t>
            </a:fld>
            <a:endParaRPr lang="zh-CN" altLang="en-US"/>
          </a:p>
        </p:txBody>
      </p:sp>
      <p:sp>
        <p:nvSpPr>
          <p:cNvPr id="7" name="KSO_TEMPLATE" hidden="1"/>
          <p:cNvSpPr/>
          <p:nvPr>
            <p:custDataLst>
              <p:tags r:id="rId18"/>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ransition/>
  <p:timing/>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14.xml" /><Relationship Id="rId2" Type="http://schemas.openxmlformats.org/officeDocument/2006/relationships/notesSlide" Target="../notesSlides/notesSlide1.xml" /><Relationship Id="rId3" Type="http://schemas.openxmlformats.org/officeDocument/2006/relationships/image" Target="../media/image2.jpeg" /><Relationship Id="rId4" Type="http://schemas.openxmlformats.org/officeDocument/2006/relationships/image" Target="../media/image3.jpeg" /><Relationship Id="rId5" Type="http://schemas.openxmlformats.org/officeDocument/2006/relationships/image" Target="../media/image4.jpeg" /><Relationship Id="rId6" Type="http://schemas.openxmlformats.org/officeDocument/2006/relationships/image" Target="../media/image5.jpeg" /><Relationship Id="rId7" Type="http://schemas.openxmlformats.org/officeDocument/2006/relationships/image" Target="../media/image6.jpeg" /><Relationship Id="rId8" Type="http://schemas.openxmlformats.org/officeDocument/2006/relationships/image" Target="../media/image7.jpeg" /><Relationship Id="rId9" Type="http://schemas.openxmlformats.org/officeDocument/2006/relationships/image" Target="../media/image8.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xml" /><Relationship Id="rId3" Type="http://schemas.openxmlformats.org/officeDocument/2006/relationships/image" Target="../media/image9.png" /><Relationship Id="rId4" Type="http://schemas.openxmlformats.org/officeDocument/2006/relationships/tags" Target="../tags/tag115.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xml" /><Relationship Id="rId3" Type="http://schemas.openxmlformats.org/officeDocument/2006/relationships/image" Target="../media/image10.jpeg" /><Relationship Id="rId4" Type="http://schemas.openxmlformats.org/officeDocument/2006/relationships/tags" Target="../tags/tag116.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1.jpeg" /><Relationship Id="rId3" Type="http://schemas.openxmlformats.org/officeDocument/2006/relationships/image" Target="../media/image12.jpeg" /><Relationship Id="rId4" Type="http://schemas.openxmlformats.org/officeDocument/2006/relationships/image" Target="../media/image13.jpeg" /><Relationship Id="rId5" Type="http://schemas.openxmlformats.org/officeDocument/2006/relationships/image" Target="../media/image14.jpeg" /><Relationship Id="rId6" Type="http://schemas.openxmlformats.org/officeDocument/2006/relationships/tags" Target="../tags/tag117.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118.xml" /><Relationship Id="rId2" Type="http://schemas.openxmlformats.org/officeDocument/2006/relationships/image" Target="../media/image15.jpeg" /><Relationship Id="rId3" Type="http://schemas.openxmlformats.org/officeDocument/2006/relationships/image" Target="../media/image16.jpeg" /><Relationship Id="rId4" Type="http://schemas.openxmlformats.org/officeDocument/2006/relationships/image" Target="../media/image17.jpeg" /><Relationship Id="rId5" Type="http://schemas.openxmlformats.org/officeDocument/2006/relationships/image" Target="../media/image18.jpeg" /><Relationship Id="rId6" Type="http://schemas.openxmlformats.org/officeDocument/2006/relationships/image" Target="../media/image19.jpeg" /><Relationship Id="rId7" Type="http://schemas.openxmlformats.org/officeDocument/2006/relationships/image" Target="../media/image20.jpeg" /><Relationship Id="rId8" Type="http://schemas.openxmlformats.org/officeDocument/2006/relationships/image" Target="../media/image21.png" /><Relationship Id="rId9" Type="http://schemas.openxmlformats.org/officeDocument/2006/relationships/image" Target="../media/image22.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119.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3.png" /><Relationship Id="rId3" Type="http://schemas.openxmlformats.org/officeDocument/2006/relationships/tags" Target="../tags/tag120.xml" /><Relationship Id="rId4" Type="http://schemas.openxmlformats.org/officeDocument/2006/relationships/tags" Target="../tags/tag121.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22.xml" /><Relationship Id="rId3" Type="http://schemas.openxmlformats.org/officeDocument/2006/relationships/image" Target="../media/image24.png" /><Relationship Id="rId4" Type="http://schemas.openxmlformats.org/officeDocument/2006/relationships/image" Target="../media/image25.jpeg" /><Relationship Id="rId5" Type="http://schemas.openxmlformats.org/officeDocument/2006/relationships/image" Target="../media/image26.png" /><Relationship Id="rId6" Type="http://schemas.openxmlformats.org/officeDocument/2006/relationships/tags" Target="../tags/tag123.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7.png" /><Relationship Id="rId3" Type="http://schemas.openxmlformats.org/officeDocument/2006/relationships/tags" Target="../tags/tag124.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8.png" /><Relationship Id="rId3" Type="http://schemas.openxmlformats.org/officeDocument/2006/relationships/image" Target="../media/image29.jpeg" /><Relationship Id="rId4" Type="http://schemas.openxmlformats.org/officeDocument/2006/relationships/image" Target="../media/image30.png" /><Relationship Id="rId5" Type="http://schemas.openxmlformats.org/officeDocument/2006/relationships/image" Target="../media/image31.png" /><Relationship Id="rId6" Type="http://schemas.openxmlformats.org/officeDocument/2006/relationships/image" Target="../media/image32.png" /><Relationship Id="rId7" Type="http://schemas.openxmlformats.org/officeDocument/2006/relationships/tags" Target="../tags/tag125.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3.jpeg" /><Relationship Id="rId3" Type="http://schemas.openxmlformats.org/officeDocument/2006/relationships/image" Target="../media/image34.png" /><Relationship Id="rId4" Type="http://schemas.openxmlformats.org/officeDocument/2006/relationships/image" Target="../media/image35.jpeg" /><Relationship Id="rId5" Type="http://schemas.openxmlformats.org/officeDocument/2006/relationships/image" Target="../media/image36.jpeg" /><Relationship Id="rId6" Type="http://schemas.openxmlformats.org/officeDocument/2006/relationships/image" Target="../media/image37.jpeg" /><Relationship Id="rId7" Type="http://schemas.openxmlformats.org/officeDocument/2006/relationships/image" Target="../media/image38.jpeg" /><Relationship Id="rId8" Type="http://schemas.openxmlformats.org/officeDocument/2006/relationships/image" Target="../media/image39.jpeg" /><Relationship Id="rId9" Type="http://schemas.openxmlformats.org/officeDocument/2006/relationships/tags" Target="../tags/tag126.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27.xml" /><Relationship Id="rId3" Type="http://schemas.openxmlformats.org/officeDocument/2006/relationships/tags" Target="../tags/tag128.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0.jpeg" /><Relationship Id="rId3" Type="http://schemas.openxmlformats.org/officeDocument/2006/relationships/tags" Target="../tags/tag129.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3.xml" /><Relationship Id="rId2" Type="http://schemas.openxmlformats.org/officeDocument/2006/relationships/image" Target="../media/image41.png" /><Relationship Id="rId3" Type="http://schemas.openxmlformats.org/officeDocument/2006/relationships/tags" Target="../tags/tag130.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9.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image" Target="../media/image42.jpeg" /><Relationship Id="rId3" Type="http://schemas.openxmlformats.org/officeDocument/2006/relationships/image" Target="../media/image43.png" /><Relationship Id="rId4" Type="http://schemas.openxmlformats.org/officeDocument/2006/relationships/image" Target="../media/image44.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image" Target="../media/image45.jpeg" /><Relationship Id="rId3" Type="http://schemas.openxmlformats.org/officeDocument/2006/relationships/image" Target="../media/image46.jpeg" /><Relationship Id="rId4" Type="http://schemas.openxmlformats.org/officeDocument/2006/relationships/image" Target="../media/image47.png" /><Relationship Id="rId5" Type="http://schemas.openxmlformats.org/officeDocument/2006/relationships/image" Target="../media/image48.png" /><Relationship Id="rId6" Type="http://schemas.openxmlformats.org/officeDocument/2006/relationships/image" Target="../media/image49.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image" Target="../media/image50.png" /><Relationship Id="rId3" Type="http://schemas.openxmlformats.org/officeDocument/2006/relationships/image" Target="../media/image51.png" /><Relationship Id="rId4" Type="http://schemas.openxmlformats.org/officeDocument/2006/relationships/image" Target="../media/image52.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3.xml" /><Relationship Id="rId2" Type="http://schemas.openxmlformats.org/officeDocument/2006/relationships/notesSlide" Target="../notesSlides/notesSlide4.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5.xml" /><Relationship Id="rId3" Type="http://schemas.openxmlformats.org/officeDocument/2006/relationships/tags" Target="../tags/tag131.xml" /><Relationship Id="rId4" Type="http://schemas.openxmlformats.org/officeDocument/2006/relationships/tags" Target="../tags/tag132.xml" /><Relationship Id="rId5" Type="http://schemas.openxmlformats.org/officeDocument/2006/relationships/image" Target="../media/image53.png" /><Relationship Id="rId6" Type="http://schemas.openxmlformats.org/officeDocument/2006/relationships/tags" Target="../tags/tag133.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6" name="组合 5"/>
          <p:cNvGrpSpPr/>
          <p:nvPr/>
        </p:nvGrpSpPr>
        <p:grpSpPr>
          <a:xfrm>
            <a:off x="327025" y="1336393"/>
            <a:ext cx="4032250" cy="5245380"/>
            <a:chOff x="850" y="1331"/>
            <a:chExt cx="6350" cy="8260"/>
          </a:xfrm>
        </p:grpSpPr>
        <p:pic>
          <p:nvPicPr>
            <p:cNvPr id="7" name="图片 6" descr="yl-115 黑色星期四的华尔街"/>
            <p:cNvPicPr>
              <a:picLocks noChangeAspect="1"/>
            </p:cNvPicPr>
            <p:nvPr/>
          </p:nvPicPr>
          <p:blipFill>
            <a:blip r:embed="rId3"/>
            <a:srcRect l="2542" t="3906" r="5197" b="3558"/>
            <a:stretch>
              <a:fillRect/>
            </a:stretch>
          </p:blipFill>
          <p:spPr>
            <a:xfrm>
              <a:off x="1377" y="1331"/>
              <a:ext cx="5121" cy="7100"/>
            </a:xfrm>
            <a:prstGeom prst="rect">
              <a:avLst/>
            </a:prstGeom>
            <a:noFill/>
            <a:ln w="9525">
              <a:noFill/>
            </a:ln>
          </p:spPr>
        </p:pic>
        <p:sp>
          <p:nvSpPr>
            <p:cNvPr id="68611" name="文本框 68610"/>
            <p:cNvSpPr txBox="1"/>
            <p:nvPr/>
          </p:nvSpPr>
          <p:spPr>
            <a:xfrm>
              <a:off x="850" y="8575"/>
              <a:ext cx="6350" cy="1016"/>
            </a:xfrm>
            <a:prstGeom prst="rect">
              <a:avLst/>
            </a:prstGeom>
            <a:noFill/>
            <a:ln w="9525">
              <a:noFill/>
            </a:ln>
          </p:spPr>
          <p:txBody>
            <a:bodyPr>
              <a:spAutoFit/>
            </a:bodyPr>
            <a:lstStyle/>
            <a:p>
              <a:pPr algn="l">
                <a:spcBef>
                  <a:spcPct val="10000"/>
                </a:spcBef>
              </a:pPr>
              <a:r>
                <a:rPr lang="en-US" altLang="zh-CN" b="1">
                  <a:latin typeface="黑体" panose="02010609060101010101" charset="-122"/>
                  <a:ea typeface="黑体" panose="02010609060101010101" charset="-122"/>
                  <a:cs typeface="黑体" panose="02010609060101010101" charset="-122"/>
                </a:rPr>
                <a:t>1929</a:t>
              </a:r>
              <a:r>
                <a:rPr lang="zh-CN" altLang="en-US" b="1">
                  <a:latin typeface="黑体" panose="02010609060101010101" charset="-122"/>
                  <a:ea typeface="黑体" panose="02010609060101010101" charset="-122"/>
                  <a:cs typeface="黑体" panose="02010609060101010101" charset="-122"/>
                </a:rPr>
                <a:t>年</a:t>
              </a:r>
              <a:r>
                <a:rPr lang="en-US" altLang="zh-CN" b="1">
                  <a:latin typeface="黑体" panose="02010609060101010101" charset="-122"/>
                  <a:ea typeface="黑体" panose="02010609060101010101" charset="-122"/>
                  <a:cs typeface="黑体" panose="02010609060101010101" charset="-122"/>
                </a:rPr>
                <a:t>10</a:t>
              </a:r>
              <a:r>
                <a:rPr lang="zh-CN" altLang="en-US" b="1">
                  <a:latin typeface="黑体" panose="02010609060101010101" charset="-122"/>
                  <a:ea typeface="黑体" panose="02010609060101010101" charset="-122"/>
                  <a:cs typeface="黑体" panose="02010609060101010101" charset="-122"/>
                </a:rPr>
                <a:t>月</a:t>
              </a:r>
              <a:r>
                <a:rPr lang="en-US" altLang="zh-CN" b="1">
                  <a:latin typeface="黑体" panose="02010609060101010101" charset="-122"/>
                  <a:ea typeface="黑体" panose="02010609060101010101" charset="-122"/>
                  <a:cs typeface="黑体" panose="02010609060101010101" charset="-122"/>
                </a:rPr>
                <a:t>24</a:t>
              </a:r>
              <a:r>
                <a:rPr lang="zh-CN" altLang="en-US" b="1">
                  <a:latin typeface="黑体" panose="02010609060101010101" charset="-122"/>
                  <a:ea typeface="黑体" panose="02010609060101010101" charset="-122"/>
                  <a:cs typeface="黑体" panose="02010609060101010101" charset="-122"/>
                </a:rPr>
                <a:t>日“</a:t>
              </a:r>
              <a:r>
                <a:rPr lang="zh-CN" altLang="en-US" b="1" u="sng">
                  <a:latin typeface="黑体" panose="02010609060101010101" charset="-122"/>
                  <a:ea typeface="黑体" panose="02010609060101010101" charset="-122"/>
                  <a:cs typeface="黑体" panose="02010609060101010101" charset="-122"/>
                </a:rPr>
                <a:t>黑色星期四</a:t>
              </a:r>
              <a:r>
                <a:rPr lang="zh-CN" altLang="en-US" b="1">
                  <a:latin typeface="黑体" panose="02010609060101010101" charset="-122"/>
                  <a:ea typeface="黑体" panose="02010609060101010101" charset="-122"/>
                  <a:cs typeface="黑体" panose="02010609060101010101" charset="-122"/>
                </a:rPr>
                <a:t>”美国华尔街</a:t>
              </a:r>
              <a:r>
                <a:rPr lang="zh-CN" altLang="en-US" b="1">
                  <a:solidFill>
                    <a:srgbClr val="FF0000"/>
                  </a:solidFill>
                  <a:latin typeface="黑体" panose="02010609060101010101" charset="-122"/>
                  <a:ea typeface="黑体" panose="02010609060101010101" charset="-122"/>
                  <a:cs typeface="黑体" panose="02010609060101010101" charset="-122"/>
                </a:rPr>
                <a:t>股票暴跌、市场崩溃</a:t>
              </a:r>
              <a:r>
                <a:rPr lang="zh-CN" altLang="en-US" b="1">
                  <a:latin typeface="黑体" panose="02010609060101010101" charset="-122"/>
                  <a:ea typeface="黑体" panose="02010609060101010101" charset="-122"/>
                  <a:cs typeface="黑体" panose="02010609060101010101" charset="-122"/>
                </a:rPr>
                <a:t>。</a:t>
              </a:r>
              <a:endParaRPr lang="zh-CN" altLang="en-US" b="1">
                <a:latin typeface="黑体" charset="-122"/>
                <a:ea typeface="黑体" charset="-122"/>
                <a:cs typeface="黑体" panose="02010609060101010101" charset="-122"/>
              </a:endParaRPr>
            </a:p>
          </p:txBody>
        </p:sp>
      </p:grpSp>
      <p:pic>
        <p:nvPicPr>
          <p:cNvPr id="70660" name="图片 70659" descr="6"/>
          <p:cNvPicPr>
            <a:picLocks noChangeAspect="1"/>
          </p:cNvPicPr>
          <p:nvPr/>
        </p:nvPicPr>
        <p:blipFill>
          <a:blip r:embed="rId4"/>
          <a:stretch>
            <a:fillRect/>
          </a:stretch>
        </p:blipFill>
        <p:spPr>
          <a:xfrm>
            <a:off x="4091305" y="1188720"/>
            <a:ext cx="3848100" cy="2541270"/>
          </a:xfrm>
          <a:prstGeom prst="rect">
            <a:avLst/>
          </a:prstGeom>
          <a:noFill/>
          <a:ln w="9525">
            <a:noFill/>
          </a:ln>
        </p:spPr>
      </p:pic>
      <p:pic>
        <p:nvPicPr>
          <p:cNvPr id="10" name="图片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91940" y="3619500"/>
            <a:ext cx="3945255" cy="2548890"/>
          </a:xfrm>
          <a:prstGeom prst="rect">
            <a:avLst/>
          </a:prstGeom>
          <a:ln>
            <a:noFill/>
          </a:ln>
          <a:effectLst>
            <a:softEdge rad="112500"/>
          </a:effectLst>
        </p:spPr>
      </p:pic>
      <p:pic>
        <p:nvPicPr>
          <p:cNvPr id="11" name="图片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037195" y="1188085"/>
            <a:ext cx="4092575" cy="2668270"/>
          </a:xfrm>
          <a:prstGeom prst="roundRect">
            <a:avLst>
              <a:gd name="adj" fmla="val 8594"/>
            </a:avLst>
          </a:prstGeom>
          <a:solidFill>
            <a:srgbClr val="FFFFFF">
              <a:shade val="85000"/>
            </a:srgbClr>
          </a:solidFill>
          <a:ln>
            <a:noFill/>
          </a:ln>
          <a:effectLst/>
        </p:spPr>
      </p:pic>
      <p:pic>
        <p:nvPicPr>
          <p:cNvPr id="12" name="图片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037195" y="3856355"/>
            <a:ext cx="4155440" cy="23120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图片 1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083300" y="1932305"/>
            <a:ext cx="4591685" cy="3707765"/>
          </a:xfrm>
          <a:prstGeom prst="rect">
            <a:avLst/>
          </a:prstGeom>
        </p:spPr>
      </p:pic>
      <p:sp>
        <p:nvSpPr>
          <p:cNvPr id="53250" name="矩形 53249"/>
          <p:cNvSpPr/>
          <p:nvPr/>
        </p:nvSpPr>
        <p:spPr>
          <a:xfrm>
            <a:off x="742315" y="579120"/>
            <a:ext cx="9221470" cy="609600"/>
          </a:xfrm>
          <a:prstGeom prst="rect">
            <a:avLst/>
          </a:prstGeom>
          <a:solidFill>
            <a:sysClr val="window" lastClr="FFFFFF"/>
          </a:solidFill>
          <a:ln w="9525">
            <a:noFill/>
          </a:ln>
        </p:spPr>
        <p:txBody>
          <a:bodyPr wrap="none" anchor="ctr"/>
          <a:lstStyle/>
          <a:p>
            <a:pPr algn="l">
              <a:buClr>
                <a:sysClr val="window" lastClr="FFFFFF"/>
              </a:buClr>
            </a:pPr>
            <a:r>
              <a:rPr lang="zh-CN" altLang="en-US" sz="2400" b="1">
                <a:solidFill>
                  <a:srgbClr val="000000"/>
                </a:solidFill>
                <a:latin typeface="黑体" panose="02010609060101010101" charset="-122"/>
                <a:ea typeface="黑体" panose="02010609060101010101" charset="-122"/>
              </a:rPr>
              <a:t>根本原因：生产社会化和生产资料私人占有之间矛盾</a:t>
            </a:r>
            <a:r>
              <a:rPr lang="zh-CN" altLang="en-US" sz="2400" b="1">
                <a:solidFill>
                  <a:srgbClr val="FF0000"/>
                </a:solidFill>
                <a:latin typeface="黑体" panose="02010609060101010101" charset="-122"/>
                <a:ea typeface="黑体" panose="02010609060101010101" charset="-122"/>
              </a:rPr>
              <a:t>（资本主义社会固有的弊端）</a:t>
            </a:r>
            <a:endParaRPr lang="zh-CN" altLang="en-US" sz="2400" b="1">
              <a:solidFill>
                <a:srgbClr val="FF0000"/>
              </a:solidFill>
              <a:latin typeface="黑体" charset="-122"/>
              <a:ea typeface="黑体" charset="-122"/>
            </a:endParaRPr>
          </a:p>
        </p:txBody>
      </p:sp>
      <p:sp>
        <p:nvSpPr>
          <p:cNvPr id="3" name="文本框 2"/>
          <p:cNvSpPr txBox="1"/>
          <p:nvPr/>
        </p:nvSpPr>
        <p:spPr>
          <a:xfrm>
            <a:off x="148590" y="40005"/>
            <a:ext cx="3059430" cy="521970"/>
          </a:xfrm>
          <a:prstGeom prst="rect">
            <a:avLst/>
          </a:prstGeom>
          <a:solidFill>
            <a:srgbClr val="A2F0EF"/>
          </a:solidFill>
        </p:spPr>
        <p:txBody>
          <a:bodyPr wrap="square" rtlCol="0">
            <a:spAutoFit/>
          </a:bodyPr>
          <a:lstStyle/>
          <a:p>
            <a:r>
              <a:rPr lang="en-US" sz="2800" b="1">
                <a:solidFill>
                  <a:srgbClr val="FF0000"/>
                </a:solidFill>
                <a:latin typeface="楷体" panose="02010609060101010101" charset="-122"/>
                <a:ea typeface="楷体" panose="02010609060101010101" charset="-122"/>
              </a:rPr>
              <a:t>1929</a:t>
            </a:r>
            <a:r>
              <a:rPr lang="zh-CN" altLang="en-US" sz="2800" b="1">
                <a:solidFill>
                  <a:srgbClr val="FF0000"/>
                </a:solidFill>
                <a:latin typeface="楷体" panose="02010609060101010101" charset="-122"/>
                <a:ea typeface="楷体" panose="02010609060101010101" charset="-122"/>
              </a:rPr>
              <a:t>年经济大危机</a:t>
            </a:r>
            <a:endParaRPr lang="zh-CN" altLang="en-US" sz="2800" b="1">
              <a:solidFill>
                <a:srgbClr val="FF0000"/>
              </a:solidFill>
              <a:latin typeface="楷体" panose="02010609060101010101" charset="-122"/>
              <a:ea typeface="楷体" panose="02010609060101010101" charset="-122"/>
            </a:endParaRPr>
          </a:p>
        </p:txBody>
      </p:sp>
      <p:pic>
        <p:nvPicPr>
          <p:cNvPr id="5" name="图片 4"/>
          <p:cNvPicPr>
            <a:picLocks noChangeAspect="1"/>
          </p:cNvPicPr>
          <p:nvPr/>
        </p:nvPicPr>
        <p:blipFill>
          <a:blip r:embed="rId9"/>
          <a:stretch>
            <a:fillRect/>
          </a:stretch>
        </p:blipFill>
        <p:spPr>
          <a:xfrm>
            <a:off x="2157095" y="1512570"/>
            <a:ext cx="8094980" cy="4546600"/>
          </a:xfrm>
          <a:prstGeom prst="rect">
            <a:avLst/>
          </a:prstGeom>
        </p:spPr>
      </p:pic>
    </p:spTree>
    <p:custDataLst>
      <p:tags r:id="rId10"/>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0660"/>
                                        </p:tgtEl>
                                        <p:attrNameLst>
                                          <p:attrName>style.visibility</p:attrName>
                                        </p:attrNameLst>
                                      </p:cBhvr>
                                      <p:to>
                                        <p:strVal val="visible"/>
                                      </p:to>
                                    </p:set>
                                    <p:animEffect transition="in" filter="blinds(horizontal)">
                                      <p:cBhvr>
                                        <p:cTn id="17" dur="500"/>
                                        <p:tgtEl>
                                          <p:spTgt spid="70660"/>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500"/>
                                        <p:tgtEl>
                                          <p:spTgt spid="11"/>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500"/>
                                        <p:tgtEl>
                                          <p:spTgt spid="10"/>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linds(horizontal)">
                                      <p:cBhvr>
                                        <p:cTn id="32" dur="500"/>
                                        <p:tgtEl>
                                          <p:spTgt spid="12"/>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linds(horizontal)">
                                      <p:cBhvr>
                                        <p:cTn id="37" dur="500"/>
                                        <p:tgtEl>
                                          <p:spTgt spid="13"/>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53250"/>
                                        </p:tgtEl>
                                        <p:attrNameLst>
                                          <p:attrName>style.visibility</p:attrName>
                                        </p:attrNameLst>
                                      </p:cBhvr>
                                      <p:to>
                                        <p:strVal val="visible"/>
                                      </p:to>
                                    </p:set>
                                    <p:animEffect transition="in" filter="box(in)">
                                      <p:cBhvr>
                                        <p:cTn id="42" dur="500"/>
                                        <p:tgtEl>
                                          <p:spTgt spid="53250"/>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blinds(horizontal)">
                                      <p:cBhvr>
                                        <p:cTn id="4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p:bldP spid="3" grpId="0"/>
    </p:bld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descr="图片1_副本"/>
          <p:cNvPicPr>
            <a:picLocks noChangeAspect="1"/>
          </p:cNvPicPr>
          <p:nvPr/>
        </p:nvPicPr>
        <p:blipFill>
          <a:blip r:embed="rId3"/>
          <a:stretch>
            <a:fillRect/>
          </a:stretch>
        </p:blipFill>
        <p:spPr>
          <a:xfrm>
            <a:off x="34290" y="0"/>
            <a:ext cx="12124055" cy="6819900"/>
          </a:xfrm>
          <a:prstGeom prst="rect">
            <a:avLst/>
          </a:prstGeom>
        </p:spPr>
      </p:pic>
      <p:grpSp>
        <p:nvGrpSpPr>
          <p:cNvPr id="5" name="组合 4"/>
          <p:cNvGrpSpPr/>
          <p:nvPr/>
        </p:nvGrpSpPr>
        <p:grpSpPr>
          <a:xfrm>
            <a:off x="554990" y="3712845"/>
            <a:ext cx="5153025" cy="2506345"/>
            <a:chOff x="9018" y="3464"/>
            <a:chExt cx="8115" cy="3947"/>
          </a:xfrm>
        </p:grpSpPr>
        <p:sp>
          <p:nvSpPr>
            <p:cNvPr id="49" name="平行四边形 48"/>
            <p:cNvSpPr/>
            <p:nvPr/>
          </p:nvSpPr>
          <p:spPr>
            <a:xfrm>
              <a:off x="9046" y="4624"/>
              <a:ext cx="1330" cy="633"/>
            </a:xfrm>
            <a:prstGeom prst="parallelogram">
              <a:avLst/>
            </a:prstGeom>
            <a:solidFill>
              <a:schemeClr val="bg1"/>
            </a:solidFill>
            <a:ln w="15875" cap="flat" cmpd="sng" algn="ctr">
              <a:gradFill flip="none" rotWithShape="1">
                <a:gsLst>
                  <a:gs pos="49000">
                    <a:srgbClr val="EDC966"/>
                  </a:gs>
                  <a:gs pos="0">
                    <a:srgbClr val="E4B351"/>
                  </a:gs>
                  <a:gs pos="100000">
                    <a:srgbClr val="7B4F12"/>
                  </a:gs>
                </a:gsLst>
                <a:lin ang="0" scaled="1"/>
              </a:gra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800"/>
            </a:p>
          </p:txBody>
        </p:sp>
        <p:sp>
          <p:nvSpPr>
            <p:cNvPr id="65" name="平行四边形 64"/>
            <p:cNvSpPr/>
            <p:nvPr/>
          </p:nvSpPr>
          <p:spPr>
            <a:xfrm>
              <a:off x="9046" y="6684"/>
              <a:ext cx="1330" cy="633"/>
            </a:xfrm>
            <a:prstGeom prst="parallelogram">
              <a:avLst/>
            </a:prstGeom>
            <a:solidFill>
              <a:schemeClr val="bg1"/>
            </a:solidFill>
            <a:ln w="15875" cap="flat" cmpd="sng" algn="ctr">
              <a:gradFill flip="none" rotWithShape="1">
                <a:gsLst>
                  <a:gs pos="49000">
                    <a:srgbClr val="EDC966"/>
                  </a:gs>
                  <a:gs pos="0">
                    <a:srgbClr val="E4B351"/>
                  </a:gs>
                  <a:gs pos="100000">
                    <a:srgbClr val="7B4F12"/>
                  </a:gs>
                </a:gsLst>
                <a:lin ang="0" scaled="1"/>
              </a:gra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800"/>
            </a:p>
          </p:txBody>
        </p:sp>
        <p:sp>
          <p:nvSpPr>
            <p:cNvPr id="36" name="矩形 35"/>
            <p:cNvSpPr/>
            <p:nvPr/>
          </p:nvSpPr>
          <p:spPr>
            <a:xfrm>
              <a:off x="10683" y="3501"/>
              <a:ext cx="4208" cy="822"/>
            </a:xfrm>
            <a:prstGeom prst="rect">
              <a:avLst/>
            </a:prstGeom>
          </p:spPr>
          <p:txBody>
            <a:bodyPr wrap="none">
              <a:spAutoFit/>
            </a:bodyPr>
            <a:lstStyle/>
            <a:p>
              <a:pPr lvl="0"/>
              <a:r>
                <a:rPr lang="zh-CN" altLang="en-US" sz="2800">
                  <a:solidFill>
                    <a:prstClr val="black">
                      <a:lumMod val="95000"/>
                      <a:lumOff val="5000"/>
                    </a:prstClr>
                  </a:solidFill>
                  <a:latin typeface="方正行楷_GBK" panose="02000000000000000000" charset="-122"/>
                  <a:ea typeface="方正行楷_GBK" panose="02000000000000000000" charset="-122"/>
                </a:rPr>
                <a:t>国家的宏观调控</a:t>
              </a:r>
              <a:endParaRPr lang="zh-CN" altLang="en-US" sz="2800">
                <a:solidFill>
                  <a:prstClr val="black">
                    <a:lumMod val="95000"/>
                    <a:lumOff val="5000"/>
                  </a:prstClr>
                </a:solidFill>
                <a:latin typeface="方正行楷_GBK" panose="02000000000000000000" charset="-122"/>
                <a:ea typeface="方正行楷_GBK" panose="02000000000000000000" charset="-122"/>
              </a:endParaRPr>
            </a:p>
          </p:txBody>
        </p:sp>
        <p:sp>
          <p:nvSpPr>
            <p:cNvPr id="40" name="平行四边形 39"/>
            <p:cNvSpPr/>
            <p:nvPr/>
          </p:nvSpPr>
          <p:spPr>
            <a:xfrm>
              <a:off x="9046" y="3595"/>
              <a:ext cx="1330" cy="633"/>
            </a:xfrm>
            <a:prstGeom prst="parallelogram">
              <a:avLst/>
            </a:prstGeom>
            <a:solidFill>
              <a:schemeClr val="bg1"/>
            </a:solidFill>
            <a:ln w="15875" cap="flat" cmpd="sng" algn="ctr">
              <a:gradFill flip="none" rotWithShape="1">
                <a:gsLst>
                  <a:gs pos="49000">
                    <a:srgbClr val="EDC966"/>
                  </a:gs>
                  <a:gs pos="0">
                    <a:srgbClr val="E4B351"/>
                  </a:gs>
                  <a:gs pos="100000">
                    <a:srgbClr val="7B4F12"/>
                  </a:gs>
                </a:gsLst>
                <a:lin ang="0" scaled="1"/>
              </a:gra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800"/>
            </a:p>
          </p:txBody>
        </p:sp>
        <p:sp>
          <p:nvSpPr>
            <p:cNvPr id="31" name="平行四边形 30"/>
            <p:cNvSpPr/>
            <p:nvPr/>
          </p:nvSpPr>
          <p:spPr>
            <a:xfrm>
              <a:off x="9018" y="3559"/>
              <a:ext cx="1330" cy="633"/>
            </a:xfrm>
            <a:prstGeom prst="parallelogram">
              <a:avLst/>
            </a:prstGeom>
            <a:solidFill>
              <a:schemeClr val="bg1"/>
            </a:solidFill>
            <a:ln w="15875" cap="flat" cmpd="sng" algn="ctr">
              <a:gradFill flip="none" rotWithShape="1">
                <a:gsLst>
                  <a:gs pos="49000">
                    <a:srgbClr val="EDC966"/>
                  </a:gs>
                  <a:gs pos="0">
                    <a:srgbClr val="E4B351"/>
                  </a:gs>
                  <a:gs pos="100000">
                    <a:srgbClr val="7B4F12"/>
                  </a:gs>
                </a:gsLst>
                <a:lin ang="0" scaled="1"/>
              </a:gra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800"/>
            </a:p>
          </p:txBody>
        </p:sp>
        <p:sp>
          <p:nvSpPr>
            <p:cNvPr id="32" name="矩形 31"/>
            <p:cNvSpPr/>
            <p:nvPr/>
          </p:nvSpPr>
          <p:spPr>
            <a:xfrm>
              <a:off x="9194" y="3464"/>
              <a:ext cx="978" cy="822"/>
            </a:xfrm>
            <a:prstGeom prst="rect">
              <a:avLst/>
            </a:prstGeom>
          </p:spPr>
          <p:txBody>
            <a:bodyPr wrap="none">
              <a:spAutoFit/>
            </a:bodyPr>
            <a:lstStyle/>
            <a:p>
              <a:pPr algn="ctr" defTabSz="822960">
                <a:defRPr/>
              </a:pPr>
              <a:r>
                <a:rPr lang="en-US" altLang="zh-CN" sz="2800" b="1">
                  <a:gradFill>
                    <a:gsLst>
                      <a:gs pos="0">
                        <a:srgbClr val="7B4F12"/>
                      </a:gs>
                      <a:gs pos="33000">
                        <a:srgbClr val="E4B351"/>
                      </a:gs>
                      <a:gs pos="69000">
                        <a:srgbClr val="EDC966"/>
                      </a:gs>
                      <a:gs pos="100000">
                        <a:srgbClr val="7B4F12"/>
                      </a:gs>
                    </a:gsLst>
                    <a:lin ang="2700000" scaled="1"/>
                  </a:gradFill>
                  <a:latin typeface="微软雅黑" panose="020b0503020204020204" pitchFamily="34" charset="-122"/>
                  <a:ea typeface="微软雅黑" panose="020b0503020204020204" pitchFamily="34" charset="-122"/>
                </a:rPr>
                <a:t>01</a:t>
              </a:r>
              <a:endParaRPr lang="en-US" altLang="zh-CN" sz="2800" b="1">
                <a:gradFill>
                  <a:gsLst>
                    <a:gs pos="0">
                      <a:srgbClr val="7B4F12"/>
                    </a:gs>
                    <a:gs pos="33000">
                      <a:srgbClr val="E4B351"/>
                    </a:gs>
                    <a:gs pos="69000">
                      <a:srgbClr val="EDC966"/>
                    </a:gs>
                    <a:gs pos="100000">
                      <a:srgbClr val="7B4F12"/>
                    </a:gs>
                  </a:gsLst>
                  <a:lin ang="2700000" scaled="1"/>
                </a:gradFill>
                <a:latin typeface="微软雅黑" pitchFamily="34" charset="-122"/>
                <a:ea typeface="微软雅黑" pitchFamily="34" charset="-122"/>
              </a:endParaRPr>
            </a:p>
          </p:txBody>
        </p:sp>
        <p:sp>
          <p:nvSpPr>
            <p:cNvPr id="46" name="矩形 45"/>
            <p:cNvSpPr/>
            <p:nvPr/>
          </p:nvSpPr>
          <p:spPr>
            <a:xfrm>
              <a:off x="10683" y="4494"/>
              <a:ext cx="4768" cy="822"/>
            </a:xfrm>
            <a:prstGeom prst="rect">
              <a:avLst/>
            </a:prstGeom>
          </p:spPr>
          <p:txBody>
            <a:bodyPr wrap="none">
              <a:spAutoFit/>
            </a:bodyPr>
            <a:lstStyle/>
            <a:p>
              <a:pPr lvl="0"/>
              <a:r>
                <a:rPr lang="zh-CN" sz="2800">
                  <a:solidFill>
                    <a:prstClr val="black">
                      <a:lumMod val="95000"/>
                      <a:lumOff val="5000"/>
                    </a:prstClr>
                  </a:solidFill>
                  <a:latin typeface="方正行楷_GBK" panose="02000000000000000000" charset="-122"/>
                  <a:ea typeface="方正行楷_GBK" panose="02000000000000000000" charset="-122"/>
                </a:rPr>
                <a:t>科学技术的新发展</a:t>
              </a:r>
              <a:endParaRPr lang="zh-CN" sz="2800">
                <a:solidFill>
                  <a:prstClr val="black">
                    <a:lumMod val="95000"/>
                    <a:lumOff val="5000"/>
                  </a:prstClr>
                </a:solidFill>
                <a:latin typeface="方正行楷_GBK" panose="02000000000000000000" charset="-122"/>
                <a:ea typeface="方正行楷_GBK" panose="02000000000000000000" charset="-122"/>
              </a:endParaRPr>
            </a:p>
          </p:txBody>
        </p:sp>
        <p:sp>
          <p:nvSpPr>
            <p:cNvPr id="50" name="平行四边形 49"/>
            <p:cNvSpPr/>
            <p:nvPr/>
          </p:nvSpPr>
          <p:spPr>
            <a:xfrm>
              <a:off x="9018" y="4588"/>
              <a:ext cx="1330" cy="633"/>
            </a:xfrm>
            <a:prstGeom prst="parallelogram">
              <a:avLst/>
            </a:prstGeom>
            <a:solidFill>
              <a:schemeClr val="bg1"/>
            </a:solidFill>
            <a:ln w="15875" cap="flat" cmpd="sng" algn="ctr">
              <a:gradFill flip="none" rotWithShape="1">
                <a:gsLst>
                  <a:gs pos="49000">
                    <a:srgbClr val="EDC966"/>
                  </a:gs>
                  <a:gs pos="0">
                    <a:srgbClr val="E4B351"/>
                  </a:gs>
                  <a:gs pos="100000">
                    <a:srgbClr val="7B4F12"/>
                  </a:gs>
                </a:gsLst>
                <a:lin ang="0" scaled="1"/>
              </a:gra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800"/>
            </a:p>
          </p:txBody>
        </p:sp>
        <p:sp>
          <p:nvSpPr>
            <p:cNvPr id="51" name="矩形 50"/>
            <p:cNvSpPr/>
            <p:nvPr/>
          </p:nvSpPr>
          <p:spPr>
            <a:xfrm>
              <a:off x="9194" y="4529"/>
              <a:ext cx="978" cy="822"/>
            </a:xfrm>
            <a:prstGeom prst="rect">
              <a:avLst/>
            </a:prstGeom>
          </p:spPr>
          <p:txBody>
            <a:bodyPr wrap="none">
              <a:spAutoFit/>
            </a:bodyPr>
            <a:lstStyle/>
            <a:p>
              <a:pPr algn="ctr" defTabSz="822960">
                <a:defRPr/>
              </a:pPr>
              <a:r>
                <a:rPr lang="en-US" altLang="zh-CN" sz="2800" b="1">
                  <a:gradFill>
                    <a:gsLst>
                      <a:gs pos="0">
                        <a:srgbClr val="7B4F12"/>
                      </a:gs>
                      <a:gs pos="33000">
                        <a:srgbClr val="E4B351"/>
                      </a:gs>
                      <a:gs pos="69000">
                        <a:srgbClr val="EDC966"/>
                      </a:gs>
                      <a:gs pos="100000">
                        <a:srgbClr val="7B4F12"/>
                      </a:gs>
                    </a:gsLst>
                    <a:lin ang="2700000" scaled="1"/>
                  </a:gradFill>
                  <a:latin typeface="微软雅黑" panose="020b0503020204020204" pitchFamily="34" charset="-122"/>
                  <a:ea typeface="微软雅黑" panose="020b0503020204020204" pitchFamily="34" charset="-122"/>
                </a:rPr>
                <a:t>02</a:t>
              </a:r>
              <a:endParaRPr lang="en-US" altLang="zh-CN" sz="2800" b="1">
                <a:gradFill>
                  <a:gsLst>
                    <a:gs pos="0">
                      <a:srgbClr val="7B4F12"/>
                    </a:gs>
                    <a:gs pos="33000">
                      <a:srgbClr val="E4B351"/>
                    </a:gs>
                    <a:gs pos="69000">
                      <a:srgbClr val="EDC966"/>
                    </a:gs>
                    <a:gs pos="100000">
                      <a:srgbClr val="7B4F12"/>
                    </a:gs>
                  </a:gsLst>
                  <a:lin ang="2700000" scaled="1"/>
                </a:gradFill>
                <a:latin typeface="微软雅黑" panose="020b0503020204020204" pitchFamily="34" charset="-122"/>
                <a:ea typeface="微软雅黑" panose="020b0503020204020204" pitchFamily="34" charset="-122"/>
              </a:endParaRPr>
            </a:p>
          </p:txBody>
        </p:sp>
        <p:sp>
          <p:nvSpPr>
            <p:cNvPr id="56" name="平行四边形 55"/>
            <p:cNvSpPr/>
            <p:nvPr/>
          </p:nvSpPr>
          <p:spPr>
            <a:xfrm>
              <a:off x="9046" y="5654"/>
              <a:ext cx="1330" cy="633"/>
            </a:xfrm>
            <a:prstGeom prst="parallelogram">
              <a:avLst/>
            </a:prstGeom>
            <a:solidFill>
              <a:schemeClr val="bg1"/>
            </a:solidFill>
            <a:ln w="15875" cap="flat" cmpd="sng" algn="ctr">
              <a:gradFill flip="none" rotWithShape="1">
                <a:gsLst>
                  <a:gs pos="49000">
                    <a:srgbClr val="EDC966"/>
                  </a:gs>
                  <a:gs pos="0">
                    <a:srgbClr val="E4B351"/>
                  </a:gs>
                  <a:gs pos="100000">
                    <a:srgbClr val="7B4F12"/>
                  </a:gs>
                </a:gsLst>
                <a:lin ang="0" scaled="1"/>
              </a:gra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800"/>
            </a:p>
          </p:txBody>
        </p:sp>
        <p:sp>
          <p:nvSpPr>
            <p:cNvPr id="53" name="矩形 52"/>
            <p:cNvSpPr/>
            <p:nvPr/>
          </p:nvSpPr>
          <p:spPr>
            <a:xfrm>
              <a:off x="10683" y="5523"/>
              <a:ext cx="4768" cy="822"/>
            </a:xfrm>
            <a:prstGeom prst="rect">
              <a:avLst/>
            </a:prstGeom>
          </p:spPr>
          <p:txBody>
            <a:bodyPr wrap="none">
              <a:spAutoFit/>
            </a:bodyPr>
            <a:lstStyle/>
            <a:p>
              <a:pPr lvl="0"/>
              <a:r>
                <a:rPr lang="zh-CN" altLang="en-US" sz="2800">
                  <a:solidFill>
                    <a:prstClr val="black">
                      <a:lumMod val="95000"/>
                      <a:lumOff val="5000"/>
                    </a:prstClr>
                  </a:solidFill>
                  <a:latin typeface="方正行楷_GBK" panose="02000000000000000000" charset="-122"/>
                  <a:ea typeface="方正行楷_GBK" panose="02000000000000000000" charset="-122"/>
                </a:rPr>
                <a:t>社会结构的新变化</a:t>
              </a:r>
              <a:endParaRPr lang="zh-CN" altLang="en-US" sz="2800">
                <a:solidFill>
                  <a:prstClr val="black">
                    <a:lumMod val="95000"/>
                    <a:lumOff val="5000"/>
                  </a:prstClr>
                </a:solidFill>
                <a:latin typeface="方正行楷_GBK" panose="02000000000000000000" charset="-122"/>
                <a:ea typeface="方正行楷_GBK" panose="02000000000000000000" charset="-122"/>
              </a:endParaRPr>
            </a:p>
          </p:txBody>
        </p:sp>
        <p:sp>
          <p:nvSpPr>
            <p:cNvPr id="57" name="平行四边形 56"/>
            <p:cNvSpPr/>
            <p:nvPr/>
          </p:nvSpPr>
          <p:spPr>
            <a:xfrm>
              <a:off x="9018" y="5618"/>
              <a:ext cx="1330" cy="633"/>
            </a:xfrm>
            <a:prstGeom prst="parallelogram">
              <a:avLst/>
            </a:prstGeom>
            <a:solidFill>
              <a:schemeClr val="bg1"/>
            </a:solidFill>
            <a:ln w="15875" cap="flat" cmpd="sng" algn="ctr">
              <a:gradFill flip="none" rotWithShape="1">
                <a:gsLst>
                  <a:gs pos="49000">
                    <a:srgbClr val="EDC966"/>
                  </a:gs>
                  <a:gs pos="0">
                    <a:srgbClr val="E4B351"/>
                  </a:gs>
                  <a:gs pos="100000">
                    <a:srgbClr val="7B4F12"/>
                  </a:gs>
                </a:gsLst>
                <a:lin ang="0" scaled="1"/>
              </a:gra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800"/>
            </a:p>
          </p:txBody>
        </p:sp>
        <p:sp>
          <p:nvSpPr>
            <p:cNvPr id="58" name="矩形 57"/>
            <p:cNvSpPr/>
            <p:nvPr/>
          </p:nvSpPr>
          <p:spPr>
            <a:xfrm>
              <a:off x="9194" y="5524"/>
              <a:ext cx="978" cy="822"/>
            </a:xfrm>
            <a:prstGeom prst="rect">
              <a:avLst/>
            </a:prstGeom>
          </p:spPr>
          <p:txBody>
            <a:bodyPr wrap="none">
              <a:spAutoFit/>
            </a:bodyPr>
            <a:lstStyle/>
            <a:p>
              <a:pPr algn="ctr" defTabSz="822960">
                <a:defRPr/>
              </a:pPr>
              <a:r>
                <a:rPr lang="en-US" altLang="zh-CN" sz="2800" b="1">
                  <a:gradFill>
                    <a:gsLst>
                      <a:gs pos="0">
                        <a:srgbClr val="7B4F12"/>
                      </a:gs>
                      <a:gs pos="33000">
                        <a:srgbClr val="E4B351"/>
                      </a:gs>
                      <a:gs pos="69000">
                        <a:srgbClr val="EDC966"/>
                      </a:gs>
                      <a:gs pos="100000">
                        <a:srgbClr val="7B4F12"/>
                      </a:gs>
                    </a:gsLst>
                    <a:lin ang="2700000" scaled="1"/>
                  </a:gradFill>
                  <a:latin typeface="微软雅黑" panose="020b0503020204020204" pitchFamily="34" charset="-122"/>
                  <a:ea typeface="微软雅黑" panose="020b0503020204020204" pitchFamily="34" charset="-122"/>
                </a:rPr>
                <a:t>03</a:t>
              </a:r>
              <a:endParaRPr lang="en-US" altLang="zh-CN" sz="2800" b="1">
                <a:gradFill>
                  <a:gsLst>
                    <a:gs pos="0">
                      <a:srgbClr val="7B4F12"/>
                    </a:gs>
                    <a:gs pos="33000">
                      <a:srgbClr val="E4B351"/>
                    </a:gs>
                    <a:gs pos="69000">
                      <a:srgbClr val="EDC966"/>
                    </a:gs>
                    <a:gs pos="100000">
                      <a:srgbClr val="7B4F12"/>
                    </a:gs>
                  </a:gsLst>
                  <a:lin ang="2700000" scaled="1"/>
                </a:gradFill>
                <a:latin typeface="微软雅黑" panose="020b0503020204020204" pitchFamily="34" charset="-122"/>
                <a:ea typeface="微软雅黑" panose="020b0503020204020204" pitchFamily="34" charset="-122"/>
              </a:endParaRPr>
            </a:p>
          </p:txBody>
        </p:sp>
        <p:sp>
          <p:nvSpPr>
            <p:cNvPr id="62" name="矩形 61"/>
            <p:cNvSpPr/>
            <p:nvPr/>
          </p:nvSpPr>
          <p:spPr>
            <a:xfrm>
              <a:off x="10683" y="6542"/>
              <a:ext cx="6451" cy="822"/>
            </a:xfrm>
            <a:prstGeom prst="rect">
              <a:avLst/>
            </a:prstGeom>
          </p:spPr>
          <p:txBody>
            <a:bodyPr wrap="square">
              <a:spAutoFit/>
            </a:bodyPr>
            <a:lstStyle/>
            <a:p>
              <a:pPr lvl="0"/>
              <a:r>
                <a:rPr lang="en-US" altLang="zh-CN" sz="2800">
                  <a:solidFill>
                    <a:prstClr val="black">
                      <a:lumMod val="95000"/>
                      <a:lumOff val="5000"/>
                    </a:prstClr>
                  </a:solidFill>
                  <a:latin typeface="方正行楷_GBK" panose="02000000000000000000" charset="-122"/>
                  <a:ea typeface="方正行楷_GBK" panose="02000000000000000000" charset="-122"/>
                  <a:cs typeface="方正行楷_GBK" panose="02000000000000000000" charset="-122"/>
                </a:rPr>
                <a:t>“</a:t>
              </a:r>
              <a:r>
                <a:rPr lang="zh-CN" altLang="en-US" sz="2800">
                  <a:solidFill>
                    <a:prstClr val="black">
                      <a:lumMod val="95000"/>
                      <a:lumOff val="5000"/>
                    </a:prstClr>
                  </a:solidFill>
                  <a:latin typeface="方正行楷_GBK" panose="02000000000000000000" charset="-122"/>
                  <a:ea typeface="方正行楷_GBK" panose="02000000000000000000" charset="-122"/>
                  <a:cs typeface="方正行楷_GBK" panose="02000000000000000000" charset="-122"/>
                </a:rPr>
                <a:t>福利国家</a:t>
              </a:r>
              <a:r>
                <a:rPr lang="en-US" altLang="zh-CN" sz="2800">
                  <a:solidFill>
                    <a:prstClr val="black">
                      <a:lumMod val="95000"/>
                      <a:lumOff val="5000"/>
                    </a:prstClr>
                  </a:solidFill>
                  <a:latin typeface="方正行楷_GBK" panose="02000000000000000000" charset="-122"/>
                  <a:ea typeface="方正行楷_GBK" panose="02000000000000000000" charset="-122"/>
                  <a:cs typeface="方正行楷_GBK" panose="02000000000000000000" charset="-122"/>
                </a:rPr>
                <a:t>”</a:t>
              </a:r>
              <a:r>
                <a:rPr lang="zh-CN" altLang="en-US" sz="2800">
                  <a:solidFill>
                    <a:prstClr val="black">
                      <a:lumMod val="95000"/>
                      <a:lumOff val="5000"/>
                    </a:prstClr>
                  </a:solidFill>
                  <a:latin typeface="方正行楷_GBK" panose="02000000000000000000" charset="-122"/>
                  <a:ea typeface="方正行楷_GBK" panose="02000000000000000000" charset="-122"/>
                  <a:cs typeface="方正行楷_GBK" panose="02000000000000000000" charset="-122"/>
                </a:rPr>
                <a:t>与社会运动</a:t>
              </a:r>
              <a:endParaRPr lang="zh-CN" altLang="en-US" sz="2800">
                <a:solidFill>
                  <a:prstClr val="black">
                    <a:lumMod val="95000"/>
                    <a:lumOff val="5000"/>
                  </a:prstClr>
                </a:solidFill>
                <a:latin typeface="方正行楷_GBK" panose="02000000000000000000" charset="-122"/>
                <a:ea typeface="方正行楷_GBK" panose="02000000000000000000" charset="-122"/>
                <a:cs typeface="方正行楷_GBK" panose="02000000000000000000" charset="-122"/>
              </a:endParaRPr>
            </a:p>
          </p:txBody>
        </p:sp>
        <p:sp>
          <p:nvSpPr>
            <p:cNvPr id="66" name="平行四边形 65"/>
            <p:cNvSpPr/>
            <p:nvPr/>
          </p:nvSpPr>
          <p:spPr>
            <a:xfrm>
              <a:off x="9018" y="6648"/>
              <a:ext cx="1330" cy="633"/>
            </a:xfrm>
            <a:prstGeom prst="parallelogram">
              <a:avLst/>
            </a:prstGeom>
            <a:solidFill>
              <a:schemeClr val="bg1"/>
            </a:solidFill>
            <a:ln w="15875" cap="flat" cmpd="sng" algn="ctr">
              <a:gradFill flip="none" rotWithShape="1">
                <a:gsLst>
                  <a:gs pos="49000">
                    <a:srgbClr val="EDC966"/>
                  </a:gs>
                  <a:gs pos="0">
                    <a:srgbClr val="E4B351"/>
                  </a:gs>
                  <a:gs pos="100000">
                    <a:srgbClr val="7B4F12"/>
                  </a:gs>
                </a:gsLst>
                <a:lin ang="0" scaled="1"/>
              </a:gra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800"/>
            </a:p>
          </p:txBody>
        </p:sp>
        <p:sp>
          <p:nvSpPr>
            <p:cNvPr id="67" name="矩形 66"/>
            <p:cNvSpPr/>
            <p:nvPr/>
          </p:nvSpPr>
          <p:spPr>
            <a:xfrm>
              <a:off x="9222" y="6589"/>
              <a:ext cx="978" cy="822"/>
            </a:xfrm>
            <a:prstGeom prst="rect">
              <a:avLst/>
            </a:prstGeom>
          </p:spPr>
          <p:txBody>
            <a:bodyPr wrap="none">
              <a:spAutoFit/>
            </a:bodyPr>
            <a:lstStyle/>
            <a:p>
              <a:pPr algn="ctr" defTabSz="822960">
                <a:defRPr/>
              </a:pPr>
              <a:r>
                <a:rPr lang="en-US" altLang="zh-CN" sz="2800" b="1">
                  <a:gradFill>
                    <a:gsLst>
                      <a:gs pos="0">
                        <a:srgbClr val="7B4F12"/>
                      </a:gs>
                      <a:gs pos="33000">
                        <a:srgbClr val="E4B351"/>
                      </a:gs>
                      <a:gs pos="69000">
                        <a:srgbClr val="EDC966"/>
                      </a:gs>
                      <a:gs pos="100000">
                        <a:srgbClr val="7B4F12"/>
                      </a:gs>
                    </a:gsLst>
                    <a:lin ang="2700000" scaled="1"/>
                  </a:gradFill>
                  <a:latin typeface="微软雅黑" panose="020b0503020204020204" pitchFamily="34" charset="-122"/>
                  <a:ea typeface="微软雅黑" panose="020b0503020204020204" pitchFamily="34" charset="-122"/>
                </a:rPr>
                <a:t>04</a:t>
              </a:r>
              <a:endParaRPr lang="en-US" altLang="zh-CN" sz="2800" b="1">
                <a:gradFill>
                  <a:gsLst>
                    <a:gs pos="0">
                      <a:srgbClr val="7B4F12"/>
                    </a:gs>
                    <a:gs pos="33000">
                      <a:srgbClr val="E4B351"/>
                    </a:gs>
                    <a:gs pos="69000">
                      <a:srgbClr val="EDC966"/>
                    </a:gs>
                    <a:gs pos="100000">
                      <a:srgbClr val="7B4F12"/>
                    </a:gs>
                  </a:gsLst>
                  <a:lin ang="2700000" scaled="1"/>
                </a:gradFill>
                <a:latin typeface="微软雅黑" panose="020b0503020204020204" pitchFamily="34" charset="-122"/>
                <a:ea typeface="微软雅黑" panose="020b0503020204020204" pitchFamily="34" charset="-122"/>
              </a:endParaRPr>
            </a:p>
          </p:txBody>
        </p:sp>
      </p:grpSp>
      <p:sp>
        <p:nvSpPr>
          <p:cNvPr id="4" name="矩形 3"/>
          <p:cNvSpPr/>
          <p:nvPr/>
        </p:nvSpPr>
        <p:spPr>
          <a:xfrm>
            <a:off x="5958840" y="4197985"/>
            <a:ext cx="5591810" cy="1383665"/>
          </a:xfrm>
          <a:prstGeom prst="rect">
            <a:avLst/>
          </a:prstGeom>
        </p:spPr>
        <p:txBody>
          <a:bodyPr wrap="square">
            <a:spAutoFit/>
          </a:bodyPr>
          <a:lstStyle/>
          <a:p>
            <a:pPr algn="just" defTabSz="822960">
              <a:defRPr/>
            </a:pPr>
            <a:r>
              <a:rPr lang="zh-CN" sz="2800">
                <a:ln>
                  <a:noFill/>
                </a:ln>
                <a:gradFill>
                  <a:gsLst>
                    <a:gs pos="0">
                      <a:srgbClr val="E30000"/>
                    </a:gs>
                    <a:gs pos="100000">
                      <a:srgbClr val="760303"/>
                    </a:gs>
                  </a:gsLst>
                  <a:lin scaled="0"/>
                </a:gradFill>
                <a:effectLst/>
                <a:latin typeface="方正行楷_GBK" panose="02000000000000000000" charset="-122"/>
                <a:ea typeface="方正行楷_GBK" panose="02000000000000000000" charset="-122"/>
              </a:rPr>
              <a:t>【课程标准】通过了解第二次世界大战后资本主义国家的变化，认识其发展中的成就与问题。</a:t>
            </a:r>
            <a:endParaRPr lang="zh-CN" sz="2800">
              <a:ln>
                <a:noFill/>
              </a:ln>
              <a:gradFill>
                <a:gsLst>
                  <a:gs pos="0">
                    <a:srgbClr val="E30000"/>
                  </a:gs>
                  <a:gs pos="100000">
                    <a:srgbClr val="760303"/>
                  </a:gs>
                </a:gsLst>
                <a:lin scaled="0"/>
              </a:gradFill>
              <a:effectLst/>
              <a:latin typeface="方正行楷_GBK" panose="02000000000000000000" charset="-122"/>
              <a:ea typeface="方正行楷_GBK" panose="02000000000000000000" charset="-122"/>
            </a:endParaRPr>
          </a:p>
        </p:txBody>
      </p:sp>
    </p:spTree>
    <p:custDataLst>
      <p:tags r:id="rId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文本框 5"/>
          <p:cNvSpPr txBox="1"/>
          <p:nvPr/>
        </p:nvSpPr>
        <p:spPr>
          <a:xfrm>
            <a:off x="0" y="-9525"/>
            <a:ext cx="3988435" cy="583565"/>
          </a:xfrm>
          <a:prstGeom prst="rect">
            <a:avLst/>
          </a:prstGeom>
          <a:solidFill>
            <a:srgbClr val="A2F0EF"/>
          </a:solidFill>
        </p:spPr>
        <p:txBody>
          <a:bodyPr wrap="square" rtlCol="0">
            <a:spAutoFit/>
          </a:bodyPr>
          <a:lstStyle/>
          <a:p>
            <a:r>
              <a:rPr lang="zh-CN" altLang="en-US" sz="3200" b="1">
                <a:solidFill>
                  <a:srgbClr val="FF0000"/>
                </a:solidFill>
                <a:latin typeface="楷体" panose="02010609060101010101" charset="-122"/>
                <a:ea typeface="楷体" panose="02010609060101010101" charset="-122"/>
              </a:rPr>
              <a:t>一、国家的宏观调控</a:t>
            </a:r>
            <a:endParaRPr lang="zh-CN" altLang="en-US" sz="3200" b="1">
              <a:solidFill>
                <a:srgbClr val="FF0000"/>
              </a:solidFill>
              <a:latin typeface="楷体" panose="02010609060101010101" charset="-122"/>
              <a:ea typeface="楷体" panose="02010609060101010101" charset="-122"/>
            </a:endParaRPr>
          </a:p>
        </p:txBody>
      </p:sp>
      <p:sp>
        <p:nvSpPr>
          <p:cNvPr id="2" name="文本框 1"/>
          <p:cNvSpPr txBox="1"/>
          <p:nvPr/>
        </p:nvSpPr>
        <p:spPr>
          <a:xfrm>
            <a:off x="516255" y="712470"/>
            <a:ext cx="11158855" cy="1198880"/>
          </a:xfrm>
          <a:prstGeom prst="rect">
            <a:avLst/>
          </a:prstGeom>
          <a:noFill/>
        </p:spPr>
        <p:txBody>
          <a:bodyPr wrap="square" rtlCol="0" anchor="t">
            <a:spAutoFit/>
          </a:bodyPr>
          <a:lstStyle/>
          <a:p>
            <a:r>
              <a:rPr lang="en-US" altLang="zh-CN"/>
              <a:t>      </a:t>
            </a:r>
            <a:r>
              <a:rPr lang="zh-CN" altLang="en-US" sz="2400" b="1">
                <a:latin typeface="黑体" panose="02010609060101010101" charset="-122"/>
                <a:ea typeface="黑体" panose="02010609060101010101" charset="-122"/>
                <a:cs typeface="黑体" panose="02010609060101010101" charset="-122"/>
              </a:rPr>
              <a:t>宏观调控是由经济学家凯恩斯提出，指</a:t>
            </a:r>
            <a:r>
              <a:rPr lang="zh-CN" altLang="en-US" sz="2400" b="1" u="sng">
                <a:solidFill>
                  <a:srgbClr val="FF0000"/>
                </a:solidFill>
                <a:latin typeface="黑体" panose="02010609060101010101" charset="-122"/>
                <a:ea typeface="黑体" panose="02010609060101010101" charset="-122"/>
                <a:cs typeface="黑体" panose="02010609060101010101" charset="-122"/>
              </a:rPr>
              <a:t>政府</a:t>
            </a:r>
            <a:r>
              <a:rPr lang="zh-CN" altLang="en-US" sz="2400" b="1">
                <a:latin typeface="黑体" panose="02010609060101010101" charset="-122"/>
                <a:ea typeface="黑体" panose="02010609060101010101" charset="-122"/>
                <a:cs typeface="黑体" panose="02010609060101010101" charset="-122"/>
              </a:rPr>
              <a:t>运用</a:t>
            </a:r>
            <a:r>
              <a:rPr lang="zh-CN" altLang="en-US" sz="2400" b="1" u="sng">
                <a:solidFill>
                  <a:srgbClr val="FF0000"/>
                </a:solidFill>
                <a:latin typeface="黑体" panose="02010609060101010101" charset="-122"/>
                <a:ea typeface="黑体" panose="02010609060101010101" charset="-122"/>
                <a:cs typeface="黑体" panose="02010609060101010101" charset="-122"/>
              </a:rPr>
              <a:t>政策、法规、计划等手段</a:t>
            </a:r>
            <a:r>
              <a:rPr lang="zh-CN" altLang="en-US" sz="2400" b="1">
                <a:latin typeface="黑体" panose="02010609060101010101" charset="-122"/>
                <a:ea typeface="黑体" panose="02010609060101010101" charset="-122"/>
                <a:cs typeface="黑体" panose="02010609060101010101" charset="-122"/>
              </a:rPr>
              <a:t>对经济运行状态和经济关系进行</a:t>
            </a:r>
            <a:r>
              <a:rPr lang="zh-CN" altLang="en-US" sz="2400" b="1">
                <a:solidFill>
                  <a:srgbClr val="FF0000"/>
                </a:solidFill>
                <a:latin typeface="黑体" panose="02010609060101010101" charset="-122"/>
                <a:ea typeface="黑体" panose="02010609060101010101" charset="-122"/>
                <a:cs typeface="黑体" panose="02010609060101010101" charset="-122"/>
              </a:rPr>
              <a:t>调节和干预以保证国民经济的持续、快速、协调、健康发展。</a:t>
            </a:r>
            <a:r>
              <a:rPr lang="zh-CN" altLang="en-US" sz="2400" b="1">
                <a:latin typeface="黑体" panose="02010609060101010101" charset="-122"/>
                <a:ea typeface="黑体" panose="02010609060101010101" charset="-122"/>
                <a:cs typeface="黑体" panose="02010609060101010101" charset="-122"/>
              </a:rPr>
              <a:t>是国家管理经济的重要职能。</a:t>
            </a:r>
            <a:endParaRPr lang="zh-CN" altLang="en-US" sz="2400" b="1">
              <a:latin typeface="黑体" charset="-122"/>
              <a:ea typeface="黑体" charset="-122"/>
              <a:cs typeface="黑体" panose="02010609060101010101" charset="-122"/>
            </a:endParaRPr>
          </a:p>
        </p:txBody>
      </p:sp>
      <p:sp>
        <p:nvSpPr>
          <p:cNvPr id="3" name="矩形 2"/>
          <p:cNvSpPr/>
          <p:nvPr/>
        </p:nvSpPr>
        <p:spPr>
          <a:xfrm>
            <a:off x="451448" y="2241737"/>
            <a:ext cx="11484996" cy="2030095"/>
          </a:xfrm>
          <a:prstGeom prst="rect">
            <a:avLst/>
          </a:prstGeom>
        </p:spPr>
        <p:txBody>
          <a:bodyPr wrap="square">
            <a:spAutoFit/>
          </a:bodyPr>
          <a:lstStyle/>
          <a:p>
            <a:pPr>
              <a:spcAft>
                <a:spcPts val="1200"/>
              </a:spcAft>
            </a:pPr>
            <a:r>
              <a:rPr lang="zh-CN" altLang="zh-CN" sz="2400" b="1">
                <a:latin typeface="楷体" panose="02010609060101010101" charset="-122"/>
                <a:ea typeface="楷体" panose="02010609060101010101" charset="-122"/>
                <a:cs typeface="微软雅黑" panose="020b0503020204020204" pitchFamily="34" charset="-122"/>
              </a:rPr>
              <a:t>措施</a:t>
            </a:r>
            <a:endParaRPr lang="zh-CN" altLang="zh-CN" sz="2400">
              <a:latin typeface="楷体" panose="02010609060101010101" charset="-122"/>
              <a:ea typeface="楷体" panose="02010609060101010101" charset="-122"/>
              <a:cs typeface="微软雅黑" panose="020b0503020204020204" pitchFamily="34" charset="-122"/>
            </a:endParaRPr>
          </a:p>
          <a:p>
            <a:pPr indent="133350">
              <a:spcAft>
                <a:spcPts val="1200"/>
              </a:spcAft>
            </a:pPr>
            <a:r>
              <a:rPr lang="zh-CN" altLang="en-US" sz="2400" b="1">
                <a:latin typeface="楷体" panose="02010609060101010101" charset="-122"/>
                <a:ea typeface="楷体" panose="02010609060101010101" charset="-122"/>
                <a:cs typeface="微软雅黑" panose="020b0503020204020204" pitchFamily="34" charset="-122"/>
              </a:rPr>
              <a:t>①</a:t>
            </a:r>
            <a:r>
              <a:rPr lang="zh-CN" altLang="en-US" sz="2400" b="1">
                <a:solidFill>
                  <a:srgbClr val="FF0000"/>
                </a:solidFill>
                <a:latin typeface="楷体" panose="02010609060101010101" charset="-122"/>
                <a:ea typeface="楷体" panose="02010609060101010101" charset="-122"/>
                <a:cs typeface="微软雅黑" panose="020b0503020204020204" pitchFamily="34" charset="-122"/>
              </a:rPr>
              <a:t>加大</a:t>
            </a:r>
            <a:r>
              <a:rPr lang="zh-CN" altLang="en-US" sz="2400" b="1">
                <a:latin typeface="楷体" panose="02010609060101010101" charset="-122"/>
                <a:ea typeface="楷体" panose="02010609060101010101" charset="-122"/>
                <a:cs typeface="微软雅黑" panose="020b0503020204020204" pitchFamily="34" charset="-122"/>
              </a:rPr>
              <a:t>政府在公共事业领域的</a:t>
            </a:r>
            <a:r>
              <a:rPr lang="zh-CN" altLang="en-US" sz="2400" b="1">
                <a:solidFill>
                  <a:srgbClr val="FF0000"/>
                </a:solidFill>
                <a:latin typeface="楷体" panose="02010609060101010101" charset="-122"/>
                <a:ea typeface="楷体" panose="02010609060101010101" charset="-122"/>
                <a:cs typeface="微软雅黑" panose="020b0503020204020204" pitchFamily="34" charset="-122"/>
              </a:rPr>
              <a:t>开支</a:t>
            </a:r>
            <a:r>
              <a:rPr lang="zh-CN" altLang="en-US" sz="2400" b="1">
                <a:latin typeface="楷体" panose="02010609060101010101" charset="-122"/>
                <a:ea typeface="楷体" panose="02010609060101010101" charset="-122"/>
                <a:cs typeface="微软雅黑" panose="020b0503020204020204" pitchFamily="34" charset="-122"/>
              </a:rPr>
              <a:t>，</a:t>
            </a:r>
            <a:r>
              <a:rPr lang="zh-CN" altLang="en-US" sz="2400" b="1">
                <a:solidFill>
                  <a:srgbClr val="FF0000"/>
                </a:solidFill>
                <a:latin typeface="楷体" panose="02010609060101010101" charset="-122"/>
                <a:ea typeface="楷体" panose="02010609060101010101" charset="-122"/>
                <a:cs typeface="微软雅黑" panose="020b0503020204020204" pitchFamily="34" charset="-122"/>
              </a:rPr>
              <a:t>增加就业机会</a:t>
            </a:r>
            <a:r>
              <a:rPr lang="zh-CN" altLang="en-US" sz="2400" b="1">
                <a:latin typeface="楷体" panose="02010609060101010101" charset="-122"/>
                <a:ea typeface="楷体" panose="02010609060101010101" charset="-122"/>
                <a:cs typeface="微软雅黑" panose="020b0503020204020204" pitchFamily="34" charset="-122"/>
              </a:rPr>
              <a:t>、</a:t>
            </a:r>
            <a:r>
              <a:rPr lang="zh-CN" altLang="en-US" sz="2400" b="1">
                <a:solidFill>
                  <a:srgbClr val="FF0000"/>
                </a:solidFill>
                <a:latin typeface="楷体" panose="02010609060101010101" charset="-122"/>
                <a:ea typeface="楷体" panose="02010609060101010101" charset="-122"/>
                <a:cs typeface="微软雅黑" panose="020b0503020204020204" pitchFamily="34" charset="-122"/>
              </a:rPr>
              <a:t>刺激消费需求</a:t>
            </a:r>
            <a:r>
              <a:rPr lang="zh-CN" altLang="en-US" sz="2400" b="1">
                <a:latin typeface="楷体" panose="02010609060101010101" charset="-122"/>
                <a:ea typeface="楷体" panose="02010609060101010101" charset="-122"/>
                <a:cs typeface="微软雅黑" panose="020b0503020204020204" pitchFamily="34" charset="-122"/>
              </a:rPr>
              <a:t>；</a:t>
            </a:r>
            <a:endParaRPr lang="zh-CN" altLang="en-US" sz="2400" b="1">
              <a:latin typeface="楷体" panose="02010609060101010101" charset="-122"/>
              <a:ea typeface="楷体" panose="02010609060101010101" charset="-122"/>
              <a:cs typeface="微软雅黑" panose="020b0503020204020204" pitchFamily="34" charset="-122"/>
            </a:endParaRPr>
          </a:p>
          <a:p>
            <a:pPr indent="133350">
              <a:spcAft>
                <a:spcPts val="1200"/>
              </a:spcAft>
            </a:pPr>
            <a:r>
              <a:rPr lang="zh-CN" altLang="en-US" sz="2400" b="1">
                <a:latin typeface="楷体" panose="02010609060101010101" charset="-122"/>
                <a:ea typeface="楷体" panose="02010609060101010101" charset="-122"/>
                <a:cs typeface="微软雅黑" panose="020b0503020204020204" pitchFamily="34" charset="-122"/>
              </a:rPr>
              <a:t>②制定</a:t>
            </a:r>
            <a:r>
              <a:rPr lang="zh-CN" altLang="en-US" sz="2400" b="1">
                <a:solidFill>
                  <a:srgbClr val="FF0000"/>
                </a:solidFill>
                <a:latin typeface="楷体" panose="02010609060101010101" charset="-122"/>
                <a:ea typeface="楷体" panose="02010609060101010101" charset="-122"/>
                <a:cs typeface="微软雅黑" panose="020b0503020204020204" pitchFamily="34" charset="-122"/>
              </a:rPr>
              <a:t>经济计划</a:t>
            </a:r>
            <a:r>
              <a:rPr lang="zh-CN" altLang="en-US" sz="2400" b="1">
                <a:latin typeface="楷体" panose="02010609060101010101" charset="-122"/>
                <a:ea typeface="楷体" panose="02010609060101010101" charset="-122"/>
                <a:cs typeface="微软雅黑" panose="020b0503020204020204" pitchFamily="34" charset="-122"/>
              </a:rPr>
              <a:t>，促进</a:t>
            </a:r>
            <a:r>
              <a:rPr lang="zh-CN" altLang="en-US" sz="2400" b="1">
                <a:solidFill>
                  <a:srgbClr val="FF0000"/>
                </a:solidFill>
                <a:latin typeface="楷体" panose="02010609060101010101" charset="-122"/>
                <a:ea typeface="楷体" panose="02010609060101010101" charset="-122"/>
                <a:cs typeface="微软雅黑" panose="020b0503020204020204" pitchFamily="34" charset="-122"/>
              </a:rPr>
              <a:t>经济协调发展</a:t>
            </a:r>
            <a:r>
              <a:rPr lang="zh-CN" altLang="en-US" sz="2400" b="1">
                <a:latin typeface="楷体" panose="02010609060101010101" charset="-122"/>
                <a:ea typeface="楷体" panose="02010609060101010101" charset="-122"/>
                <a:cs typeface="微软雅黑" panose="020b0503020204020204" pitchFamily="34" charset="-122"/>
              </a:rPr>
              <a:t>；</a:t>
            </a:r>
            <a:endParaRPr lang="zh-CN" altLang="en-US" sz="2400" b="1">
              <a:latin typeface="楷体" panose="02010609060101010101" charset="-122"/>
              <a:ea typeface="楷体" panose="02010609060101010101" charset="-122"/>
              <a:cs typeface="微软雅黑" panose="020b0503020204020204" pitchFamily="34" charset="-122"/>
            </a:endParaRPr>
          </a:p>
          <a:p>
            <a:pPr indent="133350">
              <a:spcAft>
                <a:spcPts val="1200"/>
              </a:spcAft>
            </a:pPr>
            <a:r>
              <a:rPr lang="zh-CN" altLang="en-US" sz="2400" b="1">
                <a:latin typeface="楷体" panose="02010609060101010101" charset="-122"/>
                <a:ea typeface="楷体" panose="02010609060101010101" charset="-122"/>
                <a:cs typeface="微软雅黑" panose="020b0503020204020204" pitchFamily="34" charset="-122"/>
              </a:rPr>
              <a:t>③利用</a:t>
            </a:r>
            <a:r>
              <a:rPr lang="zh-CN" altLang="en-US" sz="2400" b="1">
                <a:solidFill>
                  <a:srgbClr val="FF0000"/>
                </a:solidFill>
                <a:latin typeface="楷体" panose="02010609060101010101" charset="-122"/>
                <a:ea typeface="楷体" panose="02010609060101010101" charset="-122"/>
                <a:cs typeface="微软雅黑" panose="020b0503020204020204" pitchFamily="34" charset="-122"/>
              </a:rPr>
              <a:t>信贷</a:t>
            </a:r>
            <a:r>
              <a:rPr lang="zh-CN" altLang="en-US" sz="2400" b="1">
                <a:latin typeface="楷体" panose="02010609060101010101" charset="-122"/>
                <a:ea typeface="楷体" panose="02010609060101010101" charset="-122"/>
                <a:cs typeface="微软雅黑" panose="020b0503020204020204" pitchFamily="34" charset="-122"/>
              </a:rPr>
              <a:t>、</a:t>
            </a:r>
            <a:r>
              <a:rPr lang="zh-CN" altLang="en-US" sz="2400" b="1">
                <a:solidFill>
                  <a:srgbClr val="FF0000"/>
                </a:solidFill>
                <a:latin typeface="楷体" panose="02010609060101010101" charset="-122"/>
                <a:ea typeface="楷体" panose="02010609060101010101" charset="-122"/>
                <a:cs typeface="微软雅黑" panose="020b0503020204020204" pitchFamily="34" charset="-122"/>
              </a:rPr>
              <a:t>利率</a:t>
            </a:r>
            <a:r>
              <a:rPr lang="zh-CN" altLang="en-US" sz="2400" b="1">
                <a:latin typeface="楷体" panose="02010609060101010101" charset="-122"/>
                <a:ea typeface="楷体" panose="02010609060101010101" charset="-122"/>
                <a:cs typeface="微软雅黑" panose="020b0503020204020204" pitchFamily="34" charset="-122"/>
              </a:rPr>
              <a:t>、</a:t>
            </a:r>
            <a:r>
              <a:rPr lang="zh-CN" altLang="en-US" sz="2400" b="1">
                <a:solidFill>
                  <a:srgbClr val="FF0000"/>
                </a:solidFill>
                <a:latin typeface="楷体" panose="02010609060101010101" charset="-122"/>
                <a:ea typeface="楷体" panose="02010609060101010101" charset="-122"/>
                <a:cs typeface="微软雅黑" panose="020b0503020204020204" pitchFamily="34" charset="-122"/>
              </a:rPr>
              <a:t>税收</a:t>
            </a:r>
            <a:r>
              <a:rPr lang="zh-CN" altLang="en-US" sz="2400" b="1">
                <a:latin typeface="楷体" panose="02010609060101010101" charset="-122"/>
                <a:ea typeface="楷体" panose="02010609060101010101" charset="-122"/>
                <a:cs typeface="微软雅黑" panose="020b0503020204020204" pitchFamily="34" charset="-122"/>
              </a:rPr>
              <a:t>等经济杠杆实施</a:t>
            </a:r>
            <a:r>
              <a:rPr lang="zh-CN" altLang="en-US" sz="2400" b="1">
                <a:solidFill>
                  <a:srgbClr val="FF0000"/>
                </a:solidFill>
                <a:latin typeface="楷体" panose="02010609060101010101" charset="-122"/>
                <a:ea typeface="楷体" panose="02010609060101010101" charset="-122"/>
                <a:cs typeface="微软雅黑" panose="020b0503020204020204" pitchFamily="34" charset="-122"/>
              </a:rPr>
              <a:t>宏观调控</a:t>
            </a:r>
            <a:r>
              <a:rPr lang="zh-CN" altLang="en-US" sz="2400" b="1">
                <a:latin typeface="楷体" panose="02010609060101010101" charset="-122"/>
                <a:ea typeface="楷体" panose="02010609060101010101" charset="-122"/>
                <a:cs typeface="微软雅黑" panose="020b0503020204020204" pitchFamily="34" charset="-122"/>
              </a:rPr>
              <a:t>；</a:t>
            </a:r>
            <a:endParaRPr lang="zh-CN" altLang="en-US" sz="2400" b="1">
              <a:latin typeface="楷体" panose="02010609060101010101" charset="-122"/>
              <a:ea typeface="楷体" panose="02010609060101010101" charset="-122"/>
              <a:cs typeface="微软雅黑" panose="020b0503020204020204" pitchFamily="34" charset="-122"/>
            </a:endParaRPr>
          </a:p>
        </p:txBody>
      </p:sp>
      <p:sp>
        <p:nvSpPr>
          <p:cNvPr id="9" name="矩形 8"/>
          <p:cNvSpPr>
            <a:spLocks noChangeArrowheads="1"/>
          </p:cNvSpPr>
          <p:nvPr/>
        </p:nvSpPr>
        <p:spPr bwMode="auto">
          <a:xfrm>
            <a:off x="516255" y="4494530"/>
            <a:ext cx="10951845" cy="1814830"/>
          </a:xfrm>
          <a:prstGeom prst="rect">
            <a:avLst/>
          </a:prstGeom>
          <a:solidFill>
            <a:schemeClr val="bg1"/>
          </a:solidFill>
          <a:ln w="19050">
            <a:solidFill>
              <a:schemeClr val="accent6">
                <a:lumMod val="50000"/>
              </a:schemeClr>
            </a:solidFill>
            <a:miter lim="800000"/>
          </a:ln>
        </p:spPr>
        <p:txBody>
          <a:bodyPr wrap="square">
            <a:spAutoFit/>
          </a:bodyPr>
          <a:lstStyle/>
          <a:p>
            <a:r>
              <a:rPr lang="zh-CN" altLang="en-US" sz="2800" b="1">
                <a:latin typeface="楷体" panose="02010609060101010101" charset="-122"/>
                <a:ea typeface="楷体" panose="02010609060101010101" charset="-122"/>
                <a:cs typeface="楷体" panose="02010609060101010101" charset="-122"/>
              </a:rPr>
              <a:t>美国联邦政府在战后对许多新兴的工业部门、重大科研项目、进行大量的投资。比如美国政府对发展原子能工业的投资，从</a:t>
            </a:r>
            <a:r>
              <a:rPr lang="en-US" altLang="zh-CN" sz="2800" b="1">
                <a:latin typeface="楷体" panose="02010609060101010101" charset="-122"/>
                <a:ea typeface="楷体" panose="02010609060101010101" charset="-122"/>
                <a:cs typeface="楷体" panose="02010609060101010101" charset="-122"/>
              </a:rPr>
              <a:t>1945</a:t>
            </a:r>
            <a:r>
              <a:rPr lang="zh-CN" altLang="en-US" sz="2800" b="1">
                <a:latin typeface="楷体" panose="02010609060101010101" charset="-122"/>
                <a:ea typeface="楷体" panose="02010609060101010101" charset="-122"/>
                <a:cs typeface="楷体" panose="02010609060101010101" charset="-122"/>
              </a:rPr>
              <a:t>年至</a:t>
            </a:r>
            <a:r>
              <a:rPr lang="en-US" altLang="zh-CN" sz="2800" b="1">
                <a:latin typeface="楷体" panose="02010609060101010101" charset="-122"/>
                <a:ea typeface="楷体" panose="02010609060101010101" charset="-122"/>
                <a:cs typeface="楷体" panose="02010609060101010101" charset="-122"/>
              </a:rPr>
              <a:t>1970</a:t>
            </a:r>
            <a:r>
              <a:rPr lang="zh-CN" altLang="en-US" sz="2800" b="1">
                <a:latin typeface="楷体" panose="02010609060101010101" charset="-122"/>
                <a:ea typeface="楷体" panose="02010609060101010101" charset="-122"/>
                <a:cs typeface="楷体" panose="02010609060101010101" charset="-122"/>
              </a:rPr>
              <a:t>年共计</a:t>
            </a:r>
            <a:r>
              <a:rPr lang="en-US" altLang="zh-CN" sz="2800" b="1">
                <a:latin typeface="楷体" panose="02010609060101010101" charset="-122"/>
                <a:ea typeface="楷体" panose="02010609060101010101" charset="-122"/>
                <a:cs typeface="楷体" panose="02010609060101010101" charset="-122"/>
              </a:rPr>
              <a:t>175</a:t>
            </a:r>
            <a:r>
              <a:rPr lang="zh-CN" altLang="en-US" sz="2800" b="1">
                <a:latin typeface="楷体" panose="02010609060101010101" charset="-122"/>
                <a:ea typeface="楷体" panose="02010609060101010101" charset="-122"/>
                <a:cs typeface="楷体" panose="02010609060101010101" charset="-122"/>
              </a:rPr>
              <a:t>亿美元；对宇航工业的投资，从</a:t>
            </a:r>
            <a:r>
              <a:rPr lang="en-US" altLang="zh-CN" sz="2800" b="1">
                <a:latin typeface="楷体" panose="02010609060101010101" charset="-122"/>
                <a:ea typeface="楷体" panose="02010609060101010101" charset="-122"/>
                <a:cs typeface="楷体" panose="02010609060101010101" charset="-122"/>
              </a:rPr>
              <a:t>60</a:t>
            </a:r>
            <a:r>
              <a:rPr lang="zh-CN" altLang="en-US" sz="2800" b="1">
                <a:latin typeface="楷体" panose="02010609060101010101" charset="-122"/>
                <a:ea typeface="楷体" panose="02010609060101010101" charset="-122"/>
                <a:cs typeface="楷体" panose="02010609060101010101" charset="-122"/>
              </a:rPr>
              <a:t>年代末起每年投入</a:t>
            </a:r>
            <a:r>
              <a:rPr lang="en-US" altLang="zh-CN" sz="2800" b="1">
                <a:latin typeface="楷体" panose="02010609060101010101" charset="-122"/>
                <a:ea typeface="楷体" panose="02010609060101010101" charset="-122"/>
                <a:cs typeface="楷体" panose="02010609060101010101" charset="-122"/>
              </a:rPr>
              <a:t>50</a:t>
            </a:r>
            <a:r>
              <a:rPr lang="zh-CN" altLang="en-US" sz="2800" b="1">
                <a:latin typeface="楷体" panose="02010609060101010101" charset="-122"/>
                <a:ea typeface="楷体" panose="02010609060101010101" charset="-122"/>
                <a:cs typeface="楷体" panose="02010609060101010101" charset="-122"/>
              </a:rPr>
              <a:t>多亿美元。</a:t>
            </a:r>
            <a:endParaRPr lang="en-US" altLang="zh-CN" sz="2800" b="1">
              <a:latin typeface="楷体" panose="02010609060101010101" charset="-122"/>
              <a:ea typeface="楷体" panose="02010609060101010101" charset="-122"/>
              <a:cs typeface="楷体" panose="02010609060101010101" charset="-122"/>
            </a:endParaRPr>
          </a:p>
        </p:txBody>
      </p:sp>
      <p:sp>
        <p:nvSpPr>
          <p:cNvPr id="4" name="矩形 3"/>
          <p:cNvSpPr>
            <a:spLocks noChangeArrowheads="1"/>
          </p:cNvSpPr>
          <p:nvPr/>
        </p:nvSpPr>
        <p:spPr bwMode="auto">
          <a:xfrm>
            <a:off x="516255" y="4925695"/>
            <a:ext cx="11022965" cy="1383665"/>
          </a:xfrm>
          <a:prstGeom prst="rect">
            <a:avLst/>
          </a:prstGeom>
          <a:solidFill>
            <a:schemeClr val="bg1"/>
          </a:solidFill>
          <a:ln w="19050">
            <a:solidFill>
              <a:schemeClr val="accent6">
                <a:lumMod val="50000"/>
              </a:schemeClr>
            </a:solidFill>
            <a:miter lim="800000"/>
          </a:ln>
        </p:spPr>
        <p:txBody>
          <a:bodyPr wrap="square">
            <a:spAutoFit/>
          </a:bodyPr>
          <a:lstStyle/>
          <a:p>
            <a:r>
              <a:rPr lang="zh-CN" altLang="en-US" sz="2800" b="1">
                <a:latin typeface="楷体" panose="02010609060101010101" charset="-122"/>
                <a:ea typeface="楷体" panose="02010609060101010101" charset="-122"/>
                <a:cs typeface="楷体" panose="02010609060101010101" charset="-122"/>
              </a:rPr>
              <a:t>英国于</a:t>
            </a:r>
            <a:r>
              <a:rPr lang="en-US" altLang="zh-CN" sz="2800" b="1">
                <a:latin typeface="楷体" panose="02010609060101010101" charset="-122"/>
                <a:ea typeface="楷体" panose="02010609060101010101" charset="-122"/>
                <a:cs typeface="楷体" panose="02010609060101010101" charset="-122"/>
              </a:rPr>
              <a:t>1945</a:t>
            </a:r>
            <a:r>
              <a:rPr lang="zh-CN" altLang="en-US" sz="2800" b="1">
                <a:latin typeface="楷体" panose="02010609060101010101" charset="-122"/>
                <a:ea typeface="楷体" panose="02010609060101010101" charset="-122"/>
                <a:cs typeface="楷体" panose="02010609060101010101" charset="-122"/>
              </a:rPr>
              <a:t>～</a:t>
            </a:r>
            <a:r>
              <a:rPr lang="en-US" altLang="zh-CN" sz="2800" b="1">
                <a:latin typeface="楷体" panose="02010609060101010101" charset="-122"/>
                <a:ea typeface="楷体" panose="02010609060101010101" charset="-122"/>
                <a:cs typeface="楷体" panose="02010609060101010101" charset="-122"/>
              </a:rPr>
              <a:t>1951</a:t>
            </a:r>
            <a:r>
              <a:rPr lang="zh-CN" altLang="en-US" sz="2800" b="1">
                <a:latin typeface="楷体" panose="02010609060101010101" charset="-122"/>
                <a:ea typeface="楷体" panose="02010609060101010101" charset="-122"/>
                <a:cs typeface="楷体" panose="02010609060101010101" charset="-122"/>
              </a:rPr>
              <a:t>年和</a:t>
            </a:r>
            <a:r>
              <a:rPr lang="en-US" altLang="zh-CN" sz="2800" b="1">
                <a:latin typeface="楷体" panose="02010609060101010101" charset="-122"/>
                <a:ea typeface="楷体" panose="02010609060101010101" charset="-122"/>
                <a:cs typeface="楷体" panose="02010609060101010101" charset="-122"/>
              </a:rPr>
              <a:t>1974</a:t>
            </a:r>
            <a:r>
              <a:rPr lang="zh-CN" altLang="en-US" sz="2800" b="1">
                <a:latin typeface="楷体" panose="02010609060101010101" charset="-122"/>
                <a:ea typeface="楷体" panose="02010609060101010101" charset="-122"/>
                <a:cs typeface="楷体" panose="02010609060101010101" charset="-122"/>
              </a:rPr>
              <a:t>～</a:t>
            </a:r>
            <a:r>
              <a:rPr lang="en-US" altLang="zh-CN" sz="2800" b="1">
                <a:latin typeface="楷体" panose="02010609060101010101" charset="-122"/>
                <a:ea typeface="楷体" panose="02010609060101010101" charset="-122"/>
                <a:cs typeface="楷体" panose="02010609060101010101" charset="-122"/>
              </a:rPr>
              <a:t>1975</a:t>
            </a:r>
            <a:r>
              <a:rPr lang="zh-CN" altLang="en-US" sz="2800" b="1">
                <a:latin typeface="楷体" panose="02010609060101010101" charset="-122"/>
                <a:ea typeface="楷体" panose="02010609060101010101" charset="-122"/>
                <a:cs typeface="楷体" panose="02010609060101010101" charset="-122"/>
              </a:rPr>
              <a:t>年，两度出现“国有化”高潮，除把英格兰银行收归国有外，还把濒于破产的铁路、煤矿、内河航运等许多部门实行国有化。　</a:t>
            </a:r>
            <a:endParaRPr lang="en-US" altLang="zh-CN" sz="2800" b="1">
              <a:latin typeface="楷体" panose="02010609060101010101" charset="-122"/>
              <a:ea typeface="楷体" panose="02010609060101010101" charset="-122"/>
              <a:cs typeface="楷体" panose="02010609060101010101" charset="-122"/>
            </a:endParaRPr>
          </a:p>
        </p:txBody>
      </p:sp>
      <p:sp>
        <p:nvSpPr>
          <p:cNvPr id="7" name="矩形 6"/>
          <p:cNvSpPr>
            <a:spLocks noChangeArrowheads="1"/>
          </p:cNvSpPr>
          <p:nvPr/>
        </p:nvSpPr>
        <p:spPr bwMode="auto">
          <a:xfrm>
            <a:off x="516255" y="4494530"/>
            <a:ext cx="10951845" cy="1814830"/>
          </a:xfrm>
          <a:prstGeom prst="rect">
            <a:avLst/>
          </a:prstGeom>
          <a:solidFill>
            <a:schemeClr val="bg1"/>
          </a:solidFill>
          <a:ln w="19050">
            <a:solidFill>
              <a:schemeClr val="accent6">
                <a:lumMod val="50000"/>
              </a:schemeClr>
            </a:solidFill>
            <a:miter lim="800000"/>
          </a:ln>
        </p:spPr>
        <p:txBody>
          <a:bodyPr wrap="square">
            <a:spAutoFit/>
          </a:bodyPr>
          <a:lstStyle/>
          <a:p>
            <a:pPr>
              <a:spcBef>
                <a:spcPct val="50000"/>
              </a:spcBef>
            </a:pPr>
            <a:r>
              <a:rPr lang="zh-CN" altLang="en-US" sz="2800" b="1">
                <a:solidFill>
                  <a:srgbClr val="000000"/>
                </a:solidFill>
                <a:latin typeface="楷体" panose="02010609060101010101" charset="-122"/>
                <a:ea typeface="楷体" panose="02010609060101010101" charset="-122"/>
                <a:cs typeface="楷体" panose="02010609060101010101" charset="-122"/>
              </a:rPr>
              <a:t>为了引导经济发展，日本政府积极制定了一系列经济计划，如</a:t>
            </a:r>
            <a:r>
              <a:rPr lang="en-US" altLang="zh-CN" sz="2800" b="1">
                <a:solidFill>
                  <a:srgbClr val="000000"/>
                </a:solidFill>
                <a:latin typeface="楷体" panose="02010609060101010101" charset="-122"/>
                <a:ea typeface="楷体" panose="02010609060101010101" charset="-122"/>
                <a:cs typeface="楷体" panose="02010609060101010101" charset="-122"/>
              </a:rPr>
              <a:t>1955</a:t>
            </a:r>
            <a:r>
              <a:rPr lang="zh-CN" altLang="en-US" sz="2800" b="1">
                <a:solidFill>
                  <a:srgbClr val="000000"/>
                </a:solidFill>
                <a:latin typeface="楷体" panose="02010609060101010101" charset="-122"/>
                <a:ea typeface="楷体" panose="02010609060101010101" charset="-122"/>
                <a:cs typeface="楷体" panose="02010609060101010101" charset="-122"/>
              </a:rPr>
              <a:t>年的</a:t>
            </a:r>
            <a:r>
              <a:rPr lang="en-US" altLang="zh-CN" sz="2800" b="1">
                <a:solidFill>
                  <a:srgbClr val="000000"/>
                </a:solidFill>
                <a:latin typeface="楷体" panose="02010609060101010101" charset="-122"/>
                <a:ea typeface="楷体" panose="02010609060101010101" charset="-122"/>
                <a:cs typeface="楷体" panose="02010609060101010101" charset="-122"/>
              </a:rPr>
              <a:t>《</a:t>
            </a:r>
            <a:r>
              <a:rPr lang="zh-CN" altLang="en-US" sz="2800" b="1">
                <a:solidFill>
                  <a:srgbClr val="000000"/>
                </a:solidFill>
                <a:latin typeface="楷体" panose="02010609060101010101" charset="-122"/>
                <a:ea typeface="楷体" panose="02010609060101010101" charset="-122"/>
                <a:cs typeface="楷体" panose="02010609060101010101" charset="-122"/>
              </a:rPr>
              <a:t>经济自立五年计划</a:t>
            </a:r>
            <a:r>
              <a:rPr lang="en-US" altLang="zh-CN" sz="2800" b="1">
                <a:solidFill>
                  <a:srgbClr val="000000"/>
                </a:solidFill>
                <a:latin typeface="楷体" panose="02010609060101010101" charset="-122"/>
                <a:ea typeface="楷体" panose="02010609060101010101" charset="-122"/>
                <a:cs typeface="楷体" panose="02010609060101010101" charset="-122"/>
              </a:rPr>
              <a:t>》</a:t>
            </a:r>
            <a:r>
              <a:rPr lang="zh-CN" altLang="en-US" sz="2800" b="1">
                <a:solidFill>
                  <a:srgbClr val="000000"/>
                </a:solidFill>
                <a:latin typeface="楷体" panose="02010609060101010101" charset="-122"/>
                <a:ea typeface="楷体" panose="02010609060101010101" charset="-122"/>
                <a:cs typeface="楷体" panose="02010609060101010101" charset="-122"/>
              </a:rPr>
              <a:t>、</a:t>
            </a:r>
            <a:r>
              <a:rPr lang="en-US" altLang="zh-CN" sz="2800" b="1">
                <a:solidFill>
                  <a:srgbClr val="000000"/>
                </a:solidFill>
                <a:latin typeface="楷体" panose="02010609060101010101" charset="-122"/>
                <a:ea typeface="楷体" panose="02010609060101010101" charset="-122"/>
                <a:cs typeface="楷体" panose="02010609060101010101" charset="-122"/>
              </a:rPr>
              <a:t>1957</a:t>
            </a:r>
            <a:r>
              <a:rPr lang="zh-CN" altLang="en-US" sz="2800" b="1">
                <a:solidFill>
                  <a:srgbClr val="000000"/>
                </a:solidFill>
                <a:latin typeface="楷体" panose="02010609060101010101" charset="-122"/>
                <a:ea typeface="楷体" panose="02010609060101010101" charset="-122"/>
                <a:cs typeface="楷体" panose="02010609060101010101" charset="-122"/>
              </a:rPr>
              <a:t>年的</a:t>
            </a:r>
            <a:r>
              <a:rPr lang="en-US" altLang="zh-CN" sz="2800" b="1">
                <a:solidFill>
                  <a:srgbClr val="000000"/>
                </a:solidFill>
                <a:latin typeface="楷体" panose="02010609060101010101" charset="-122"/>
                <a:ea typeface="楷体" panose="02010609060101010101" charset="-122"/>
                <a:cs typeface="楷体" panose="02010609060101010101" charset="-122"/>
              </a:rPr>
              <a:t>《</a:t>
            </a:r>
            <a:r>
              <a:rPr lang="zh-CN" altLang="en-US" sz="2800" b="1">
                <a:solidFill>
                  <a:srgbClr val="000000"/>
                </a:solidFill>
                <a:latin typeface="楷体" panose="02010609060101010101" charset="-122"/>
                <a:ea typeface="楷体" panose="02010609060101010101" charset="-122"/>
                <a:cs typeface="楷体" panose="02010609060101010101" charset="-122"/>
              </a:rPr>
              <a:t>新长期经济计划</a:t>
            </a:r>
            <a:r>
              <a:rPr lang="en-US" altLang="zh-CN" sz="2800" b="1">
                <a:solidFill>
                  <a:srgbClr val="000000"/>
                </a:solidFill>
                <a:latin typeface="楷体" panose="02010609060101010101" charset="-122"/>
                <a:ea typeface="楷体" panose="02010609060101010101" charset="-122"/>
                <a:cs typeface="楷体" panose="02010609060101010101" charset="-122"/>
              </a:rPr>
              <a:t>》</a:t>
            </a:r>
            <a:r>
              <a:rPr lang="zh-CN" altLang="en-US" sz="2800" b="1">
                <a:solidFill>
                  <a:srgbClr val="000000"/>
                </a:solidFill>
                <a:latin typeface="楷体" panose="02010609060101010101" charset="-122"/>
                <a:ea typeface="楷体" panose="02010609060101010101" charset="-122"/>
                <a:cs typeface="楷体" panose="02010609060101010101" charset="-122"/>
              </a:rPr>
              <a:t>和</a:t>
            </a:r>
            <a:r>
              <a:rPr lang="en-US" altLang="zh-CN" sz="2800" b="1">
                <a:solidFill>
                  <a:srgbClr val="000000"/>
                </a:solidFill>
                <a:latin typeface="楷体" panose="02010609060101010101" charset="-122"/>
                <a:ea typeface="楷体" panose="02010609060101010101" charset="-122"/>
                <a:cs typeface="楷体" panose="02010609060101010101" charset="-122"/>
              </a:rPr>
              <a:t>1960</a:t>
            </a:r>
            <a:r>
              <a:rPr lang="zh-CN" altLang="en-US" sz="2800" b="1">
                <a:solidFill>
                  <a:srgbClr val="000000"/>
                </a:solidFill>
                <a:latin typeface="楷体" panose="02010609060101010101" charset="-122"/>
                <a:ea typeface="楷体" panose="02010609060101010101" charset="-122"/>
                <a:cs typeface="楷体" panose="02010609060101010101" charset="-122"/>
              </a:rPr>
              <a:t>年的</a:t>
            </a:r>
            <a:r>
              <a:rPr lang="en-US" altLang="zh-CN" sz="2800" b="1">
                <a:solidFill>
                  <a:srgbClr val="000000"/>
                </a:solidFill>
                <a:latin typeface="楷体" panose="02010609060101010101" charset="-122"/>
                <a:ea typeface="楷体" panose="02010609060101010101" charset="-122"/>
                <a:cs typeface="楷体" panose="02010609060101010101" charset="-122"/>
              </a:rPr>
              <a:t>《</a:t>
            </a:r>
            <a:r>
              <a:rPr lang="zh-CN" altLang="en-US" sz="2800" b="1">
                <a:solidFill>
                  <a:srgbClr val="000000"/>
                </a:solidFill>
                <a:latin typeface="楷体" panose="02010609060101010101" charset="-122"/>
                <a:ea typeface="楷体" panose="02010609060101010101" charset="-122"/>
                <a:cs typeface="楷体" panose="02010609060101010101" charset="-122"/>
              </a:rPr>
              <a:t>国民收入倍增计划</a:t>
            </a:r>
            <a:r>
              <a:rPr lang="en-US" altLang="zh-CN" sz="2800" b="1">
                <a:solidFill>
                  <a:srgbClr val="000000"/>
                </a:solidFill>
                <a:latin typeface="楷体" panose="02010609060101010101" charset="-122"/>
                <a:ea typeface="楷体" panose="02010609060101010101" charset="-122"/>
                <a:cs typeface="楷体" panose="02010609060101010101" charset="-122"/>
              </a:rPr>
              <a:t>》</a:t>
            </a:r>
            <a:r>
              <a:rPr lang="zh-CN" altLang="en-US" sz="2800" b="1">
                <a:solidFill>
                  <a:srgbClr val="000000"/>
                </a:solidFill>
                <a:latin typeface="楷体" panose="02010609060101010101" charset="-122"/>
                <a:ea typeface="楷体" panose="02010609060101010101" charset="-122"/>
                <a:cs typeface="楷体" panose="02010609060101010101" charset="-122"/>
              </a:rPr>
              <a:t>等，引导全社会集中力量进行经济建设，有效的推动了日本经济的高速发展。</a:t>
            </a:r>
            <a:endParaRPr lang="en-US" altLang="zh-CN" sz="2800" b="1">
              <a:solidFill>
                <a:srgbClr val="000000"/>
              </a:solidFill>
              <a:latin typeface="楷体" panose="02010609060101010101" charset="-122"/>
              <a:ea typeface="楷体" panose="02010609060101010101" charset="-122"/>
              <a:cs typeface="楷体" panose="02010609060101010101" charset="-122"/>
            </a:endParaRPr>
          </a:p>
        </p:txBody>
      </p:sp>
      <p:pic>
        <p:nvPicPr>
          <p:cNvPr id="15" name="Picture 4" descr="https://timgsa.baidu.com/timg?image&amp;quality=80&amp;size=b9999_10000&amp;sec=1584428033656&amp;di=282f9186c13028387ba6e8f5c4b0e637&amp;imgtype=0&amp;src=http%3A%2F%2Fpic.enorth.com.cn%2F0%2F04%2F57%2F16%2F4571657_366199.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947920" y="4181475"/>
            <a:ext cx="6988810" cy="261683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14" name="矩形 13"/>
          <p:cNvSpPr/>
          <p:nvPr/>
        </p:nvSpPr>
        <p:spPr>
          <a:xfrm>
            <a:off x="2425700" y="6368415"/>
            <a:ext cx="8608060" cy="429895"/>
          </a:xfrm>
          <a:prstGeom prst="rect">
            <a:avLst/>
          </a:prstGeom>
          <a:solidFill>
            <a:srgbClr val="FFFF00"/>
          </a:solidFill>
        </p:spPr>
        <p:txBody>
          <a:bodyPr wrap="square">
            <a:spAutoFit/>
          </a:bodyPr>
          <a:lstStyle/>
          <a:p>
            <a:pPr marL="304800" indent="-304800" algn="just">
              <a:lnSpc>
                <a:spcPct val="110000"/>
              </a:lnSpc>
              <a:spcAft>
                <a:spcPct val="0"/>
              </a:spcAft>
            </a:pPr>
            <a:r>
              <a:rPr lang="zh-CN" altLang="en-US" sz="2000" b="1" kern="100">
                <a:solidFill>
                  <a:srgbClr val="FF0000"/>
                </a:solidFill>
                <a:latin typeface="Times New Roman" panose="02020603050405020304" pitchFamily="18" charset="0"/>
                <a:ea typeface="宋体" panose="02010600030101010101" pitchFamily="2" charset="-122"/>
              </a:rPr>
              <a:t>资本主义国家的计划</a:t>
            </a:r>
            <a:r>
              <a:rPr lang="zh-CN" altLang="zh-CN" sz="2000" b="1" kern="100">
                <a:solidFill>
                  <a:srgbClr val="FF0000"/>
                </a:solidFill>
                <a:latin typeface="Times New Roman" panose="02020603050405020304" pitchFamily="18" charset="0"/>
                <a:ea typeface="宋体" panose="02010600030101010101" pitchFamily="2" charset="-122"/>
              </a:rPr>
              <a:t>侧重对经济发展的规划和引导，是指导性的经济计划。</a:t>
            </a:r>
            <a:endParaRPr lang="zh-CN" altLang="zh-CN" sz="2000" b="1" kern="100">
              <a:solidFill>
                <a:srgbClr val="FF0000"/>
              </a:solidFill>
              <a:effectLst/>
              <a:latin typeface="Times New Roman" pitchFamily="18" charset="0"/>
              <a:ea typeface="宋体" pitchFamily="2" charset="-122"/>
            </a:endParaRPr>
          </a:p>
        </p:txBody>
      </p:sp>
      <p:sp>
        <p:nvSpPr>
          <p:cNvPr id="5" name="文本框 4"/>
          <p:cNvSpPr txBox="1"/>
          <p:nvPr/>
        </p:nvSpPr>
        <p:spPr>
          <a:xfrm>
            <a:off x="1858645" y="2063750"/>
            <a:ext cx="6345555" cy="460375"/>
          </a:xfrm>
          <a:prstGeom prst="rect">
            <a:avLst/>
          </a:prstGeom>
          <a:noFill/>
        </p:spPr>
        <p:txBody>
          <a:bodyPr wrap="square" rtlCol="0" anchor="t">
            <a:spAutoFit/>
          </a:bodyPr>
          <a:lstStyle/>
          <a:p>
            <a:r>
              <a:rPr lang="zh-CN" altLang="en-US" sz="2400" b="1">
                <a:solidFill>
                  <a:srgbClr val="FF0000"/>
                </a:solidFill>
                <a:latin typeface="黑体" panose="02010609060101010101" charset="-122"/>
                <a:ea typeface="黑体" panose="02010609060101010101" charset="-122"/>
                <a:cs typeface="黑体" panose="02010609060101010101" charset="-122"/>
              </a:rPr>
              <a:t>二战后到20世纪70年代——国家干预的增加</a:t>
            </a:r>
            <a:endParaRPr lang="zh-CN" altLang="en-US" sz="2400" b="1">
              <a:solidFill>
                <a:srgbClr val="FF0000"/>
              </a:solidFill>
              <a:latin typeface="黑体" charset="-122"/>
              <a:ea typeface="黑体" charset="-122"/>
              <a:cs typeface="黑体" panose="02010609060101010101" charset="-122"/>
            </a:endParaRPr>
          </a:p>
        </p:txBody>
      </p:sp>
      <p:sp>
        <p:nvSpPr>
          <p:cNvPr id="8" name="文本框 7"/>
          <p:cNvSpPr txBox="1"/>
          <p:nvPr/>
        </p:nvSpPr>
        <p:spPr>
          <a:xfrm>
            <a:off x="8054340" y="2063750"/>
            <a:ext cx="3484880" cy="398780"/>
          </a:xfrm>
          <a:prstGeom prst="rect">
            <a:avLst/>
          </a:prstGeom>
          <a:solidFill>
            <a:srgbClr val="FFFF00"/>
          </a:solidFill>
        </p:spPr>
        <p:txBody>
          <a:bodyPr wrap="none" rtlCol="0" anchor="t">
            <a:spAutoFit/>
          </a:bodyPr>
          <a:lstStyle/>
          <a:p>
            <a:r>
              <a:rPr lang="zh-CN" altLang="en-US" sz="2000" b="1">
                <a:solidFill>
                  <a:srgbClr val="FF0000"/>
                </a:solidFill>
                <a:sym typeface="+mn-ea"/>
              </a:rPr>
              <a:t>（国家垄断资本主义的发展）</a:t>
            </a:r>
            <a:endParaRPr lang="zh-CN" altLang="en-US" sz="2000" b="1">
              <a:solidFill>
                <a:srgbClr val="FF0000"/>
              </a:solidFill>
              <a:sym typeface="+mn-ea"/>
            </a:endParaRPr>
          </a:p>
        </p:txBody>
      </p:sp>
    </p:spTree>
    <p:custDataLst>
      <p:tags r:id="rId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500"/>
                                        <p:tgtEl>
                                          <p:spTgt spid="8"/>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xit" presetSubtype="10" fill="hold" grpId="1" nodeType="clickEffect">
                                  <p:stCondLst>
                                    <p:cond delay="0"/>
                                  </p:stCondLst>
                                  <p:childTnLst>
                                    <p:animEffect transition="out" filter="blinds(horizontal)">
                                      <p:cBhvr>
                                        <p:cTn id="31" dur="500"/>
                                        <p:tgtEl>
                                          <p:spTgt spid="9"/>
                                        </p:tgtEl>
                                      </p:cBhvr>
                                    </p:animEffect>
                                    <p:set>
                                      <p:cBhvr>
                                        <p:cTn id="32" dur="1" fill="hold">
                                          <p:stCondLst>
                                            <p:cond delay="499"/>
                                          </p:stCondLst>
                                        </p:cTn>
                                        <p:tgtEl>
                                          <p:spTgt spid="9"/>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linds(horizontal)">
                                      <p:cBhvr>
                                        <p:cTn id="37" dur="500"/>
                                        <p:tgtEl>
                                          <p:spTgt spid="7"/>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blinds(horizontal)">
                                      <p:cBhvr>
                                        <p:cTn id="42" dur="500"/>
                                        <p:tgtEl>
                                          <p:spTgt spid="14"/>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xit" presetSubtype="10" fill="hold" grpId="1" nodeType="clickEffect">
                                  <p:stCondLst>
                                    <p:cond delay="0"/>
                                  </p:stCondLst>
                                  <p:childTnLst>
                                    <p:animEffect transition="out" filter="blinds(horizontal)">
                                      <p:cBhvr>
                                        <p:cTn id="46" dur="500"/>
                                        <p:tgtEl>
                                          <p:spTgt spid="14"/>
                                        </p:tgtEl>
                                      </p:cBhvr>
                                    </p:animEffect>
                                    <p:set>
                                      <p:cBhvr>
                                        <p:cTn id="47" dur="1" fill="hold">
                                          <p:stCondLst>
                                            <p:cond delay="499"/>
                                          </p:stCondLst>
                                        </p:cTn>
                                        <p:tgtEl>
                                          <p:spTgt spid="14"/>
                                        </p:tgtEl>
                                        <p:attrNameLst>
                                          <p:attrName>style.visibility</p:attrName>
                                        </p:attrNameLst>
                                      </p:cBhvr>
                                      <p:to>
                                        <p:strVal val="hidden"/>
                                      </p:to>
                                    </p:se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xit" presetSubtype="10" fill="hold" grpId="1" nodeType="clickEffect">
                                  <p:stCondLst>
                                    <p:cond delay="0"/>
                                  </p:stCondLst>
                                  <p:childTnLst>
                                    <p:animEffect transition="out" filter="blinds(horizontal)">
                                      <p:cBhvr>
                                        <p:cTn id="51" dur="500"/>
                                        <p:tgtEl>
                                          <p:spTgt spid="7"/>
                                        </p:tgtEl>
                                      </p:cBhvr>
                                    </p:animEffect>
                                    <p:set>
                                      <p:cBhvr>
                                        <p:cTn id="52" dur="1" fill="hold">
                                          <p:stCondLst>
                                            <p:cond delay="499"/>
                                          </p:stCondLst>
                                        </p:cTn>
                                        <p:tgtEl>
                                          <p:spTgt spid="7"/>
                                        </p:tgtEl>
                                        <p:attrNameLst>
                                          <p:attrName>style.visibility</p:attrName>
                                        </p:attrNameLst>
                                      </p:cBhvr>
                                      <p:to>
                                        <p:strVal val="hidden"/>
                                      </p:to>
                                    </p:set>
                                  </p:childTnLst>
                                </p:cTn>
                              </p:par>
                            </p:childTnLst>
                          </p:cTn>
                        </p:par>
                      </p:childTnLst>
                    </p:cTn>
                  </p:par>
                  <p:par>
                    <p:cTn id="53" fill="hold" nodeType="clickPar">
                      <p:stCondLst>
                        <p:cond delay="indefinite"/>
                      </p:stCondLst>
                      <p:childTnLst>
                        <p:par>
                          <p:cTn id="54" fill="hold" nodeType="after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blinds(horizontal)">
                                      <p:cBhvr>
                                        <p:cTn id="57" dur="500"/>
                                        <p:tgtEl>
                                          <p:spTgt spid="4"/>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3" presetClass="exit" presetSubtype="10" fill="hold" grpId="1" nodeType="clickEffect">
                                  <p:stCondLst>
                                    <p:cond delay="0"/>
                                  </p:stCondLst>
                                  <p:childTnLst>
                                    <p:animEffect transition="out" filter="blinds(horizontal)">
                                      <p:cBhvr>
                                        <p:cTn id="61" dur="500"/>
                                        <p:tgtEl>
                                          <p:spTgt spid="4"/>
                                        </p:tgtEl>
                                      </p:cBhvr>
                                    </p:animEffect>
                                    <p:set>
                                      <p:cBhvr>
                                        <p:cTn id="62" dur="1" fill="hold">
                                          <p:stCondLst>
                                            <p:cond delay="499"/>
                                          </p:stCondLst>
                                        </p:cTn>
                                        <p:tgtEl>
                                          <p:spTgt spid="4"/>
                                        </p:tgtEl>
                                        <p:attrNameLst>
                                          <p:attrName>style.visibility</p:attrName>
                                        </p:attrNameLst>
                                      </p:cBhvr>
                                      <p:to>
                                        <p:strVal val="hidden"/>
                                      </p:to>
                                    </p:set>
                                  </p:childTnLst>
                                </p:cTn>
                              </p:par>
                            </p:childTnLst>
                          </p:cTn>
                        </p:par>
                      </p:childTnLst>
                    </p:cTn>
                  </p:par>
                  <p:par>
                    <p:cTn id="63" fill="hold" nodeType="clickPar">
                      <p:stCondLst>
                        <p:cond delay="indefinite"/>
                      </p:stCondLst>
                      <p:childTnLst>
                        <p:par>
                          <p:cTn id="64" fill="hold" nodeType="afterGroup">
                            <p:stCondLst>
                              <p:cond delay="0"/>
                            </p:stCondLst>
                            <p:childTnLst>
                              <p:par>
                                <p:cTn id="65" presetID="3" presetClass="entr" presetSubtype="10" fill="hold" nodeType="click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blinds(horizontal)">
                                      <p:cBhvr>
                                        <p:cTn id="67" dur="500"/>
                                        <p:tgtEl>
                                          <p:spTgt spid="15"/>
                                        </p:tgtEl>
                                      </p:cBhvr>
                                    </p:animEffect>
                                  </p:childTnLst>
                                </p:cTn>
                              </p:par>
                            </p:childTnLst>
                          </p:cTn>
                        </p:par>
                      </p:childTnLst>
                    </p:cTn>
                  </p:par>
                  <p:par>
                    <p:cTn id="68" fill="hold" nodeType="clickPar">
                      <p:stCondLst>
                        <p:cond delay="indefinite"/>
                      </p:stCondLst>
                      <p:childTnLst>
                        <p:par>
                          <p:cTn id="69" fill="hold" nodeType="afterGroup">
                            <p:stCondLst>
                              <p:cond delay="0"/>
                            </p:stCondLst>
                            <p:childTnLst>
                              <p:par>
                                <p:cTn id="70" presetID="3" presetClass="exit" presetSubtype="10" fill="hold" nodeType="clickEffect">
                                  <p:stCondLst>
                                    <p:cond delay="0"/>
                                  </p:stCondLst>
                                  <p:childTnLst>
                                    <p:animEffect transition="out" filter="blinds(horizontal)">
                                      <p:cBhvr>
                                        <p:cTn id="71" dur="500"/>
                                        <p:tgtEl>
                                          <p:spTgt spid="15"/>
                                        </p:tgtEl>
                                      </p:cBhvr>
                                    </p:animEffect>
                                    <p:set>
                                      <p:cBhvr>
                                        <p:cTn id="72" dur="1" fill="hold">
                                          <p:stCondLst>
                                            <p:cond delay="4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9" grpId="0"/>
      <p:bldP spid="9" grpId="1"/>
      <p:bldP spid="7" grpId="0"/>
      <p:bldP spid="7" grpId="1"/>
      <p:bldP spid="4" grpId="0"/>
      <p:bldP spid="4" grpId="1"/>
      <p:bldP spid="14" grpId="0"/>
      <p:bldP spid="14" grpId="1"/>
      <p:bldP spid="5" grpId="0"/>
      <p:bldP spid="8"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13" name="组合 12"/>
          <p:cNvGrpSpPr/>
          <p:nvPr/>
        </p:nvGrpSpPr>
        <p:grpSpPr>
          <a:xfrm>
            <a:off x="7807678" y="462280"/>
            <a:ext cx="4123971" cy="5784215"/>
            <a:chOff x="2205" y="2142"/>
            <a:chExt cx="6494" cy="9109"/>
          </a:xfrm>
        </p:grpSpPr>
        <p:sp>
          <p:nvSpPr>
            <p:cNvPr id="10" name="TextBox 9"/>
            <p:cNvSpPr txBox="1"/>
            <p:nvPr/>
          </p:nvSpPr>
          <p:spPr>
            <a:xfrm>
              <a:off x="3342" y="10524"/>
              <a:ext cx="4879" cy="727"/>
            </a:xfrm>
            <a:prstGeom prst="rect">
              <a:avLst/>
            </a:prstGeom>
            <a:noFill/>
          </p:spPr>
          <p:txBody>
            <a:bodyPr wrap="square" rtlCol="0">
              <a:spAutoFit/>
            </a:bodyPr>
            <a:lstStyle/>
            <a:p>
              <a:pPr algn="ctr"/>
              <a:r>
                <a:rPr lang="zh-CN" altLang="en-US" sz="2400" b="1">
                  <a:latin typeface="仿宋" panose="02010609060101010101" charset="-122"/>
                  <a:ea typeface="仿宋" panose="02010609060101010101" charset="-122"/>
                </a:rPr>
                <a:t>美国人排队领取救济</a:t>
              </a:r>
              <a:endParaRPr lang="zh-CN" altLang="en-US" sz="2400" b="1">
                <a:latin typeface="仿宋" panose="02010609060101010101" charset="-122"/>
                <a:ea typeface="仿宋" panose="02010609060101010101" charset="-122"/>
              </a:endParaRPr>
            </a:p>
          </p:txBody>
        </p:sp>
        <p:grpSp>
          <p:nvGrpSpPr>
            <p:cNvPr id="6" name="组合 5"/>
            <p:cNvGrpSpPr/>
            <p:nvPr/>
          </p:nvGrpSpPr>
          <p:grpSpPr>
            <a:xfrm>
              <a:off x="2205" y="2142"/>
              <a:ext cx="6494" cy="8194"/>
              <a:chOff x="1051319" y="3134761"/>
              <a:chExt cx="4773371" cy="7269255"/>
            </a:xfrm>
          </p:grpSpPr>
          <p:pic>
            <p:nvPicPr>
              <p:cNvPr id="7" name="Picture 4" descr="https://timgsa.baidu.com/timg?image&amp;quality=80&amp;size=b9999_10000&amp;sec=1584424839017&amp;di=b86f5fce1e1c2355a01776f07891270d&amp;imgtype=0&amp;src=http%3A%2F%2F5b0988e595225.cdn.sohucs.com%2Fq_70%2Cc_zoom%2Cw_640%2Fimages%2F20180416%2F8659add35ca9495cbeb4dbd0ecfa14bc.jpe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142458" y="3134761"/>
                <a:ext cx="4681907" cy="317331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8" name="Picture 6" descr="https://timgsa.baidu.com/timg?image&amp;quality=80&amp;size=b9999_10000&amp;sec=1584424928274&amp;di=13c50a6565de9beab092add7cd0db885&amp;imgtype=0&amp;src=http%3A%2F%2Fd.hiphotos.baidu.com%2Fzhidao%2Fwh%3D450%2C600%2Fsign%3D9120af0362d0f703e6e79dd83dca7d0b%2F7a899e510fb30f2459941517c895d143ad4b0393.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51319" y="7210299"/>
                <a:ext cx="4773371" cy="3193717"/>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grpSp>
        <p:sp>
          <p:nvSpPr>
            <p:cNvPr id="9" name="TextBox 3"/>
            <p:cNvSpPr txBox="1"/>
            <p:nvPr/>
          </p:nvSpPr>
          <p:spPr>
            <a:xfrm>
              <a:off x="3284" y="6009"/>
              <a:ext cx="4336" cy="727"/>
            </a:xfrm>
            <a:prstGeom prst="rect">
              <a:avLst/>
            </a:prstGeom>
            <a:noFill/>
          </p:spPr>
          <p:txBody>
            <a:bodyPr wrap="square" rtlCol="0">
              <a:spAutoFit/>
            </a:bodyPr>
            <a:lstStyle/>
            <a:p>
              <a:pPr algn="ctr"/>
              <a:r>
                <a:rPr lang="zh-CN" altLang="en-US" sz="2400" b="1">
                  <a:latin typeface="仿宋" panose="02010609060101010101" charset="-122"/>
                  <a:ea typeface="仿宋" panose="02010609060101010101" charset="-122"/>
                </a:rPr>
                <a:t>牧场主倾倒牛奶</a:t>
              </a:r>
              <a:endParaRPr lang="zh-CN" altLang="en-US" sz="2400" b="1">
                <a:latin typeface="仿宋" panose="02010609060101010101" charset="-122"/>
                <a:ea typeface="仿宋" panose="02010609060101010101" charset="-122"/>
              </a:endParaRPr>
            </a:p>
          </p:txBody>
        </p:sp>
      </p:grpSp>
      <p:grpSp>
        <p:nvGrpSpPr>
          <p:cNvPr id="4" name="组合 3"/>
          <p:cNvGrpSpPr/>
          <p:nvPr/>
        </p:nvGrpSpPr>
        <p:grpSpPr>
          <a:xfrm>
            <a:off x="317500" y="1824355"/>
            <a:ext cx="4810125" cy="4883785"/>
            <a:chOff x="811" y="2818"/>
            <a:chExt cx="7575" cy="7691"/>
          </a:xfrm>
        </p:grpSpPr>
        <p:pic>
          <p:nvPicPr>
            <p:cNvPr id="11" name="Picture 8" descr="01300000305952122743287687212"/>
            <p:cNvPicPr>
              <a:picLocks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915" y="2818"/>
              <a:ext cx="5568" cy="4171"/>
            </a:xfrm>
            <a:prstGeom prst="rect">
              <a:avLst/>
            </a:prstGeom>
            <a:noFill/>
            <a:ln w="28575">
              <a:solidFill>
                <a:srgbClr val="000066"/>
              </a:solidFill>
              <a:miter lim="800000"/>
            </a:ln>
            <a:extLst>
              <a:ext uri="{909E8E84-426E-40DD-AFC4-6F175D3DCCD1}">
                <a14:hiddenFill xmlns:a14="http://schemas.microsoft.com/office/drawing/2010/main">
                  <a:solidFill>
                    <a:srgbClr val="FFFFFF"/>
                  </a:solidFill>
                </a14:hiddenFill>
              </a:ext>
            </a:extLst>
          </p:spPr>
        </p:pic>
        <p:sp>
          <p:nvSpPr>
            <p:cNvPr id="20" name="文本框 19"/>
            <p:cNvSpPr txBox="1"/>
            <p:nvPr/>
          </p:nvSpPr>
          <p:spPr>
            <a:xfrm>
              <a:off x="811" y="7457"/>
              <a:ext cx="7575" cy="3052"/>
            </a:xfrm>
            <a:prstGeom prst="rect">
              <a:avLst/>
            </a:prstGeom>
            <a:noFill/>
            <a:ln>
              <a:noFill/>
            </a:ln>
          </p:spPr>
          <p:txBody>
            <a:bodyPr wrap="square" rtlCol="0" anchor="t">
              <a:spAutoFit/>
            </a:bodyPr>
            <a:lstStyle/>
            <a:p>
              <a:r>
                <a:rPr lang="zh-CN" altLang="en-US" sz="2400" b="1">
                  <a:latin typeface="楷体" panose="02010609060101010101" charset="-122"/>
                  <a:ea typeface="楷体" panose="02010609060101010101" charset="-122"/>
                  <a:cs typeface="黑体" panose="02010609060101010101" charset="-122"/>
                  <a:sym typeface="+mn-ea"/>
                </a:rPr>
                <a:t>    罗斯福新政通过国家加强对经济生活的</a:t>
              </a:r>
              <a:r>
                <a:rPr lang="zh-CN" altLang="en-US" sz="2400" b="1" u="sng">
                  <a:solidFill>
                    <a:srgbClr val="FF0000"/>
                  </a:solidFill>
                  <a:latin typeface="楷体" panose="02010609060101010101" charset="-122"/>
                  <a:ea typeface="楷体" panose="02010609060101010101" charset="-122"/>
                  <a:cs typeface="黑体" panose="02010609060101010101" charset="-122"/>
                  <a:sym typeface="+mn-ea"/>
                </a:rPr>
                <a:t>干预和调节</a:t>
              </a:r>
              <a:r>
                <a:rPr lang="zh-CN" altLang="en-US" sz="2400" b="1">
                  <a:latin typeface="楷体" panose="02010609060101010101" charset="-122"/>
                  <a:ea typeface="楷体" panose="02010609060101010101" charset="-122"/>
                  <a:cs typeface="黑体" panose="02010609060101010101" charset="-122"/>
                  <a:sym typeface="+mn-ea"/>
                </a:rPr>
                <a:t>，缓解了经济危机造成的严重破坏，避免了剧烈的社会动荡，使大多数美国人恢复了对美国国家制度的信心。</a:t>
              </a:r>
              <a:endParaRPr lang="zh-CN" altLang="en-US" sz="2400" b="1">
                <a:latin typeface="楷体" panose="02010609060101010101" charset="-122"/>
                <a:ea typeface="楷体" panose="02010609060101010101" charset="-122"/>
                <a:cs typeface="黑体" panose="02010609060101010101" charset="-122"/>
                <a:sym typeface="+mn-ea"/>
              </a:endParaRPr>
            </a:p>
          </p:txBody>
        </p:sp>
      </p:grpSp>
      <p:grpSp>
        <p:nvGrpSpPr>
          <p:cNvPr id="5" name="组合 4"/>
          <p:cNvGrpSpPr/>
          <p:nvPr/>
        </p:nvGrpSpPr>
        <p:grpSpPr>
          <a:xfrm>
            <a:off x="3178810" y="1737995"/>
            <a:ext cx="5351145" cy="5252720"/>
            <a:chOff x="9600" y="2818"/>
            <a:chExt cx="8100" cy="8272"/>
          </a:xfrm>
        </p:grpSpPr>
        <p:pic>
          <p:nvPicPr>
            <p:cNvPr id="12" name="Picture 23" descr="2005521126362620"/>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0467" y="2818"/>
              <a:ext cx="5684" cy="4442"/>
            </a:xfrm>
            <a:prstGeom prst="rect">
              <a:avLst/>
            </a:prstGeom>
            <a:noFill/>
            <a:extLst>
              <a:ext uri="{909E8E84-426E-40DD-AFC4-6F175D3DCCD1}">
                <a14:hiddenFill xmlns:a14="http://schemas.microsoft.com/office/drawing/2010/main">
                  <a:solidFill>
                    <a:srgbClr val="FFFFFF"/>
                  </a:solidFill>
                </a14:hiddenFill>
              </a:ext>
            </a:extLst>
          </p:spPr>
        </p:pic>
        <p:sp>
          <p:nvSpPr>
            <p:cNvPr id="21" name="文本框 20"/>
            <p:cNvSpPr txBox="1"/>
            <p:nvPr/>
          </p:nvSpPr>
          <p:spPr>
            <a:xfrm>
              <a:off x="9600" y="7457"/>
              <a:ext cx="8100" cy="3633"/>
            </a:xfrm>
            <a:prstGeom prst="rect">
              <a:avLst/>
            </a:prstGeom>
            <a:noFill/>
          </p:spPr>
          <p:txBody>
            <a:bodyPr wrap="square" rtlCol="0" anchor="t">
              <a:spAutoFit/>
            </a:bodyPr>
            <a:lstStyle/>
            <a:p>
              <a:r>
                <a:rPr lang="en-US" altLang="zh-CN" sz="2400" b="1">
                  <a:latin typeface="楷体" panose="02010609060101010101" charset="-122"/>
                  <a:ea typeface="楷体" panose="02010609060101010101" charset="-122"/>
                  <a:cs typeface="楷体" panose="02010609060101010101" charset="-122"/>
                </a:rPr>
                <a:t>   英国经济学家</a:t>
              </a:r>
              <a:r>
                <a:rPr lang="zh-CN" altLang="en-US" sz="2400" b="1">
                  <a:latin typeface="楷体" panose="02010609060101010101" charset="-122"/>
                  <a:ea typeface="楷体" panose="02010609060101010101" charset="-122"/>
                  <a:cs typeface="楷体" panose="02010609060101010101" charset="-122"/>
                </a:rPr>
                <a:t>凯恩斯在《就业、利息和货币通论》中，主张</a:t>
              </a:r>
              <a:r>
                <a:rPr lang="zh-CN" altLang="en-US" sz="2400" b="1" u="sng">
                  <a:solidFill>
                    <a:srgbClr val="FF0000"/>
                  </a:solidFill>
                  <a:latin typeface="楷体" panose="02010609060101010101" charset="-122"/>
                  <a:ea typeface="楷体" panose="02010609060101010101" charset="-122"/>
                  <a:cs typeface="楷体" panose="02010609060101010101" charset="-122"/>
                </a:rPr>
                <a:t>指政府运用政策、法规、计划等手段对经济运行状态和经济关系进行调节和干预</a:t>
              </a:r>
              <a:r>
                <a:rPr lang="zh-CN" altLang="en-US" sz="2400" b="1">
                  <a:latin typeface="楷体" panose="02010609060101010101" charset="-122"/>
                  <a:ea typeface="楷体" panose="02010609060101010101" charset="-122"/>
                  <a:cs typeface="楷体" panose="02010609060101010101" charset="-122"/>
                </a:rPr>
                <a:t>以保证国民经济的持续、快速、协调、健康发展。</a:t>
              </a:r>
              <a:endParaRPr lang="zh-CN" altLang="en-US" sz="2400" b="1">
                <a:latin typeface="楷体" panose="02010609060101010101" charset="-122"/>
                <a:ea typeface="楷体" panose="02010609060101010101" charset="-122"/>
                <a:cs typeface="楷体" panose="02010609060101010101" charset="-122"/>
              </a:endParaRPr>
            </a:p>
          </p:txBody>
        </p:sp>
      </p:grpSp>
      <p:sp>
        <p:nvSpPr>
          <p:cNvPr id="3" name="文本框 2"/>
          <p:cNvSpPr txBox="1"/>
          <p:nvPr/>
        </p:nvSpPr>
        <p:spPr>
          <a:xfrm>
            <a:off x="297815" y="634365"/>
            <a:ext cx="7428230" cy="460375"/>
          </a:xfrm>
          <a:prstGeom prst="rect">
            <a:avLst/>
          </a:prstGeom>
          <a:noFill/>
        </p:spPr>
        <p:txBody>
          <a:bodyPr wrap="square" rtlCol="0" anchor="t">
            <a:spAutoFit/>
          </a:bodyPr>
          <a:lstStyle/>
          <a:p>
            <a:r>
              <a:rPr lang="zh-CN" altLang="en-US" sz="2400" b="1">
                <a:solidFill>
                  <a:srgbClr val="FF0000"/>
                </a:solidFill>
                <a:latin typeface="黑体" panose="02010609060101010101" charset="-122"/>
                <a:ea typeface="黑体" panose="02010609060101010101" charset="-122"/>
                <a:cs typeface="黑体" panose="02010609060101010101" charset="-122"/>
              </a:rPr>
              <a:t>1929—1933年的经济大危机，</a:t>
            </a:r>
            <a:r>
              <a:rPr lang="zh-CN" altLang="en-US" sz="2400" b="1">
                <a:solidFill>
                  <a:schemeClr val="tx1"/>
                </a:solidFill>
                <a:latin typeface="黑体" panose="02010609060101010101" charset="-122"/>
                <a:ea typeface="黑体" panose="02010609060101010101" charset="-122"/>
                <a:cs typeface="黑体" panose="02010609060101010101" charset="-122"/>
              </a:rPr>
              <a:t>暴露了</a:t>
            </a:r>
            <a:r>
              <a:rPr lang="zh-CN" altLang="en-US" sz="2400" b="1">
                <a:solidFill>
                  <a:srgbClr val="FF0000"/>
                </a:solidFill>
                <a:latin typeface="黑体" panose="02010609060101010101" charset="-122"/>
                <a:ea typeface="黑体" panose="02010609060101010101" charset="-122"/>
                <a:cs typeface="黑体" panose="02010609060101010101" charset="-122"/>
              </a:rPr>
              <a:t>自由放任</a:t>
            </a:r>
            <a:r>
              <a:rPr lang="zh-CN" altLang="en-US" sz="2400" b="1">
                <a:solidFill>
                  <a:schemeClr val="tx1"/>
                </a:solidFill>
                <a:latin typeface="黑体" panose="02010609060101010101" charset="-122"/>
                <a:ea typeface="黑体" panose="02010609060101010101" charset="-122"/>
                <a:cs typeface="黑体" panose="02010609060101010101" charset="-122"/>
              </a:rPr>
              <a:t>的弊病。</a:t>
            </a:r>
            <a:endParaRPr lang="zh-CN" altLang="en-US" sz="2400" b="1">
              <a:solidFill>
                <a:schemeClr val="tx1"/>
              </a:solidFill>
              <a:latin typeface="黑体" charset="-122"/>
              <a:ea typeface="黑体" charset="-122"/>
              <a:cs typeface="黑体" panose="02010609060101010101" charset="-122"/>
            </a:endParaRPr>
          </a:p>
        </p:txBody>
      </p:sp>
      <p:sp>
        <p:nvSpPr>
          <p:cNvPr id="15" name="矩形 14"/>
          <p:cNvSpPr/>
          <p:nvPr/>
        </p:nvSpPr>
        <p:spPr>
          <a:xfrm>
            <a:off x="0" y="0"/>
            <a:ext cx="3794125" cy="521970"/>
          </a:xfrm>
          <a:prstGeom prst="rect">
            <a:avLst/>
          </a:prstGeom>
          <a:solidFill>
            <a:srgbClr val="FFFF00"/>
          </a:solidFill>
        </p:spPr>
        <p:txBody>
          <a:bodyPr wrap="square">
            <a:spAutoFit/>
          </a:bodyPr>
          <a:lstStyle/>
          <a:p>
            <a:pPr lvl="0"/>
            <a:r>
              <a:rPr lang="zh-CN" altLang="zh-CN" sz="2800" b="1">
                <a:solidFill>
                  <a:srgbClr val="FF0000"/>
                </a:solidFill>
                <a:latin typeface="楷体" panose="02010609060101010101" charset="-122"/>
                <a:ea typeface="楷体" panose="02010609060101010101" charset="-122"/>
                <a:cs typeface="黑体" panose="02010609060101010101" charset="-122"/>
              </a:rPr>
              <a:t>（一）宏观调控的背景</a:t>
            </a:r>
            <a:endParaRPr lang="zh-CN" altLang="zh-CN" sz="2800" b="1">
              <a:solidFill>
                <a:srgbClr val="FF0000"/>
              </a:solidFill>
              <a:latin typeface="楷体" panose="02010609060101010101" charset="-122"/>
              <a:ea typeface="楷体" panose="02010609060101010101" charset="-122"/>
              <a:cs typeface="黑体" panose="02010609060101010101" charset="-122"/>
            </a:endParaRPr>
          </a:p>
        </p:txBody>
      </p:sp>
      <p:sp>
        <p:nvSpPr>
          <p:cNvPr id="22" name="文本框 21"/>
          <p:cNvSpPr txBox="1"/>
          <p:nvPr/>
        </p:nvSpPr>
        <p:spPr>
          <a:xfrm>
            <a:off x="297815" y="1277620"/>
            <a:ext cx="7097395" cy="460375"/>
          </a:xfrm>
          <a:prstGeom prst="rect">
            <a:avLst/>
          </a:prstGeom>
          <a:noFill/>
        </p:spPr>
        <p:txBody>
          <a:bodyPr wrap="square" rtlCol="0" anchor="t">
            <a:spAutoFit/>
          </a:bodyPr>
          <a:lstStyle/>
          <a:p>
            <a:r>
              <a:rPr lang="zh-CN" altLang="en-US" sz="2400" b="1">
                <a:solidFill>
                  <a:srgbClr val="FF0000"/>
                </a:solidFill>
                <a:latin typeface="黑体" panose="02010609060101010101" charset="-122"/>
                <a:ea typeface="黑体" panose="02010609060101010101" charset="-122"/>
                <a:cs typeface="黑体" panose="02010609060101010101" charset="-122"/>
              </a:rPr>
              <a:t>罗斯福新政的成功经验</a:t>
            </a:r>
            <a:r>
              <a:rPr lang="zh-CN" altLang="en-US" sz="2400" b="1">
                <a:solidFill>
                  <a:schemeClr val="tx1"/>
                </a:solidFill>
                <a:latin typeface="黑体" panose="02010609060101010101" charset="-122"/>
                <a:ea typeface="黑体" panose="02010609060101010101" charset="-122"/>
                <a:cs typeface="黑体" panose="02010609060101010101" charset="-122"/>
              </a:rPr>
              <a:t>和</a:t>
            </a:r>
            <a:r>
              <a:rPr lang="zh-CN" altLang="en-US" sz="2400" b="1">
                <a:solidFill>
                  <a:srgbClr val="FF0000"/>
                </a:solidFill>
                <a:latin typeface="黑体" panose="02010609060101010101" charset="-122"/>
                <a:ea typeface="黑体" panose="02010609060101010101" charset="-122"/>
                <a:cs typeface="黑体" panose="02010609060101010101" charset="-122"/>
              </a:rPr>
              <a:t>凯恩斯主义的理论</a:t>
            </a:r>
            <a:r>
              <a:rPr lang="zh-CN" altLang="en-US" sz="2400" b="1">
                <a:solidFill>
                  <a:schemeClr val="tx1"/>
                </a:solidFill>
                <a:latin typeface="黑体" panose="02010609060101010101" charset="-122"/>
                <a:ea typeface="黑体" panose="02010609060101010101" charset="-122"/>
                <a:cs typeface="黑体" panose="02010609060101010101" charset="-122"/>
              </a:rPr>
              <a:t>影响。</a:t>
            </a:r>
            <a:endParaRPr lang="zh-CN" altLang="en-US" sz="2400" b="1">
              <a:solidFill>
                <a:schemeClr val="tx1"/>
              </a:solidFill>
              <a:latin typeface="黑体" panose="02010609060101010101" charset="-122"/>
              <a:ea typeface="黑体" panose="02010609060101010101" charset="-122"/>
              <a:cs typeface="黑体" panose="02010609060101010101" charset="-122"/>
            </a:endParaRPr>
          </a:p>
        </p:txBody>
      </p:sp>
    </p:spTree>
    <p:custDataLst>
      <p:tags r:id="rId6"/>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xit" presetSubtype="10" fill="hold" nodeType="clickEffect">
                                  <p:stCondLst>
                                    <p:cond delay="0"/>
                                  </p:stCondLst>
                                  <p:childTnLst>
                                    <p:animEffect transition="out" filter="blinds(horizontal)">
                                      <p:cBhvr>
                                        <p:cTn id="21" dur="500"/>
                                        <p:tgtEl>
                                          <p:spTgt spid="4"/>
                                        </p:tgtEl>
                                      </p:cBhvr>
                                    </p:animEffect>
                                    <p:set>
                                      <p:cBhvr>
                                        <p:cTn id="22" dur="1" fill="hold">
                                          <p:stCondLst>
                                            <p:cond delay="499"/>
                                          </p:stCondLst>
                                        </p:cTn>
                                        <p:tgtEl>
                                          <p:spTgt spid="4"/>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linds(horizontal)">
                                      <p:cBhvr>
                                        <p:cTn id="27" dur="500"/>
                                        <p:tgtEl>
                                          <p:spTgt spid="5"/>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xit" presetSubtype="10" fill="hold" nodeType="clickEffect">
                                  <p:stCondLst>
                                    <p:cond delay="0"/>
                                  </p:stCondLst>
                                  <p:childTnLst>
                                    <p:animEffect transition="out" filter="blinds(horizontal)">
                                      <p:cBhvr>
                                        <p:cTn id="31" dur="500"/>
                                        <p:tgtEl>
                                          <p:spTgt spid="5"/>
                                        </p:tgtEl>
                                      </p:cBhvr>
                                    </p:animEffect>
                                    <p:set>
                                      <p:cBhvr>
                                        <p:cTn id="32" dur="1" fill="hold">
                                          <p:stCondLst>
                                            <p:cond delay="499"/>
                                          </p:stCondLst>
                                        </p:cTn>
                                        <p:tgtEl>
                                          <p:spTgt spid="5"/>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blinds(horizontal)">
                                      <p:cBhvr>
                                        <p:cTn id="3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2"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Box 3"/>
          <p:cNvSpPr txBox="1">
            <a:spLocks noChangeArrowheads="1"/>
          </p:cNvSpPr>
          <p:nvPr/>
        </p:nvSpPr>
        <p:spPr bwMode="auto">
          <a:xfrm>
            <a:off x="66040" y="403860"/>
            <a:ext cx="4938395" cy="460375"/>
          </a:xfrm>
          <a:prstGeom prst="rect">
            <a:avLst/>
          </a:prstGeom>
          <a:noFill/>
          <a:ln w="9525" algn="ctr">
            <a:noFill/>
            <a:miter lim="800000"/>
          </a:ln>
          <a:effectLst/>
          <a:extLst>
            <a:ext uri="{909E8E84-426E-40DD-AFC4-6F175D3DCCD1}">
              <a14:hiddenFill xmlns:a14="http://schemas.microsoft.com/office/drawing/2010/main">
                <a:solidFill>
                  <a:srgbClr val="ED7D31">
                    <a:lumMod val="40000"/>
                    <a:lumOff val="60000"/>
                  </a:srgbClr>
                </a:solidFill>
              </a14:hiddenFill>
            </a:ext>
          </a:extLst>
        </p:spPr>
        <p:txBody>
          <a:bodyPr wrap="square">
            <a:spAutoFit/>
          </a:bodyPr>
          <a:lstStyle/>
          <a:p>
            <a:pPr marL="342900" indent="-342900">
              <a:lnSpc>
                <a:spcPct val="100000"/>
              </a:lnSpc>
              <a:spcBef>
                <a:spcPct val="20000"/>
              </a:spcBef>
            </a:pPr>
            <a:r>
              <a:rPr lang="zh-CN" altLang="en-US" sz="2400" b="1">
                <a:solidFill>
                  <a:srgbClr val="FF0000"/>
                </a:solidFill>
                <a:latin typeface="黑体" panose="02010609060101010101" charset="-122"/>
                <a:ea typeface="黑体" panose="02010609060101010101" charset="-122"/>
              </a:rPr>
              <a:t>“二战”的特殊作用</a:t>
            </a:r>
            <a:r>
              <a:rPr lang="zh-CN" altLang="en-US" sz="2400" b="1">
                <a:latin typeface="黑体" panose="02010609060101010101" charset="-122"/>
                <a:ea typeface="黑体" panose="02010609060101010101" charset="-122"/>
              </a:rPr>
              <a:t>，</a:t>
            </a:r>
            <a:r>
              <a:rPr lang="zh-CN" altLang="en-US" sz="2400" b="1">
                <a:solidFill>
                  <a:srgbClr val="0000FF"/>
                </a:solidFill>
                <a:latin typeface="黑体" panose="02010609060101010101" charset="-122"/>
                <a:ea typeface="黑体" panose="02010609060101010101" charset="-122"/>
              </a:rPr>
              <a:t>积累经验</a:t>
            </a:r>
            <a:endParaRPr lang="zh-CN" altLang="en-US" sz="2400" b="1">
              <a:solidFill>
                <a:srgbClr val="0000FF"/>
              </a:solidFill>
              <a:latin typeface="黑体" charset="-122"/>
              <a:ea typeface="黑体" charset="-122"/>
            </a:endParaRPr>
          </a:p>
        </p:txBody>
      </p:sp>
      <p:sp>
        <p:nvSpPr>
          <p:cNvPr id="101381" name="文本框 101380"/>
          <p:cNvSpPr txBox="1"/>
          <p:nvPr/>
        </p:nvSpPr>
        <p:spPr>
          <a:xfrm>
            <a:off x="5381625" y="265430"/>
            <a:ext cx="6810375" cy="1420495"/>
          </a:xfrm>
          <a:prstGeom prst="rect">
            <a:avLst/>
          </a:prstGeom>
          <a:noFill/>
          <a:ln w="19050" cap="flat" cmpd="sng">
            <a:solidFill>
              <a:srgbClr val="0070C0"/>
            </a:solidFill>
            <a:prstDash val="sysDash"/>
            <a:miter/>
            <a:headEnd type="none" w="med" len="med"/>
            <a:tailEnd type="none" w="med" len="med"/>
          </a:ln>
        </p:spPr>
        <p:txBody>
          <a:bodyPr wrap="square">
            <a:spAutoFit/>
          </a:bodyPr>
          <a:lstStyle/>
          <a:p>
            <a:pPr>
              <a:lnSpc>
                <a:spcPct val="120000"/>
              </a:lnSpc>
              <a:spcBef>
                <a:spcPts val="20"/>
              </a:spcBef>
              <a:spcAft>
                <a:spcPct val="0"/>
              </a:spcAft>
              <a:buClr>
                <a:srgbClr val="0BD0D9"/>
              </a:buClr>
              <a:buSzPct val="95000"/>
              <a:buFont typeface="Wingdings" panose="05000000000000000000" pitchFamily="2" charset="2"/>
              <a:buNone/>
            </a:pPr>
            <a:r>
              <a:rPr lang="zh-CN" altLang="en-US" sz="2400" b="1">
                <a:latin typeface="楷体" panose="02010609060101010101" charset="-122"/>
                <a:ea typeface="楷体" panose="02010609060101010101" charset="-122"/>
                <a:cs typeface="楷体" panose="02010609060101010101" charset="-122"/>
              </a:rPr>
              <a:t>“二战”中，交战双方为了战争的需要，国家往往对工业部门实行集中管理，对社会物质财富实行特殊调配政策。</a:t>
            </a:r>
            <a:endParaRPr lang="zh-CN" altLang="en-US" sz="2400" b="1">
              <a:latin typeface="楷体" panose="02010609060101010101" charset="-122"/>
              <a:ea typeface="楷体" panose="02010609060101010101" charset="-122"/>
              <a:cs typeface="楷体" panose="02010609060101010101" charset="-122"/>
            </a:endParaRPr>
          </a:p>
        </p:txBody>
      </p:sp>
      <p:grpSp>
        <p:nvGrpSpPr>
          <p:cNvPr id="7" name="组合 6"/>
          <p:cNvGrpSpPr/>
          <p:nvPr/>
        </p:nvGrpSpPr>
        <p:grpSpPr>
          <a:xfrm>
            <a:off x="7403465" y="1906905"/>
            <a:ext cx="4516120" cy="5046345"/>
            <a:chOff x="1491" y="2673"/>
            <a:chExt cx="7112" cy="7947"/>
          </a:xfrm>
        </p:grpSpPr>
        <p:grpSp>
          <p:nvGrpSpPr>
            <p:cNvPr id="13" name="组合 12"/>
            <p:cNvGrpSpPr/>
            <p:nvPr/>
          </p:nvGrpSpPr>
          <p:grpSpPr>
            <a:xfrm>
              <a:off x="1491" y="2673"/>
              <a:ext cx="7113" cy="7241"/>
              <a:chOff x="535650" y="2373942"/>
              <a:chExt cx="4855702" cy="7414275"/>
            </a:xfrm>
          </p:grpSpPr>
          <p:pic>
            <p:nvPicPr>
              <p:cNvPr id="14" name="Picture 2" descr="https://timgsa.baidu.com/timg?image&amp;quality=80&amp;size=b9999_10000&amp;sec=1584425134783&amp;di=1c73af10a9861185185246858f8318a2&amp;imgtype=0&amp;src=http%3A%2F%2Fn.sinaimg.cn%2Fsinacn10%2F142%2Fw565h377%2F20180830%2F0cc9-hikcahf8466654.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35650" y="2373942"/>
                <a:ext cx="4855702" cy="324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5" name="Picture 4" descr="https://timgsa.baidu.com/timg?image&amp;quality=80&amp;size=b9999_10000&amp;sec=1584425461545&amp;di=db3005811c4831a3f3e32ce54a6e1c03&amp;imgtype=0&amp;src=http%3A%2F%2Fwww.qulishi.com%2FUploadFile%2F20141225165417573.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35650" y="6548217"/>
                <a:ext cx="4855702" cy="324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grpSp>
        <p:sp>
          <p:nvSpPr>
            <p:cNvPr id="16" name="TextBox 15"/>
            <p:cNvSpPr txBox="1"/>
            <p:nvPr/>
          </p:nvSpPr>
          <p:spPr>
            <a:xfrm>
              <a:off x="2247" y="5941"/>
              <a:ext cx="5601" cy="727"/>
            </a:xfrm>
            <a:prstGeom prst="rect">
              <a:avLst/>
            </a:prstGeom>
            <a:noFill/>
          </p:spPr>
          <p:txBody>
            <a:bodyPr wrap="square" rtlCol="0">
              <a:spAutoFit/>
            </a:bodyPr>
            <a:lstStyle/>
            <a:p>
              <a:pPr algn="ctr"/>
              <a:r>
                <a:rPr lang="zh-CN" altLang="en-US" sz="2400" b="1">
                  <a:latin typeface="仿宋" panose="02010609060101010101" charset="-122"/>
                  <a:ea typeface="仿宋" panose="02010609060101010101" charset="-122"/>
                </a:rPr>
                <a:t>轰炸后的断壁残垣</a:t>
              </a:r>
              <a:endParaRPr lang="zh-CN" altLang="en-US" sz="2400" b="1">
                <a:latin typeface="仿宋" panose="02010609060101010101" charset="-122"/>
                <a:ea typeface="仿宋" panose="02010609060101010101" charset="-122"/>
              </a:endParaRPr>
            </a:p>
          </p:txBody>
        </p:sp>
        <p:sp>
          <p:nvSpPr>
            <p:cNvPr id="17" name="TextBox 16"/>
            <p:cNvSpPr txBox="1"/>
            <p:nvPr/>
          </p:nvSpPr>
          <p:spPr>
            <a:xfrm>
              <a:off x="2247" y="9894"/>
              <a:ext cx="5601" cy="727"/>
            </a:xfrm>
            <a:prstGeom prst="rect">
              <a:avLst/>
            </a:prstGeom>
            <a:noFill/>
          </p:spPr>
          <p:txBody>
            <a:bodyPr wrap="square" rtlCol="0">
              <a:spAutoFit/>
            </a:bodyPr>
            <a:lstStyle/>
            <a:p>
              <a:pPr algn="ctr"/>
              <a:r>
                <a:rPr lang="zh-CN" altLang="en-US" sz="2400" b="1">
                  <a:latin typeface="仿宋" panose="02010609060101010101" charset="-122"/>
                  <a:ea typeface="仿宋" panose="02010609060101010101" charset="-122"/>
                </a:rPr>
                <a:t>战场上的血腥杀戮</a:t>
              </a:r>
              <a:endParaRPr lang="zh-CN" altLang="en-US" sz="2400" b="1">
                <a:latin typeface="仿宋" panose="02010609060101010101" charset="-122"/>
                <a:ea typeface="仿宋" panose="02010609060101010101" charset="-122"/>
              </a:endParaRPr>
            </a:p>
          </p:txBody>
        </p:sp>
      </p:grpSp>
      <p:pic>
        <p:nvPicPr>
          <p:cNvPr id="56" name="图片 55"/>
          <p:cNvPicPr>
            <a:picLocks noChangeAspect="1"/>
          </p:cNvPicPr>
          <p:nvPr/>
        </p:nvPicPr>
        <p:blipFill>
          <a:blip r:embed="rId4"/>
          <a:stretch>
            <a:fillRect/>
          </a:stretch>
        </p:blipFill>
        <p:spPr>
          <a:xfrm>
            <a:off x="7310755" y="1906905"/>
            <a:ext cx="4702810" cy="241363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7" name="图片 56"/>
          <p:cNvPicPr>
            <a:picLocks noChangeAspect="1"/>
          </p:cNvPicPr>
          <p:nvPr/>
        </p:nvPicPr>
        <p:blipFill>
          <a:blip r:embed="rId5"/>
          <a:stretch>
            <a:fillRect/>
          </a:stretch>
        </p:blipFill>
        <p:spPr>
          <a:xfrm>
            <a:off x="7310120" y="4508500"/>
            <a:ext cx="4703445" cy="235013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nvGrpSpPr>
          <p:cNvPr id="11" name="组合 10"/>
          <p:cNvGrpSpPr/>
          <p:nvPr/>
        </p:nvGrpSpPr>
        <p:grpSpPr>
          <a:xfrm>
            <a:off x="0" y="3891915"/>
            <a:ext cx="7546975" cy="2774950"/>
            <a:chOff x="0" y="6129"/>
            <a:chExt cx="11885" cy="4370"/>
          </a:xfrm>
        </p:grpSpPr>
        <p:pic>
          <p:nvPicPr>
            <p:cNvPr id="24" name="Picture 2" descr="https://timgsa.baidu.com/timg?image&amp;quality=80&amp;size=b9999_10000&amp;sec=1584425888899&amp;di=bb57cd8333ec0383022ef24da5d44449&amp;imgtype=0&amp;src=http%3A%2F%2Fn.sinaimg.cn%2Fsinacn20109%2F265%2Fw600h465%2F20181218%2F4907-hqhtqsp7638157.jpg"/>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234" y="6129"/>
              <a:ext cx="6640" cy="306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25" name="Picture 6" descr="https://timgsa.baidu.com/timg?image&amp;quality=80&amp;size=b9999_10000&amp;sec=1584426085232&amp;di=0ac773b50bb960a6e57a45804f3d0b4d&amp;imgtype=0&amp;src=http%3A%2F%2Fpic.rmb.bdstatic.com%2F6fa41bc8c2a32668fbac5ffc95db388d.png%40wm_2%2Ct_55m%2B5a625Y%2B3L%2Badn%2Be8iuWuteihjOWNgemHjOW8ug%3D%3D%2Cfc_ffffff%2Cff_U2ltSGVp%2Csz_15%2Cx_10%2Cy_10"/>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5245" y="6129"/>
              <a:ext cx="6640" cy="3164"/>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6" name="TextBox 4"/>
            <p:cNvSpPr txBox="1"/>
            <p:nvPr/>
          </p:nvSpPr>
          <p:spPr>
            <a:xfrm>
              <a:off x="0" y="9773"/>
              <a:ext cx="5601" cy="727"/>
            </a:xfrm>
            <a:prstGeom prst="rect">
              <a:avLst/>
            </a:prstGeom>
            <a:noFill/>
          </p:spPr>
          <p:txBody>
            <a:bodyPr wrap="square" rtlCol="0">
              <a:spAutoFit/>
            </a:bodyPr>
            <a:lstStyle/>
            <a:p>
              <a:pPr algn="ctr"/>
              <a:r>
                <a:rPr lang="zh-CN" altLang="en-US" sz="2400" b="1">
                  <a:latin typeface="仿宋" panose="02010609060101010101" charset="-122"/>
                  <a:ea typeface="仿宋" panose="02010609060101010101" charset="-122"/>
                </a:rPr>
                <a:t>苏联的工业化成就</a:t>
              </a:r>
              <a:endParaRPr lang="zh-CN" altLang="en-US" sz="2400" b="1">
                <a:latin typeface="仿宋" panose="02010609060101010101" charset="-122"/>
                <a:ea typeface="仿宋" panose="02010609060101010101" charset="-122"/>
              </a:endParaRPr>
            </a:p>
          </p:txBody>
        </p:sp>
        <p:sp>
          <p:nvSpPr>
            <p:cNvPr id="27" name="TextBox 5"/>
            <p:cNvSpPr txBox="1"/>
            <p:nvPr/>
          </p:nvSpPr>
          <p:spPr>
            <a:xfrm>
              <a:off x="5452" y="9773"/>
              <a:ext cx="5601" cy="727"/>
            </a:xfrm>
            <a:prstGeom prst="rect">
              <a:avLst/>
            </a:prstGeom>
            <a:noFill/>
          </p:spPr>
          <p:txBody>
            <a:bodyPr wrap="square" rtlCol="0">
              <a:spAutoFit/>
            </a:bodyPr>
            <a:lstStyle/>
            <a:p>
              <a:pPr algn="ctr"/>
              <a:r>
                <a:rPr lang="zh-CN" altLang="en-US" sz="2400" b="1">
                  <a:latin typeface="仿宋" panose="02010609060101010101" charset="-122"/>
                  <a:ea typeface="仿宋" panose="02010609060101010101" charset="-122"/>
                </a:rPr>
                <a:t>二战后苏军的钢铁洪流</a:t>
              </a:r>
              <a:endParaRPr lang="zh-CN" altLang="en-US" sz="2400" b="1">
                <a:latin typeface="仿宋" panose="02010609060101010101" charset="-122"/>
                <a:ea typeface="仿宋" panose="02010609060101010101" charset="-122"/>
              </a:endParaRPr>
            </a:p>
          </p:txBody>
        </p:sp>
      </p:grpSp>
      <p:sp>
        <p:nvSpPr>
          <p:cNvPr id="5" name="文本框 4"/>
          <p:cNvSpPr txBox="1"/>
          <p:nvPr/>
        </p:nvSpPr>
        <p:spPr>
          <a:xfrm>
            <a:off x="88900" y="1906905"/>
            <a:ext cx="6680200" cy="977265"/>
          </a:xfrm>
          <a:prstGeom prst="rect">
            <a:avLst/>
          </a:prstGeom>
          <a:noFill/>
        </p:spPr>
        <p:txBody>
          <a:bodyPr wrap="square" rtlCol="0" anchor="t">
            <a:spAutoFit/>
          </a:bodyPr>
          <a:lstStyle/>
          <a:p>
            <a:pPr algn="l">
              <a:lnSpc>
                <a:spcPct val="120000"/>
              </a:lnSpc>
            </a:pPr>
            <a:r>
              <a:rPr lang="zh-CN" altLang="zh-CN" sz="2400" b="1" u="sng" smtClean="0">
                <a:solidFill>
                  <a:srgbClr val="FF0000"/>
                </a:solidFill>
                <a:latin typeface="黑体" panose="02010609060101010101" charset="-122"/>
                <a:ea typeface="黑体" panose="02010609060101010101" charset="-122"/>
                <a:cs typeface="Times New Roman" panose="02020603050405020304" pitchFamily="18" charset="0"/>
                <a:sym typeface="+mn-ea"/>
              </a:rPr>
              <a:t>社会主义对资本主义的冲击和影响</a:t>
            </a:r>
            <a:r>
              <a:rPr lang="zh-CN" altLang="zh-CN" sz="2400" b="1" smtClean="0">
                <a:solidFill>
                  <a:srgbClr val="000000"/>
                </a:solidFill>
                <a:latin typeface="黑体" panose="02010609060101010101" charset="-122"/>
                <a:ea typeface="黑体" panose="02010609060101010101" charset="-122"/>
                <a:cs typeface="Times New Roman" panose="02020603050405020304" pitchFamily="18" charset="0"/>
                <a:sym typeface="+mn-ea"/>
              </a:rPr>
              <a:t>，迫使资本主义国家把稳定政治、经济和社会视为头等大事。</a:t>
            </a:r>
            <a:endParaRPr lang="zh-CN" altLang="en-US"/>
          </a:p>
        </p:txBody>
      </p:sp>
      <p:sp>
        <p:nvSpPr>
          <p:cNvPr id="8" name="文本框 7"/>
          <p:cNvSpPr txBox="1"/>
          <p:nvPr/>
        </p:nvSpPr>
        <p:spPr>
          <a:xfrm>
            <a:off x="230505" y="1151890"/>
            <a:ext cx="4773930" cy="534035"/>
          </a:xfrm>
          <a:prstGeom prst="rect">
            <a:avLst/>
          </a:prstGeom>
          <a:noFill/>
        </p:spPr>
        <p:txBody>
          <a:bodyPr wrap="none" rtlCol="0" anchor="t">
            <a:spAutoFit/>
          </a:bodyPr>
          <a:lstStyle/>
          <a:p>
            <a:pPr algn="l">
              <a:lnSpc>
                <a:spcPct val="120000"/>
              </a:lnSpc>
            </a:pPr>
            <a:r>
              <a:rPr lang="zh-CN" altLang="zh-CN" sz="2400" b="1" u="sng">
                <a:solidFill>
                  <a:srgbClr val="FF0000"/>
                </a:solidFill>
                <a:latin typeface="黑体" panose="02010609060101010101" charset="-122"/>
                <a:ea typeface="黑体" panose="02010609060101010101" charset="-122"/>
                <a:cs typeface="Times New Roman" panose="02020603050405020304" pitchFamily="18" charset="0"/>
                <a:sym typeface="+mn-ea"/>
              </a:rPr>
              <a:t>第二次世界大战的生死存亡</a:t>
            </a:r>
            <a:r>
              <a:rPr lang="zh-CN" altLang="zh-CN" sz="2400" b="1" smtClean="0">
                <a:solidFill>
                  <a:srgbClr val="000000"/>
                </a:solidFill>
                <a:latin typeface="黑体" panose="02010609060101010101" charset="-122"/>
                <a:ea typeface="黑体" panose="02010609060101010101" charset="-122"/>
                <a:cs typeface="Times New Roman" panose="02020603050405020304" pitchFamily="18" charset="0"/>
                <a:sym typeface="+mn-ea"/>
              </a:rPr>
              <a:t>教训，</a:t>
            </a:r>
            <a:endParaRPr lang="zh-CN" altLang="en-US"/>
          </a:p>
        </p:txBody>
      </p:sp>
      <p:grpSp>
        <p:nvGrpSpPr>
          <p:cNvPr id="9" name="组合 8"/>
          <p:cNvGrpSpPr/>
          <p:nvPr/>
        </p:nvGrpSpPr>
        <p:grpSpPr>
          <a:xfrm>
            <a:off x="793115" y="4251325"/>
            <a:ext cx="5871845" cy="2251075"/>
            <a:chOff x="9186" y="7197"/>
            <a:chExt cx="9247" cy="3545"/>
          </a:xfrm>
          <a:solidFill>
            <a:schemeClr val="bg1"/>
          </a:solidFill>
        </p:grpSpPr>
        <p:pic>
          <p:nvPicPr>
            <p:cNvPr id="58" name="图片 57"/>
            <p:cNvPicPr>
              <a:picLocks noChangeAspect="1"/>
            </p:cNvPicPr>
            <p:nvPr/>
          </p:nvPicPr>
          <p:blipFill>
            <a:blip r:embed="rId8"/>
            <a:stretch>
              <a:fillRect/>
            </a:stretch>
          </p:blipFill>
          <p:spPr>
            <a:xfrm>
              <a:off x="9186" y="7197"/>
              <a:ext cx="4917" cy="2965"/>
            </a:xfrm>
            <a:prstGeom prst="rect">
              <a:avLst/>
            </a:prstGeom>
            <a:grpFill/>
          </p:spPr>
        </p:pic>
        <p:pic>
          <p:nvPicPr>
            <p:cNvPr id="10" name="图片 9"/>
            <p:cNvPicPr>
              <a:picLocks noChangeAspect="1"/>
            </p:cNvPicPr>
            <p:nvPr/>
          </p:nvPicPr>
          <p:blipFill>
            <a:blip r:embed="rId9"/>
            <a:stretch>
              <a:fillRect/>
            </a:stretch>
          </p:blipFill>
          <p:spPr>
            <a:xfrm>
              <a:off x="14571" y="7197"/>
              <a:ext cx="3862" cy="2965"/>
            </a:xfrm>
            <a:prstGeom prst="rect">
              <a:avLst/>
            </a:prstGeom>
            <a:grpFill/>
          </p:spPr>
        </p:pic>
        <p:sp>
          <p:nvSpPr>
            <p:cNvPr id="18" name="TextBox 4"/>
            <p:cNvSpPr txBox="1"/>
            <p:nvPr/>
          </p:nvSpPr>
          <p:spPr>
            <a:xfrm>
              <a:off x="9506" y="10162"/>
              <a:ext cx="4303" cy="580"/>
            </a:xfrm>
            <a:prstGeom prst="rect">
              <a:avLst/>
            </a:prstGeom>
            <a:grpFill/>
          </p:spPr>
          <p:txBody>
            <a:bodyPr wrap="square" rtlCol="0">
              <a:spAutoFit/>
            </a:bodyPr>
            <a:lstStyle/>
            <a:p>
              <a:pPr algn="ctr"/>
              <a:r>
                <a:rPr lang="zh-CN" altLang="en-US" b="1" smtClean="0">
                  <a:solidFill>
                    <a:schemeClr val="tx1"/>
                  </a:solidFill>
                  <a:latin typeface="宋体" panose="02010600030101010101" pitchFamily="2" charset="-122"/>
                  <a:ea typeface="宋体" panose="02010600030101010101" pitchFamily="2" charset="-122"/>
                </a:rPr>
                <a:t>航天</a:t>
              </a:r>
              <a:r>
                <a:rPr lang="zh-CN" altLang="en-US" b="1">
                  <a:solidFill>
                    <a:schemeClr val="tx1"/>
                  </a:solidFill>
                  <a:latin typeface="宋体" panose="02010600030101010101" pitchFamily="2" charset="-122"/>
                  <a:ea typeface="宋体" panose="02010600030101010101" pitchFamily="2" charset="-122"/>
                  <a:cs typeface="楷体" panose="02010609060101010101" charset="-122"/>
                  <a:sym typeface="+mn-ea"/>
                </a:rPr>
                <a:t>技术</a:t>
              </a:r>
              <a:endParaRPr lang="zh-CN" altLang="en-US" b="1" smtClean="0">
                <a:solidFill>
                  <a:schemeClr val="tx1"/>
                </a:solidFill>
                <a:latin typeface="宋体" pitchFamily="2" charset="-122"/>
                <a:ea typeface="宋体" pitchFamily="2" charset="-122"/>
              </a:endParaRPr>
            </a:p>
          </p:txBody>
        </p:sp>
        <p:sp>
          <p:nvSpPr>
            <p:cNvPr id="19" name="文本框 18"/>
            <p:cNvSpPr txBox="1"/>
            <p:nvPr/>
          </p:nvSpPr>
          <p:spPr>
            <a:xfrm>
              <a:off x="15129" y="10162"/>
              <a:ext cx="2822" cy="580"/>
            </a:xfrm>
            <a:prstGeom prst="rect">
              <a:avLst/>
            </a:prstGeom>
            <a:grpFill/>
          </p:spPr>
          <p:txBody>
            <a:bodyPr wrap="square" rtlCol="0" anchor="t">
              <a:spAutoFit/>
            </a:bodyPr>
            <a:lstStyle/>
            <a:p>
              <a:pPr algn="ctr"/>
              <a:r>
                <a:rPr lang="zh-CN" altLang="en-US" b="1">
                  <a:solidFill>
                    <a:schemeClr val="tx1"/>
                  </a:solidFill>
                  <a:latin typeface="宋体" panose="02010600030101010101" pitchFamily="2" charset="-122"/>
                  <a:ea typeface="宋体" panose="02010600030101010101" pitchFamily="2" charset="-122"/>
                  <a:cs typeface="楷体" panose="02010609060101010101" charset="-122"/>
                  <a:sym typeface="+mn-ea"/>
                </a:rPr>
                <a:t>电子计算机技术</a:t>
              </a:r>
              <a:endParaRPr lang="zh-CN" altLang="en-US" b="1">
                <a:solidFill>
                  <a:schemeClr val="tx1"/>
                </a:solidFill>
                <a:latin typeface="宋体" pitchFamily="2" charset="-122"/>
                <a:ea typeface="宋体" pitchFamily="2" charset="-122"/>
                <a:cs typeface="楷体" panose="02010609060101010101" charset="-122"/>
                <a:sym typeface="+mn-ea"/>
              </a:endParaRPr>
            </a:p>
          </p:txBody>
        </p:sp>
      </p:grpSp>
      <p:sp>
        <p:nvSpPr>
          <p:cNvPr id="20" name="文本框 19"/>
          <p:cNvSpPr txBox="1"/>
          <p:nvPr/>
        </p:nvSpPr>
        <p:spPr>
          <a:xfrm>
            <a:off x="88900" y="3044190"/>
            <a:ext cx="7053580" cy="368300"/>
          </a:xfrm>
          <a:prstGeom prst="rect">
            <a:avLst/>
          </a:prstGeom>
          <a:noFill/>
        </p:spPr>
        <p:txBody>
          <a:bodyPr wrap="square" rtlCol="0" anchor="t">
            <a:spAutoFit/>
          </a:bodyPr>
          <a:lstStyle/>
          <a:p>
            <a:r>
              <a:rPr lang="zh-CN" altLang="zh-CN" sz="2400" b="1" smtClean="0">
                <a:solidFill>
                  <a:srgbClr val="FF0000"/>
                </a:solidFill>
                <a:latin typeface="黑体" panose="02010609060101010101" charset="-122"/>
                <a:ea typeface="黑体" panose="02010609060101010101" charset="-122"/>
                <a:cs typeface="Times New Roman" panose="02020603050405020304" pitchFamily="18" charset="0"/>
              </a:rPr>
              <a:t>第三次科技革命的高新科技</a:t>
            </a:r>
            <a:r>
              <a:rPr lang="zh-CN" altLang="zh-CN" sz="2400" b="1" smtClean="0">
                <a:solidFill>
                  <a:srgbClr val="000000"/>
                </a:solidFill>
                <a:latin typeface="黑体" panose="02010609060101010101" charset="-122"/>
                <a:ea typeface="黑体" panose="02010609060101010101" charset="-122"/>
                <a:cs typeface="Times New Roman" panose="02020603050405020304" pitchFamily="18" charset="0"/>
              </a:rPr>
              <a:t>需要国家</a:t>
            </a:r>
            <a:r>
              <a:rPr lang="zh-CN" altLang="zh-CN" sz="2400" b="1" smtClean="0">
                <a:solidFill>
                  <a:srgbClr val="FF0000"/>
                </a:solidFill>
                <a:latin typeface="黑体" panose="02010609060101010101" charset="-122"/>
                <a:ea typeface="黑体" panose="02010609060101010101" charset="-122"/>
                <a:cs typeface="Times New Roman" panose="02020603050405020304" pitchFamily="18" charset="0"/>
              </a:rPr>
              <a:t>投入巨资</a:t>
            </a:r>
            <a:r>
              <a:rPr lang="zh-CN" altLang="zh-CN" sz="2400" b="1" smtClean="0">
                <a:solidFill>
                  <a:srgbClr val="000000"/>
                </a:solidFill>
                <a:latin typeface="黑体" panose="02010609060101010101" charset="-122"/>
                <a:ea typeface="黑体" panose="02010609060101010101" charset="-122"/>
                <a:cs typeface="Times New Roman" panose="02020603050405020304" pitchFamily="18" charset="0"/>
              </a:rPr>
              <a:t>并进行协调和有效管理。</a:t>
            </a:r>
            <a:endParaRPr lang="zh-CN" altLang="zh-CN" sz="2400" b="1" smtClean="0">
              <a:solidFill>
                <a:srgbClr val="000000"/>
              </a:solidFill>
              <a:latin typeface="黑体" charset="-122"/>
              <a:ea typeface="黑体" charset="-122"/>
              <a:cs typeface="Times New Roman" panose="02020603050405020304" pitchFamily="18" charset="0"/>
            </a:endParaRPr>
          </a:p>
        </p:txBody>
      </p:sp>
    </p:spTree>
    <p:custDataLst>
      <p:tags r:id="rId10"/>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1381"/>
                                        </p:tgtEl>
                                        <p:attrNameLst>
                                          <p:attrName>style.visibility</p:attrName>
                                        </p:attrNameLst>
                                      </p:cBhvr>
                                      <p:to>
                                        <p:strVal val="visible"/>
                                      </p:to>
                                    </p:set>
                                    <p:animEffect transition="in" filter="blinds(horizontal)">
                                      <p:cBhvr>
                                        <p:cTn id="7" dur="500"/>
                                        <p:tgtEl>
                                          <p:spTgt spid="10138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56"/>
                                        </p:tgtEl>
                                        <p:attrNameLst>
                                          <p:attrName>style.visibility</p:attrName>
                                        </p:attrNameLst>
                                      </p:cBhvr>
                                      <p:to>
                                        <p:strVal val="visible"/>
                                      </p:to>
                                    </p:set>
                                    <p:animEffect transition="in" filter="blinds(horizontal)">
                                      <p:cBhvr>
                                        <p:cTn id="22" dur="500"/>
                                        <p:tgtEl>
                                          <p:spTgt spid="56"/>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57"/>
                                        </p:tgtEl>
                                        <p:attrNameLst>
                                          <p:attrName>style.visibility</p:attrName>
                                        </p:attrNameLst>
                                      </p:cBhvr>
                                      <p:to>
                                        <p:strVal val="visible"/>
                                      </p:to>
                                    </p:set>
                                    <p:animEffect transition="in" filter="blinds(horizontal)">
                                      <p:cBhvr>
                                        <p:cTn id="27" dur="500"/>
                                        <p:tgtEl>
                                          <p:spTgt spid="57"/>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linds(horizontal)">
                                      <p:cBhvr>
                                        <p:cTn id="32" dur="500"/>
                                        <p:tgtEl>
                                          <p:spTgt spid="8"/>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linds(horizontal)">
                                      <p:cBhvr>
                                        <p:cTn id="37" dur="500"/>
                                        <p:tgtEl>
                                          <p:spTgt spid="11"/>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blinds(horizontal)">
                                      <p:cBhvr>
                                        <p:cTn id="42" dur="500"/>
                                        <p:tgtEl>
                                          <p:spTgt spid="5"/>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xit" presetSubtype="10" fill="hold" nodeType="clickEffect">
                                  <p:stCondLst>
                                    <p:cond delay="0"/>
                                  </p:stCondLst>
                                  <p:childTnLst>
                                    <p:animEffect transition="out" filter="blinds(horizontal)">
                                      <p:cBhvr>
                                        <p:cTn id="46" dur="500"/>
                                        <p:tgtEl>
                                          <p:spTgt spid="11"/>
                                        </p:tgtEl>
                                      </p:cBhvr>
                                    </p:animEffect>
                                    <p:set>
                                      <p:cBhvr>
                                        <p:cTn id="47" dur="1" fill="hold">
                                          <p:stCondLst>
                                            <p:cond delay="499"/>
                                          </p:stCondLst>
                                        </p:cTn>
                                        <p:tgtEl>
                                          <p:spTgt spid="11"/>
                                        </p:tgtEl>
                                        <p:attrNameLst>
                                          <p:attrName>style.visibility</p:attrName>
                                        </p:attrNameLst>
                                      </p:cBhvr>
                                      <p:to>
                                        <p:strVal val="hidden"/>
                                      </p:to>
                                    </p:se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ntr" presetSubtype="10" fill="hold" nodeType="click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blinds(horizontal)">
                                      <p:cBhvr>
                                        <p:cTn id="52" dur="500"/>
                                        <p:tgtEl>
                                          <p:spTgt spid="9"/>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blinds(horizontal)">
                                      <p:cBhvr>
                                        <p:cTn id="5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81" grpId="0"/>
      <p:bldP spid="2" grpId="0"/>
      <p:bldP spid="5" grpId="0"/>
      <p:bldP spid="8" grpId="0"/>
      <p:bldP spid="20"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p:nvPr/>
        </p:nvSpPr>
        <p:spPr>
          <a:xfrm>
            <a:off x="0" y="0"/>
            <a:ext cx="2795270" cy="521970"/>
          </a:xfrm>
          <a:prstGeom prst="rect">
            <a:avLst/>
          </a:prstGeom>
          <a:solidFill>
            <a:srgbClr val="FFFF00"/>
          </a:solidFill>
        </p:spPr>
        <p:txBody>
          <a:bodyPr wrap="square">
            <a:spAutoFit/>
          </a:bodyPr>
          <a:lstStyle/>
          <a:p>
            <a:pPr lvl="0"/>
            <a:r>
              <a:rPr lang="zh-CN" altLang="zh-CN" sz="2800" b="1">
                <a:solidFill>
                  <a:srgbClr val="FF0000"/>
                </a:solidFill>
                <a:latin typeface="黑体" panose="02010609060101010101" charset="-122"/>
                <a:ea typeface="黑体" panose="02010609060101010101" charset="-122"/>
                <a:cs typeface="黑体" panose="02010609060101010101" charset="-122"/>
              </a:rPr>
              <a:t>宏观调控的背景</a:t>
            </a:r>
            <a:endParaRPr lang="zh-CN" altLang="zh-CN" sz="2800" b="1">
              <a:solidFill>
                <a:srgbClr val="FF0000"/>
              </a:solidFill>
              <a:latin typeface="黑体" charset="-122"/>
              <a:ea typeface="黑体" charset="-122"/>
              <a:cs typeface="黑体" panose="02010609060101010101" charset="-122"/>
            </a:endParaRPr>
          </a:p>
        </p:txBody>
      </p:sp>
      <p:sp>
        <p:nvSpPr>
          <p:cNvPr id="2" name="文本框 1"/>
          <p:cNvSpPr txBox="1"/>
          <p:nvPr/>
        </p:nvSpPr>
        <p:spPr>
          <a:xfrm>
            <a:off x="426085" y="871855"/>
            <a:ext cx="10285730" cy="460375"/>
          </a:xfrm>
          <a:prstGeom prst="rect">
            <a:avLst/>
          </a:prstGeom>
          <a:noFill/>
        </p:spPr>
        <p:txBody>
          <a:bodyPr wrap="square" rtlCol="0" anchor="t">
            <a:spAutoFit/>
          </a:bodyPr>
          <a:lstStyle/>
          <a:p>
            <a:r>
              <a:rPr lang="en-US" altLang="zh-CN" sz="2400" b="1">
                <a:solidFill>
                  <a:srgbClr val="FF0000"/>
                </a:solidFill>
                <a:latin typeface="黑体" panose="02010609060101010101" charset="-122"/>
                <a:ea typeface="黑体" panose="02010609060101010101" charset="-122"/>
                <a:cs typeface="黑体" panose="02010609060101010101" charset="-122"/>
              </a:rPr>
              <a:t>1.</a:t>
            </a:r>
            <a:r>
              <a:rPr lang="zh-CN" altLang="en-US" sz="2400" b="1" u="sng">
                <a:solidFill>
                  <a:srgbClr val="0070C0"/>
                </a:solidFill>
                <a:latin typeface="黑体" panose="02010609060101010101" charset="-122"/>
                <a:ea typeface="黑体" panose="02010609060101010101" charset="-122"/>
                <a:cs typeface="黑体" panose="02010609060101010101" charset="-122"/>
              </a:rPr>
              <a:t>（历史反思）</a:t>
            </a:r>
            <a:r>
              <a:rPr lang="zh-CN" altLang="en-US" sz="2400" b="1">
                <a:solidFill>
                  <a:srgbClr val="FF0000"/>
                </a:solidFill>
                <a:latin typeface="黑体" panose="02010609060101010101" charset="-122"/>
                <a:ea typeface="黑体" panose="02010609060101010101" charset="-122"/>
                <a:cs typeface="黑体" panose="02010609060101010101" charset="-122"/>
              </a:rPr>
              <a:t>1929—1933年的经济大危机，</a:t>
            </a:r>
            <a:r>
              <a:rPr lang="zh-CN" altLang="en-US" sz="2400" b="1">
                <a:solidFill>
                  <a:schemeClr val="tx1"/>
                </a:solidFill>
                <a:latin typeface="黑体" panose="02010609060101010101" charset="-122"/>
                <a:ea typeface="黑体" panose="02010609060101010101" charset="-122"/>
                <a:cs typeface="黑体" panose="02010609060101010101" charset="-122"/>
              </a:rPr>
              <a:t>暴露了</a:t>
            </a:r>
            <a:r>
              <a:rPr lang="zh-CN" altLang="en-US" sz="2400" b="1">
                <a:solidFill>
                  <a:srgbClr val="FF0000"/>
                </a:solidFill>
                <a:latin typeface="黑体" panose="02010609060101010101" charset="-122"/>
                <a:ea typeface="黑体" panose="02010609060101010101" charset="-122"/>
                <a:cs typeface="黑体" panose="02010609060101010101" charset="-122"/>
              </a:rPr>
              <a:t>自由放任</a:t>
            </a:r>
            <a:r>
              <a:rPr lang="zh-CN" altLang="en-US" sz="2400" b="1">
                <a:solidFill>
                  <a:schemeClr val="tx1"/>
                </a:solidFill>
                <a:latin typeface="黑体" panose="02010609060101010101" charset="-122"/>
                <a:ea typeface="黑体" panose="02010609060101010101" charset="-122"/>
                <a:cs typeface="黑体" panose="02010609060101010101" charset="-122"/>
              </a:rPr>
              <a:t>的弊病。</a:t>
            </a:r>
            <a:endParaRPr lang="zh-CN" altLang="en-US" sz="2400" b="1">
              <a:solidFill>
                <a:schemeClr val="tx1"/>
              </a:solidFill>
              <a:latin typeface="黑体" panose="02010609060101010101" charset="-122"/>
              <a:ea typeface="黑体" panose="02010609060101010101" charset="-122"/>
              <a:cs typeface="黑体" panose="02010609060101010101" charset="-122"/>
            </a:endParaRPr>
          </a:p>
        </p:txBody>
      </p:sp>
      <p:sp>
        <p:nvSpPr>
          <p:cNvPr id="22" name="文本框 21"/>
          <p:cNvSpPr txBox="1"/>
          <p:nvPr/>
        </p:nvSpPr>
        <p:spPr>
          <a:xfrm>
            <a:off x="426085" y="3484880"/>
            <a:ext cx="10775315" cy="460375"/>
          </a:xfrm>
          <a:prstGeom prst="rect">
            <a:avLst/>
          </a:prstGeom>
          <a:noFill/>
        </p:spPr>
        <p:txBody>
          <a:bodyPr wrap="square" rtlCol="0" anchor="t">
            <a:spAutoFit/>
          </a:bodyPr>
          <a:lstStyle/>
          <a:p>
            <a:r>
              <a:rPr lang="en-US" altLang="zh-CN" sz="2400" b="1">
                <a:solidFill>
                  <a:srgbClr val="FF0000"/>
                </a:solidFill>
                <a:latin typeface="黑体" panose="02010609060101010101" charset="-122"/>
                <a:ea typeface="黑体" panose="02010609060101010101" charset="-122"/>
                <a:cs typeface="黑体" panose="02010609060101010101" charset="-122"/>
              </a:rPr>
              <a:t>4.</a:t>
            </a:r>
            <a:r>
              <a:rPr lang="zh-CN" altLang="en-US" sz="2400" b="1" u="sng">
                <a:solidFill>
                  <a:srgbClr val="0070C0"/>
                </a:solidFill>
                <a:latin typeface="黑体" panose="02010609060101010101" charset="-122"/>
                <a:ea typeface="黑体" panose="02010609060101010101" charset="-122"/>
                <a:cs typeface="黑体" panose="02010609060101010101" charset="-122"/>
              </a:rPr>
              <a:t>（成功典范）</a:t>
            </a:r>
            <a:r>
              <a:rPr lang="zh-CN" altLang="en-US" sz="2400" b="1">
                <a:solidFill>
                  <a:srgbClr val="FF0000"/>
                </a:solidFill>
                <a:latin typeface="黑体" panose="02010609060101010101" charset="-122"/>
                <a:ea typeface="黑体" panose="02010609060101010101" charset="-122"/>
                <a:cs typeface="黑体" panose="02010609060101010101" charset="-122"/>
              </a:rPr>
              <a:t>罗斯福新政的成功经验</a:t>
            </a:r>
            <a:r>
              <a:rPr lang="zh-CN" altLang="en-US" sz="2400" b="1">
                <a:solidFill>
                  <a:schemeClr val="tx1"/>
                </a:solidFill>
                <a:latin typeface="黑体" panose="02010609060101010101" charset="-122"/>
                <a:ea typeface="黑体" panose="02010609060101010101" charset="-122"/>
                <a:cs typeface="黑体" panose="02010609060101010101" charset="-122"/>
              </a:rPr>
              <a:t>和</a:t>
            </a:r>
            <a:r>
              <a:rPr lang="zh-CN" altLang="en-US" sz="2400" b="1">
                <a:solidFill>
                  <a:srgbClr val="FF0000"/>
                </a:solidFill>
                <a:latin typeface="黑体" panose="02010609060101010101" charset="-122"/>
                <a:ea typeface="黑体" panose="02010609060101010101" charset="-122"/>
                <a:cs typeface="黑体" panose="02010609060101010101" charset="-122"/>
              </a:rPr>
              <a:t>凯恩斯主义的理论</a:t>
            </a:r>
            <a:r>
              <a:rPr lang="zh-CN" altLang="en-US" sz="2400" b="1">
                <a:solidFill>
                  <a:schemeClr val="tx1"/>
                </a:solidFill>
                <a:latin typeface="黑体" panose="02010609060101010101" charset="-122"/>
                <a:ea typeface="黑体" panose="02010609060101010101" charset="-122"/>
                <a:cs typeface="黑体" panose="02010609060101010101" charset="-122"/>
              </a:rPr>
              <a:t>影响。</a:t>
            </a:r>
            <a:endParaRPr lang="zh-CN" altLang="en-US" sz="2400" b="1">
              <a:solidFill>
                <a:schemeClr val="tx1"/>
              </a:solidFill>
              <a:latin typeface="黑体" panose="02010609060101010101" charset="-122"/>
              <a:ea typeface="黑体" panose="02010609060101010101" charset="-122"/>
              <a:cs typeface="黑体" panose="02010609060101010101" charset="-122"/>
            </a:endParaRPr>
          </a:p>
        </p:txBody>
      </p:sp>
      <p:sp>
        <p:nvSpPr>
          <p:cNvPr id="7" name="Text Box 3"/>
          <p:cNvSpPr txBox="1">
            <a:spLocks noChangeArrowheads="1"/>
          </p:cNvSpPr>
          <p:nvPr/>
        </p:nvSpPr>
        <p:spPr bwMode="auto">
          <a:xfrm>
            <a:off x="426085" y="2729865"/>
            <a:ext cx="11630660" cy="460375"/>
          </a:xfrm>
          <a:prstGeom prst="rect">
            <a:avLst/>
          </a:prstGeom>
          <a:noFill/>
          <a:ln w="9525" algn="ctr">
            <a:noFill/>
            <a:miter lim="800000"/>
          </a:ln>
          <a:effectLst/>
          <a:extLst>
            <a:ext uri="{909E8E84-426E-40DD-AFC4-6F175D3DCCD1}">
              <a14:hiddenFill xmlns:a14="http://schemas.microsoft.com/office/drawing/2010/main">
                <a:solidFill>
                  <a:srgbClr val="ED7D31">
                    <a:lumMod val="40000"/>
                    <a:lumOff val="60000"/>
                  </a:srgbClr>
                </a:solidFill>
              </a14:hiddenFill>
            </a:ext>
          </a:extLst>
        </p:spPr>
        <p:txBody>
          <a:bodyPr wrap="square">
            <a:spAutoFit/>
          </a:bodyPr>
          <a:lstStyle/>
          <a:p>
            <a:pPr marL="342900" indent="-342900">
              <a:lnSpc>
                <a:spcPct val="100000"/>
              </a:lnSpc>
              <a:spcBef>
                <a:spcPct val="20000"/>
              </a:spcBef>
            </a:pPr>
            <a:r>
              <a:rPr lang="en-US" altLang="zh-CN" sz="2400" b="1">
                <a:solidFill>
                  <a:srgbClr val="FF0000"/>
                </a:solidFill>
                <a:latin typeface="黑体" panose="02010609060101010101" charset="-122"/>
                <a:ea typeface="黑体" panose="02010609060101010101" charset="-122"/>
              </a:rPr>
              <a:t>3.</a:t>
            </a:r>
            <a:r>
              <a:rPr lang="zh-CN" altLang="en-US" sz="2400" b="1" u="sng">
                <a:solidFill>
                  <a:srgbClr val="0070C0"/>
                </a:solidFill>
                <a:latin typeface="黑体" panose="02010609060101010101" charset="-122"/>
                <a:ea typeface="黑体" panose="02010609060101010101" charset="-122"/>
              </a:rPr>
              <a:t>（积累经验）</a:t>
            </a:r>
            <a:r>
              <a:rPr lang="zh-CN" altLang="en-US" sz="2400" b="1">
                <a:solidFill>
                  <a:srgbClr val="FF0000"/>
                </a:solidFill>
                <a:latin typeface="黑体" panose="02010609060101010101" charset="-122"/>
                <a:ea typeface="黑体" panose="02010609060101010101" charset="-122"/>
              </a:rPr>
              <a:t>“二战”的特殊作用</a:t>
            </a:r>
            <a:r>
              <a:rPr lang="zh-CN" altLang="en-US" sz="2400" b="1">
                <a:latin typeface="黑体" panose="02010609060101010101" charset="-122"/>
                <a:ea typeface="黑体" panose="02010609060101010101" charset="-122"/>
              </a:rPr>
              <a:t>，对社会物质财富实行特殊调配政策，</a:t>
            </a:r>
            <a:r>
              <a:rPr lang="zh-CN" altLang="en-US" sz="2400" b="1">
                <a:solidFill>
                  <a:srgbClr val="0000FF"/>
                </a:solidFill>
                <a:latin typeface="黑体" panose="02010609060101010101" charset="-122"/>
                <a:ea typeface="黑体" panose="02010609060101010101" charset="-122"/>
              </a:rPr>
              <a:t>积累经验</a:t>
            </a:r>
            <a:endParaRPr lang="zh-CN" altLang="en-US" sz="2400" b="1">
              <a:solidFill>
                <a:srgbClr val="0000FF"/>
              </a:solidFill>
              <a:latin typeface="黑体" panose="02010609060101010101" charset="-122"/>
              <a:ea typeface="黑体" panose="02010609060101010101" charset="-122"/>
            </a:endParaRPr>
          </a:p>
        </p:txBody>
      </p:sp>
      <p:sp>
        <p:nvSpPr>
          <p:cNvPr id="8" name="文本框 7"/>
          <p:cNvSpPr txBox="1"/>
          <p:nvPr/>
        </p:nvSpPr>
        <p:spPr>
          <a:xfrm>
            <a:off x="426085" y="1411605"/>
            <a:ext cx="11631295" cy="977265"/>
          </a:xfrm>
          <a:prstGeom prst="rect">
            <a:avLst/>
          </a:prstGeom>
          <a:noFill/>
        </p:spPr>
        <p:txBody>
          <a:bodyPr wrap="square" rtlCol="0" anchor="t">
            <a:spAutoFit/>
          </a:bodyPr>
          <a:lstStyle/>
          <a:p>
            <a:pPr algn="l">
              <a:lnSpc>
                <a:spcPct val="120000"/>
              </a:lnSpc>
            </a:pPr>
            <a:r>
              <a:rPr lang="en-US" altLang="zh-CN" sz="2400" b="1" u="sng">
                <a:solidFill>
                  <a:srgbClr val="FF0000"/>
                </a:solidFill>
                <a:latin typeface="黑体" panose="02010609060101010101" charset="-122"/>
                <a:ea typeface="黑体" panose="02010609060101010101" charset="-122"/>
                <a:cs typeface="Times New Roman" panose="02020603050405020304" pitchFamily="18" charset="0"/>
                <a:sym typeface="+mn-ea"/>
              </a:rPr>
              <a:t>2.</a:t>
            </a:r>
            <a:r>
              <a:rPr lang="zh-CN" altLang="en-US" sz="2400" b="1" u="sng">
                <a:solidFill>
                  <a:srgbClr val="0070C0"/>
                </a:solidFill>
                <a:latin typeface="黑体" panose="02010609060101010101" charset="-122"/>
                <a:ea typeface="黑体" panose="02010609060101010101" charset="-122"/>
                <a:cs typeface="Times New Roman" panose="02020603050405020304" pitchFamily="18" charset="0"/>
                <a:sym typeface="+mn-ea"/>
              </a:rPr>
              <a:t>（惨痛教训与外部刺激）</a:t>
            </a:r>
            <a:r>
              <a:rPr lang="zh-CN" altLang="zh-CN" sz="2400" b="1">
                <a:solidFill>
                  <a:srgbClr val="FF0000"/>
                </a:solidFill>
                <a:latin typeface="黑体" panose="02010609060101010101" charset="-122"/>
                <a:ea typeface="黑体" panose="02010609060101010101" charset="-122"/>
                <a:cs typeface="Times New Roman" panose="02020603050405020304" pitchFamily="18" charset="0"/>
                <a:sym typeface="+mn-ea"/>
              </a:rPr>
              <a:t>第二次世界大战的生死存亡</a:t>
            </a:r>
            <a:r>
              <a:rPr lang="zh-CN" altLang="zh-CN" sz="2400" b="1" smtClean="0">
                <a:solidFill>
                  <a:srgbClr val="000000"/>
                </a:solidFill>
                <a:latin typeface="黑体" panose="02010609060101010101" charset="-122"/>
                <a:ea typeface="黑体" panose="02010609060101010101" charset="-122"/>
                <a:cs typeface="Times New Roman" panose="02020603050405020304" pitchFamily="18" charset="0"/>
                <a:sym typeface="+mn-ea"/>
              </a:rPr>
              <a:t>教训，</a:t>
            </a:r>
            <a:r>
              <a:rPr lang="zh-CN" altLang="zh-CN" sz="2400" b="1" u="sng" smtClean="0">
                <a:solidFill>
                  <a:srgbClr val="FF0000"/>
                </a:solidFill>
                <a:latin typeface="黑体" panose="02010609060101010101" charset="-122"/>
                <a:ea typeface="黑体" panose="02010609060101010101" charset="-122"/>
                <a:cs typeface="Times New Roman" panose="02020603050405020304" pitchFamily="18" charset="0"/>
                <a:sym typeface="+mn-ea"/>
              </a:rPr>
              <a:t>社会主义对资本主义的冲击和影响</a:t>
            </a:r>
            <a:r>
              <a:rPr lang="zh-CN" altLang="zh-CN" sz="2400" b="1" smtClean="0">
                <a:solidFill>
                  <a:srgbClr val="000000"/>
                </a:solidFill>
                <a:latin typeface="黑体" panose="02010609060101010101" charset="-122"/>
                <a:ea typeface="黑体" panose="02010609060101010101" charset="-122"/>
                <a:cs typeface="Times New Roman" panose="02020603050405020304" pitchFamily="18" charset="0"/>
                <a:sym typeface="+mn-ea"/>
              </a:rPr>
              <a:t>，迫使资本主义国家把稳定政治、经济和社会视为头等大事。</a:t>
            </a:r>
            <a:endParaRPr lang="zh-CN" altLang="en-US"/>
          </a:p>
        </p:txBody>
      </p:sp>
      <p:sp>
        <p:nvSpPr>
          <p:cNvPr id="20" name="文本框 19"/>
          <p:cNvSpPr txBox="1"/>
          <p:nvPr/>
        </p:nvSpPr>
        <p:spPr>
          <a:xfrm>
            <a:off x="426085" y="4240530"/>
            <a:ext cx="11169015" cy="829945"/>
          </a:xfrm>
          <a:prstGeom prst="rect">
            <a:avLst/>
          </a:prstGeom>
          <a:noFill/>
        </p:spPr>
        <p:txBody>
          <a:bodyPr wrap="square" rtlCol="0" anchor="t">
            <a:spAutoFit/>
          </a:bodyPr>
          <a:lstStyle/>
          <a:p>
            <a:r>
              <a:rPr lang="en-US" altLang="zh-CN" sz="2400" b="1" smtClean="0">
                <a:solidFill>
                  <a:srgbClr val="FF0000"/>
                </a:solidFill>
                <a:latin typeface="黑体" panose="02010609060101010101" charset="-122"/>
                <a:ea typeface="黑体" panose="02010609060101010101" charset="-122"/>
                <a:cs typeface="Times New Roman" panose="02020603050405020304" pitchFamily="18" charset="0"/>
              </a:rPr>
              <a:t>5.</a:t>
            </a:r>
            <a:r>
              <a:rPr lang="zh-CN" altLang="en-US" sz="2400" b="1" u="sng" smtClean="0">
                <a:solidFill>
                  <a:srgbClr val="0070C0"/>
                </a:solidFill>
                <a:latin typeface="黑体" panose="02010609060101010101" charset="-122"/>
                <a:ea typeface="黑体" panose="02010609060101010101" charset="-122"/>
                <a:cs typeface="Times New Roman" panose="02020603050405020304" pitchFamily="18" charset="0"/>
              </a:rPr>
              <a:t>（科技因素）</a:t>
            </a:r>
            <a:r>
              <a:rPr lang="zh-CN" altLang="zh-CN" sz="2400" b="1" smtClean="0">
                <a:solidFill>
                  <a:srgbClr val="FF0000"/>
                </a:solidFill>
                <a:latin typeface="黑体" panose="02010609060101010101" charset="-122"/>
                <a:ea typeface="黑体" panose="02010609060101010101" charset="-122"/>
                <a:cs typeface="Times New Roman" panose="02020603050405020304" pitchFamily="18" charset="0"/>
              </a:rPr>
              <a:t>第三次科技革命的高新科技</a:t>
            </a:r>
            <a:r>
              <a:rPr lang="zh-CN" altLang="zh-CN" sz="2400" b="1" smtClean="0">
                <a:solidFill>
                  <a:srgbClr val="000000"/>
                </a:solidFill>
                <a:latin typeface="黑体" panose="02010609060101010101" charset="-122"/>
                <a:ea typeface="黑体" panose="02010609060101010101" charset="-122"/>
                <a:cs typeface="Times New Roman" panose="02020603050405020304" pitchFamily="18" charset="0"/>
              </a:rPr>
              <a:t>需要国家</a:t>
            </a:r>
            <a:r>
              <a:rPr lang="zh-CN" altLang="zh-CN" sz="2400" b="1" smtClean="0">
                <a:solidFill>
                  <a:srgbClr val="FF0000"/>
                </a:solidFill>
                <a:latin typeface="黑体" panose="02010609060101010101" charset="-122"/>
                <a:ea typeface="黑体" panose="02010609060101010101" charset="-122"/>
                <a:cs typeface="Times New Roman" panose="02020603050405020304" pitchFamily="18" charset="0"/>
              </a:rPr>
              <a:t>投入巨资</a:t>
            </a:r>
            <a:r>
              <a:rPr lang="zh-CN" altLang="zh-CN" sz="2400" b="1" smtClean="0">
                <a:solidFill>
                  <a:srgbClr val="000000"/>
                </a:solidFill>
                <a:latin typeface="黑体" panose="02010609060101010101" charset="-122"/>
                <a:ea typeface="黑体" panose="02010609060101010101" charset="-122"/>
                <a:cs typeface="Times New Roman" panose="02020603050405020304" pitchFamily="18" charset="0"/>
              </a:rPr>
              <a:t>并进行协调和有效管理。</a:t>
            </a:r>
            <a:endParaRPr lang="zh-CN" altLang="zh-CN" sz="2400" b="1" smtClean="0">
              <a:solidFill>
                <a:srgbClr val="000000"/>
              </a:solidFill>
              <a:latin typeface="黑体" panose="02010609060101010101" charset="-122"/>
              <a:ea typeface="黑体" panose="02010609060101010101" charset="-122"/>
              <a:cs typeface="Times New Roman" panose="02020603050405020304" pitchFamily="18" charset="0"/>
            </a:endParaRP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linds(horizontal)">
                                      <p:cBhvr>
                                        <p:cTn id="12" dur="500"/>
                                        <p:tgtEl>
                                          <p:spTgt spid="2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500"/>
                                        <p:tgtEl>
                                          <p:spTgt spid="8"/>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blinds(horizontal)">
                                      <p:cBhvr>
                                        <p:cTn id="2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2" grpId="0"/>
      <p:bldP spid="7" grpId="0"/>
      <p:bldP spid="8" grpId="0"/>
      <p:bldP spid="20"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矩形 5"/>
          <p:cNvSpPr/>
          <p:nvPr/>
        </p:nvSpPr>
        <p:spPr>
          <a:xfrm>
            <a:off x="0" y="0"/>
            <a:ext cx="3794125" cy="521970"/>
          </a:xfrm>
          <a:prstGeom prst="rect">
            <a:avLst/>
          </a:prstGeom>
          <a:solidFill>
            <a:srgbClr val="FFFF00"/>
          </a:solidFill>
        </p:spPr>
        <p:txBody>
          <a:bodyPr wrap="square">
            <a:spAutoFit/>
          </a:bodyPr>
          <a:lstStyle/>
          <a:p>
            <a:pPr lvl="0"/>
            <a:r>
              <a:rPr lang="zh-CN" altLang="zh-CN" sz="2800" b="1">
                <a:solidFill>
                  <a:srgbClr val="FF0000"/>
                </a:solidFill>
                <a:latin typeface="楷体" panose="02010609060101010101" charset="-122"/>
                <a:ea typeface="楷体" panose="02010609060101010101" charset="-122"/>
                <a:cs typeface="黑体" panose="02010609060101010101" charset="-122"/>
              </a:rPr>
              <a:t>（二）国内的宏观调控</a:t>
            </a:r>
            <a:endParaRPr lang="zh-CN" altLang="zh-CN" sz="2800" b="1">
              <a:solidFill>
                <a:srgbClr val="FF0000"/>
              </a:solidFill>
              <a:latin typeface="楷体" panose="02010609060101010101" charset="-122"/>
              <a:ea typeface="楷体" panose="02010609060101010101" charset="-122"/>
              <a:cs typeface="黑体" panose="02010609060101010101" charset="-122"/>
            </a:endParaRPr>
          </a:p>
        </p:txBody>
      </p:sp>
      <p:sp>
        <p:nvSpPr>
          <p:cNvPr id="8" name="矩形 7"/>
          <p:cNvSpPr/>
          <p:nvPr/>
        </p:nvSpPr>
        <p:spPr>
          <a:xfrm>
            <a:off x="353658" y="1044127"/>
            <a:ext cx="11484996" cy="1586230"/>
          </a:xfrm>
          <a:prstGeom prst="rect">
            <a:avLst/>
          </a:prstGeom>
        </p:spPr>
        <p:txBody>
          <a:bodyPr wrap="square">
            <a:spAutoFit/>
          </a:bodyPr>
          <a:lstStyle/>
          <a:p>
            <a:pPr>
              <a:lnSpc>
                <a:spcPct val="70000"/>
              </a:lnSpc>
              <a:spcAft>
                <a:spcPts val="1200"/>
              </a:spcAft>
            </a:pPr>
            <a:r>
              <a:rPr lang="zh-CN" altLang="zh-CN" sz="2400" b="1">
                <a:latin typeface="楷体" panose="02010609060101010101" charset="-122"/>
                <a:ea typeface="楷体" panose="02010609060101010101" charset="-122"/>
                <a:cs typeface="微软雅黑" panose="020b0503020204020204" pitchFamily="34" charset="-122"/>
              </a:rPr>
              <a:t>措施</a:t>
            </a:r>
            <a:endParaRPr lang="zh-CN" altLang="zh-CN" sz="2400">
              <a:latin typeface="楷体" panose="02010609060101010101" charset="-122"/>
              <a:ea typeface="楷体" panose="02010609060101010101" charset="-122"/>
              <a:cs typeface="微软雅黑" panose="020b0503020204020204" pitchFamily="34" charset="-122"/>
            </a:endParaRPr>
          </a:p>
          <a:p>
            <a:pPr indent="133350">
              <a:lnSpc>
                <a:spcPct val="70000"/>
              </a:lnSpc>
              <a:spcAft>
                <a:spcPts val="1200"/>
              </a:spcAft>
            </a:pPr>
            <a:r>
              <a:rPr lang="zh-CN" altLang="en-US" sz="2400" b="1">
                <a:latin typeface="楷体" panose="02010609060101010101" charset="-122"/>
                <a:ea typeface="楷体" panose="02010609060101010101" charset="-122"/>
                <a:cs typeface="微软雅黑" panose="020b0503020204020204" pitchFamily="34" charset="-122"/>
              </a:rPr>
              <a:t>①</a:t>
            </a:r>
            <a:r>
              <a:rPr lang="zh-CN" altLang="en-US" sz="2400" b="1">
                <a:solidFill>
                  <a:srgbClr val="FF0000"/>
                </a:solidFill>
                <a:latin typeface="楷体" panose="02010609060101010101" charset="-122"/>
                <a:ea typeface="楷体" panose="02010609060101010101" charset="-122"/>
                <a:cs typeface="微软雅黑" panose="020b0503020204020204" pitchFamily="34" charset="-122"/>
              </a:rPr>
              <a:t>加大</a:t>
            </a:r>
            <a:r>
              <a:rPr lang="zh-CN" altLang="en-US" sz="2400" b="1">
                <a:latin typeface="楷体" panose="02010609060101010101" charset="-122"/>
                <a:ea typeface="楷体" panose="02010609060101010101" charset="-122"/>
                <a:cs typeface="微软雅黑" panose="020b0503020204020204" pitchFamily="34" charset="-122"/>
              </a:rPr>
              <a:t>政府在公共事业领域的</a:t>
            </a:r>
            <a:r>
              <a:rPr lang="zh-CN" altLang="en-US" sz="2400" b="1">
                <a:solidFill>
                  <a:srgbClr val="FF0000"/>
                </a:solidFill>
                <a:latin typeface="楷体" panose="02010609060101010101" charset="-122"/>
                <a:ea typeface="楷体" panose="02010609060101010101" charset="-122"/>
                <a:cs typeface="微软雅黑" panose="020b0503020204020204" pitchFamily="34" charset="-122"/>
              </a:rPr>
              <a:t>开支</a:t>
            </a:r>
            <a:r>
              <a:rPr lang="zh-CN" altLang="en-US" sz="2400" b="1">
                <a:latin typeface="楷体" panose="02010609060101010101" charset="-122"/>
                <a:ea typeface="楷体" panose="02010609060101010101" charset="-122"/>
                <a:cs typeface="微软雅黑" panose="020b0503020204020204" pitchFamily="34" charset="-122"/>
              </a:rPr>
              <a:t>，</a:t>
            </a:r>
            <a:r>
              <a:rPr lang="zh-CN" altLang="en-US" sz="2400" b="1">
                <a:solidFill>
                  <a:srgbClr val="FF0000"/>
                </a:solidFill>
                <a:latin typeface="楷体" panose="02010609060101010101" charset="-122"/>
                <a:ea typeface="楷体" panose="02010609060101010101" charset="-122"/>
                <a:cs typeface="微软雅黑" panose="020b0503020204020204" pitchFamily="34" charset="-122"/>
              </a:rPr>
              <a:t>增加就业机会</a:t>
            </a:r>
            <a:r>
              <a:rPr lang="zh-CN" altLang="en-US" sz="2400" b="1">
                <a:latin typeface="楷体" panose="02010609060101010101" charset="-122"/>
                <a:ea typeface="楷体" panose="02010609060101010101" charset="-122"/>
                <a:cs typeface="微软雅黑" panose="020b0503020204020204" pitchFamily="34" charset="-122"/>
              </a:rPr>
              <a:t>、</a:t>
            </a:r>
            <a:r>
              <a:rPr lang="zh-CN" altLang="en-US" sz="2400" b="1">
                <a:solidFill>
                  <a:srgbClr val="FF0000"/>
                </a:solidFill>
                <a:latin typeface="楷体" panose="02010609060101010101" charset="-122"/>
                <a:ea typeface="楷体" panose="02010609060101010101" charset="-122"/>
                <a:cs typeface="微软雅黑" panose="020b0503020204020204" pitchFamily="34" charset="-122"/>
              </a:rPr>
              <a:t>刺激消费需求</a:t>
            </a:r>
            <a:r>
              <a:rPr lang="zh-CN" altLang="en-US" sz="2400" b="1">
                <a:latin typeface="楷体" panose="02010609060101010101" charset="-122"/>
                <a:ea typeface="楷体" panose="02010609060101010101" charset="-122"/>
                <a:cs typeface="微软雅黑" panose="020b0503020204020204" pitchFamily="34" charset="-122"/>
              </a:rPr>
              <a:t>；</a:t>
            </a:r>
            <a:endParaRPr lang="zh-CN" altLang="en-US" sz="2400" b="1">
              <a:latin typeface="楷体" panose="02010609060101010101" charset="-122"/>
              <a:ea typeface="楷体" panose="02010609060101010101" charset="-122"/>
              <a:cs typeface="微软雅黑" panose="020b0503020204020204" pitchFamily="34" charset="-122"/>
            </a:endParaRPr>
          </a:p>
          <a:p>
            <a:pPr indent="133350">
              <a:lnSpc>
                <a:spcPct val="70000"/>
              </a:lnSpc>
              <a:spcAft>
                <a:spcPts val="1200"/>
              </a:spcAft>
            </a:pPr>
            <a:r>
              <a:rPr lang="zh-CN" altLang="en-US" sz="2400" b="1">
                <a:latin typeface="楷体" panose="02010609060101010101" charset="-122"/>
                <a:ea typeface="楷体" panose="02010609060101010101" charset="-122"/>
                <a:cs typeface="微软雅黑" panose="020b0503020204020204" pitchFamily="34" charset="-122"/>
              </a:rPr>
              <a:t>②制定</a:t>
            </a:r>
            <a:r>
              <a:rPr lang="zh-CN" altLang="en-US" sz="2400" b="1">
                <a:solidFill>
                  <a:srgbClr val="FF0000"/>
                </a:solidFill>
                <a:latin typeface="楷体" panose="02010609060101010101" charset="-122"/>
                <a:ea typeface="楷体" panose="02010609060101010101" charset="-122"/>
                <a:cs typeface="微软雅黑" panose="020b0503020204020204" pitchFamily="34" charset="-122"/>
              </a:rPr>
              <a:t>经济计划</a:t>
            </a:r>
            <a:r>
              <a:rPr lang="zh-CN" altLang="en-US" sz="2400" b="1">
                <a:latin typeface="楷体" panose="02010609060101010101" charset="-122"/>
                <a:ea typeface="楷体" panose="02010609060101010101" charset="-122"/>
                <a:cs typeface="微软雅黑" panose="020b0503020204020204" pitchFamily="34" charset="-122"/>
              </a:rPr>
              <a:t>，促进</a:t>
            </a:r>
            <a:r>
              <a:rPr lang="zh-CN" altLang="en-US" sz="2400" b="1">
                <a:solidFill>
                  <a:srgbClr val="FF0000"/>
                </a:solidFill>
                <a:latin typeface="楷体" panose="02010609060101010101" charset="-122"/>
                <a:ea typeface="楷体" panose="02010609060101010101" charset="-122"/>
                <a:cs typeface="微软雅黑" panose="020b0503020204020204" pitchFamily="34" charset="-122"/>
              </a:rPr>
              <a:t>经济协调发展</a:t>
            </a:r>
            <a:r>
              <a:rPr lang="zh-CN" altLang="en-US" sz="2400" b="1">
                <a:latin typeface="楷体" panose="02010609060101010101" charset="-122"/>
                <a:ea typeface="楷体" panose="02010609060101010101" charset="-122"/>
                <a:cs typeface="微软雅黑" panose="020b0503020204020204" pitchFamily="34" charset="-122"/>
              </a:rPr>
              <a:t>；</a:t>
            </a:r>
            <a:endParaRPr lang="zh-CN" altLang="en-US" sz="2400" b="1">
              <a:latin typeface="楷体" panose="02010609060101010101" charset="-122"/>
              <a:ea typeface="楷体" panose="02010609060101010101" charset="-122"/>
              <a:cs typeface="微软雅黑" panose="020b0503020204020204" pitchFamily="34" charset="-122"/>
            </a:endParaRPr>
          </a:p>
          <a:p>
            <a:pPr indent="133350">
              <a:lnSpc>
                <a:spcPct val="70000"/>
              </a:lnSpc>
              <a:spcAft>
                <a:spcPts val="1200"/>
              </a:spcAft>
            </a:pPr>
            <a:r>
              <a:rPr lang="zh-CN" altLang="en-US" sz="2400" b="1">
                <a:latin typeface="楷体" panose="02010609060101010101" charset="-122"/>
                <a:ea typeface="楷体" panose="02010609060101010101" charset="-122"/>
                <a:cs typeface="微软雅黑" panose="020b0503020204020204" pitchFamily="34" charset="-122"/>
              </a:rPr>
              <a:t>③利用</a:t>
            </a:r>
            <a:r>
              <a:rPr lang="zh-CN" altLang="en-US" sz="2400" b="1">
                <a:solidFill>
                  <a:srgbClr val="FF0000"/>
                </a:solidFill>
                <a:latin typeface="楷体" panose="02010609060101010101" charset="-122"/>
                <a:ea typeface="楷体" panose="02010609060101010101" charset="-122"/>
                <a:cs typeface="微软雅黑" panose="020b0503020204020204" pitchFamily="34" charset="-122"/>
              </a:rPr>
              <a:t>信贷</a:t>
            </a:r>
            <a:r>
              <a:rPr lang="zh-CN" altLang="en-US" sz="2400" b="1">
                <a:latin typeface="楷体" panose="02010609060101010101" charset="-122"/>
                <a:ea typeface="楷体" panose="02010609060101010101" charset="-122"/>
                <a:cs typeface="微软雅黑" panose="020b0503020204020204" pitchFamily="34" charset="-122"/>
              </a:rPr>
              <a:t>、</a:t>
            </a:r>
            <a:r>
              <a:rPr lang="zh-CN" altLang="en-US" sz="2400" b="1">
                <a:solidFill>
                  <a:srgbClr val="FF0000"/>
                </a:solidFill>
                <a:latin typeface="楷体" panose="02010609060101010101" charset="-122"/>
                <a:ea typeface="楷体" panose="02010609060101010101" charset="-122"/>
                <a:cs typeface="微软雅黑" panose="020b0503020204020204" pitchFamily="34" charset="-122"/>
              </a:rPr>
              <a:t>利率</a:t>
            </a:r>
            <a:r>
              <a:rPr lang="zh-CN" altLang="en-US" sz="2400" b="1">
                <a:latin typeface="楷体" panose="02010609060101010101" charset="-122"/>
                <a:ea typeface="楷体" panose="02010609060101010101" charset="-122"/>
                <a:cs typeface="微软雅黑" panose="020b0503020204020204" pitchFamily="34" charset="-122"/>
              </a:rPr>
              <a:t>、</a:t>
            </a:r>
            <a:r>
              <a:rPr lang="zh-CN" altLang="en-US" sz="2400" b="1">
                <a:solidFill>
                  <a:srgbClr val="FF0000"/>
                </a:solidFill>
                <a:latin typeface="楷体" panose="02010609060101010101" charset="-122"/>
                <a:ea typeface="楷体" panose="02010609060101010101" charset="-122"/>
                <a:cs typeface="微软雅黑" panose="020b0503020204020204" pitchFamily="34" charset="-122"/>
              </a:rPr>
              <a:t>税收</a:t>
            </a:r>
            <a:r>
              <a:rPr lang="zh-CN" altLang="en-US" sz="2400" b="1">
                <a:latin typeface="楷体" panose="02010609060101010101" charset="-122"/>
                <a:ea typeface="楷体" panose="02010609060101010101" charset="-122"/>
                <a:cs typeface="微软雅黑" panose="020b0503020204020204" pitchFamily="34" charset="-122"/>
              </a:rPr>
              <a:t>等经济杠杆实施</a:t>
            </a:r>
            <a:r>
              <a:rPr lang="zh-CN" altLang="en-US" sz="2400" b="1">
                <a:solidFill>
                  <a:srgbClr val="FF0000"/>
                </a:solidFill>
                <a:latin typeface="楷体" panose="02010609060101010101" charset="-122"/>
                <a:ea typeface="楷体" panose="02010609060101010101" charset="-122"/>
                <a:cs typeface="微软雅黑" panose="020b0503020204020204" pitchFamily="34" charset="-122"/>
              </a:rPr>
              <a:t>宏观调控。</a:t>
            </a:r>
            <a:endParaRPr lang="zh-CN" altLang="en-US" sz="2400" b="1">
              <a:latin typeface="楷体" panose="02010609060101010101" charset="-122"/>
              <a:ea typeface="楷体" panose="02010609060101010101" charset="-122"/>
              <a:cs typeface="微软雅黑" panose="020b0503020204020204" pitchFamily="34" charset="-122"/>
            </a:endParaRPr>
          </a:p>
        </p:txBody>
      </p:sp>
      <p:pic>
        <p:nvPicPr>
          <p:cNvPr id="9" name="图片 8"/>
          <p:cNvPicPr>
            <a:picLocks noChangeAspect="1"/>
          </p:cNvPicPr>
          <p:nvPr>
            <p:custDataLst>
              <p:tags r:id="rId3"/>
            </p:custDataLst>
          </p:nvPr>
        </p:nvPicPr>
        <p:blipFill>
          <a:blip r:embed="rId2"/>
          <a:stretch>
            <a:fillRect/>
          </a:stretch>
        </p:blipFill>
        <p:spPr>
          <a:xfrm>
            <a:off x="490855" y="2864485"/>
            <a:ext cx="10944225" cy="3924300"/>
          </a:xfrm>
          <a:prstGeom prst="rect">
            <a:avLst/>
          </a:prstGeom>
        </p:spPr>
      </p:pic>
      <p:sp>
        <p:nvSpPr>
          <p:cNvPr id="10" name="文本框 9"/>
          <p:cNvSpPr txBox="1"/>
          <p:nvPr/>
        </p:nvSpPr>
        <p:spPr>
          <a:xfrm>
            <a:off x="7930515" y="1779905"/>
            <a:ext cx="3806825" cy="1198880"/>
          </a:xfrm>
          <a:prstGeom prst="rect">
            <a:avLst/>
          </a:prstGeom>
          <a:solidFill>
            <a:srgbClr val="FFFF00"/>
          </a:solidFill>
        </p:spPr>
        <p:txBody>
          <a:bodyPr wrap="square" rtlCol="0" anchor="t">
            <a:spAutoFit/>
          </a:bodyPr>
          <a:lstStyle/>
          <a:p>
            <a:r>
              <a:rPr lang="zh-CN" altLang="en-US" b="1">
                <a:solidFill>
                  <a:srgbClr val="FF0000"/>
                </a:solidFill>
                <a:latin typeface="黑体" panose="02010609060101010101" charset="-122"/>
                <a:ea typeface="黑体" panose="02010609060101010101" charset="-122"/>
              </a:rPr>
              <a:t>特点：</a:t>
            </a:r>
            <a:r>
              <a:rPr lang="zh-CN" altLang="en-US" b="1">
                <a:solidFill>
                  <a:schemeClr val="tx1">
                    <a:lumMod val="75000"/>
                    <a:lumOff val="25000"/>
                  </a:schemeClr>
                </a:solidFill>
                <a:latin typeface="黑体" panose="02010609060101010101" charset="-122"/>
                <a:ea typeface="黑体" panose="02010609060101010101" charset="-122"/>
              </a:rPr>
              <a:t>二战后，资本主义国家进行了不同程度的以</a:t>
            </a:r>
            <a:r>
              <a:rPr lang="zh-CN" altLang="en-US" b="1" u="sng">
                <a:solidFill>
                  <a:srgbClr val="FF0000"/>
                </a:solidFill>
                <a:latin typeface="黑体" panose="02010609060101010101" charset="-122"/>
                <a:ea typeface="黑体" panose="02010609060101010101" charset="-122"/>
              </a:rPr>
              <a:t>市场经济</a:t>
            </a:r>
            <a:r>
              <a:rPr lang="zh-CN" altLang="en-US" b="1">
                <a:solidFill>
                  <a:srgbClr val="FF0000"/>
                </a:solidFill>
                <a:latin typeface="黑体" panose="02010609060101010101" charset="-122"/>
                <a:ea typeface="黑体" panose="02010609060101010101" charset="-122"/>
              </a:rPr>
              <a:t>为</a:t>
            </a:r>
            <a:r>
              <a:rPr lang="zh-CN" altLang="en-US" b="1">
                <a:solidFill>
                  <a:schemeClr val="tx1">
                    <a:lumMod val="75000"/>
                    <a:lumOff val="25000"/>
                  </a:schemeClr>
                </a:solidFill>
                <a:latin typeface="黑体" panose="02010609060101010101" charset="-122"/>
                <a:ea typeface="黑体" panose="02010609060101010101" charset="-122"/>
              </a:rPr>
              <a:t>基础、以强化</a:t>
            </a:r>
            <a:r>
              <a:rPr lang="zh-CN" altLang="en-US" b="1">
                <a:solidFill>
                  <a:srgbClr val="FF0000"/>
                </a:solidFill>
                <a:latin typeface="黑体" panose="02010609060101010101" charset="-122"/>
                <a:ea typeface="黑体" panose="02010609060101010101" charset="-122"/>
              </a:rPr>
              <a:t>国家干预为核心的调整</a:t>
            </a:r>
            <a:r>
              <a:rPr lang="zh-CN" altLang="en-US" b="1">
                <a:solidFill>
                  <a:schemeClr val="tx1">
                    <a:lumMod val="75000"/>
                    <a:lumOff val="25000"/>
                  </a:schemeClr>
                </a:solidFill>
                <a:latin typeface="黑体" panose="02010609060101010101" charset="-122"/>
                <a:ea typeface="黑体" panose="02010609060101010101" charset="-122"/>
              </a:rPr>
              <a:t>，谋求资本主义的生存发展。</a:t>
            </a:r>
            <a:endParaRPr lang="zh-CN" altLang="en-US" b="1">
              <a:solidFill>
                <a:schemeClr val="tx1">
                  <a:lumMod val="75000"/>
                  <a:lumOff val="25000"/>
                </a:schemeClr>
              </a:solidFill>
              <a:latin typeface="黑体" charset="-122"/>
              <a:ea typeface="黑体" charset="-122"/>
            </a:endParaRPr>
          </a:p>
        </p:txBody>
      </p:sp>
      <p:sp>
        <p:nvSpPr>
          <p:cNvPr id="11" name="文本框 10"/>
          <p:cNvSpPr txBox="1"/>
          <p:nvPr/>
        </p:nvSpPr>
        <p:spPr>
          <a:xfrm>
            <a:off x="930275" y="5482590"/>
            <a:ext cx="9975215" cy="645160"/>
          </a:xfrm>
          <a:prstGeom prst="rect">
            <a:avLst/>
          </a:prstGeom>
          <a:solidFill>
            <a:srgbClr val="FFFF00"/>
          </a:solidFill>
        </p:spPr>
        <p:txBody>
          <a:bodyPr wrap="square" rtlCol="0" anchor="t">
            <a:spAutoFit/>
          </a:bodyPr>
          <a:lstStyle/>
          <a:p>
            <a:r>
              <a:rPr lang="zh-CN" altLang="en-US" b="1">
                <a:solidFill>
                  <a:srgbClr val="FF0000"/>
                </a:solidFill>
                <a:latin typeface="黑体" panose="02010609060101010101" charset="-122"/>
                <a:ea typeface="黑体" panose="02010609060101010101" charset="-122"/>
              </a:rPr>
              <a:t>实质：战后资本主义国家的宏观调控（或战后资本主义新变化），所触及的主要是统治的手段和方法，并没有克服资本主义的基本矛盾——生产社会生产资料私人占有制之间的矛盾。</a:t>
            </a:r>
            <a:endParaRPr lang="zh-CN" altLang="en-US" b="1">
              <a:solidFill>
                <a:srgbClr val="FF0000"/>
              </a:solidFill>
              <a:latin typeface="黑体" charset="-122"/>
              <a:ea typeface="黑体" charset="-122"/>
            </a:endParaRPr>
          </a:p>
        </p:txBody>
      </p:sp>
      <p:sp>
        <p:nvSpPr>
          <p:cNvPr id="5" name="文本框 4"/>
          <p:cNvSpPr txBox="1"/>
          <p:nvPr/>
        </p:nvSpPr>
        <p:spPr>
          <a:xfrm>
            <a:off x="1068705" y="583565"/>
            <a:ext cx="6699885" cy="460375"/>
          </a:xfrm>
          <a:prstGeom prst="rect">
            <a:avLst/>
          </a:prstGeom>
          <a:noFill/>
        </p:spPr>
        <p:txBody>
          <a:bodyPr wrap="square" rtlCol="0" anchor="t">
            <a:spAutoFit/>
          </a:bodyPr>
          <a:lstStyle/>
          <a:p>
            <a:r>
              <a:rPr lang="zh-CN" altLang="en-US" sz="2400" b="1">
                <a:solidFill>
                  <a:srgbClr val="FF0000"/>
                </a:solidFill>
                <a:latin typeface="黑体" panose="02010609060101010101" charset="-122"/>
                <a:ea typeface="黑体" panose="02010609060101010101" charset="-122"/>
                <a:cs typeface="黑体" panose="02010609060101010101" charset="-122"/>
              </a:rPr>
              <a:t>二战后到20世纪70年代   ——国家干预的增加</a:t>
            </a:r>
            <a:endParaRPr lang="zh-CN" altLang="en-US" sz="2400" b="1">
              <a:solidFill>
                <a:srgbClr val="FF0000"/>
              </a:solidFill>
              <a:latin typeface="黑体" panose="02010609060101010101" charset="-122"/>
              <a:ea typeface="黑体" panose="02010609060101010101" charset="-122"/>
              <a:cs typeface="黑体" panose="02010609060101010101" charset="-122"/>
            </a:endParaRPr>
          </a:p>
        </p:txBody>
      </p:sp>
      <p:sp>
        <p:nvSpPr>
          <p:cNvPr id="2" name="文本框 1"/>
          <p:cNvSpPr txBox="1"/>
          <p:nvPr/>
        </p:nvSpPr>
        <p:spPr>
          <a:xfrm>
            <a:off x="7950200" y="645160"/>
            <a:ext cx="3484880" cy="398780"/>
          </a:xfrm>
          <a:prstGeom prst="rect">
            <a:avLst/>
          </a:prstGeom>
          <a:solidFill>
            <a:srgbClr val="FFFF00"/>
          </a:solidFill>
        </p:spPr>
        <p:txBody>
          <a:bodyPr wrap="none" rtlCol="0" anchor="t">
            <a:spAutoFit/>
          </a:bodyPr>
          <a:lstStyle/>
          <a:p>
            <a:r>
              <a:rPr lang="zh-CN" altLang="en-US" sz="2000" b="1">
                <a:solidFill>
                  <a:srgbClr val="FF0000"/>
                </a:solidFill>
                <a:sym typeface="+mn-ea"/>
              </a:rPr>
              <a:t>（国家垄断资本主义的发展）</a:t>
            </a:r>
            <a:endParaRPr lang="zh-CN" altLang="en-US" sz="2000" b="1">
              <a:solidFill>
                <a:srgbClr val="FF0000"/>
              </a:solidFill>
              <a:sym typeface="+mn-ea"/>
            </a:endParaRPr>
          </a:p>
        </p:txBody>
      </p:sp>
    </p:spTree>
    <p:custDataLst>
      <p:tags r:id="rId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500"/>
                                        <p:tgtEl>
                                          <p:spTgt spid="10"/>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linds(horizont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8" grpId="0"/>
      <p:bldP spid="10" grpId="0"/>
      <p:bldP spid="11"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文本框 6"/>
          <p:cNvSpPr txBox="1"/>
          <p:nvPr/>
        </p:nvSpPr>
        <p:spPr>
          <a:xfrm>
            <a:off x="238760" y="156210"/>
            <a:ext cx="3228975" cy="521970"/>
          </a:xfrm>
          <a:prstGeom prst="rect">
            <a:avLst/>
          </a:prstGeom>
          <a:noFill/>
        </p:spPr>
        <p:txBody>
          <a:bodyPr wrap="square" rtlCol="0" anchor="t">
            <a:spAutoFit/>
          </a:bodyPr>
          <a:lstStyle/>
          <a:p>
            <a:r>
              <a:rPr lang="zh-CN" altLang="en-US" sz="2800" b="1">
                <a:solidFill>
                  <a:srgbClr val="FF0000"/>
                </a:solidFill>
                <a:latin typeface="黑体" panose="02010609060101010101" charset="-122"/>
                <a:ea typeface="黑体" panose="02010609060101010101" charset="-122"/>
                <a:cs typeface="黑体" panose="02010609060101010101" charset="-122"/>
              </a:rPr>
              <a:t>20世纪70年代以后</a:t>
            </a:r>
            <a:endParaRPr lang="zh-CN" altLang="en-US" sz="2800" b="1">
              <a:solidFill>
                <a:srgbClr val="FF0000"/>
              </a:solidFill>
              <a:latin typeface="黑体" charset="-122"/>
              <a:ea typeface="黑体" charset="-122"/>
              <a:cs typeface="黑体" panose="02010609060101010101" charset="-122"/>
            </a:endParaRPr>
          </a:p>
        </p:txBody>
      </p:sp>
      <p:graphicFrame>
        <p:nvGraphicFramePr>
          <p:cNvPr id="12" name="Group 33"/>
          <p:cNvGraphicFramePr>
            <a:graphicFrameLocks noGrp="1"/>
          </p:cNvGraphicFramePr>
          <p:nvPr>
            <p:custDataLst>
              <p:tags r:id="rId2"/>
            </p:custDataLst>
          </p:nvPr>
        </p:nvGraphicFramePr>
        <p:xfrm>
          <a:off x="238660" y="867174"/>
          <a:ext cx="4865470" cy="2024050"/>
        </p:xfrm>
        <a:graphic>
          <a:graphicData uri="http://schemas.openxmlformats.org/drawingml/2006/table">
            <a:tbl>
              <a:tblPr/>
              <a:tblGrid>
                <a:gridCol w="2508701"/>
                <a:gridCol w="1200263"/>
                <a:gridCol w="1156506"/>
              </a:tblGrid>
              <a:tr h="821690">
                <a:tc>
                  <a:txBody>
                    <a:bodyPr vert="horz" wrap="square"/>
                    <a:lstStyle>
                      <a:lvl1pPr>
                        <a:spcBef>
                          <a:spcPct val="20000"/>
                        </a:spcBef>
                        <a:buClr>
                          <a:schemeClr val="bg2"/>
                        </a:buClr>
                        <a:buSzPct val="75000"/>
                        <a:buFont typeface="Wingdings" panose="05000000000000000000" pitchFamily="2" charset="2"/>
                        <a:defRPr sz="45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0000"/>
                        <a:buFont typeface="Wingdings" panose="05000000000000000000" pitchFamily="2" charset="2"/>
                        <a:defRPr sz="38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bg2"/>
                        </a:buClr>
                        <a:buSzPct val="65000"/>
                        <a:buFont typeface="Wingdings" panose="05000000000000000000" pitchFamily="2" charset="2"/>
                        <a:defRPr sz="32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70000"/>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r>
                        <a:rPr kumimoji="0" lang="zh-CN" altLang="en-US" sz="2400" b="1" i="0" u="none" strike="noStrike" cap="none" normalizeH="0" baseline="0">
                          <a:ln>
                            <a:noFill/>
                          </a:ln>
                          <a:solidFill>
                            <a:srgbClr val="171703"/>
                          </a:solidFill>
                          <a:effectLst/>
                          <a:latin typeface="黑体" panose="02010609060101010101" charset="-122"/>
                          <a:ea typeface="黑体" panose="02010609060101010101" charset="-122"/>
                        </a:rPr>
                        <a:t>主要资本主义国家经济发展</a:t>
                      </a:r>
                      <a:endParaRPr kumimoji="0" lang="zh-CN" altLang="zh-CN" sz="2400" b="1" i="0" u="none" strike="noStrike" cap="none" normalizeH="0" baseline="0">
                        <a:ln>
                          <a:noFill/>
                        </a:ln>
                        <a:solidFill>
                          <a:srgbClr val="171703"/>
                        </a:solidFill>
                        <a:effectLst/>
                        <a:latin typeface="黑体" charset="-122"/>
                        <a:ea typeface="黑体" charset="-122"/>
                      </a:endParaRPr>
                    </a:p>
                  </a:txBody>
                  <a:tcPr marL="89825" marR="89825" marT="44913" marB="449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vert="horz" wrap="square"/>
                    <a:lstStyle>
                      <a:lvl1pPr>
                        <a:spcBef>
                          <a:spcPct val="20000"/>
                        </a:spcBef>
                        <a:buClr>
                          <a:schemeClr val="bg2"/>
                        </a:buClr>
                        <a:buSzPct val="75000"/>
                        <a:buFont typeface="Wingdings" panose="05000000000000000000" pitchFamily="2" charset="2"/>
                        <a:defRPr sz="45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0000"/>
                        <a:buFont typeface="Wingdings" panose="05000000000000000000" pitchFamily="2" charset="2"/>
                        <a:defRPr sz="38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bg2"/>
                        </a:buClr>
                        <a:buSzPct val="65000"/>
                        <a:buFont typeface="Wingdings" panose="05000000000000000000" pitchFamily="2" charset="2"/>
                        <a:defRPr sz="32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70000"/>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anose="05000000000000000000" pitchFamily="2" charset="2"/>
                        <a:buNone/>
                      </a:pPr>
                      <a:r>
                        <a:rPr kumimoji="0" lang="en-US" altLang="zh-CN" sz="2400" b="1" i="0" u="none" strike="noStrike" cap="none" normalizeH="0" baseline="0">
                          <a:ln>
                            <a:noFill/>
                          </a:ln>
                          <a:solidFill>
                            <a:srgbClr val="171703"/>
                          </a:solidFill>
                          <a:effectLst/>
                          <a:latin typeface="黑体" panose="02010609060101010101" charset="-122"/>
                          <a:ea typeface="黑体" panose="02010609060101010101" charset="-122"/>
                          <a:cs typeface="Times New Roman" panose="02020603050405020304" pitchFamily="18" charset="0"/>
                        </a:rPr>
                        <a:t>1950-1973</a:t>
                      </a:r>
                      <a:endParaRPr kumimoji="0" lang="en-US" altLang="zh-CN" sz="2400" b="1" i="0" u="none" strike="noStrike" cap="none" normalizeH="0" baseline="0">
                        <a:ln>
                          <a:noFill/>
                        </a:ln>
                        <a:solidFill>
                          <a:srgbClr val="171703"/>
                        </a:solidFill>
                        <a:effectLst/>
                        <a:latin typeface="黑体" panose="02010609060101010101" charset="-122"/>
                        <a:ea typeface="黑体" panose="02010609060101010101" charset="-122"/>
                        <a:cs typeface="Times New Roman" panose="02020603050405020304" pitchFamily="18" charset="0"/>
                      </a:endParaRPr>
                    </a:p>
                  </a:txBody>
                  <a:tcPr marL="89825" marR="89825" marT="44913" marB="449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vert="horz" wrap="square"/>
                    <a:lstStyle>
                      <a:lvl1pPr>
                        <a:spcBef>
                          <a:spcPct val="20000"/>
                        </a:spcBef>
                        <a:buClr>
                          <a:schemeClr val="bg2"/>
                        </a:buClr>
                        <a:buSzPct val="75000"/>
                        <a:buFont typeface="Wingdings" panose="05000000000000000000" pitchFamily="2" charset="2"/>
                        <a:defRPr sz="45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0000"/>
                        <a:buFont typeface="Wingdings" panose="05000000000000000000" pitchFamily="2" charset="2"/>
                        <a:defRPr sz="38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bg2"/>
                        </a:buClr>
                        <a:buSzPct val="65000"/>
                        <a:buFont typeface="Wingdings" panose="05000000000000000000" pitchFamily="2" charset="2"/>
                        <a:defRPr sz="32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70000"/>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anose="05000000000000000000" pitchFamily="2" charset="2"/>
                        <a:buNone/>
                      </a:pPr>
                      <a:r>
                        <a:rPr kumimoji="0" lang="en-US" altLang="zh-CN" sz="2400" b="1" i="0" u="none" strike="noStrike" cap="none" normalizeH="0" baseline="0">
                          <a:ln>
                            <a:noFill/>
                          </a:ln>
                          <a:solidFill>
                            <a:srgbClr val="171703"/>
                          </a:solidFill>
                          <a:effectLst/>
                          <a:latin typeface="黑体" panose="02010609060101010101" charset="-122"/>
                          <a:ea typeface="黑体" panose="02010609060101010101" charset="-122"/>
                          <a:cs typeface="Times New Roman" panose="02020603050405020304" pitchFamily="18" charset="0"/>
                        </a:rPr>
                        <a:t>1974-1982</a:t>
                      </a:r>
                      <a:endParaRPr kumimoji="0" lang="en-US" altLang="zh-CN" sz="2400" b="1" i="0" u="none" strike="noStrike" cap="none" normalizeH="0" baseline="0">
                        <a:ln>
                          <a:noFill/>
                        </a:ln>
                        <a:solidFill>
                          <a:srgbClr val="171703"/>
                        </a:solidFill>
                        <a:effectLst/>
                        <a:latin typeface="黑体" panose="02010609060101010101" charset="-122"/>
                        <a:ea typeface="黑体" panose="02010609060101010101" charset="-122"/>
                        <a:cs typeface="Times New Roman" panose="02020603050405020304" pitchFamily="18" charset="0"/>
                      </a:endParaRPr>
                    </a:p>
                  </a:txBody>
                  <a:tcPr marL="89825" marR="89825" marT="44913" marB="449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r>
              <a:tr h="484768">
                <a:tc>
                  <a:txBody>
                    <a:bodyPr vert="horz" wrap="square"/>
                    <a:lstStyle>
                      <a:lvl1pPr>
                        <a:spcBef>
                          <a:spcPct val="20000"/>
                        </a:spcBef>
                        <a:buClr>
                          <a:schemeClr val="bg2"/>
                        </a:buClr>
                        <a:buSzPct val="75000"/>
                        <a:buFont typeface="Wingdings" panose="05000000000000000000" pitchFamily="2" charset="2"/>
                        <a:defRPr sz="45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0000"/>
                        <a:buFont typeface="Wingdings" panose="05000000000000000000" pitchFamily="2" charset="2"/>
                        <a:defRPr sz="38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bg2"/>
                        </a:buClr>
                        <a:buSzPct val="65000"/>
                        <a:buFont typeface="Wingdings" panose="05000000000000000000" pitchFamily="2" charset="2"/>
                        <a:defRPr sz="32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70000"/>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anose="05000000000000000000" pitchFamily="2" charset="2"/>
                        <a:buNone/>
                      </a:pPr>
                      <a:r>
                        <a:rPr kumimoji="0" lang="zh-CN" altLang="en-US" sz="2000" b="1" i="0" u="none" strike="noStrike" cap="none" normalizeH="0" baseline="0">
                          <a:ln>
                            <a:noFill/>
                          </a:ln>
                          <a:solidFill>
                            <a:srgbClr val="171703"/>
                          </a:solidFill>
                          <a:effectLst/>
                          <a:latin typeface="宋体" panose="02010600030101010101" pitchFamily="2" charset="-122"/>
                          <a:ea typeface="宋体" panose="02010600030101010101" pitchFamily="2" charset="-122"/>
                        </a:rPr>
                        <a:t>国民生产总值年均增长率</a:t>
                      </a:r>
                      <a:endParaRPr kumimoji="0" lang="zh-CN" altLang="en-US" sz="2000" b="1" i="0" u="none" strike="noStrike" cap="none" normalizeH="0" baseline="0">
                        <a:ln>
                          <a:noFill/>
                        </a:ln>
                        <a:solidFill>
                          <a:srgbClr val="171703"/>
                        </a:solidFill>
                        <a:effectLst/>
                        <a:latin typeface="宋体" panose="02010600030101010101" pitchFamily="2" charset="-122"/>
                        <a:ea typeface="宋体" panose="02010600030101010101" pitchFamily="2" charset="-122"/>
                      </a:endParaRPr>
                    </a:p>
                  </a:txBody>
                  <a:tcPr marL="89825" marR="89825" marT="44913" marB="449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vert="horz" wrap="square"/>
                    <a:lstStyle>
                      <a:lvl1pPr>
                        <a:spcBef>
                          <a:spcPct val="20000"/>
                        </a:spcBef>
                        <a:buClr>
                          <a:schemeClr val="bg2"/>
                        </a:buClr>
                        <a:buSzPct val="75000"/>
                        <a:buFont typeface="Wingdings" panose="05000000000000000000" pitchFamily="2" charset="2"/>
                        <a:defRPr sz="45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0000"/>
                        <a:buFont typeface="Wingdings" panose="05000000000000000000" pitchFamily="2" charset="2"/>
                        <a:defRPr sz="38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bg2"/>
                        </a:buClr>
                        <a:buSzPct val="65000"/>
                        <a:buFont typeface="Wingdings" panose="05000000000000000000" pitchFamily="2" charset="2"/>
                        <a:defRPr sz="32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70000"/>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anose="05000000000000000000" pitchFamily="2" charset="2"/>
                        <a:buNone/>
                      </a:pPr>
                      <a:r>
                        <a:rPr kumimoji="0" lang="en-US" altLang="zh-CN" sz="2400" b="1" i="0" u="none" strike="noStrike" cap="none" normalizeH="0" baseline="0">
                          <a:ln>
                            <a:noFill/>
                          </a:ln>
                          <a:solidFill>
                            <a:schemeClr val="tx1"/>
                          </a:solidFill>
                          <a:effectLst/>
                          <a:latin typeface="黑体" panose="02010609060101010101" charset="-122"/>
                          <a:ea typeface="黑体" panose="02010609060101010101" charset="-122"/>
                          <a:cs typeface="Times New Roman" panose="02020603050405020304" pitchFamily="18" charset="0"/>
                        </a:rPr>
                        <a:t>6%</a:t>
                      </a:r>
                      <a:endParaRPr kumimoji="0" lang="en-US" altLang="zh-CN" sz="2400" b="1" i="0" u="none" strike="noStrike" cap="none" normalizeH="0" baseline="0">
                        <a:ln>
                          <a:noFill/>
                        </a:ln>
                        <a:solidFill>
                          <a:schemeClr val="tx1"/>
                        </a:solidFill>
                        <a:effectLst/>
                        <a:latin typeface="黑体" panose="02010609060101010101" charset="-122"/>
                        <a:ea typeface="黑体" panose="02010609060101010101" charset="-122"/>
                        <a:cs typeface="Times New Roman" panose="02020603050405020304" pitchFamily="18" charset="0"/>
                      </a:endParaRPr>
                    </a:p>
                  </a:txBody>
                  <a:tcPr marL="89825" marR="89825" marT="44913" marB="449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vert="horz" wrap="square"/>
                    <a:lstStyle>
                      <a:lvl1pPr>
                        <a:spcBef>
                          <a:spcPct val="20000"/>
                        </a:spcBef>
                        <a:buClr>
                          <a:schemeClr val="bg2"/>
                        </a:buClr>
                        <a:buSzPct val="75000"/>
                        <a:buFont typeface="Wingdings" panose="05000000000000000000" pitchFamily="2" charset="2"/>
                        <a:defRPr sz="45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0000"/>
                        <a:buFont typeface="Wingdings" panose="05000000000000000000" pitchFamily="2" charset="2"/>
                        <a:defRPr sz="38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bg2"/>
                        </a:buClr>
                        <a:buSzPct val="65000"/>
                        <a:buFont typeface="Wingdings" panose="05000000000000000000" pitchFamily="2" charset="2"/>
                        <a:defRPr sz="32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70000"/>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anose="05000000000000000000" pitchFamily="2" charset="2"/>
                        <a:buNone/>
                      </a:pPr>
                      <a:r>
                        <a:rPr kumimoji="0" lang="en-US" altLang="zh-CN" sz="2400" b="1" i="0" u="none" strike="noStrike" cap="none" normalizeH="0" baseline="0">
                          <a:ln>
                            <a:noFill/>
                          </a:ln>
                          <a:solidFill>
                            <a:schemeClr val="tx1"/>
                          </a:solidFill>
                          <a:effectLst/>
                          <a:latin typeface="黑体" panose="02010609060101010101" charset="-122"/>
                          <a:ea typeface="黑体" panose="02010609060101010101" charset="-122"/>
                          <a:cs typeface="Times New Roman" panose="02020603050405020304" pitchFamily="18" charset="0"/>
                        </a:rPr>
                        <a:t>2.4%</a:t>
                      </a:r>
                      <a:endParaRPr kumimoji="0" lang="en-US" altLang="zh-CN" sz="2400" b="1" i="0" u="none" strike="noStrike" cap="none" normalizeH="0" baseline="0">
                        <a:ln>
                          <a:noFill/>
                        </a:ln>
                        <a:solidFill>
                          <a:schemeClr val="tx1"/>
                        </a:solidFill>
                        <a:effectLst/>
                        <a:latin typeface="黑体" charset="-122"/>
                        <a:ea typeface="黑体" charset="-122"/>
                        <a:cs typeface="Times New Roman" panose="02020603050405020304" pitchFamily="18" charset="0"/>
                      </a:endParaRPr>
                    </a:p>
                  </a:txBody>
                  <a:tcPr marL="89825" marR="89825" marT="44913" marB="449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r>
              <a:tr h="502934">
                <a:tc>
                  <a:txBody>
                    <a:bodyPr vert="horz" wrap="square"/>
                    <a:lstStyle>
                      <a:lvl1pPr>
                        <a:spcBef>
                          <a:spcPct val="20000"/>
                        </a:spcBef>
                        <a:buClr>
                          <a:schemeClr val="bg2"/>
                        </a:buClr>
                        <a:buSzPct val="75000"/>
                        <a:buFont typeface="Wingdings" panose="05000000000000000000" pitchFamily="2" charset="2"/>
                        <a:defRPr sz="45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0000"/>
                        <a:buFont typeface="Wingdings" panose="05000000000000000000" pitchFamily="2" charset="2"/>
                        <a:defRPr sz="38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bg2"/>
                        </a:buClr>
                        <a:buSzPct val="65000"/>
                        <a:buFont typeface="Wingdings" panose="05000000000000000000" pitchFamily="2" charset="2"/>
                        <a:defRPr sz="32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70000"/>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anose="05000000000000000000" pitchFamily="2" charset="2"/>
                        <a:buNone/>
                      </a:pPr>
                      <a:r>
                        <a:rPr kumimoji="0" lang="zh-CN" altLang="en-US" sz="2000" b="1" i="0" u="none" strike="noStrike" cap="none" normalizeH="0" baseline="0">
                          <a:ln>
                            <a:noFill/>
                          </a:ln>
                          <a:solidFill>
                            <a:srgbClr val="171703"/>
                          </a:solidFill>
                          <a:effectLst/>
                          <a:latin typeface="宋体" panose="02010600030101010101" pitchFamily="2" charset="-122"/>
                          <a:ea typeface="宋体" panose="02010600030101010101" pitchFamily="2" charset="-122"/>
                        </a:rPr>
                        <a:t>通货膨胀率</a:t>
                      </a:r>
                      <a:endParaRPr kumimoji="0" lang="zh-CN" altLang="en-US" sz="2000" b="1" i="0" u="none" strike="noStrike" cap="none" normalizeH="0" baseline="0">
                        <a:ln>
                          <a:noFill/>
                        </a:ln>
                        <a:solidFill>
                          <a:srgbClr val="171703"/>
                        </a:solidFill>
                        <a:effectLst/>
                        <a:latin typeface="宋体" pitchFamily="2" charset="-122"/>
                        <a:ea typeface="宋体" pitchFamily="2" charset="-122"/>
                      </a:endParaRPr>
                    </a:p>
                  </a:txBody>
                  <a:tcPr marL="89825" marR="89825" marT="44913" marB="449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vert="horz" wrap="square"/>
                    <a:lstStyle>
                      <a:lvl1pPr>
                        <a:spcBef>
                          <a:spcPct val="20000"/>
                        </a:spcBef>
                        <a:buClr>
                          <a:schemeClr val="bg2"/>
                        </a:buClr>
                        <a:buSzPct val="75000"/>
                        <a:buFont typeface="Wingdings" panose="05000000000000000000" pitchFamily="2" charset="2"/>
                        <a:defRPr sz="45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0000"/>
                        <a:buFont typeface="Wingdings" panose="05000000000000000000" pitchFamily="2" charset="2"/>
                        <a:defRPr sz="38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bg2"/>
                        </a:buClr>
                        <a:buSzPct val="65000"/>
                        <a:buFont typeface="Wingdings" panose="05000000000000000000" pitchFamily="2" charset="2"/>
                        <a:defRPr sz="32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70000"/>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anose="05000000000000000000" pitchFamily="2" charset="2"/>
                        <a:buNone/>
                      </a:pPr>
                      <a:r>
                        <a:rPr kumimoji="0" lang="en-US" altLang="zh-CN" sz="2400" b="1" i="0" u="none" strike="noStrike" cap="none" normalizeH="0" baseline="0">
                          <a:ln>
                            <a:noFill/>
                          </a:ln>
                          <a:solidFill>
                            <a:srgbClr val="171703"/>
                          </a:solidFill>
                          <a:effectLst/>
                          <a:latin typeface="黑体" panose="02010609060101010101" charset="-122"/>
                          <a:ea typeface="黑体" panose="02010609060101010101" charset="-122"/>
                          <a:cs typeface="Times New Roman" panose="02020603050405020304" pitchFamily="18" charset="0"/>
                        </a:rPr>
                        <a:t>3.4%</a:t>
                      </a:r>
                      <a:endParaRPr kumimoji="0" lang="en-US" altLang="zh-CN" sz="2400" b="1" i="0" u="none" strike="noStrike" cap="none" normalizeH="0" baseline="0">
                        <a:ln>
                          <a:noFill/>
                        </a:ln>
                        <a:solidFill>
                          <a:srgbClr val="171703"/>
                        </a:solidFill>
                        <a:effectLst/>
                        <a:latin typeface="黑体" panose="02010609060101010101" charset="-122"/>
                        <a:ea typeface="黑体" panose="02010609060101010101" charset="-122"/>
                        <a:cs typeface="Times New Roman" panose="02020603050405020304" pitchFamily="18" charset="0"/>
                      </a:endParaRPr>
                    </a:p>
                  </a:txBody>
                  <a:tcPr marL="89825" marR="89825" marT="44913" marB="449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vert="horz" wrap="square"/>
                    <a:lstStyle>
                      <a:lvl1pPr>
                        <a:spcBef>
                          <a:spcPct val="20000"/>
                        </a:spcBef>
                        <a:buClr>
                          <a:schemeClr val="bg2"/>
                        </a:buClr>
                        <a:buSzPct val="75000"/>
                        <a:buFont typeface="Wingdings" panose="05000000000000000000" pitchFamily="2" charset="2"/>
                        <a:defRPr sz="45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0000"/>
                        <a:buFont typeface="Wingdings" panose="05000000000000000000" pitchFamily="2" charset="2"/>
                        <a:defRPr sz="38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bg2"/>
                        </a:buClr>
                        <a:buSzPct val="65000"/>
                        <a:buFont typeface="Wingdings" panose="05000000000000000000" pitchFamily="2" charset="2"/>
                        <a:defRPr sz="32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70000"/>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bg2"/>
                        </a:buClr>
                        <a:buFont typeface="Wingdings" panose="05000000000000000000" pitchFamily="2" charset="2"/>
                        <a:defRPr sz="26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
                          <a:schemeClr val="bg2"/>
                        </a:buClr>
                        <a:buSzPct val="75000"/>
                        <a:buFont typeface="Wingdings" panose="05000000000000000000" pitchFamily="2" charset="2"/>
                        <a:buNone/>
                      </a:pPr>
                      <a:r>
                        <a:rPr kumimoji="0" lang="en-US" altLang="zh-CN" sz="2400" b="1" i="0" u="none" strike="noStrike" cap="none" normalizeH="0" baseline="0">
                          <a:ln>
                            <a:noFill/>
                          </a:ln>
                          <a:solidFill>
                            <a:srgbClr val="171703"/>
                          </a:solidFill>
                          <a:effectLst/>
                          <a:latin typeface="黑体" panose="02010609060101010101" charset="-122"/>
                          <a:ea typeface="黑体" panose="02010609060101010101" charset="-122"/>
                          <a:cs typeface="Times New Roman" panose="02020603050405020304" pitchFamily="18" charset="0"/>
                        </a:rPr>
                        <a:t>9.9%</a:t>
                      </a:r>
                      <a:endParaRPr kumimoji="0" lang="en-US" altLang="zh-CN" sz="2400" b="1" i="0" u="none" strike="noStrike" cap="none" normalizeH="0" baseline="0">
                        <a:ln>
                          <a:noFill/>
                        </a:ln>
                        <a:solidFill>
                          <a:srgbClr val="171703"/>
                        </a:solidFill>
                        <a:effectLst/>
                        <a:latin typeface="黑体" charset="-122"/>
                        <a:ea typeface="黑体" charset="-122"/>
                        <a:cs typeface="Times New Roman" panose="02020603050405020304" pitchFamily="18" charset="0"/>
                      </a:endParaRPr>
                    </a:p>
                  </a:txBody>
                  <a:tcPr marL="89825" marR="89825" marT="44913" marB="449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r>
            </a:tbl>
          </a:graphicData>
        </a:graphic>
      </p:graphicFrame>
      <p:pic>
        <p:nvPicPr>
          <p:cNvPr id="13" name="图片 12"/>
          <p:cNvPicPr>
            <a:picLocks noChangeAspect="1"/>
          </p:cNvPicPr>
          <p:nvPr/>
        </p:nvPicPr>
        <p:blipFill>
          <a:blip r:embed="rId3"/>
          <a:stretch>
            <a:fillRect/>
          </a:stretch>
        </p:blipFill>
        <p:spPr>
          <a:xfrm>
            <a:off x="6471920" y="601345"/>
            <a:ext cx="4994910" cy="2420620"/>
          </a:xfrm>
          <a:prstGeom prst="rect">
            <a:avLst/>
          </a:prstGeom>
        </p:spPr>
      </p:pic>
      <p:sp>
        <p:nvSpPr>
          <p:cNvPr id="15" name="下箭头 14"/>
          <p:cNvSpPr/>
          <p:nvPr/>
        </p:nvSpPr>
        <p:spPr>
          <a:xfrm>
            <a:off x="9711690" y="1259840"/>
            <a:ext cx="276860" cy="1824355"/>
          </a:xfrm>
          <a:prstGeom prst="downArrow">
            <a:avLst/>
          </a:prstGeom>
          <a:solidFill>
            <a:srgbClr val="FFFF00"/>
          </a:solidFill>
          <a:ln>
            <a:noFill/>
          </a:ln>
          <a:effectLst/>
        </p:spPr>
        <p:style>
          <a:lnRef idx="1">
            <a:schemeClr val="accent1"/>
          </a:lnRef>
          <a:fillRef idx="3">
            <a:schemeClr val="accent1"/>
          </a:fillRef>
          <a:effectRef idx="2">
            <a:schemeClr val="accent1"/>
          </a:effectRef>
          <a:fontRef idx="minor">
            <a:schemeClr val="lt1"/>
          </a:fontRef>
        </p:style>
        <p:txBody>
          <a:bodyPr lIns="121866" tIns="60933" rIns="121866" bIns="60933" rtlCol="0" anchor="ctr"/>
          <a:lstStyle/>
          <a:p>
            <a:pPr algn="ctr"/>
            <a:endParaRPr lang="zh-CN" altLang="en-US" sz="2400">
              <a:latin typeface="Open Sans Light"/>
            </a:endParaRPr>
          </a:p>
        </p:txBody>
      </p:sp>
      <p:sp>
        <p:nvSpPr>
          <p:cNvPr id="16" name="下箭头 15"/>
          <p:cNvSpPr/>
          <p:nvPr/>
        </p:nvSpPr>
        <p:spPr>
          <a:xfrm rot="10800000">
            <a:off x="10999470" y="1259840"/>
            <a:ext cx="222885" cy="1824355"/>
          </a:xfrm>
          <a:prstGeom prst="downArrow">
            <a:avLst/>
          </a:prstGeom>
          <a:solidFill>
            <a:srgbClr val="FF0000"/>
          </a:solid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lIns="121866" tIns="60933" rIns="121866" bIns="60933" rtlCol="0" anchor="ctr"/>
          <a:lstStyle/>
          <a:p>
            <a:pPr algn="ctr"/>
            <a:endParaRPr lang="zh-CN" altLang="en-US" sz="2400">
              <a:latin typeface="Open Sans Light"/>
            </a:endParaRPr>
          </a:p>
        </p:txBody>
      </p:sp>
      <p:sp>
        <p:nvSpPr>
          <p:cNvPr id="2" name="文本框 1"/>
          <p:cNvSpPr txBox="1"/>
          <p:nvPr/>
        </p:nvSpPr>
        <p:spPr>
          <a:xfrm>
            <a:off x="3606800" y="168910"/>
            <a:ext cx="2540000" cy="497205"/>
          </a:xfrm>
          <a:prstGeom prst="rect">
            <a:avLst/>
          </a:prstGeom>
          <a:solidFill>
            <a:srgbClr val="FFFF00"/>
          </a:solidFill>
        </p:spPr>
        <p:txBody>
          <a:bodyPr wrap="square" rtlCol="0" anchor="t">
            <a:spAutoFit/>
          </a:bodyPr>
          <a:lstStyle/>
          <a:p>
            <a:pPr>
              <a:lnSpc>
                <a:spcPct val="110000"/>
              </a:lnSpc>
            </a:pPr>
            <a:r>
              <a:rPr lang="zh-CN" altLang="en-US" sz="2400" b="1">
                <a:solidFill>
                  <a:srgbClr val="FF0000"/>
                </a:solidFill>
                <a:latin typeface="黑体" panose="02010609060101010101" charset="-122"/>
                <a:ea typeface="黑体" panose="02010609060101010101" charset="-122"/>
                <a:cs typeface="黑体" panose="02010609060101010101" charset="-122"/>
              </a:rPr>
              <a:t>“滞胀”现象</a:t>
            </a:r>
            <a:endParaRPr lang="zh-CN" altLang="en-US" sz="2400" b="1">
              <a:solidFill>
                <a:srgbClr val="FF0000"/>
              </a:solidFill>
              <a:latin typeface="黑体" panose="02010609060101010101" charset="-122"/>
              <a:ea typeface="黑体" panose="02010609060101010101" charset="-122"/>
              <a:cs typeface="黑体" panose="02010609060101010101" charset="-122"/>
            </a:endParaRPr>
          </a:p>
        </p:txBody>
      </p:sp>
      <p:sp>
        <p:nvSpPr>
          <p:cNvPr id="3" name="文本框 2"/>
          <p:cNvSpPr txBox="1"/>
          <p:nvPr/>
        </p:nvSpPr>
        <p:spPr>
          <a:xfrm>
            <a:off x="400685" y="3084195"/>
            <a:ext cx="9885045" cy="460375"/>
          </a:xfrm>
          <a:prstGeom prst="rect">
            <a:avLst/>
          </a:prstGeom>
          <a:noFill/>
        </p:spPr>
        <p:txBody>
          <a:bodyPr wrap="square" rtlCol="0" anchor="t">
            <a:spAutoFit/>
          </a:bodyPr>
          <a:lstStyle/>
          <a:p>
            <a:r>
              <a:rPr lang="zh-CN" altLang="en-US" sz="2400" b="1">
                <a:solidFill>
                  <a:srgbClr val="FF0000"/>
                </a:solidFill>
                <a:latin typeface="黑体" panose="02010609060101010101" charset="-122"/>
                <a:ea typeface="黑体" panose="02010609060101010101" charset="-122"/>
                <a:cs typeface="黑体" panose="02010609060101010101" charset="-122"/>
              </a:rPr>
              <a:t>措施：各国再次实行调整，</a:t>
            </a:r>
            <a:r>
              <a:rPr lang="zh-CN" altLang="en-US" sz="2400" b="1" u="sng">
                <a:solidFill>
                  <a:srgbClr val="0070C0"/>
                </a:solidFill>
                <a:latin typeface="黑体" panose="02010609060101010101" charset="-122"/>
                <a:ea typeface="黑体" panose="02010609060101010101" charset="-122"/>
                <a:cs typeface="黑体" panose="02010609060101010101" charset="-122"/>
              </a:rPr>
              <a:t>适当减少政府</a:t>
            </a:r>
            <a:r>
              <a:rPr lang="zh-CN" altLang="en-US" sz="2400" b="1">
                <a:solidFill>
                  <a:srgbClr val="FF0000"/>
                </a:solidFill>
                <a:latin typeface="黑体" panose="02010609060101010101" charset="-122"/>
                <a:ea typeface="黑体" panose="02010609060101010101" charset="-122"/>
                <a:cs typeface="黑体" panose="02010609060101010101" charset="-122"/>
              </a:rPr>
              <a:t>对经济的干预。</a:t>
            </a:r>
            <a:endParaRPr lang="zh-CN" altLang="en-US" sz="2400" b="1">
              <a:solidFill>
                <a:srgbClr val="FF0000"/>
              </a:solidFill>
              <a:latin typeface="黑体" panose="02010609060101010101" charset="-122"/>
              <a:ea typeface="黑体" panose="02010609060101010101" charset="-122"/>
              <a:cs typeface="黑体" panose="02010609060101010101" charset="-122"/>
            </a:endParaRPr>
          </a:p>
        </p:txBody>
      </p:sp>
      <p:grpSp>
        <p:nvGrpSpPr>
          <p:cNvPr id="10" name="组合 9"/>
          <p:cNvGrpSpPr/>
          <p:nvPr/>
        </p:nvGrpSpPr>
        <p:grpSpPr>
          <a:xfrm>
            <a:off x="476885" y="4066540"/>
            <a:ext cx="4674870" cy="2600960"/>
            <a:chOff x="751" y="6404"/>
            <a:chExt cx="7362" cy="4096"/>
          </a:xfrm>
        </p:grpSpPr>
        <p:sp>
          <p:nvSpPr>
            <p:cNvPr id="14" name="矩形 8"/>
            <p:cNvSpPr>
              <a:spLocks noChangeArrowheads="1"/>
            </p:cNvSpPr>
            <p:nvPr/>
          </p:nvSpPr>
          <p:spPr bwMode="auto">
            <a:xfrm>
              <a:off x="4287" y="7606"/>
              <a:ext cx="3827" cy="1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0" tIns="45700" rIns="91400" bIns="45700">
              <a:spAutoFit/>
            </a:bodyPr>
            <a:lstStyle/>
            <a:p>
              <a:pPr>
                <a:buFontTx/>
                <a:buNone/>
              </a:pPr>
              <a:r>
                <a:rPr lang="en-US" altLang="zh-CN" sz="2400" b="1">
                  <a:latin typeface="黑体" panose="02010609060101010101" charset="-122"/>
                  <a:ea typeface="黑体" panose="02010609060101010101" charset="-122"/>
                  <a:cs typeface="黑体" panose="02010609060101010101" charset="-122"/>
                </a:rPr>
                <a:t>1.</a:t>
              </a:r>
              <a:r>
                <a:rPr lang="zh-CN" altLang="zh-CN" sz="2400" b="1">
                  <a:latin typeface="黑体" panose="02010609060101010101" charset="-122"/>
                  <a:ea typeface="黑体" panose="02010609060101010101" charset="-122"/>
                  <a:cs typeface="黑体" panose="02010609060101010101" charset="-122"/>
                </a:rPr>
                <a:t>国企</a:t>
              </a:r>
              <a:r>
                <a:rPr lang="zh-CN" altLang="zh-CN" sz="2400" b="1">
                  <a:solidFill>
                    <a:srgbClr val="FF0000"/>
                  </a:solidFill>
                  <a:latin typeface="黑体" panose="02010609060101010101" charset="-122"/>
                  <a:ea typeface="黑体" panose="02010609060101010101" charset="-122"/>
                  <a:cs typeface="黑体" panose="02010609060101010101" charset="-122"/>
                </a:rPr>
                <a:t>私有化</a:t>
              </a:r>
              <a:endParaRPr lang="en-US" altLang="zh-CN" sz="2400" b="1">
                <a:solidFill>
                  <a:srgbClr val="FF0000"/>
                </a:solidFill>
                <a:latin typeface="黑体" charset="-122"/>
                <a:ea typeface="黑体" charset="-122"/>
                <a:cs typeface="黑体" panose="02010609060101010101" charset="-122"/>
              </a:endParaRPr>
            </a:p>
            <a:p>
              <a:pPr>
                <a:buFontTx/>
                <a:buNone/>
              </a:pPr>
              <a:r>
                <a:rPr lang="en-US" altLang="zh-CN" sz="2400" b="1">
                  <a:latin typeface="黑体" panose="02010609060101010101" charset="-122"/>
                  <a:ea typeface="黑体" panose="02010609060101010101" charset="-122"/>
                  <a:cs typeface="黑体" panose="02010609060101010101" charset="-122"/>
                </a:rPr>
                <a:t>2.</a:t>
              </a:r>
              <a:r>
                <a:rPr lang="zh-CN" altLang="en-US" sz="2400" b="1">
                  <a:solidFill>
                    <a:srgbClr val="FF0000"/>
                  </a:solidFill>
                  <a:latin typeface="黑体" panose="02010609060101010101" charset="-122"/>
                  <a:ea typeface="黑体" panose="02010609060101010101" charset="-122"/>
                  <a:cs typeface="黑体" panose="02010609060101010101" charset="-122"/>
                </a:rPr>
                <a:t>控制</a:t>
              </a:r>
              <a:r>
                <a:rPr lang="zh-CN" altLang="en-US" sz="2400" b="1">
                  <a:latin typeface="黑体" panose="02010609060101010101" charset="-122"/>
                  <a:ea typeface="黑体" panose="02010609060101010101" charset="-122"/>
                  <a:cs typeface="黑体" panose="02010609060101010101" charset="-122"/>
                </a:rPr>
                <a:t>货币</a:t>
              </a:r>
              <a:endParaRPr lang="en-US" altLang="zh-CN" sz="2400" b="1">
                <a:latin typeface="黑体" charset="-122"/>
                <a:ea typeface="黑体" charset="-122"/>
                <a:cs typeface="黑体" panose="02010609060101010101" charset="-122"/>
              </a:endParaRPr>
            </a:p>
            <a:p>
              <a:pPr>
                <a:buFontTx/>
                <a:buNone/>
              </a:pPr>
              <a:r>
                <a:rPr lang="en-US" altLang="zh-CN" sz="2400" b="1">
                  <a:latin typeface="黑体" panose="02010609060101010101" charset="-122"/>
                  <a:ea typeface="黑体" panose="02010609060101010101" charset="-122"/>
                  <a:cs typeface="黑体" panose="02010609060101010101" charset="-122"/>
                </a:rPr>
                <a:t>3.</a:t>
              </a:r>
              <a:r>
                <a:rPr lang="zh-CN" altLang="en-US" sz="2400" b="1">
                  <a:solidFill>
                    <a:srgbClr val="FF0000"/>
                  </a:solidFill>
                  <a:latin typeface="黑体" panose="02010609060101010101" charset="-122"/>
                  <a:ea typeface="黑体" panose="02010609060101010101" charset="-122"/>
                  <a:cs typeface="黑体" panose="02010609060101010101" charset="-122"/>
                </a:rPr>
                <a:t>削减</a:t>
              </a:r>
              <a:r>
                <a:rPr lang="zh-CN" altLang="en-US" sz="2400" b="1">
                  <a:latin typeface="黑体" panose="02010609060101010101" charset="-122"/>
                  <a:ea typeface="黑体" panose="02010609060101010101" charset="-122"/>
                  <a:cs typeface="黑体" panose="02010609060101010101" charset="-122"/>
                </a:rPr>
                <a:t>公共开支</a:t>
              </a:r>
              <a:endParaRPr lang="en-US" altLang="zh-CN" sz="2400" b="1">
                <a:latin typeface="黑体" panose="02010609060101010101" charset="-122"/>
                <a:ea typeface="黑体" panose="02010609060101010101" charset="-122"/>
                <a:cs typeface="黑体" panose="02010609060101010101" charset="-122"/>
              </a:endParaRPr>
            </a:p>
          </p:txBody>
        </p:sp>
        <p:grpSp>
          <p:nvGrpSpPr>
            <p:cNvPr id="20" name="组合 19"/>
            <p:cNvGrpSpPr/>
            <p:nvPr/>
          </p:nvGrpSpPr>
          <p:grpSpPr>
            <a:xfrm>
              <a:off x="751" y="6404"/>
              <a:ext cx="2994" cy="4096"/>
              <a:chOff x="467544" y="2283718"/>
              <a:chExt cx="1901484" cy="2601087"/>
            </a:xfrm>
          </p:grpSpPr>
          <p:pic>
            <p:nvPicPr>
              <p:cNvPr id="21" name="图片 20"/>
              <p:cNvPicPr>
                <a:picLocks noChangeAspect="1"/>
              </p:cNvPicPr>
              <p:nvPr/>
            </p:nvPicPr>
            <p:blipFill>
              <a:blip r:embed="rId4">
                <a:extLst>
                  <a:ext uri="{28A0092B-C50C-407E-A947-70E740481C1C}">
                    <a14:useLocalDpi xmlns:a14="http://schemas.microsoft.com/office/drawing/2010/main" val="0"/>
                  </a:ext>
                </a:extLst>
              </a:blip>
              <a:srcRect l="20298" t="6247" r="26154"/>
              <a:stretch>
                <a:fillRect/>
              </a:stretch>
            </p:blipFill>
            <p:spPr>
              <a:xfrm>
                <a:off x="467544" y="2283718"/>
                <a:ext cx="1901484" cy="225273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2" name="TextBox 9"/>
              <p:cNvSpPr txBox="1"/>
              <p:nvPr/>
            </p:nvSpPr>
            <p:spPr>
              <a:xfrm>
                <a:off x="518039" y="4578100"/>
                <a:ext cx="1783080" cy="306705"/>
              </a:xfrm>
              <a:prstGeom prst="rect">
                <a:avLst/>
              </a:prstGeom>
              <a:noFill/>
            </p:spPr>
            <p:txBody>
              <a:bodyPr wrap="none" rtlCol="0">
                <a:spAutoFit/>
              </a:bodyPr>
              <a:lstStyle/>
              <a:p>
                <a:r>
                  <a:rPr lang="zh-CN" altLang="en-US" sz="1400">
                    <a:latin typeface="楷体" panose="02010609060101010101" charset="-122"/>
                    <a:ea typeface="楷体" panose="02010609060101010101" charset="-122"/>
                  </a:rPr>
                  <a:t>英国首相撒切尔夫人</a:t>
                </a:r>
                <a:endParaRPr lang="zh-CN" altLang="en-US" sz="1400">
                  <a:latin typeface="楷体" panose="02010609060101010101" charset="-122"/>
                  <a:ea typeface="楷体" panose="02010609060101010101" charset="-122"/>
                </a:endParaRPr>
              </a:p>
            </p:txBody>
          </p:sp>
        </p:grpSp>
      </p:grpSp>
      <p:grpSp>
        <p:nvGrpSpPr>
          <p:cNvPr id="11" name="组合 10"/>
          <p:cNvGrpSpPr/>
          <p:nvPr/>
        </p:nvGrpSpPr>
        <p:grpSpPr>
          <a:xfrm>
            <a:off x="5780405" y="4122420"/>
            <a:ext cx="5044440" cy="2513330"/>
            <a:chOff x="9103" y="6492"/>
            <a:chExt cx="7944" cy="3958"/>
          </a:xfrm>
        </p:grpSpPr>
        <p:grpSp>
          <p:nvGrpSpPr>
            <p:cNvPr id="23" name="组合 22"/>
            <p:cNvGrpSpPr/>
            <p:nvPr/>
          </p:nvGrpSpPr>
          <p:grpSpPr>
            <a:xfrm>
              <a:off x="9103" y="6492"/>
              <a:ext cx="2877" cy="3958"/>
              <a:chOff x="4644009" y="2339901"/>
              <a:chExt cx="1827163" cy="2513275"/>
            </a:xfrm>
          </p:grpSpPr>
          <p:pic>
            <p:nvPicPr>
              <p:cNvPr id="24" name="图片 2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44009" y="2339901"/>
                <a:ext cx="1827163" cy="211649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27" name="TextBox 17"/>
              <p:cNvSpPr txBox="1"/>
              <p:nvPr/>
            </p:nvSpPr>
            <p:spPr>
              <a:xfrm>
                <a:off x="4926648" y="4546471"/>
                <a:ext cx="1249680" cy="306705"/>
              </a:xfrm>
              <a:prstGeom prst="rect">
                <a:avLst/>
              </a:prstGeom>
              <a:noFill/>
            </p:spPr>
            <p:txBody>
              <a:bodyPr wrap="none" rtlCol="0">
                <a:spAutoFit/>
              </a:bodyPr>
              <a:lstStyle/>
              <a:p>
                <a:r>
                  <a:rPr lang="zh-CN" altLang="en-US" sz="1400">
                    <a:latin typeface="楷体" panose="02010609060101010101" charset="-122"/>
                    <a:ea typeface="楷体" panose="02010609060101010101" charset="-122"/>
                  </a:rPr>
                  <a:t>美国总统里根</a:t>
                </a:r>
                <a:endParaRPr lang="zh-CN" altLang="en-US" sz="1400">
                  <a:latin typeface="楷体" panose="02010609060101010101" charset="-122"/>
                  <a:ea typeface="楷体" panose="02010609060101010101" charset="-122"/>
                </a:endParaRPr>
              </a:p>
            </p:txBody>
          </p:sp>
        </p:grpSp>
        <p:sp>
          <p:nvSpPr>
            <p:cNvPr id="28" name="矩形 27"/>
            <p:cNvSpPr/>
            <p:nvPr/>
          </p:nvSpPr>
          <p:spPr>
            <a:xfrm>
              <a:off x="12061" y="7412"/>
              <a:ext cx="4986" cy="1741"/>
            </a:xfrm>
            <a:prstGeom prst="rect">
              <a:avLst/>
            </a:prstGeom>
          </p:spPr>
          <p:txBody>
            <a:bodyPr wrap="square" lIns="91400" tIns="45700" rIns="91400" bIns="45700">
              <a:spAutoFit/>
            </a:bodyPr>
            <a:lstStyle/>
            <a:p>
              <a:r>
                <a:rPr lang="en-US" altLang="zh-CN" sz="2200" b="1">
                  <a:latin typeface="黑体" panose="02010609060101010101" charset="-122"/>
                  <a:ea typeface="黑体" panose="02010609060101010101" charset="-122"/>
                  <a:cs typeface="黑体" panose="02010609060101010101" charset="-122"/>
                </a:rPr>
                <a:t>1.</a:t>
              </a:r>
              <a:r>
                <a:rPr lang="zh-CN" altLang="en-US" sz="2200" b="1">
                  <a:solidFill>
                    <a:srgbClr val="FF0000"/>
                  </a:solidFill>
                  <a:latin typeface="黑体" panose="02010609060101010101" charset="-122"/>
                  <a:ea typeface="黑体" panose="02010609060101010101" charset="-122"/>
                  <a:cs typeface="黑体" panose="02010609060101010101" charset="-122"/>
                </a:rPr>
                <a:t>减少</a:t>
              </a:r>
              <a:r>
                <a:rPr lang="zh-CN" altLang="en-US" sz="2200" b="1">
                  <a:latin typeface="黑体" panose="02010609060101010101" charset="-122"/>
                  <a:ea typeface="黑体" panose="02010609060101010101" charset="-122"/>
                  <a:cs typeface="黑体" panose="02010609060101010101" charset="-122"/>
                </a:rPr>
                <a:t>政府开支</a:t>
              </a:r>
              <a:endParaRPr lang="en-US" altLang="zh-CN" sz="2200" b="1">
                <a:latin typeface="黑体" charset="-122"/>
                <a:ea typeface="黑体" charset="-122"/>
                <a:cs typeface="黑体" panose="02010609060101010101" charset="-122"/>
              </a:endParaRPr>
            </a:p>
            <a:p>
              <a:r>
                <a:rPr lang="en-US" altLang="zh-CN" sz="2200" b="1">
                  <a:latin typeface="黑体" panose="02010609060101010101" charset="-122"/>
                  <a:ea typeface="黑体" panose="02010609060101010101" charset="-122"/>
                  <a:cs typeface="黑体" panose="02010609060101010101" charset="-122"/>
                </a:rPr>
                <a:t>2.</a:t>
              </a:r>
              <a:r>
                <a:rPr lang="zh-CN" altLang="en-US" sz="2200" b="1">
                  <a:solidFill>
                    <a:srgbClr val="FF0000"/>
                  </a:solidFill>
                  <a:latin typeface="黑体" panose="02010609060101010101" charset="-122"/>
                  <a:ea typeface="黑体" panose="02010609060101010101" charset="-122"/>
                  <a:cs typeface="黑体" panose="02010609060101010101" charset="-122"/>
                </a:rPr>
                <a:t>紧缩</a:t>
              </a:r>
              <a:r>
                <a:rPr lang="zh-CN" altLang="en-US" sz="2200" b="1">
                  <a:latin typeface="黑体" panose="02010609060101010101" charset="-122"/>
                  <a:ea typeface="黑体" panose="02010609060101010101" charset="-122"/>
                  <a:cs typeface="黑体" panose="02010609060101010101" charset="-122"/>
                </a:rPr>
                <a:t>通货，</a:t>
              </a:r>
              <a:r>
                <a:rPr lang="zh-CN" altLang="en-US" sz="2200" b="1">
                  <a:solidFill>
                    <a:srgbClr val="FF0000"/>
                  </a:solidFill>
                  <a:latin typeface="黑体" panose="02010609060101010101" charset="-122"/>
                  <a:ea typeface="黑体" panose="02010609060101010101" charset="-122"/>
                  <a:cs typeface="黑体" panose="02010609060101010101" charset="-122"/>
                </a:rPr>
                <a:t>削减</a:t>
              </a:r>
              <a:r>
                <a:rPr lang="zh-CN" altLang="en-US" sz="2200" b="1">
                  <a:latin typeface="黑体" panose="02010609060101010101" charset="-122"/>
                  <a:ea typeface="黑体" panose="02010609060101010101" charset="-122"/>
                  <a:cs typeface="黑体" panose="02010609060101010101" charset="-122"/>
                </a:rPr>
                <a:t>税收</a:t>
              </a:r>
              <a:endParaRPr lang="en-US" altLang="zh-CN" sz="2200" b="1">
                <a:latin typeface="黑体" panose="02010609060101010101" charset="-122"/>
                <a:ea typeface="黑体" panose="02010609060101010101" charset="-122"/>
                <a:cs typeface="黑体" panose="02010609060101010101" charset="-122"/>
              </a:endParaRPr>
            </a:p>
            <a:p>
              <a:r>
                <a:rPr lang="en-US" altLang="zh-CN" sz="2200" b="1">
                  <a:latin typeface="黑体" panose="02010609060101010101" charset="-122"/>
                  <a:ea typeface="黑体" panose="02010609060101010101" charset="-122"/>
                  <a:cs typeface="黑体" panose="02010609060101010101" charset="-122"/>
                </a:rPr>
                <a:t>3.</a:t>
              </a:r>
              <a:r>
                <a:rPr lang="zh-CN" altLang="en-US" sz="2200" b="1">
                  <a:solidFill>
                    <a:srgbClr val="FF0000"/>
                  </a:solidFill>
                  <a:latin typeface="黑体" panose="02010609060101010101" charset="-122"/>
                  <a:ea typeface="黑体" panose="02010609060101010101" charset="-122"/>
                  <a:cs typeface="黑体" panose="02010609060101010101" charset="-122"/>
                </a:rPr>
                <a:t>减少</a:t>
              </a:r>
              <a:r>
                <a:rPr lang="zh-CN" altLang="en-US" sz="2200" b="1">
                  <a:latin typeface="黑体" panose="02010609060101010101" charset="-122"/>
                  <a:ea typeface="黑体" panose="02010609060101010101" charset="-122"/>
                  <a:cs typeface="黑体" panose="02010609060101010101" charset="-122"/>
                </a:rPr>
                <a:t>对经济的</a:t>
              </a:r>
              <a:r>
                <a:rPr lang="zh-CN" altLang="en-US" sz="2200" b="1">
                  <a:solidFill>
                    <a:srgbClr val="FF0000"/>
                  </a:solidFill>
                  <a:latin typeface="黑体" panose="02010609060101010101" charset="-122"/>
                  <a:ea typeface="黑体" panose="02010609060101010101" charset="-122"/>
                  <a:cs typeface="黑体" panose="02010609060101010101" charset="-122"/>
                </a:rPr>
                <a:t>干预</a:t>
              </a:r>
              <a:endParaRPr lang="zh-CN" altLang="en-US" sz="2200" b="1">
                <a:solidFill>
                  <a:srgbClr val="FF0000"/>
                </a:solidFill>
                <a:latin typeface="黑体" charset="-122"/>
                <a:ea typeface="黑体" charset="-122"/>
                <a:cs typeface="黑体" panose="02010609060101010101" charset="-122"/>
              </a:endParaRPr>
            </a:p>
          </p:txBody>
        </p:sp>
      </p:grpSp>
      <p:sp>
        <p:nvSpPr>
          <p:cNvPr id="29" name="矩形 28"/>
          <p:cNvSpPr/>
          <p:nvPr/>
        </p:nvSpPr>
        <p:spPr>
          <a:xfrm>
            <a:off x="3607010" y="3595509"/>
            <a:ext cx="3854450" cy="459105"/>
          </a:xfrm>
          <a:prstGeom prst="rect">
            <a:avLst/>
          </a:prstGeom>
        </p:spPr>
        <p:txBody>
          <a:bodyPr wrap="none" lIns="91400" tIns="45700" rIns="91400" bIns="45700">
            <a:spAutoFit/>
          </a:bodyPr>
          <a:lstStyle/>
          <a:p>
            <a:pPr lvl="0" algn="l"/>
            <a:r>
              <a:rPr lang="zh-CN" altLang="en-US" sz="2400" b="1">
                <a:solidFill>
                  <a:prstClr val="black"/>
                </a:solidFill>
                <a:latin typeface="黑体" panose="02010609060101010101" charset="-122"/>
                <a:ea typeface="黑体" panose="02010609060101010101" charset="-122"/>
              </a:rPr>
              <a:t>缓慢复苏，</a:t>
            </a:r>
            <a:r>
              <a:rPr lang="zh-CN" altLang="en-US" sz="2400" b="1">
                <a:solidFill>
                  <a:prstClr val="black"/>
                </a:solidFill>
                <a:latin typeface="黑体" panose="02010609060101010101" charset="-122"/>
                <a:ea typeface="黑体" panose="02010609060101010101" charset="-122"/>
                <a:cs typeface="黑体" panose="02010609060101010101" charset="-122"/>
                <a:sym typeface="+mn-ea"/>
              </a:rPr>
              <a:t>低速持续增长。</a:t>
            </a:r>
            <a:endParaRPr lang="zh-CN" altLang="en-US" sz="2400" b="1">
              <a:solidFill>
                <a:prstClr val="black"/>
              </a:solidFill>
              <a:latin typeface="黑体" charset="-122"/>
              <a:ea typeface="黑体" charset="-122"/>
            </a:endParaRPr>
          </a:p>
        </p:txBody>
      </p:sp>
      <p:sp>
        <p:nvSpPr>
          <p:cNvPr id="4" name="文本框 3"/>
          <p:cNvSpPr txBox="1"/>
          <p:nvPr/>
        </p:nvSpPr>
        <p:spPr>
          <a:xfrm>
            <a:off x="325755" y="3544570"/>
            <a:ext cx="3142615" cy="521970"/>
          </a:xfrm>
          <a:prstGeom prst="rect">
            <a:avLst/>
          </a:prstGeom>
          <a:noFill/>
        </p:spPr>
        <p:txBody>
          <a:bodyPr wrap="square" rtlCol="0" anchor="t">
            <a:spAutoFit/>
          </a:bodyPr>
          <a:lstStyle/>
          <a:p>
            <a:r>
              <a:rPr lang="zh-CN" altLang="en-US" sz="2800" b="1">
                <a:solidFill>
                  <a:srgbClr val="FF0000"/>
                </a:solidFill>
                <a:latin typeface="黑体" panose="02010609060101010101" charset="-122"/>
                <a:ea typeface="黑体" panose="02010609060101010101" charset="-122"/>
                <a:cs typeface="黑体" panose="02010609060101010101" charset="-122"/>
              </a:rPr>
              <a:t>20世纪</a:t>
            </a:r>
            <a:r>
              <a:rPr lang="en-US" altLang="zh-CN" sz="2800" b="1">
                <a:solidFill>
                  <a:srgbClr val="FF0000"/>
                </a:solidFill>
                <a:latin typeface="黑体" panose="02010609060101010101" charset="-122"/>
                <a:ea typeface="黑体" panose="02010609060101010101" charset="-122"/>
                <a:cs typeface="黑体" panose="02010609060101010101" charset="-122"/>
              </a:rPr>
              <a:t>80</a:t>
            </a:r>
            <a:r>
              <a:rPr lang="zh-CN" altLang="en-US" sz="2800" b="1">
                <a:solidFill>
                  <a:srgbClr val="FF0000"/>
                </a:solidFill>
                <a:latin typeface="黑体" panose="02010609060101010101" charset="-122"/>
                <a:ea typeface="黑体" panose="02010609060101010101" charset="-122"/>
                <a:cs typeface="黑体" panose="02010609060101010101" charset="-122"/>
              </a:rPr>
              <a:t>年代以后</a:t>
            </a:r>
            <a:endParaRPr lang="zh-CN" altLang="en-US" sz="2800" b="1">
              <a:solidFill>
                <a:srgbClr val="FF0000"/>
              </a:solidFill>
              <a:latin typeface="黑体" panose="02010609060101010101" charset="-122"/>
              <a:ea typeface="黑体" panose="02010609060101010101" charset="-122"/>
              <a:cs typeface="黑体" panose="02010609060101010101" charset="-122"/>
            </a:endParaRPr>
          </a:p>
        </p:txBody>
      </p:sp>
    </p:spTree>
    <p:custDataLst>
      <p:tags r:id="rId6"/>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linds(horizontal)">
                                      <p:cBhvr>
                                        <p:cTn id="12" dur="500"/>
                                        <p:tgtEl>
                                          <p:spTgt spid="1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linds(horizontal)">
                                      <p:cBhvr>
                                        <p:cTn id="17" dur="500"/>
                                        <p:tgtEl>
                                          <p:spTgt spid="15"/>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linds(horizontal)">
                                      <p:cBhvr>
                                        <p:cTn id="22" dur="500"/>
                                        <p:tgtEl>
                                          <p:spTgt spid="16"/>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linds(horizontal)">
                                      <p:cBhvr>
                                        <p:cTn id="27" dur="500"/>
                                        <p:tgtEl>
                                          <p:spTgt spid="2"/>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blinds(horizontal)">
                                      <p:cBhvr>
                                        <p:cTn id="32" dur="500"/>
                                        <p:tgtEl>
                                          <p:spTgt spid="3"/>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linds(horizontal)">
                                      <p:cBhvr>
                                        <p:cTn id="37" dur="500"/>
                                        <p:tgtEl>
                                          <p:spTgt spid="4"/>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linds(horizontal)">
                                      <p:cBhvr>
                                        <p:cTn id="42" dur="500"/>
                                        <p:tgtEl>
                                          <p:spTgt spid="10"/>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blinds(horizontal)">
                                      <p:cBhvr>
                                        <p:cTn id="47" dur="500"/>
                                        <p:tgtEl>
                                          <p:spTgt spid="11"/>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blinds(horizontal)">
                                      <p:cBhvr>
                                        <p:cTn id="5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2" grpId="0"/>
      <p:bldP spid="3" grpId="0"/>
      <p:bldP spid="4" grpId="0"/>
      <p:bldP spid="29"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矩形 5"/>
          <p:cNvSpPr/>
          <p:nvPr/>
        </p:nvSpPr>
        <p:spPr>
          <a:xfrm>
            <a:off x="0" y="0"/>
            <a:ext cx="4031615" cy="521970"/>
          </a:xfrm>
          <a:prstGeom prst="rect">
            <a:avLst/>
          </a:prstGeom>
          <a:solidFill>
            <a:srgbClr val="FFFF00"/>
          </a:solidFill>
        </p:spPr>
        <p:txBody>
          <a:bodyPr wrap="square">
            <a:spAutoFit/>
          </a:bodyPr>
          <a:lstStyle/>
          <a:p>
            <a:pPr lvl="0"/>
            <a:r>
              <a:rPr lang="zh-CN" altLang="zh-CN" sz="2800" b="1">
                <a:solidFill>
                  <a:srgbClr val="FF0000"/>
                </a:solidFill>
                <a:latin typeface="楷体" panose="02010609060101010101" charset="-122"/>
                <a:ea typeface="楷体" panose="02010609060101010101" charset="-122"/>
                <a:cs typeface="黑体" panose="02010609060101010101" charset="-122"/>
              </a:rPr>
              <a:t>（二）国际协调的加强</a:t>
            </a:r>
            <a:endParaRPr lang="zh-CN" altLang="zh-CN" sz="2800" b="1">
              <a:solidFill>
                <a:srgbClr val="FF0000"/>
              </a:solidFill>
              <a:latin typeface="楷体" panose="02010609060101010101" charset="-122"/>
              <a:ea typeface="楷体" panose="02010609060101010101" charset="-122"/>
              <a:cs typeface="黑体" panose="02010609060101010101" charset="-122"/>
            </a:endParaRPr>
          </a:p>
        </p:txBody>
      </p:sp>
      <p:sp>
        <p:nvSpPr>
          <p:cNvPr id="2" name="文本框 1"/>
          <p:cNvSpPr txBox="1"/>
          <p:nvPr/>
        </p:nvSpPr>
        <p:spPr>
          <a:xfrm>
            <a:off x="457835" y="1159510"/>
            <a:ext cx="10216515" cy="1938020"/>
          </a:xfrm>
          <a:prstGeom prst="rect">
            <a:avLst/>
          </a:prstGeom>
          <a:noFill/>
          <a:ln w="28575" cmpd="sng">
            <a:solidFill>
              <a:srgbClr val="6F6F74">
                <a:shade val="50000"/>
              </a:srgbClr>
            </a:solidFill>
            <a:prstDash val="solid"/>
          </a:ln>
        </p:spPr>
        <p:txBody>
          <a:bodyPr wrap="square" rtlCol="0" anchor="t">
            <a:spAutoFit/>
          </a:bodyPr>
          <a:lstStyle/>
          <a:p>
            <a:pPr defTabSz="1219200"/>
            <a:r>
              <a:rPr lang="zh-CN" altLang="en-US" sz="2400">
                <a:solidFill>
                  <a:prstClr val="black"/>
                </a:solidFill>
                <a:latin typeface="华文楷体" panose="02010600040101010101" charset="-122"/>
                <a:ea typeface="华文楷体" panose="02010600040101010101" charset="-122"/>
                <a:cs typeface="华文楷体" panose="02010600040101010101" charset="-122"/>
              </a:rPr>
              <a:t>材料一 在布雷顿森林体系以前两次世界大战之间的20年中，国际货币体系分裂成几个相互竞争的货币集团，各国货币竞相贬值，动荡不定。因为每一经济集团都想以牺牲他人利益为代价，解决自身的国际收支和就业问题 ，呈现出一种无政府状态。 </a:t>
            </a:r>
            <a:endParaRPr lang="zh-CN" altLang="en-US" sz="2400">
              <a:solidFill>
                <a:prstClr val="black"/>
              </a:solidFill>
              <a:latin typeface="华文楷体" panose="02010600040101010101" charset="-122"/>
              <a:ea typeface="华文楷体" panose="02010600040101010101" charset="-122"/>
              <a:cs typeface="华文楷体" panose="02010600040101010101" charset="-122"/>
            </a:endParaRPr>
          </a:p>
          <a:p>
            <a:pPr defTabSz="1219200"/>
            <a:r>
              <a:rPr lang="zh-CN" altLang="en-US" sz="2400">
                <a:solidFill>
                  <a:prstClr val="black"/>
                </a:solidFill>
                <a:latin typeface="华文楷体" panose="02010600040101010101" charset="-122"/>
                <a:ea typeface="华文楷体" panose="02010600040101010101" charset="-122"/>
                <a:cs typeface="华文楷体" panose="02010600040101010101" charset="-122"/>
              </a:rPr>
              <a:t>                   ——叶苗 《布雷顿森林体系解体40周年的思考》</a:t>
            </a:r>
            <a:endParaRPr lang="zh-CN" altLang="en-US" sz="2400">
              <a:solidFill>
                <a:prstClr val="black"/>
              </a:solidFill>
              <a:latin typeface="华文楷体" panose="02010600040101010101" charset="-122"/>
              <a:ea typeface="华文楷体" panose="02010600040101010101" charset="-122"/>
              <a:cs typeface="华文楷体" panose="02010600040101010101" charset="-122"/>
            </a:endParaRPr>
          </a:p>
        </p:txBody>
      </p:sp>
      <p:sp>
        <p:nvSpPr>
          <p:cNvPr id="3" name="文本框 2"/>
          <p:cNvSpPr txBox="1"/>
          <p:nvPr/>
        </p:nvSpPr>
        <p:spPr>
          <a:xfrm>
            <a:off x="415925" y="3672205"/>
            <a:ext cx="10300970" cy="1938020"/>
          </a:xfrm>
          <a:prstGeom prst="rect">
            <a:avLst/>
          </a:prstGeom>
          <a:noFill/>
          <a:ln w="28575" cmpd="sng">
            <a:solidFill>
              <a:srgbClr val="6F6F74">
                <a:shade val="50000"/>
              </a:srgbClr>
            </a:solidFill>
            <a:prstDash val="solid"/>
          </a:ln>
        </p:spPr>
        <p:txBody>
          <a:bodyPr wrap="square" rtlCol="0" anchor="t">
            <a:spAutoFit/>
          </a:bodyPr>
          <a:lstStyle/>
          <a:p>
            <a:pPr defTabSz="1219200"/>
            <a:r>
              <a:rPr lang="zh-CN" altLang="en-US" sz="2400">
                <a:solidFill>
                  <a:prstClr val="black"/>
                </a:solidFill>
                <a:latin typeface="华文楷体" panose="02010600040101010101" charset="-122"/>
                <a:ea typeface="华文楷体" panose="02010600040101010101" charset="-122"/>
                <a:cs typeface="华文楷体" panose="02010600040101010101" charset="-122"/>
              </a:rPr>
              <a:t>材料二 </a:t>
            </a:r>
            <a:r>
              <a:rPr lang="en-US" altLang="zh-CN" sz="2400">
                <a:solidFill>
                  <a:prstClr val="black"/>
                </a:solidFill>
                <a:latin typeface="华文楷体" panose="02010600040101010101" charset="-122"/>
                <a:ea typeface="华文楷体" panose="02010600040101010101" charset="-122"/>
                <a:cs typeface="华文楷体" panose="02010600040101010101" charset="-122"/>
              </a:rPr>
              <a:t>1930</a:t>
            </a:r>
            <a:r>
              <a:rPr lang="zh-CN" altLang="en-US" sz="2400">
                <a:solidFill>
                  <a:prstClr val="black"/>
                </a:solidFill>
                <a:latin typeface="华文楷体" panose="02010600040101010101" charset="-122"/>
                <a:ea typeface="华文楷体" panose="02010600040101010101" charset="-122"/>
                <a:cs typeface="华文楷体" panose="02010600040101010101" charset="-122"/>
              </a:rPr>
              <a:t>年</a:t>
            </a:r>
            <a:r>
              <a:rPr lang="en-US" altLang="zh-CN" sz="2400">
                <a:solidFill>
                  <a:prstClr val="black"/>
                </a:solidFill>
                <a:latin typeface="华文楷体" panose="02010600040101010101" charset="-122"/>
                <a:ea typeface="华文楷体" panose="02010600040101010101" charset="-122"/>
                <a:cs typeface="华文楷体" panose="02010600040101010101" charset="-122"/>
              </a:rPr>
              <a:t>5</a:t>
            </a:r>
            <a:r>
              <a:rPr lang="zh-CN" altLang="en-US" sz="2400">
                <a:solidFill>
                  <a:prstClr val="black"/>
                </a:solidFill>
                <a:latin typeface="华文楷体" panose="02010600040101010101" charset="-122"/>
                <a:ea typeface="华文楷体" panose="02010600040101010101" charset="-122"/>
                <a:cs typeface="华文楷体" panose="02010600040101010101" charset="-122"/>
              </a:rPr>
              <a:t>月，美国国会通过对</a:t>
            </a:r>
            <a:r>
              <a:rPr lang="en-US" altLang="zh-CN" sz="2400">
                <a:solidFill>
                  <a:prstClr val="black"/>
                </a:solidFill>
                <a:latin typeface="华文楷体" panose="02010600040101010101" charset="-122"/>
                <a:ea typeface="华文楷体" panose="02010600040101010101" charset="-122"/>
                <a:cs typeface="华文楷体" panose="02010600040101010101" charset="-122"/>
              </a:rPr>
              <a:t>890</a:t>
            </a:r>
            <a:r>
              <a:rPr lang="zh-CN" altLang="en-US" sz="2400">
                <a:solidFill>
                  <a:prstClr val="black"/>
                </a:solidFill>
                <a:latin typeface="华文楷体" panose="02010600040101010101" charset="-122"/>
                <a:ea typeface="华文楷体" panose="02010600040101010101" charset="-122"/>
                <a:cs typeface="华文楷体" panose="02010600040101010101" charset="-122"/>
              </a:rPr>
              <a:t>种商品提高征税的法案。由美国挑起的关税战，激起了其他资本主义国家的恐惧和愤慨。有</a:t>
            </a:r>
            <a:r>
              <a:rPr lang="en-US" altLang="zh-CN" sz="2400">
                <a:solidFill>
                  <a:prstClr val="black"/>
                </a:solidFill>
                <a:latin typeface="华文楷体" panose="02010600040101010101" charset="-122"/>
                <a:ea typeface="华文楷体" panose="02010600040101010101" charset="-122"/>
                <a:cs typeface="华文楷体" panose="02010600040101010101" charset="-122"/>
              </a:rPr>
              <a:t>33</a:t>
            </a:r>
            <a:r>
              <a:rPr lang="zh-CN" altLang="en-US" sz="2400">
                <a:solidFill>
                  <a:prstClr val="black"/>
                </a:solidFill>
                <a:latin typeface="华文楷体" panose="02010600040101010101" charset="-122"/>
                <a:ea typeface="华文楷体" panose="02010600040101010101" charset="-122"/>
                <a:cs typeface="华文楷体" panose="02010600040101010101" charset="-122"/>
              </a:rPr>
              <a:t>个国家提出了抗议。到</a:t>
            </a:r>
            <a:r>
              <a:rPr lang="en-US" altLang="zh-CN" sz="2400">
                <a:solidFill>
                  <a:prstClr val="black"/>
                </a:solidFill>
                <a:latin typeface="华文楷体" panose="02010600040101010101" charset="-122"/>
                <a:ea typeface="华文楷体" panose="02010600040101010101" charset="-122"/>
                <a:cs typeface="华文楷体" panose="02010600040101010101" charset="-122"/>
              </a:rPr>
              <a:t>1931</a:t>
            </a:r>
            <a:r>
              <a:rPr lang="zh-CN" altLang="en-US" sz="2400">
                <a:solidFill>
                  <a:prstClr val="black"/>
                </a:solidFill>
                <a:latin typeface="华文楷体" panose="02010600040101010101" charset="-122"/>
                <a:ea typeface="华文楷体" panose="02010600040101010101" charset="-122"/>
                <a:cs typeface="华文楷体" panose="02010600040101010101" charset="-122"/>
              </a:rPr>
              <a:t>年底，有</a:t>
            </a:r>
            <a:r>
              <a:rPr lang="en-US" altLang="zh-CN" sz="2400">
                <a:solidFill>
                  <a:prstClr val="black"/>
                </a:solidFill>
                <a:latin typeface="华文楷体" panose="02010600040101010101" charset="-122"/>
                <a:ea typeface="华文楷体" panose="02010600040101010101" charset="-122"/>
                <a:cs typeface="华文楷体" panose="02010600040101010101" charset="-122"/>
              </a:rPr>
              <a:t>25</a:t>
            </a:r>
            <a:r>
              <a:rPr lang="zh-CN" altLang="en-US" sz="2400">
                <a:solidFill>
                  <a:prstClr val="black"/>
                </a:solidFill>
                <a:latin typeface="华文楷体" panose="02010600040101010101" charset="-122"/>
                <a:ea typeface="华文楷体" panose="02010600040101010101" charset="-122"/>
                <a:cs typeface="华文楷体" panose="02010600040101010101" charset="-122"/>
              </a:rPr>
              <a:t>个国家采取报复措施，到</a:t>
            </a:r>
            <a:r>
              <a:rPr lang="en-US" altLang="zh-CN" sz="2400">
                <a:solidFill>
                  <a:prstClr val="black"/>
                </a:solidFill>
                <a:latin typeface="华文楷体" panose="02010600040101010101" charset="-122"/>
                <a:ea typeface="华文楷体" panose="02010600040101010101" charset="-122"/>
                <a:cs typeface="华文楷体" panose="02010600040101010101" charset="-122"/>
              </a:rPr>
              <a:t>1932</a:t>
            </a:r>
            <a:r>
              <a:rPr lang="zh-CN" altLang="en-US" sz="2400">
                <a:solidFill>
                  <a:prstClr val="black"/>
                </a:solidFill>
                <a:latin typeface="华文楷体" panose="02010600040101010101" charset="-122"/>
                <a:ea typeface="华文楷体" panose="02010600040101010101" charset="-122"/>
                <a:cs typeface="华文楷体" panose="02010600040101010101" charset="-122"/>
              </a:rPr>
              <a:t>年</a:t>
            </a:r>
            <a:r>
              <a:rPr lang="en-US" altLang="zh-CN" sz="2400">
                <a:solidFill>
                  <a:prstClr val="black"/>
                </a:solidFill>
                <a:latin typeface="华文楷体" panose="02010600040101010101" charset="-122"/>
                <a:ea typeface="华文楷体" panose="02010600040101010101" charset="-122"/>
                <a:cs typeface="华文楷体" panose="02010600040101010101" charset="-122"/>
              </a:rPr>
              <a:t>4</a:t>
            </a:r>
            <a:r>
              <a:rPr lang="zh-CN" altLang="en-US" sz="2400">
                <a:solidFill>
                  <a:prstClr val="black"/>
                </a:solidFill>
                <a:latin typeface="华文楷体" panose="02010600040101010101" charset="-122"/>
                <a:ea typeface="华文楷体" panose="02010600040101010101" charset="-122"/>
                <a:cs typeface="华文楷体" panose="02010600040101010101" charset="-122"/>
              </a:rPr>
              <a:t>月更增加到</a:t>
            </a:r>
            <a:r>
              <a:rPr lang="en-US" altLang="zh-CN" sz="2400">
                <a:solidFill>
                  <a:prstClr val="black"/>
                </a:solidFill>
                <a:latin typeface="华文楷体" panose="02010600040101010101" charset="-122"/>
                <a:ea typeface="华文楷体" panose="02010600040101010101" charset="-122"/>
                <a:cs typeface="华文楷体" panose="02010600040101010101" charset="-122"/>
              </a:rPr>
              <a:t>76</a:t>
            </a:r>
            <a:r>
              <a:rPr lang="zh-CN" altLang="en-US" sz="2400">
                <a:solidFill>
                  <a:prstClr val="black"/>
                </a:solidFill>
                <a:latin typeface="华文楷体" panose="02010600040101010101" charset="-122"/>
                <a:ea typeface="华文楷体" panose="02010600040101010101" charset="-122"/>
                <a:cs typeface="华文楷体" panose="02010600040101010101" charset="-122"/>
              </a:rPr>
              <a:t>国以上。</a:t>
            </a:r>
            <a:endParaRPr lang="zh-CN" altLang="en-US" sz="2400">
              <a:solidFill>
                <a:prstClr val="black"/>
              </a:solidFill>
              <a:latin typeface="华文楷体" panose="02010600040101010101" charset="-122"/>
              <a:ea typeface="华文楷体" panose="02010600040101010101" charset="-122"/>
              <a:cs typeface="华文楷体" panose="02010600040101010101" charset="-122"/>
            </a:endParaRPr>
          </a:p>
          <a:p>
            <a:pPr defTabSz="1219200"/>
            <a:r>
              <a:rPr lang="zh-CN" altLang="en-US" sz="2400">
                <a:solidFill>
                  <a:prstClr val="black"/>
                </a:solidFill>
                <a:latin typeface="华文楷体" panose="02010600040101010101" charset="-122"/>
                <a:ea typeface="华文楷体" panose="02010600040101010101" charset="-122"/>
                <a:cs typeface="华文楷体" panose="02010600040101010101" charset="-122"/>
              </a:rPr>
              <a:t>                      </a:t>
            </a:r>
            <a:r>
              <a:rPr lang="en-US" altLang="zh-CN" sz="2400">
                <a:solidFill>
                  <a:prstClr val="black"/>
                </a:solidFill>
                <a:latin typeface="华文楷体" panose="02010600040101010101" charset="-122"/>
                <a:ea typeface="华文楷体" panose="02010600040101010101" charset="-122"/>
                <a:cs typeface="华文楷体" panose="02010600040101010101" charset="-122"/>
              </a:rPr>
              <a:t>——</a:t>
            </a:r>
            <a:r>
              <a:rPr lang="zh-CN" altLang="en-US" sz="2400">
                <a:solidFill>
                  <a:prstClr val="black"/>
                </a:solidFill>
                <a:latin typeface="华文楷体" panose="02010600040101010101" charset="-122"/>
                <a:ea typeface="华文楷体" panose="02010600040101010101" charset="-122"/>
                <a:cs typeface="华文楷体" panose="02010600040101010101" charset="-122"/>
              </a:rPr>
              <a:t> 吴于廑、齐世荣《世界史·现代史编》</a:t>
            </a:r>
            <a:endParaRPr lang="zh-CN" altLang="en-US" sz="2400">
              <a:solidFill>
                <a:prstClr val="black"/>
              </a:solidFill>
              <a:latin typeface="华文楷体" panose="02010600040101010101" charset="-122"/>
              <a:ea typeface="华文楷体" panose="02010600040101010101" charset="-122"/>
              <a:cs typeface="华文楷体" panose="02010600040101010101" charset="-122"/>
            </a:endParaRPr>
          </a:p>
        </p:txBody>
      </p:sp>
      <p:grpSp>
        <p:nvGrpSpPr>
          <p:cNvPr id="4" name="组合 3"/>
          <p:cNvGrpSpPr/>
          <p:nvPr/>
        </p:nvGrpSpPr>
        <p:grpSpPr>
          <a:xfrm>
            <a:off x="10716463" y="2141855"/>
            <a:ext cx="1207347" cy="2249593"/>
            <a:chOff x="12014" y="3101"/>
            <a:chExt cx="1426" cy="2657"/>
          </a:xfrm>
        </p:grpSpPr>
        <p:sp>
          <p:nvSpPr>
            <p:cNvPr id="5" name="文本框 4"/>
            <p:cNvSpPr txBox="1"/>
            <p:nvPr/>
          </p:nvSpPr>
          <p:spPr>
            <a:xfrm>
              <a:off x="12014" y="4084"/>
              <a:ext cx="1426" cy="691"/>
            </a:xfrm>
            <a:prstGeom prst="rect">
              <a:avLst/>
            </a:prstGeom>
            <a:solidFill>
              <a:srgbClr val="6F6F74">
                <a:lumMod val="40000"/>
                <a:lumOff val="60000"/>
              </a:srgbClr>
            </a:solidFill>
          </p:spPr>
          <p:txBody>
            <a:bodyPr wrap="square" rtlCol="0">
              <a:spAutoFit/>
            </a:bodyPr>
            <a:lstStyle/>
            <a:p>
              <a:pPr defTabSz="1219200"/>
              <a:r>
                <a:rPr lang="zh-CN" altLang="en-US" sz="3200">
                  <a:latin typeface="Calibri"/>
                  <a:ea typeface="宋体" panose="02010600030101010101" pitchFamily="2" charset="-122"/>
                </a:rPr>
                <a:t>无序</a:t>
              </a:r>
              <a:endParaRPr lang="zh-CN" altLang="en-US" sz="3200">
                <a:latin typeface="Calibri"/>
                <a:ea typeface="宋体" pitchFamily="2" charset="-122"/>
              </a:endParaRPr>
            </a:p>
          </p:txBody>
        </p:sp>
        <p:sp>
          <p:nvSpPr>
            <p:cNvPr id="7" name="文本框 6"/>
            <p:cNvSpPr txBox="1"/>
            <p:nvPr/>
          </p:nvSpPr>
          <p:spPr>
            <a:xfrm>
              <a:off x="12014" y="5067"/>
              <a:ext cx="1426" cy="691"/>
            </a:xfrm>
            <a:prstGeom prst="rect">
              <a:avLst/>
            </a:prstGeom>
            <a:solidFill>
              <a:srgbClr val="6F6F74">
                <a:lumMod val="40000"/>
                <a:lumOff val="60000"/>
              </a:srgbClr>
            </a:solidFill>
          </p:spPr>
          <p:txBody>
            <a:bodyPr wrap="square" rtlCol="0">
              <a:spAutoFit/>
            </a:bodyPr>
            <a:lstStyle/>
            <a:p>
              <a:pPr defTabSz="1219200"/>
              <a:r>
                <a:rPr lang="zh-CN" altLang="en-US" sz="3200">
                  <a:latin typeface="Calibri"/>
                  <a:ea typeface="宋体" panose="02010600030101010101" pitchFamily="2" charset="-122"/>
                </a:rPr>
                <a:t>动荡</a:t>
              </a:r>
              <a:endParaRPr lang="zh-CN" altLang="en-US" sz="3200">
                <a:latin typeface="Calibri"/>
                <a:ea typeface="宋体" panose="02010600030101010101" pitchFamily="2" charset="-122"/>
              </a:endParaRPr>
            </a:p>
          </p:txBody>
        </p:sp>
        <p:sp>
          <p:nvSpPr>
            <p:cNvPr id="8" name="文本框 7"/>
            <p:cNvSpPr txBox="1"/>
            <p:nvPr/>
          </p:nvSpPr>
          <p:spPr>
            <a:xfrm>
              <a:off x="12014" y="3101"/>
              <a:ext cx="1426" cy="580"/>
            </a:xfrm>
            <a:prstGeom prst="rect">
              <a:avLst/>
            </a:prstGeom>
            <a:solidFill>
              <a:srgbClr val="6F6F74">
                <a:lumMod val="40000"/>
                <a:lumOff val="60000"/>
              </a:srgbClr>
            </a:solidFill>
          </p:spPr>
          <p:txBody>
            <a:bodyPr wrap="square" rtlCol="0">
              <a:noAutofit/>
            </a:bodyPr>
            <a:lstStyle/>
            <a:p>
              <a:pPr defTabSz="1219200"/>
              <a:r>
                <a:rPr lang="zh-CN" altLang="en-US" sz="3200">
                  <a:latin typeface="Calibri"/>
                  <a:ea typeface="宋体" panose="02010600030101010101" pitchFamily="2" charset="-122"/>
                  <a:sym typeface="+mn-ea"/>
                </a:rPr>
                <a:t>分裂</a:t>
              </a:r>
              <a:endParaRPr lang="zh-CN" altLang="en-US" sz="3200">
                <a:latin typeface="Calibri"/>
                <a:ea typeface="宋体" pitchFamily="2" charset="-122"/>
                <a:sym typeface="+mn-ea"/>
              </a:endParaRPr>
            </a:p>
          </p:txBody>
        </p:sp>
      </p:grpSp>
      <p:sp>
        <p:nvSpPr>
          <p:cNvPr id="10" name="文本框 9"/>
          <p:cNvSpPr txBox="1"/>
          <p:nvPr/>
        </p:nvSpPr>
        <p:spPr>
          <a:xfrm>
            <a:off x="4171315" y="63500"/>
            <a:ext cx="6617970" cy="521970"/>
          </a:xfrm>
          <a:prstGeom prst="rect">
            <a:avLst/>
          </a:prstGeom>
          <a:noFill/>
        </p:spPr>
        <p:txBody>
          <a:bodyPr wrap="none" rtlCol="0" anchor="t">
            <a:spAutoFit/>
          </a:bodyPr>
          <a:lstStyle/>
          <a:p>
            <a:r>
              <a:rPr lang="zh-CN" altLang="zh-CN" sz="2800" b="1">
                <a:solidFill>
                  <a:srgbClr val="FF0000"/>
                </a:solidFill>
                <a:latin typeface="楷体" panose="02010609060101010101" charset="-122"/>
                <a:ea typeface="楷体" panose="02010609060101010101" charset="-122"/>
                <a:cs typeface="黑体" panose="02010609060101010101" charset="-122"/>
                <a:sym typeface="+mn-ea"/>
              </a:rPr>
              <a:t>——二战后资本主义世界经济体系的形成</a:t>
            </a:r>
            <a:endParaRPr lang="zh-CN" altLang="en-US"/>
          </a:p>
        </p:txBody>
      </p:sp>
      <p:sp>
        <p:nvSpPr>
          <p:cNvPr id="11" name="文本框 10"/>
          <p:cNvSpPr txBox="1"/>
          <p:nvPr/>
        </p:nvSpPr>
        <p:spPr>
          <a:xfrm>
            <a:off x="959485" y="5963285"/>
            <a:ext cx="9757410" cy="645160"/>
          </a:xfrm>
          <a:prstGeom prst="rect">
            <a:avLst/>
          </a:prstGeom>
          <a:noFill/>
        </p:spPr>
        <p:txBody>
          <a:bodyPr wrap="square" rtlCol="0" anchor="t">
            <a:spAutoFit/>
          </a:bodyPr>
          <a:lstStyle/>
          <a:p>
            <a:r>
              <a:rPr lang="zh-CN" altLang="en-US"/>
              <a:t>布雷顿森林体系：1944年7月，西方主要国家的代表在联合国国际货币金融会议上确立了该体系，因为此次会议是在美国新罕布什尔州</a:t>
            </a:r>
            <a:r>
              <a:rPr lang="zh-CN" altLang="en-US" u="sng">
                <a:solidFill>
                  <a:srgbClr val="FF0000"/>
                </a:solidFill>
              </a:rPr>
              <a:t>布雷顿森林</a:t>
            </a:r>
            <a:r>
              <a:rPr lang="zh-CN" altLang="en-US"/>
              <a:t>举行的，所以称之为“布雷顿森林体系”。</a:t>
            </a:r>
            <a:endParaRPr lang="zh-CN" altLang="en-US"/>
          </a:p>
        </p:txBody>
      </p:sp>
      <p:pic>
        <p:nvPicPr>
          <p:cNvPr id="9" name="图片 8"/>
          <p:cNvPicPr>
            <a:picLocks noChangeAspect="1"/>
          </p:cNvPicPr>
          <p:nvPr/>
        </p:nvPicPr>
        <p:blipFill>
          <a:blip r:embed="rId2"/>
          <a:stretch>
            <a:fillRect/>
          </a:stretch>
        </p:blipFill>
        <p:spPr>
          <a:xfrm>
            <a:off x="1117600" y="1780540"/>
            <a:ext cx="9441180" cy="3829685"/>
          </a:xfrm>
          <a:prstGeom prst="rect">
            <a:avLst/>
          </a:prstGeom>
        </p:spPr>
      </p:pic>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21" presetClass="entr" presetSubtype="1"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linds(horizontal)">
                                      <p:cBhvr>
                                        <p:cTn id="18" dur="500"/>
                                        <p:tgtEl>
                                          <p:spTgt spid="11"/>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3" presetClass="entr" presetSubtype="1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linds(horizontal)">
                                      <p:cBhvr>
                                        <p:cTn id="23" dur="500"/>
                                        <p:tgtEl>
                                          <p:spTgt spid="9"/>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linds(horizontal)">
                                      <p:cBhvr>
                                        <p:cTn id="2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1" grpId="0"/>
      <p:bldP spid="10"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2"/>
          <a:stretch>
            <a:fillRect/>
          </a:stretch>
        </p:blipFill>
        <p:spPr>
          <a:xfrm>
            <a:off x="414161" y="1787074"/>
            <a:ext cx="1082215" cy="1015663"/>
          </a:xfrm>
          <a:prstGeom prst="rect">
            <a:avLst/>
          </a:prstGeom>
        </p:spPr>
      </p:pic>
      <p:sp>
        <p:nvSpPr>
          <p:cNvPr id="3" name="文本框 2"/>
          <p:cNvSpPr txBox="1"/>
          <p:nvPr/>
        </p:nvSpPr>
        <p:spPr>
          <a:xfrm>
            <a:off x="1675445" y="1786876"/>
            <a:ext cx="10136690" cy="1015663"/>
          </a:xfrm>
          <a:prstGeom prst="rect">
            <a:avLst/>
          </a:prstGeom>
          <a:noFill/>
          <a:ln>
            <a:solidFill>
              <a:schemeClr val="accent1"/>
            </a:solidFill>
          </a:ln>
        </p:spPr>
        <p:txBody>
          <a:bodyPr wrap="square" rtlCol="0" anchor="t">
            <a:spAutoFit/>
          </a:bodyPr>
          <a:lstStyle/>
          <a:p>
            <a:r>
              <a:rPr lang="zh-CN" altLang="en-US" sz="2000" b="1">
                <a:solidFill>
                  <a:srgbClr val="FF0000"/>
                </a:solidFill>
                <a:latin typeface="楷体" panose="02010609060101010101" charset="-122"/>
                <a:ea typeface="楷体" panose="02010609060101010101" charset="-122"/>
                <a:cs typeface="楷体" panose="02010609060101010101" charset="-122"/>
              </a:rPr>
              <a:t>国际货币基金组织（IMF）</a:t>
            </a:r>
            <a:r>
              <a:rPr lang="zh-CN" altLang="en-US" sz="2000" b="1">
                <a:latin typeface="楷体" panose="02010609060101010101" charset="-122"/>
                <a:ea typeface="楷体" panose="02010609060101010101" charset="-122"/>
                <a:cs typeface="楷体" panose="02010609060101010101" charset="-122"/>
              </a:rPr>
              <a:t>1945年12月27日在华盛顿成立的。其宗旨是稳定国际汇兑；消除妨碍世界贸易的外汇管制；加强国际货币合作，通过提供</a:t>
            </a:r>
            <a:r>
              <a:rPr lang="zh-CN" altLang="en-US" sz="2000" b="1">
                <a:solidFill>
                  <a:srgbClr val="FF0000"/>
                </a:solidFill>
                <a:latin typeface="楷体" panose="02010609060101010101" charset="-122"/>
                <a:ea typeface="楷体" panose="02010609060101010101" charset="-122"/>
                <a:cs typeface="楷体" panose="02010609060101010101" charset="-122"/>
              </a:rPr>
              <a:t>短期贷款</a:t>
            </a:r>
            <a:r>
              <a:rPr lang="zh-CN" altLang="en-US" sz="2000" b="1">
                <a:latin typeface="楷体" panose="02010609060101010101" charset="-122"/>
                <a:ea typeface="楷体" panose="02010609060101010101" charset="-122"/>
                <a:cs typeface="楷体" panose="02010609060101010101" charset="-122"/>
              </a:rPr>
              <a:t>缓解成员国国际收支不平衡。</a:t>
            </a:r>
            <a:endParaRPr lang="zh-CN" altLang="en-US" sz="2000" b="1">
              <a:latin typeface="楷体" panose="02010609060101010101" charset="-122"/>
              <a:ea typeface="楷体" panose="02010609060101010101" charset="-122"/>
              <a:cs typeface="楷体" panose="02010609060101010101" charset="-122"/>
            </a:endParaRPr>
          </a:p>
        </p:txBody>
      </p:sp>
      <p:sp>
        <p:nvSpPr>
          <p:cNvPr id="5" name="文本框 4"/>
          <p:cNvSpPr txBox="1"/>
          <p:nvPr/>
        </p:nvSpPr>
        <p:spPr>
          <a:xfrm>
            <a:off x="1674818" y="3089470"/>
            <a:ext cx="10143032" cy="1015663"/>
          </a:xfrm>
          <a:prstGeom prst="rect">
            <a:avLst/>
          </a:prstGeom>
          <a:noFill/>
          <a:ln>
            <a:solidFill>
              <a:schemeClr val="accent1"/>
            </a:solidFill>
          </a:ln>
        </p:spPr>
        <p:txBody>
          <a:bodyPr wrap="square" rtlCol="0" anchor="t">
            <a:spAutoFit/>
          </a:bodyPr>
          <a:lstStyle/>
          <a:p>
            <a:r>
              <a:rPr lang="zh-CN" altLang="en-US" sz="2000" b="1">
                <a:solidFill>
                  <a:srgbClr val="FF0000"/>
                </a:solidFill>
                <a:latin typeface="楷体" panose="02010609060101010101" charset="-122"/>
                <a:ea typeface="楷体" panose="02010609060101010101" charset="-122"/>
              </a:rPr>
              <a:t>世界银行（</a:t>
            </a:r>
            <a:r>
              <a:rPr lang="en-US" altLang="zh-CN" sz="2000" b="1">
                <a:solidFill>
                  <a:srgbClr val="FF0000"/>
                </a:solidFill>
                <a:latin typeface="楷体" panose="02010609060101010101" charset="-122"/>
                <a:ea typeface="楷体" panose="02010609060101010101" charset="-122"/>
              </a:rPr>
              <a:t>WB</a:t>
            </a:r>
            <a:r>
              <a:rPr lang="zh-CN" altLang="en-US" sz="2000" b="1">
                <a:solidFill>
                  <a:srgbClr val="FF0000"/>
                </a:solidFill>
                <a:latin typeface="楷体" panose="02010609060101010101" charset="-122"/>
                <a:ea typeface="楷体" panose="02010609060101010101" charset="-122"/>
              </a:rPr>
              <a:t>）</a:t>
            </a:r>
            <a:r>
              <a:rPr lang="zh-CN" altLang="en-US" sz="2000" b="1">
                <a:latin typeface="楷体" panose="02010609060101010101" charset="-122"/>
                <a:ea typeface="楷体" panose="02010609060101010101" charset="-122"/>
              </a:rPr>
              <a:t>又称国际复兴开发银行，其职责是向成员国提供</a:t>
            </a:r>
            <a:r>
              <a:rPr lang="zh-CN" altLang="en-US" sz="2000" b="1">
                <a:solidFill>
                  <a:srgbClr val="FF0000"/>
                </a:solidFill>
                <a:latin typeface="楷体" panose="02010609060101010101" charset="-122"/>
                <a:ea typeface="楷体" panose="02010609060101010101" charset="-122"/>
              </a:rPr>
              <a:t>（长期）贷款</a:t>
            </a:r>
            <a:r>
              <a:rPr lang="zh-CN" altLang="en-US" sz="2000" b="1">
                <a:latin typeface="楷体" panose="02010609060101010101" charset="-122"/>
                <a:ea typeface="楷体" panose="02010609060101010101" charset="-122"/>
              </a:rPr>
              <a:t>，以推动该国经济的恢复与发展，推动并促进国际贸易的发展。世界银行贷款对象最初是西欧国家，后来逐渐转向发展中国家。</a:t>
            </a:r>
            <a:endParaRPr lang="zh-CN" altLang="en-US" sz="2000" b="1">
              <a:latin typeface="楷体" panose="02010609060101010101" charset="-122"/>
              <a:ea typeface="楷体" panose="02010609060101010101" charset="-122"/>
            </a:endParaRPr>
          </a:p>
        </p:txBody>
      </p:sp>
      <p:pic>
        <p:nvPicPr>
          <p:cNvPr id="7" name="Picture 4" descr="https://ss1.bdstatic.com/70cFuXSh_Q1YnxGkpoWK1HF6hhy/it/u=3614521788,437717411&amp;fm=15&amp;gp=0.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83370" y="2997593"/>
            <a:ext cx="1069528" cy="101566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13" name="文本框 12"/>
          <p:cNvSpPr txBox="1"/>
          <p:nvPr/>
        </p:nvSpPr>
        <p:spPr>
          <a:xfrm>
            <a:off x="0" y="284143"/>
            <a:ext cx="3131183" cy="954107"/>
          </a:xfrm>
          <a:prstGeom prst="rect">
            <a:avLst/>
          </a:prstGeom>
          <a:solidFill>
            <a:srgbClr val="FFFF00"/>
          </a:solidFill>
        </p:spPr>
        <p:txBody>
          <a:bodyPr wrap="square" rtlCol="0" anchor="t">
            <a:spAutoFit/>
          </a:bodyPr>
          <a:lstStyle/>
          <a:p>
            <a:pPr algn="ctr"/>
            <a:r>
              <a:rPr lang="zh-CN" altLang="en-US" sz="2800" b="1">
                <a:solidFill>
                  <a:srgbClr val="FF0000"/>
                </a:solidFill>
                <a:latin typeface="楷体" panose="02010609060101010101" charset="-122"/>
                <a:ea typeface="楷体" panose="02010609060101010101" charset="-122"/>
                <a:cs typeface="楷体" panose="02010609060101010101" charset="-122"/>
                <a:sym typeface="+mn-ea"/>
              </a:rPr>
              <a:t>世界货币体系</a:t>
            </a:r>
            <a:endParaRPr lang="en-US" altLang="zh-CN" sz="2800" b="1">
              <a:solidFill>
                <a:srgbClr val="FF0000"/>
              </a:solidFill>
              <a:latin typeface="楷体" panose="02010609060101010101" charset="-122"/>
              <a:ea typeface="楷体" panose="02010609060101010101" charset="-122"/>
              <a:cs typeface="楷体" panose="02010609060101010101" charset="-122"/>
              <a:sym typeface="+mn-ea"/>
            </a:endParaRPr>
          </a:p>
          <a:p>
            <a:pPr algn="ctr"/>
            <a:r>
              <a:rPr lang="zh-CN" altLang="en-US" sz="2800" b="1">
                <a:solidFill>
                  <a:srgbClr val="FF0000"/>
                </a:solidFill>
                <a:latin typeface="楷体" panose="02010609060101010101" charset="-122"/>
                <a:ea typeface="楷体" panose="02010609060101010101" charset="-122"/>
                <a:cs typeface="楷体" panose="02010609060101010101" charset="-122"/>
                <a:sym typeface="+mn-ea"/>
              </a:rPr>
              <a:t>（布雷顿森林体系）</a:t>
            </a:r>
            <a:endParaRPr lang="zh-CN" altLang="en-US" sz="2800" b="1">
              <a:solidFill>
                <a:srgbClr val="FF0000"/>
              </a:solidFill>
              <a:latin typeface="楷体" panose="02010609060101010101" charset="-122"/>
              <a:ea typeface="楷体" panose="02010609060101010101" charset="-122"/>
              <a:cs typeface="楷体" panose="02010609060101010101" charset="-122"/>
              <a:sym typeface="+mn-ea"/>
            </a:endParaRPr>
          </a:p>
        </p:txBody>
      </p:sp>
      <p:sp>
        <p:nvSpPr>
          <p:cNvPr id="14" name="矩形 13"/>
          <p:cNvSpPr/>
          <p:nvPr/>
        </p:nvSpPr>
        <p:spPr>
          <a:xfrm>
            <a:off x="3055067" y="346332"/>
            <a:ext cx="8763307" cy="829945"/>
          </a:xfrm>
          <a:prstGeom prst="rect">
            <a:avLst/>
          </a:prstGeom>
        </p:spPr>
        <p:txBody>
          <a:bodyPr wrap="square">
            <a:spAutoFit/>
          </a:bodyPr>
          <a:lstStyle/>
          <a:p>
            <a:r>
              <a:rPr lang="zh-CN" altLang="en-US" sz="2400" b="1" u="sng">
                <a:solidFill>
                  <a:srgbClr val="FF0000"/>
                </a:solidFill>
                <a:latin typeface="华文中宋" panose="02010600040101010101" pitchFamily="2" charset="-122"/>
                <a:ea typeface="华文中宋" panose="02010600040101010101" pitchFamily="2" charset="-122"/>
              </a:rPr>
              <a:t>以美元为中心的国际货币体系。</a:t>
            </a:r>
            <a:r>
              <a:rPr lang="zh-CN" altLang="en-US" sz="2400" b="1">
                <a:latin typeface="华文中宋" panose="02010600040101010101" pitchFamily="2" charset="-122"/>
                <a:ea typeface="华文中宋" panose="02010600040101010101" pitchFamily="2" charset="-122"/>
              </a:rPr>
              <a:t>基本内容包括</a:t>
            </a:r>
            <a:r>
              <a:rPr lang="zh-CN" altLang="en-US" sz="2400" b="1">
                <a:solidFill>
                  <a:srgbClr val="FF0000"/>
                </a:solidFill>
                <a:latin typeface="华文中宋" panose="02010600040101010101" pitchFamily="2" charset="-122"/>
                <a:ea typeface="华文中宋" panose="02010600040101010101" pitchFamily="2" charset="-122"/>
              </a:rPr>
              <a:t>美元与黄金挂钩</a:t>
            </a:r>
            <a:r>
              <a:rPr lang="zh-CN" altLang="en-US" sz="2400" b="1">
                <a:latin typeface="华文中宋" panose="02010600040101010101" pitchFamily="2" charset="-122"/>
                <a:ea typeface="华文中宋" panose="02010600040101010101" pitchFamily="2" charset="-122"/>
              </a:rPr>
              <a:t>、</a:t>
            </a:r>
            <a:r>
              <a:rPr lang="zh-CN" altLang="en-US" sz="2400" b="1">
                <a:solidFill>
                  <a:srgbClr val="FF0000"/>
                </a:solidFill>
                <a:latin typeface="华文中宋" panose="02010600040101010101" pitchFamily="2" charset="-122"/>
                <a:ea typeface="华文中宋" panose="02010600040101010101" pitchFamily="2" charset="-122"/>
              </a:rPr>
              <a:t>各国货币与美元挂钩，</a:t>
            </a:r>
            <a:r>
              <a:rPr lang="zh-CN" altLang="en-US" sz="2400" b="1">
                <a:latin typeface="华文中宋" panose="02010600040101010101" pitchFamily="2" charset="-122"/>
                <a:ea typeface="华文中宋" panose="02010600040101010101" pitchFamily="2" charset="-122"/>
              </a:rPr>
              <a:t>保持</a:t>
            </a:r>
            <a:r>
              <a:rPr lang="zh-CN" altLang="en-US" sz="2400" b="1">
                <a:solidFill>
                  <a:srgbClr val="FF0000"/>
                </a:solidFill>
                <a:latin typeface="华文中宋" panose="02010600040101010101" pitchFamily="2" charset="-122"/>
                <a:ea typeface="华文中宋" panose="02010600040101010101" pitchFamily="2" charset="-122"/>
              </a:rPr>
              <a:t>固定汇率</a:t>
            </a:r>
            <a:r>
              <a:rPr lang="zh-CN" altLang="en-US" sz="2400" b="1">
                <a:latin typeface="华文中宋" panose="02010600040101010101" pitchFamily="2" charset="-122"/>
                <a:ea typeface="华文中宋" panose="02010600040101010101" pitchFamily="2" charset="-122"/>
              </a:rPr>
              <a:t>。</a:t>
            </a:r>
            <a:endParaRPr lang="zh-CN" altLang="en-US" sz="2400">
              <a:latin typeface="华文中宋" pitchFamily="2" charset="-122"/>
              <a:ea typeface="华文中宋" pitchFamily="2" charset="-122"/>
            </a:endParaRPr>
          </a:p>
        </p:txBody>
      </p:sp>
      <p:sp>
        <p:nvSpPr>
          <p:cNvPr id="9" name="文本框 8"/>
          <p:cNvSpPr txBox="1"/>
          <p:nvPr/>
        </p:nvSpPr>
        <p:spPr>
          <a:xfrm>
            <a:off x="7" y="4471104"/>
            <a:ext cx="3131182" cy="523220"/>
          </a:xfrm>
          <a:prstGeom prst="rect">
            <a:avLst/>
          </a:prstGeom>
          <a:solidFill>
            <a:srgbClr val="FFFF00"/>
          </a:solidFill>
        </p:spPr>
        <p:txBody>
          <a:bodyPr wrap="square" rtlCol="0" anchor="t">
            <a:spAutoFit/>
          </a:bodyPr>
          <a:lstStyle/>
          <a:p>
            <a:pPr algn="ctr"/>
            <a:r>
              <a:rPr lang="zh-CN" altLang="en-US" sz="2800" b="1">
                <a:solidFill>
                  <a:srgbClr val="FF0000"/>
                </a:solidFill>
                <a:latin typeface="楷体" panose="02010609060101010101" charset="-122"/>
                <a:ea typeface="楷体" panose="02010609060101010101" charset="-122"/>
                <a:cs typeface="楷体" panose="02010609060101010101" charset="-122"/>
                <a:sym typeface="+mn-ea"/>
              </a:rPr>
              <a:t>世界贸易体系</a:t>
            </a:r>
            <a:endParaRPr lang="en-US" altLang="zh-CN" sz="2800" b="1">
              <a:solidFill>
                <a:srgbClr val="FF0000"/>
              </a:solidFill>
              <a:latin typeface="楷体" panose="02010609060101010101" charset="-122"/>
              <a:ea typeface="楷体" panose="02010609060101010101" charset="-122"/>
              <a:cs typeface="楷体" panose="02010609060101010101" charset="-122"/>
              <a:sym typeface="+mn-ea"/>
            </a:endParaRPr>
          </a:p>
        </p:txBody>
      </p:sp>
      <p:sp>
        <p:nvSpPr>
          <p:cNvPr id="10" name="矩形 9"/>
          <p:cNvSpPr>
            <a:spLocks noChangeArrowheads="1"/>
          </p:cNvSpPr>
          <p:nvPr/>
        </p:nvSpPr>
        <p:spPr bwMode="auto">
          <a:xfrm>
            <a:off x="3289935" y="4472305"/>
            <a:ext cx="4693285" cy="521970"/>
          </a:xfrm>
          <a:prstGeom prst="rect">
            <a:avLst/>
          </a:prstGeom>
          <a:noFill/>
          <a:ln w="9525">
            <a:noFill/>
            <a:miter lim="800000"/>
          </a:ln>
        </p:spPr>
        <p:txBody>
          <a:bodyPr wrap="square">
            <a:spAutoFit/>
          </a:bodyPr>
          <a:lstStyle/>
          <a:p>
            <a:r>
              <a:rPr lang="zh-CN" altLang="en-US" sz="2800" b="1" u="sng">
                <a:solidFill>
                  <a:srgbClr val="FF0000"/>
                </a:solidFill>
                <a:latin typeface="华文中宋" panose="02010600040101010101" pitchFamily="2" charset="-122"/>
                <a:ea typeface="华文中宋" panose="02010600040101010101" pitchFamily="2" charset="-122"/>
              </a:rPr>
              <a:t>以美国为主导世界贸易体系</a:t>
            </a:r>
            <a:endParaRPr lang="zh-CN" altLang="en-US" sz="2800" b="1" u="sng">
              <a:solidFill>
                <a:srgbClr val="FF0000"/>
              </a:solidFill>
              <a:latin typeface="华文中宋" pitchFamily="2" charset="-122"/>
              <a:ea typeface="华文中宋" pitchFamily="2" charset="-122"/>
            </a:endParaRPr>
          </a:p>
        </p:txBody>
      </p:sp>
      <p:sp>
        <p:nvSpPr>
          <p:cNvPr id="12" name="文本框 11"/>
          <p:cNvSpPr txBox="1"/>
          <p:nvPr/>
        </p:nvSpPr>
        <p:spPr>
          <a:xfrm>
            <a:off x="1564963" y="5403316"/>
            <a:ext cx="10143032" cy="1015663"/>
          </a:xfrm>
          <a:prstGeom prst="rect">
            <a:avLst/>
          </a:prstGeom>
          <a:noFill/>
          <a:ln>
            <a:solidFill>
              <a:schemeClr val="accent1"/>
            </a:solidFill>
          </a:ln>
        </p:spPr>
        <p:txBody>
          <a:bodyPr wrap="square" rtlCol="0" anchor="t">
            <a:spAutoFit/>
          </a:bodyPr>
          <a:lstStyle/>
          <a:p>
            <a:r>
              <a:rPr lang="zh-CN" altLang="en-US" sz="2000" b="1">
                <a:solidFill>
                  <a:srgbClr val="FF0000"/>
                </a:solidFill>
                <a:latin typeface="楷体" panose="02010609060101010101" charset="-122"/>
                <a:ea typeface="楷体" panose="02010609060101010101" charset="-122"/>
                <a:cs typeface="楷体" panose="02010609060101010101" charset="-122"/>
              </a:rPr>
              <a:t>关税及贸易总协定（GATT）</a:t>
            </a:r>
            <a:r>
              <a:rPr lang="zh-CN" altLang="en-US" sz="2000" b="1">
                <a:latin typeface="楷体" panose="02010609060101010101" charset="-122"/>
                <a:ea typeface="楷体" panose="02010609060101010101" charset="-122"/>
                <a:cs typeface="楷体" panose="02010609060101010101" charset="-122"/>
              </a:rPr>
              <a:t>签订于</a:t>
            </a:r>
            <a:r>
              <a:rPr lang="en-US" altLang="zh-CN" sz="2000" b="1">
                <a:latin typeface="楷体" panose="02010609060101010101" charset="-122"/>
                <a:ea typeface="楷体" panose="02010609060101010101" charset="-122"/>
                <a:cs typeface="楷体" panose="02010609060101010101" charset="-122"/>
              </a:rPr>
              <a:t>1947</a:t>
            </a:r>
            <a:r>
              <a:rPr lang="zh-CN" altLang="en-US" sz="2000" b="1">
                <a:latin typeface="楷体" panose="02010609060101010101" charset="-122"/>
                <a:ea typeface="楷体" panose="02010609060101010101" charset="-122"/>
                <a:cs typeface="楷体" panose="02010609060101010101" charset="-122"/>
              </a:rPr>
              <a:t>年</a:t>
            </a:r>
            <a:r>
              <a:rPr lang="en-US" altLang="zh-CN" sz="2000" b="1">
                <a:latin typeface="楷体" panose="02010609060101010101" charset="-122"/>
                <a:ea typeface="楷体" panose="02010609060101010101" charset="-122"/>
                <a:cs typeface="楷体" panose="02010609060101010101" charset="-122"/>
              </a:rPr>
              <a:t>10</a:t>
            </a:r>
            <a:r>
              <a:rPr lang="zh-CN" altLang="en-US" sz="2000" b="1">
                <a:latin typeface="楷体" panose="02010609060101010101" charset="-122"/>
                <a:ea typeface="楷体" panose="02010609060101010101" charset="-122"/>
                <a:cs typeface="楷体" panose="02010609060101010101" charset="-122"/>
              </a:rPr>
              <a:t>月</a:t>
            </a:r>
            <a:r>
              <a:rPr lang="en-US" altLang="zh-CN" sz="2000" b="1">
                <a:latin typeface="楷体" panose="02010609060101010101" charset="-122"/>
                <a:ea typeface="楷体" panose="02010609060101010101" charset="-122"/>
                <a:cs typeface="楷体" panose="02010609060101010101" charset="-122"/>
              </a:rPr>
              <a:t>30</a:t>
            </a:r>
            <a:r>
              <a:rPr lang="zh-CN" altLang="en-US" sz="2000" b="1">
                <a:latin typeface="楷体" panose="02010609060101010101" charset="-122"/>
                <a:ea typeface="楷体" panose="02010609060101010101" charset="-122"/>
                <a:cs typeface="楷体" panose="02010609060101010101" charset="-122"/>
              </a:rPr>
              <a:t>日，</a:t>
            </a:r>
            <a:r>
              <a:rPr lang="en-US" altLang="zh-CN" sz="2000" b="1">
                <a:latin typeface="楷体" panose="02010609060101010101" charset="-122"/>
                <a:ea typeface="楷体" panose="02010609060101010101" charset="-122"/>
                <a:cs typeface="楷体" panose="02010609060101010101" charset="-122"/>
              </a:rPr>
              <a:t>1948</a:t>
            </a:r>
            <a:r>
              <a:rPr lang="zh-CN" altLang="en-US" sz="2000" b="1">
                <a:latin typeface="楷体" panose="02010609060101010101" charset="-122"/>
                <a:ea typeface="楷体" panose="02010609060101010101" charset="-122"/>
                <a:cs typeface="楷体" panose="02010609060101010101" charset="-122"/>
              </a:rPr>
              <a:t>年生效，是一个政府间缔结的有关关税和贸易规则的多边国际协定，简称关贸总协定。它的宗旨是通过</a:t>
            </a:r>
            <a:r>
              <a:rPr lang="zh-CN" altLang="en-US" sz="2000" b="1">
                <a:solidFill>
                  <a:srgbClr val="FF0000"/>
                </a:solidFill>
                <a:latin typeface="楷体" panose="02010609060101010101" charset="-122"/>
                <a:ea typeface="楷体" panose="02010609060101010101" charset="-122"/>
                <a:cs typeface="楷体" panose="02010609060101010101" charset="-122"/>
              </a:rPr>
              <a:t>削减关税和其它贸易壁垒，促进国际贸易自由化，</a:t>
            </a:r>
            <a:r>
              <a:rPr lang="zh-CN" altLang="en-US" sz="2000" b="1">
                <a:latin typeface="楷体" panose="02010609060101010101" charset="-122"/>
                <a:ea typeface="楷体" panose="02010609060101010101" charset="-122"/>
                <a:cs typeface="楷体" panose="02010609060101010101" charset="-122"/>
              </a:rPr>
              <a:t>以充分利用世界资源，扩大商品的生产与流通。</a:t>
            </a:r>
            <a:endParaRPr lang="zh-CN" altLang="en-US" sz="2000" b="1">
              <a:latin typeface="楷体" panose="02010609060101010101" charset="-122"/>
              <a:ea typeface="楷体" panose="02010609060101010101" charset="-122"/>
              <a:cs typeface="楷体" panose="02010609060101010101" charset="-122"/>
            </a:endParaRPr>
          </a:p>
        </p:txBody>
      </p:sp>
      <p:pic>
        <p:nvPicPr>
          <p:cNvPr id="15" name="图片 14"/>
          <p:cNvPicPr>
            <a:picLocks noChangeAspect="1"/>
          </p:cNvPicPr>
          <p:nvPr/>
        </p:nvPicPr>
        <p:blipFill>
          <a:blip r:embed="rId4"/>
          <a:stretch>
            <a:fillRect/>
          </a:stretch>
        </p:blipFill>
        <p:spPr>
          <a:xfrm>
            <a:off x="414161" y="5403497"/>
            <a:ext cx="1075872" cy="1015663"/>
          </a:xfrm>
          <a:prstGeom prst="rect">
            <a:avLst/>
          </a:prstGeom>
        </p:spPr>
      </p:pic>
      <p:pic>
        <p:nvPicPr>
          <p:cNvPr id="17" name="图片 16"/>
          <p:cNvPicPr>
            <a:picLocks noChangeAspect="1"/>
          </p:cNvPicPr>
          <p:nvPr/>
        </p:nvPicPr>
        <p:blipFill>
          <a:blip r:embed="rId5"/>
          <a:stretch>
            <a:fillRect/>
          </a:stretch>
        </p:blipFill>
        <p:spPr>
          <a:xfrm>
            <a:off x="10865485" y="4173220"/>
            <a:ext cx="1202690" cy="1118235"/>
          </a:xfrm>
          <a:prstGeom prst="rect">
            <a:avLst/>
          </a:prstGeom>
        </p:spPr>
      </p:pic>
      <p:pic>
        <p:nvPicPr>
          <p:cNvPr id="4" name="图片 3"/>
          <p:cNvPicPr>
            <a:picLocks noChangeAspect="1"/>
          </p:cNvPicPr>
          <p:nvPr/>
        </p:nvPicPr>
        <p:blipFill>
          <a:blip r:embed="rId6"/>
          <a:stretch>
            <a:fillRect/>
          </a:stretch>
        </p:blipFill>
        <p:spPr>
          <a:xfrm>
            <a:off x="5632450" y="1457960"/>
            <a:ext cx="6185535" cy="2646680"/>
          </a:xfrm>
          <a:prstGeom prst="rect">
            <a:avLst/>
          </a:prstGeom>
        </p:spPr>
      </p:pic>
      <p:sp>
        <p:nvSpPr>
          <p:cNvPr id="6" name="文本框 5"/>
          <p:cNvSpPr txBox="1"/>
          <p:nvPr/>
        </p:nvSpPr>
        <p:spPr>
          <a:xfrm>
            <a:off x="6073140" y="5735955"/>
            <a:ext cx="5880735" cy="922020"/>
          </a:xfrm>
          <a:prstGeom prst="rect">
            <a:avLst/>
          </a:prstGeom>
          <a:solidFill>
            <a:schemeClr val="bg1"/>
          </a:solidFill>
        </p:spPr>
        <p:txBody>
          <a:bodyPr wrap="square" rtlCol="0" anchor="t">
            <a:spAutoFit/>
          </a:bodyPr>
          <a:lstStyle/>
          <a:p>
            <a:r>
              <a:rPr lang="zh-CN" altLang="en-US"/>
              <a:t>加强国际协调：加强在金融、投资和贸易等领域的国际协调，通过大国相对平等的协商，采取市场干预行动，协调利益，维护经济秩序。</a:t>
            </a:r>
            <a:endParaRPr lang="zh-CN" altLang="en-US"/>
          </a:p>
        </p:txBody>
      </p:sp>
      <p:sp>
        <p:nvSpPr>
          <p:cNvPr id="8" name="矩形 7"/>
          <p:cNvSpPr/>
          <p:nvPr/>
        </p:nvSpPr>
        <p:spPr>
          <a:xfrm>
            <a:off x="301943" y="1658303"/>
            <a:ext cx="11509375" cy="2245360"/>
          </a:xfrm>
          <a:prstGeom prst="rect">
            <a:avLst/>
          </a:prstGeom>
          <a:solidFill>
            <a:schemeClr val="bg1"/>
          </a:solidFill>
          <a:ln w="19050">
            <a:solidFill>
              <a:schemeClr val="accent6">
                <a:lumMod val="50000"/>
              </a:schemeClr>
            </a:solidFill>
          </a:ln>
        </p:spPr>
        <p:txBody>
          <a:bodyPr wrap="square">
            <a:spAutoFit/>
          </a:bodyPr>
          <a:lstStyle/>
          <a:p>
            <a:pPr fontAlgn="auto"/>
            <a:r>
              <a:rPr lang="zh-CN" altLang="en-US" sz="2800" b="1" strike="noStrike" noProof="1">
                <a:latin typeface="仿宋" panose="02010609060101010101" charset="-122"/>
                <a:ea typeface="仿宋" panose="02010609060101010101" charset="-122"/>
                <a:cs typeface="+mn-cs"/>
              </a:rPr>
              <a:t>国际货币基金组织和世界银行的</a:t>
            </a:r>
            <a:r>
              <a:rPr lang="zh-CN" altLang="en-US" sz="2800" b="1" strike="noStrike" noProof="1">
                <a:solidFill>
                  <a:srgbClr val="FF0000"/>
                </a:solidFill>
                <a:latin typeface="仿宋" panose="02010609060101010101" charset="-122"/>
                <a:ea typeface="仿宋" panose="02010609060101010101" charset="-122"/>
                <a:cs typeface="+mn-cs"/>
              </a:rPr>
              <a:t>总部</a:t>
            </a:r>
            <a:r>
              <a:rPr lang="zh-CN" altLang="en-US" sz="2800" b="1" strike="noStrike" noProof="1">
                <a:latin typeface="仿宋" panose="02010609060101010101" charset="-122"/>
                <a:ea typeface="仿宋" panose="02010609060101010101" charset="-122"/>
                <a:cs typeface="+mn-cs"/>
              </a:rPr>
              <a:t>都设在美国的</a:t>
            </a:r>
            <a:r>
              <a:rPr lang="zh-CN" altLang="en-US" sz="2800" b="1" strike="noStrike" noProof="1">
                <a:solidFill>
                  <a:srgbClr val="FF0000"/>
                </a:solidFill>
                <a:latin typeface="仿宋" panose="02010609060101010101" charset="-122"/>
                <a:ea typeface="仿宋" panose="02010609060101010101" charset="-122"/>
                <a:cs typeface="+mn-cs"/>
              </a:rPr>
              <a:t>华盛顿</a:t>
            </a:r>
            <a:r>
              <a:rPr lang="zh-CN" altLang="en-US" sz="2800" b="1" strike="noStrike" noProof="1">
                <a:latin typeface="仿宋" panose="02010609060101010101" charset="-122"/>
                <a:ea typeface="仿宋" panose="02010609060101010101" charset="-122"/>
                <a:cs typeface="+mn-cs"/>
              </a:rPr>
              <a:t>，资金来源于成员国认缴美国在国际货币基金组织中拥有</a:t>
            </a:r>
            <a:r>
              <a:rPr lang="en-US" altLang="zh-CN" sz="2800" b="1" strike="noStrike" noProof="1">
                <a:solidFill>
                  <a:srgbClr val="FF0000"/>
                </a:solidFill>
                <a:latin typeface="仿宋" panose="02010609060101010101" charset="-122"/>
                <a:ea typeface="仿宋" panose="02010609060101010101" charset="-122"/>
                <a:cs typeface="+mn-cs"/>
              </a:rPr>
              <a:t>27%</a:t>
            </a:r>
            <a:r>
              <a:rPr lang="zh-CN" altLang="en-US" sz="2800" b="1" strike="noStrike" noProof="1">
                <a:latin typeface="仿宋" panose="02010609060101010101" charset="-122"/>
                <a:ea typeface="仿宋" panose="02010609060101010101" charset="-122"/>
                <a:cs typeface="+mn-cs"/>
              </a:rPr>
              <a:t>的投票权</a:t>
            </a:r>
            <a:r>
              <a:rPr lang="en-US" altLang="zh-CN" sz="2800" b="1" strike="noStrike" noProof="1">
                <a:latin typeface="仿宋" panose="02010609060101010101" charset="-122"/>
                <a:ea typeface="仿宋" panose="02010609060101010101" charset="-122"/>
                <a:cs typeface="+mn-cs"/>
              </a:rPr>
              <a:t>,</a:t>
            </a:r>
            <a:r>
              <a:rPr lang="zh-CN" altLang="en-US" sz="2800" b="1" strike="noStrike" noProof="1">
                <a:latin typeface="仿宋" panose="02010609060101010101" charset="-122"/>
                <a:ea typeface="仿宋" panose="02010609060101010101" charset="-122"/>
                <a:cs typeface="+mn-cs"/>
              </a:rPr>
              <a:t>在世界银行拥有</a:t>
            </a:r>
            <a:r>
              <a:rPr lang="en-US" altLang="zh-CN" sz="2800" b="1" strike="noStrike" noProof="1">
                <a:solidFill>
                  <a:srgbClr val="FF0000"/>
                </a:solidFill>
                <a:latin typeface="仿宋" panose="02010609060101010101" charset="-122"/>
                <a:ea typeface="仿宋" panose="02010609060101010101" charset="-122"/>
                <a:cs typeface="+mn-cs"/>
              </a:rPr>
              <a:t>24%</a:t>
            </a:r>
            <a:r>
              <a:rPr lang="zh-CN" altLang="en-US" sz="2800" b="1" strike="noStrike" noProof="1">
                <a:latin typeface="仿宋" panose="02010609060101010101" charset="-122"/>
                <a:ea typeface="仿宋" panose="02010609060101010101" charset="-122"/>
                <a:cs typeface="+mn-cs"/>
              </a:rPr>
              <a:t>的投票权。而这两个经济组织任何重大决策的通过都必须获得</a:t>
            </a:r>
            <a:r>
              <a:rPr lang="en-US" altLang="zh-CN" sz="2800" b="1" strike="noStrike" noProof="1">
                <a:latin typeface="仿宋" panose="02010609060101010101" charset="-122"/>
                <a:ea typeface="仿宋" panose="02010609060101010101" charset="-122"/>
                <a:cs typeface="+mn-cs"/>
              </a:rPr>
              <a:t>85%</a:t>
            </a:r>
            <a:r>
              <a:rPr lang="zh-CN" altLang="en-US" sz="2800" b="1" strike="noStrike" noProof="1">
                <a:latin typeface="仿宋" panose="02010609060101010101" charset="-122"/>
                <a:ea typeface="仿宋" panose="02010609060101010101" charset="-122"/>
                <a:cs typeface="+mn-cs"/>
              </a:rPr>
              <a:t>的投票率。换言之，</a:t>
            </a:r>
            <a:r>
              <a:rPr lang="zh-CN" altLang="en-US" sz="2800" b="1" strike="noStrike" noProof="1">
                <a:solidFill>
                  <a:srgbClr val="FF0000"/>
                </a:solidFill>
                <a:latin typeface="仿宋" panose="02010609060101010101" charset="-122"/>
                <a:ea typeface="仿宋" panose="02010609060101010101" charset="-122"/>
                <a:cs typeface="+mn-cs"/>
              </a:rPr>
              <a:t>美国</a:t>
            </a:r>
            <a:r>
              <a:rPr lang="zh-CN" altLang="en-US" sz="2800" b="1" strike="noStrike" noProof="1">
                <a:latin typeface="仿宋" panose="02010609060101010101" charset="-122"/>
                <a:ea typeface="仿宋" panose="02010609060101010101" charset="-122"/>
                <a:cs typeface="+mn-cs"/>
              </a:rPr>
              <a:t>在这两个经济组织中拥有</a:t>
            </a:r>
            <a:r>
              <a:rPr lang="zh-CN" altLang="en-US" sz="2800" b="1" strike="noStrike" noProof="1">
                <a:solidFill>
                  <a:srgbClr val="FF0000"/>
                </a:solidFill>
                <a:latin typeface="仿宋" panose="02010609060101010101" charset="-122"/>
                <a:ea typeface="仿宋" panose="02010609060101010101" charset="-122"/>
                <a:cs typeface="+mn-cs"/>
              </a:rPr>
              <a:t>最大表决权</a:t>
            </a:r>
            <a:r>
              <a:rPr lang="zh-CN" altLang="en-US" sz="2800" b="1" strike="noStrike" noProof="1">
                <a:latin typeface="仿宋" panose="02010609060101010101" charset="-122"/>
                <a:ea typeface="仿宋" panose="02010609060101010101" charset="-122"/>
                <a:cs typeface="+mn-cs"/>
              </a:rPr>
              <a:t>和</a:t>
            </a:r>
            <a:r>
              <a:rPr lang="zh-CN" altLang="en-US" sz="2800" b="1" strike="noStrike" noProof="1">
                <a:solidFill>
                  <a:srgbClr val="FF0000"/>
                </a:solidFill>
                <a:latin typeface="仿宋" panose="02010609060101010101" charset="-122"/>
                <a:ea typeface="仿宋" panose="02010609060101010101" charset="-122"/>
                <a:cs typeface="+mn-cs"/>
              </a:rPr>
              <a:t>一票否决权</a:t>
            </a:r>
            <a:r>
              <a:rPr lang="zh-CN" altLang="en-US" sz="2800" b="1" strike="noStrike" noProof="1">
                <a:latin typeface="仿宋" panose="02010609060101010101" charset="-122"/>
                <a:ea typeface="仿宋" panose="02010609060101010101" charset="-122"/>
                <a:cs typeface="+mn-cs"/>
              </a:rPr>
              <a:t>。</a:t>
            </a:r>
            <a:endParaRPr lang="zh-CN" altLang="en-US" sz="2800" b="1" strike="noStrike" noProof="1">
              <a:latin typeface="仿宋" panose="02010609060101010101" charset="-122"/>
              <a:ea typeface="仿宋" panose="02010609060101010101" charset="-122"/>
            </a:endParaRPr>
          </a:p>
        </p:txBody>
      </p:sp>
    </p:spTree>
    <p:custDataLst>
      <p:tags r:id="rId7"/>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par>
                                <p:cTn id="13" presetID="3" presetClass="entr" presetSubtype="1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linds(horizontal)">
                                      <p:cBhvr>
                                        <p:cTn id="15" dur="500"/>
                                        <p:tgtEl>
                                          <p:spTgt spid="7"/>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horizontal)">
                                      <p:cBhvr>
                                        <p:cTn id="18" dur="500"/>
                                        <p:tgtEl>
                                          <p:spTgt spid="3"/>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500"/>
                                        <p:tgtEl>
                                          <p:spTgt spid="5"/>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blinds(horizontal)">
                                      <p:cBhvr>
                                        <p:cTn id="26" dur="500"/>
                                        <p:tgtEl>
                                          <p:spTgt spid="14"/>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3" presetClass="entr" presetSubtype="10" fill="hold"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linds(horizontal)">
                                      <p:cBhvr>
                                        <p:cTn id="31" dur="500"/>
                                        <p:tgtEl>
                                          <p:spTgt spid="4"/>
                                        </p:tgtEl>
                                      </p:cBhvr>
                                    </p:animEffect>
                                  </p:childTnLst>
                                </p:cTn>
                              </p:par>
                            </p:childTnLst>
                          </p:cTn>
                        </p:par>
                      </p:childTnLst>
                    </p:cTn>
                  </p:par>
                  <p:par>
                    <p:cTn id="32" fill="hold" nodeType="clickPar">
                      <p:stCondLst>
                        <p:cond delay="indefinite"/>
                      </p:stCondLst>
                      <p:childTnLst>
                        <p:par>
                          <p:cTn id="33" fill="hold" nodeType="afterGroup">
                            <p:stCondLst>
                              <p:cond delay="0"/>
                            </p:stCondLst>
                            <p:childTnLst>
                              <p:par>
                                <p:cTn id="34" presetID="3" presetClass="entr" presetSubtype="10" fill="hold" nodeType="click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blinds(horizontal)">
                                      <p:cBhvr>
                                        <p:cTn id="36" dur="500"/>
                                        <p:tgtEl>
                                          <p:spTgt spid="15"/>
                                        </p:tgtEl>
                                      </p:cBhvr>
                                    </p:animEffect>
                                  </p:childTnLst>
                                </p:cTn>
                              </p:par>
                              <p:par>
                                <p:cTn id="37" presetID="3" presetClass="entr" presetSubtype="10"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blinds(horizontal)">
                                      <p:cBhvr>
                                        <p:cTn id="39" dur="500"/>
                                        <p:tgtEl>
                                          <p:spTgt spid="12"/>
                                        </p:tgtEl>
                                      </p:cBhvr>
                                    </p:animEffect>
                                  </p:childTnLst>
                                </p:cTn>
                              </p:par>
                            </p:childTnLst>
                          </p:cTn>
                        </p:par>
                      </p:childTnLst>
                    </p:cTn>
                  </p:par>
                  <p:par>
                    <p:cTn id="40" fill="hold" nodeType="clickPar">
                      <p:stCondLst>
                        <p:cond delay="indefinite"/>
                      </p:stCondLst>
                      <p:childTnLst>
                        <p:par>
                          <p:cTn id="41" fill="hold" nodeType="afterGroup">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blinds(horizontal)">
                                      <p:cBhvr>
                                        <p:cTn id="44" dur="500"/>
                                        <p:tgtEl>
                                          <p:spTgt spid="8"/>
                                        </p:tgtEl>
                                      </p:cBhvr>
                                    </p:animEffect>
                                  </p:childTnLst>
                                </p:cTn>
                              </p:par>
                            </p:childTnLst>
                          </p:cTn>
                        </p:par>
                      </p:childTnLst>
                    </p:cTn>
                  </p:par>
                  <p:par>
                    <p:cTn id="45" fill="hold" nodeType="clickPar">
                      <p:stCondLst>
                        <p:cond delay="indefinite"/>
                      </p:stCondLst>
                      <p:childTnLst>
                        <p:par>
                          <p:cTn id="46" fill="hold" nodeType="afterGroup">
                            <p:stCondLst>
                              <p:cond delay="0"/>
                            </p:stCondLst>
                            <p:childTnLst>
                              <p:par>
                                <p:cTn id="47" presetID="3" presetClass="entr" presetSubtype="10" fill="hold" grpId="0" nodeType="click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blinds(horizontal)">
                                      <p:cBhvr>
                                        <p:cTn id="49" dur="500"/>
                                        <p:tgtEl>
                                          <p:spTgt spid="9"/>
                                        </p:tgtEl>
                                      </p:cBhvr>
                                    </p:animEffect>
                                  </p:childTnLst>
                                </p:cTn>
                              </p:par>
                            </p:childTnLst>
                          </p:cTn>
                        </p:par>
                      </p:childTnLst>
                    </p:cTn>
                  </p:par>
                  <p:par>
                    <p:cTn id="50" fill="hold" nodeType="clickPar">
                      <p:stCondLst>
                        <p:cond delay="indefinite"/>
                      </p:stCondLst>
                      <p:childTnLst>
                        <p:par>
                          <p:cTn id="51" fill="hold" nodeType="afterGroup">
                            <p:stCondLst>
                              <p:cond delay="0"/>
                            </p:stCondLst>
                            <p:childTnLst>
                              <p:par>
                                <p:cTn id="52" presetID="3" presetClass="entr" presetSubtype="10" fill="hold" grpId="0" nodeType="click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linds(horizontal)">
                                      <p:cBhvr>
                                        <p:cTn id="54" dur="500"/>
                                        <p:tgtEl>
                                          <p:spTgt spid="10"/>
                                        </p:tgtEl>
                                      </p:cBhvr>
                                    </p:animEffect>
                                  </p:childTnLst>
                                </p:cTn>
                              </p:par>
                            </p:childTnLst>
                          </p:cTn>
                        </p:par>
                      </p:childTnLst>
                    </p:cTn>
                  </p:par>
                  <p:par>
                    <p:cTn id="55" fill="hold" nodeType="clickPar">
                      <p:stCondLst>
                        <p:cond delay="indefinite"/>
                      </p:stCondLst>
                      <p:childTnLst>
                        <p:par>
                          <p:cTn id="56" fill="hold" nodeType="afterGroup">
                            <p:stCondLst>
                              <p:cond delay="0"/>
                            </p:stCondLst>
                            <p:childTnLst>
                              <p:par>
                                <p:cTn id="57" presetID="3" presetClass="entr" presetSubtype="10" fill="hold" nodeType="click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blinds(horizontal)">
                                      <p:cBhvr>
                                        <p:cTn id="59" dur="500"/>
                                        <p:tgtEl>
                                          <p:spTgt spid="17"/>
                                        </p:tgtEl>
                                      </p:cBhvr>
                                    </p:animEffect>
                                  </p:childTnLst>
                                </p:cTn>
                              </p:par>
                            </p:childTnLst>
                          </p:cTn>
                        </p:par>
                      </p:childTnLst>
                    </p:cTn>
                  </p:par>
                  <p:par>
                    <p:cTn id="60" fill="hold" nodeType="clickPar">
                      <p:stCondLst>
                        <p:cond delay="indefinite"/>
                      </p:stCondLst>
                      <p:childTnLst>
                        <p:par>
                          <p:cTn id="61" fill="hold" nodeType="afterGroup">
                            <p:stCondLst>
                              <p:cond delay="0"/>
                            </p:stCondLst>
                            <p:childTnLst>
                              <p:par>
                                <p:cTn id="62" presetID="3" presetClass="entr" presetSubtype="10" fill="hold" grpId="0" nodeType="clickEffect">
                                  <p:stCondLst>
                                    <p:cond delay="0"/>
                                  </p:stCondLst>
                                  <p:childTnLst>
                                    <p:set>
                                      <p:cBhvr>
                                        <p:cTn id="63" dur="1" fill="hold">
                                          <p:stCondLst>
                                            <p:cond delay="0"/>
                                          </p:stCondLst>
                                        </p:cTn>
                                        <p:tgtEl>
                                          <p:spTgt spid="6"/>
                                        </p:tgtEl>
                                        <p:attrNameLst>
                                          <p:attrName>style.visibility</p:attrName>
                                        </p:attrNameLst>
                                      </p:cBhvr>
                                      <p:to>
                                        <p:strVal val="visible"/>
                                      </p:to>
                                    </p:set>
                                    <p:animEffect transition="in" filter="blinds(horizontal)">
                                      <p:cBhvr>
                                        <p:cTn id="6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3" grpId="0"/>
      <p:bldP spid="5" grpId="0"/>
      <p:bldP spid="14" grpId="0"/>
      <p:bldP spid="12" grpId="0"/>
      <p:bldP spid="9" grpId="0"/>
      <p:bldP spid="10" grpId="0"/>
      <p:bldP spid="6" grpId="0"/>
      <p:bldP spid="8"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320675" y="1352550"/>
            <a:ext cx="6096000" cy="983615"/>
          </a:xfrm>
          <a:prstGeom prst="rect">
            <a:avLst/>
          </a:prstGeom>
          <a:noFill/>
          <a:ln w="9525">
            <a:noFill/>
          </a:ln>
        </p:spPr>
        <p:txBody>
          <a:bodyPr anchor="t">
            <a:spAutoFit/>
          </a:bodyPr>
          <a:lstStyle/>
          <a:p>
            <a:pPr>
              <a:spcAft>
                <a:spcPts val="1200"/>
              </a:spcAft>
            </a:pPr>
            <a:r>
              <a:rPr lang="zh-CN" altLang="zh-CN" sz="2400" b="1">
                <a:latin typeface="微软雅黑" panose="020b0503020204020204" pitchFamily="34" charset="-122"/>
                <a:ea typeface="微软雅黑" panose="020b0503020204020204" pitchFamily="34" charset="-122"/>
              </a:rPr>
              <a:t>（</a:t>
            </a:r>
            <a:r>
              <a:rPr lang="en-US" altLang="zh-CN" sz="2400" b="1">
                <a:latin typeface="微软雅黑" panose="020b0503020204020204" pitchFamily="34" charset="-122"/>
                <a:ea typeface="微软雅黑" panose="020b0503020204020204" pitchFamily="34" charset="-122"/>
              </a:rPr>
              <a:t>1</a:t>
            </a:r>
            <a:r>
              <a:rPr lang="zh-CN" altLang="zh-CN" sz="2400" b="1">
                <a:latin typeface="微软雅黑" panose="020b0503020204020204" pitchFamily="34" charset="-122"/>
                <a:ea typeface="微软雅黑" panose="020b0503020204020204" pitchFamily="34" charset="-122"/>
              </a:rPr>
              <a:t>）</a:t>
            </a:r>
            <a:r>
              <a:rPr lang="en-US" altLang="zh-CN" sz="2400" b="1">
                <a:latin typeface="微软雅黑" panose="020b0503020204020204" pitchFamily="34" charset="-122"/>
                <a:ea typeface="微软雅黑" panose="020b0503020204020204" pitchFamily="34" charset="-122"/>
              </a:rPr>
              <a:t>20</a:t>
            </a:r>
            <a:r>
              <a:rPr lang="zh-CN" altLang="zh-CN" sz="2400" b="1">
                <a:latin typeface="微软雅黑" panose="020b0503020204020204" pitchFamily="34" charset="-122"/>
                <a:ea typeface="微软雅黑" panose="020b0503020204020204" pitchFamily="34" charset="-122"/>
              </a:rPr>
              <a:t>世纪</a:t>
            </a:r>
            <a:r>
              <a:rPr lang="zh-CN" altLang="zh-CN" sz="2400" b="1">
                <a:solidFill>
                  <a:srgbClr val="FF0000"/>
                </a:solidFill>
                <a:latin typeface="微软雅黑" panose="020b0503020204020204" pitchFamily="34" charset="-122"/>
                <a:ea typeface="微软雅黑" panose="020b0503020204020204" pitchFamily="34" charset="-122"/>
              </a:rPr>
              <a:t>科学理论</a:t>
            </a:r>
            <a:r>
              <a:rPr lang="zh-CN" altLang="zh-CN" sz="2400" b="1">
                <a:latin typeface="微软雅黑" panose="020b0503020204020204" pitchFamily="34" charset="-122"/>
                <a:ea typeface="微软雅黑" panose="020b0503020204020204" pitchFamily="34" charset="-122"/>
              </a:rPr>
              <a:t>的重大突破</a:t>
            </a:r>
            <a:endParaRPr lang="zh-CN" altLang="zh-CN" sz="2400" b="1">
              <a:latin typeface="微软雅黑" pitchFamily="34" charset="-122"/>
              <a:ea typeface="微软雅黑" pitchFamily="34" charset="-122"/>
            </a:endParaRPr>
          </a:p>
          <a:p>
            <a:pPr>
              <a:spcAft>
                <a:spcPts val="1200"/>
              </a:spcAft>
            </a:pPr>
            <a:r>
              <a:rPr lang="zh-CN" altLang="zh-CN" sz="2400" b="1">
                <a:latin typeface="微软雅黑" panose="020b0503020204020204" pitchFamily="34" charset="-122"/>
                <a:ea typeface="微软雅黑" panose="020b0503020204020204" pitchFamily="34" charset="-122"/>
              </a:rPr>
              <a:t>（</a:t>
            </a:r>
            <a:r>
              <a:rPr lang="en-US" altLang="zh-CN" sz="2400" b="1">
                <a:latin typeface="微软雅黑" panose="020b0503020204020204" pitchFamily="34" charset="-122"/>
                <a:ea typeface="微软雅黑" panose="020b0503020204020204" pitchFamily="34" charset="-122"/>
              </a:rPr>
              <a:t>2</a:t>
            </a:r>
            <a:r>
              <a:rPr lang="zh-CN" altLang="zh-CN" sz="2400" b="1">
                <a:latin typeface="微软雅黑" panose="020b0503020204020204" pitchFamily="34" charset="-122"/>
                <a:ea typeface="微软雅黑" panose="020b0503020204020204" pitchFamily="34" charset="-122"/>
              </a:rPr>
              <a:t>）两次</a:t>
            </a:r>
            <a:r>
              <a:rPr lang="zh-CN" altLang="zh-CN" sz="2400" b="1">
                <a:solidFill>
                  <a:srgbClr val="FF0000"/>
                </a:solidFill>
                <a:latin typeface="微软雅黑" panose="020b0503020204020204" pitchFamily="34" charset="-122"/>
                <a:ea typeface="微软雅黑" panose="020b0503020204020204" pitchFamily="34" charset="-122"/>
              </a:rPr>
              <a:t>世界大战期间，科学技术</a:t>
            </a:r>
            <a:endParaRPr lang="zh-CN" altLang="zh-CN" sz="2400" b="1">
              <a:latin typeface="微软雅黑" panose="020b0503020204020204" pitchFamily="34" charset="-122"/>
              <a:ea typeface="微软雅黑" panose="020b0503020204020204" pitchFamily="34" charset="-122"/>
            </a:endParaRPr>
          </a:p>
        </p:txBody>
      </p:sp>
      <p:sp>
        <p:nvSpPr>
          <p:cNvPr id="20483" name="矩形 3"/>
          <p:cNvSpPr/>
          <p:nvPr/>
        </p:nvSpPr>
        <p:spPr>
          <a:xfrm>
            <a:off x="320675" y="720725"/>
            <a:ext cx="1470025" cy="522288"/>
          </a:xfrm>
          <a:prstGeom prst="rect">
            <a:avLst/>
          </a:prstGeom>
          <a:noFill/>
          <a:ln w="9525">
            <a:noFill/>
          </a:ln>
        </p:spPr>
        <p:txBody>
          <a:bodyPr wrap="none" anchor="t">
            <a:spAutoFit/>
          </a:bodyPr>
          <a:lstStyle/>
          <a:p>
            <a:r>
              <a:rPr lang="en-US" altLang="zh-CN" sz="2800" b="1">
                <a:solidFill>
                  <a:srgbClr val="000000"/>
                </a:solidFill>
                <a:latin typeface="微软雅黑" panose="020b0503020204020204" pitchFamily="34" charset="-122"/>
                <a:ea typeface="微软雅黑" panose="020b0503020204020204" pitchFamily="34" charset="-122"/>
              </a:rPr>
              <a:t>1</a:t>
            </a:r>
            <a:r>
              <a:rPr lang="zh-CN" altLang="zh-CN" sz="2800" b="1">
                <a:solidFill>
                  <a:srgbClr val="000000"/>
                </a:solidFill>
                <a:latin typeface="微软雅黑" panose="020b0503020204020204" pitchFamily="34" charset="-122"/>
                <a:ea typeface="微软雅黑" panose="020b0503020204020204" pitchFamily="34" charset="-122"/>
              </a:rPr>
              <a:t>、背景</a:t>
            </a:r>
            <a:endParaRPr lang="zh-CN" altLang="zh-CN" sz="2800" b="1">
              <a:solidFill>
                <a:srgbClr val="000000"/>
              </a:solidFill>
              <a:latin typeface="微软雅黑" pitchFamily="34" charset="-122"/>
              <a:ea typeface="微软雅黑" pitchFamily="34" charset="-122"/>
            </a:endParaRPr>
          </a:p>
        </p:txBody>
      </p:sp>
      <p:grpSp>
        <p:nvGrpSpPr>
          <p:cNvPr id="6" name="组合 5"/>
          <p:cNvGrpSpPr/>
          <p:nvPr/>
        </p:nvGrpSpPr>
        <p:grpSpPr>
          <a:xfrm>
            <a:off x="863600" y="2336165"/>
            <a:ext cx="4403725" cy="3350260"/>
            <a:chOff x="1393" y="5408"/>
            <a:chExt cx="6934" cy="5276"/>
          </a:xfrm>
        </p:grpSpPr>
        <p:pic>
          <p:nvPicPr>
            <p:cNvPr id="1026" name="Picture 2" descr="http://dingyue.ws.126.net/Rg3IZllPrSvlRhgDCqIwoG3WiUzB4ctD1fZp=5shuIhG71566878544943.jpg"/>
            <p:cNvPicPr>
              <a:picLocks noChangeAspect="1" noChangeArrowheads="1"/>
            </p:cNvPicPr>
            <p:nvPr/>
          </p:nvPicPr>
          <p:blipFill>
            <a:blip r:embed="rId2"/>
            <a:stretch>
              <a:fillRect/>
            </a:stretch>
          </p:blipFill>
          <p:spPr bwMode="auto">
            <a:xfrm>
              <a:off x="1675" y="5408"/>
              <a:ext cx="6418" cy="396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0487" name="TextBox 7"/>
            <p:cNvSpPr txBox="1"/>
            <p:nvPr/>
          </p:nvSpPr>
          <p:spPr>
            <a:xfrm>
              <a:off x="1393" y="9377"/>
              <a:ext cx="6934" cy="1307"/>
            </a:xfrm>
            <a:prstGeom prst="rect">
              <a:avLst/>
            </a:prstGeom>
            <a:noFill/>
            <a:ln w="9525">
              <a:noFill/>
            </a:ln>
          </p:spPr>
          <p:txBody>
            <a:bodyPr wrap="square" anchor="t">
              <a:spAutoFit/>
            </a:bodyPr>
            <a:lstStyle/>
            <a:p>
              <a:pPr algn="ctr"/>
              <a:r>
                <a:rPr lang="zh-CN" altLang="en-US" sz="2400" b="1">
                  <a:solidFill>
                    <a:srgbClr val="FF0000"/>
                  </a:solidFill>
                  <a:latin typeface="微软雅黑" panose="020b0503020204020204" pitchFamily="34" charset="-122"/>
                  <a:ea typeface="微软雅黑" panose="020b0503020204020204" pitchFamily="34" charset="-122"/>
                </a:rPr>
                <a:t>相对论</a:t>
              </a:r>
              <a:r>
                <a:rPr lang="zh-CN" altLang="en-US" sz="2400" b="1">
                  <a:latin typeface="微软雅黑" panose="020b0503020204020204" pitchFamily="34" charset="-122"/>
                  <a:ea typeface="微软雅黑" panose="020b0503020204020204" pitchFamily="34" charset="-122"/>
                </a:rPr>
                <a:t>和</a:t>
              </a:r>
              <a:r>
                <a:rPr lang="zh-CN" altLang="en-US" sz="2400" b="1">
                  <a:solidFill>
                    <a:srgbClr val="FF0000"/>
                  </a:solidFill>
                  <a:latin typeface="微软雅黑" panose="020b0503020204020204" pitchFamily="34" charset="-122"/>
                  <a:ea typeface="微软雅黑" panose="020b0503020204020204" pitchFamily="34" charset="-122"/>
                </a:rPr>
                <a:t>光量子理论</a:t>
              </a:r>
              <a:r>
                <a:rPr lang="zh-CN" altLang="en-US" sz="2400" b="1">
                  <a:latin typeface="微软雅黑" panose="020b0503020204020204" pitchFamily="34" charset="-122"/>
                  <a:ea typeface="微软雅黑" panose="020b0503020204020204" pitchFamily="34" charset="-122"/>
                </a:rPr>
                <a:t>的提出者</a:t>
              </a:r>
              <a:endParaRPr lang="en-US" altLang="zh-CN" sz="2400" b="1">
                <a:latin typeface="微软雅黑" pitchFamily="34" charset="-122"/>
                <a:ea typeface="微软雅黑" pitchFamily="34" charset="-122"/>
              </a:endParaRPr>
            </a:p>
            <a:p>
              <a:pPr algn="ctr"/>
              <a:r>
                <a:rPr lang="en-US" altLang="zh-CN" sz="2400" b="1">
                  <a:latin typeface="微软雅黑" panose="020b0503020204020204" pitchFamily="34" charset="-122"/>
                  <a:ea typeface="微软雅黑" panose="020b0503020204020204" pitchFamily="34" charset="-122"/>
                </a:rPr>
                <a:t>——</a:t>
              </a:r>
              <a:r>
                <a:rPr lang="zh-CN" altLang="en-US" sz="2400" b="1">
                  <a:latin typeface="微软雅黑" panose="020b0503020204020204" pitchFamily="34" charset="-122"/>
                  <a:ea typeface="微软雅黑" panose="020b0503020204020204" pitchFamily="34" charset="-122"/>
                </a:rPr>
                <a:t>爱因斯坦</a:t>
              </a:r>
              <a:endParaRPr lang="zh-CN" altLang="en-US" sz="2400" b="1">
                <a:latin typeface="微软雅黑" pitchFamily="34" charset="-122"/>
                <a:ea typeface="微软雅黑" pitchFamily="34" charset="-122"/>
              </a:endParaRPr>
            </a:p>
          </p:txBody>
        </p:sp>
      </p:grpSp>
      <p:sp>
        <p:nvSpPr>
          <p:cNvPr id="3" name="文本框 2"/>
          <p:cNvSpPr txBox="1"/>
          <p:nvPr/>
        </p:nvSpPr>
        <p:spPr>
          <a:xfrm>
            <a:off x="0" y="-9525"/>
            <a:ext cx="4393565" cy="583565"/>
          </a:xfrm>
          <a:prstGeom prst="rect">
            <a:avLst/>
          </a:prstGeom>
          <a:solidFill>
            <a:srgbClr val="A2F0EF"/>
          </a:solidFill>
        </p:spPr>
        <p:txBody>
          <a:bodyPr wrap="square" rtlCol="0">
            <a:spAutoFit/>
          </a:bodyPr>
          <a:lstStyle/>
          <a:p>
            <a:r>
              <a:rPr lang="zh-CN" altLang="en-US" sz="3200" b="1">
                <a:solidFill>
                  <a:srgbClr val="FF0000"/>
                </a:solidFill>
                <a:latin typeface="楷体" panose="02010609060101010101" charset="-122"/>
                <a:ea typeface="楷体" panose="02010609060101010101" charset="-122"/>
              </a:rPr>
              <a:t>二、科学技术的新发展</a:t>
            </a:r>
            <a:endParaRPr lang="zh-CN" altLang="en-US" sz="3200" b="1">
              <a:solidFill>
                <a:srgbClr val="FF0000"/>
              </a:solidFill>
              <a:latin typeface="楷体" panose="02010609060101010101" charset="-122"/>
              <a:ea typeface="楷体" panose="02010609060101010101" charset="-122"/>
            </a:endParaRPr>
          </a:p>
        </p:txBody>
      </p:sp>
      <p:sp>
        <p:nvSpPr>
          <p:cNvPr id="4" name="文本框 3"/>
          <p:cNvSpPr txBox="1"/>
          <p:nvPr/>
        </p:nvSpPr>
        <p:spPr>
          <a:xfrm>
            <a:off x="5351145" y="720725"/>
            <a:ext cx="6534150" cy="922020"/>
          </a:xfrm>
          <a:prstGeom prst="rect">
            <a:avLst/>
          </a:prstGeom>
          <a:solidFill>
            <a:schemeClr val="accent2">
              <a:lumMod val="40000"/>
              <a:lumOff val="60000"/>
            </a:schemeClr>
          </a:solidFill>
        </p:spPr>
        <p:txBody>
          <a:bodyPr wrap="square" rtlCol="0" anchor="t">
            <a:spAutoFit/>
          </a:bodyPr>
          <a:lstStyle/>
          <a:p>
            <a:r>
              <a:rPr lang="zh-CN" altLang="en-US" b="1">
                <a:solidFill>
                  <a:srgbClr val="FF0000"/>
                </a:solidFill>
                <a:latin typeface="楷体" panose="02010609060101010101" charset="-122"/>
                <a:ea typeface="楷体" panose="02010609060101010101" charset="-122"/>
              </a:rPr>
              <a:t>①相对论的提出和量子力学的发展；</a:t>
            </a:r>
            <a:endParaRPr lang="zh-CN" altLang="en-US" b="1">
              <a:solidFill>
                <a:srgbClr val="FF0000"/>
              </a:solidFill>
              <a:latin typeface="楷体" panose="02010609060101010101" charset="-122"/>
              <a:ea typeface="楷体" panose="02010609060101010101" charset="-122"/>
            </a:endParaRPr>
          </a:p>
          <a:p>
            <a:r>
              <a:rPr lang="zh-CN" altLang="en-US" b="1">
                <a:solidFill>
                  <a:srgbClr val="FF0000"/>
                </a:solidFill>
                <a:latin typeface="楷体" panose="02010609060101010101" charset="-122"/>
                <a:ea typeface="楷体" panose="02010609060101010101" charset="-122"/>
              </a:rPr>
              <a:t>②系统论、信息论、控制论的问世，为技术革命进一步提供了理论支持。</a:t>
            </a:r>
            <a:endParaRPr lang="zh-CN" altLang="en-US" b="1">
              <a:solidFill>
                <a:srgbClr val="FF0000"/>
              </a:solidFill>
              <a:latin typeface="楷体" panose="02010609060101010101" charset="-122"/>
              <a:ea typeface="楷体" panose="02010609060101010101" charset="-122"/>
            </a:endParaRPr>
          </a:p>
        </p:txBody>
      </p:sp>
      <p:sp>
        <p:nvSpPr>
          <p:cNvPr id="17" name="文本框 16"/>
          <p:cNvSpPr txBox="1"/>
          <p:nvPr/>
        </p:nvSpPr>
        <p:spPr>
          <a:xfrm>
            <a:off x="662940" y="5904865"/>
            <a:ext cx="10866120" cy="953135"/>
          </a:xfrm>
          <a:prstGeom prst="rect">
            <a:avLst/>
          </a:prstGeom>
          <a:noFill/>
        </p:spPr>
        <p:txBody>
          <a:bodyPr wrap="square" rtlCol="0" anchor="t">
            <a:spAutoFit/>
          </a:bodyPr>
          <a:lstStyle/>
          <a:p>
            <a:r>
              <a:rPr lang="zh-CN" altLang="en-US" sz="2800" b="1">
                <a:latin typeface="黑体" panose="02010609060101010101" charset="-122"/>
                <a:ea typeface="黑体" panose="02010609060101010101" charset="-122"/>
              </a:rPr>
              <a:t>使社会发展进入</a:t>
            </a:r>
            <a:r>
              <a:rPr lang="zh-CN" altLang="en-US" sz="2800" b="1" u="sng">
                <a:solidFill>
                  <a:srgbClr val="FF0000"/>
                </a:solidFill>
                <a:latin typeface="黑体" panose="02010609060101010101" charset="-122"/>
                <a:ea typeface="黑体" panose="02010609060101010101" charset="-122"/>
              </a:rPr>
              <a:t>信息时代</a:t>
            </a:r>
            <a:r>
              <a:rPr lang="zh-CN" altLang="en-US" sz="2800" b="1">
                <a:latin typeface="黑体" panose="02010609060101010101" charset="-122"/>
                <a:ea typeface="黑体" panose="02010609060101010101" charset="-122"/>
              </a:rPr>
              <a:t>，劳动方式日益自动化和智能化，极大地</a:t>
            </a:r>
            <a:r>
              <a:rPr lang="zh-CN" altLang="en-US" sz="2800" b="1" u="sng">
                <a:solidFill>
                  <a:srgbClr val="FF0000"/>
                </a:solidFill>
                <a:latin typeface="黑体" panose="02010609060101010101" charset="-122"/>
                <a:ea typeface="黑体" panose="02010609060101010101" charset="-122"/>
              </a:rPr>
              <a:t>提高了社会生产力。</a:t>
            </a:r>
            <a:endParaRPr lang="zh-CN" altLang="en-US" sz="2800" b="1" u="sng">
              <a:solidFill>
                <a:srgbClr val="FF0000"/>
              </a:solidFill>
              <a:latin typeface="黑体" charset="-122"/>
              <a:ea typeface="黑体" charset="-122"/>
            </a:endParaRPr>
          </a:p>
        </p:txBody>
      </p:sp>
      <p:sp>
        <p:nvSpPr>
          <p:cNvPr id="5" name="文本框 4"/>
          <p:cNvSpPr txBox="1"/>
          <p:nvPr/>
        </p:nvSpPr>
        <p:spPr>
          <a:xfrm>
            <a:off x="9394825" y="3262630"/>
            <a:ext cx="2851150" cy="1753235"/>
          </a:xfrm>
          <a:prstGeom prst="rect">
            <a:avLst/>
          </a:prstGeom>
          <a:noFill/>
        </p:spPr>
        <p:txBody>
          <a:bodyPr wrap="square" rtlCol="0" anchor="t">
            <a:spAutoFit/>
          </a:bodyPr>
          <a:lstStyle/>
          <a:p>
            <a:r>
              <a:rPr lang="zh-CN" altLang="en-US"/>
              <a:t>普朗克（1858年4月23日-1947年10月4日）德国著名物理学家、量子力学的重要创始人之一。并在1918年荣获诺贝尔物理学奖。</a:t>
            </a:r>
            <a:endParaRPr lang="zh-CN" altLang="en-US"/>
          </a:p>
        </p:txBody>
      </p:sp>
      <p:pic>
        <p:nvPicPr>
          <p:cNvPr id="8" name="图片 7"/>
          <p:cNvPicPr>
            <a:picLocks noChangeAspect="1"/>
          </p:cNvPicPr>
          <p:nvPr/>
        </p:nvPicPr>
        <p:blipFill>
          <a:blip r:embed="rId3"/>
          <a:stretch>
            <a:fillRect/>
          </a:stretch>
        </p:blipFill>
        <p:spPr>
          <a:xfrm>
            <a:off x="6313805" y="2396490"/>
            <a:ext cx="3081020" cy="2619375"/>
          </a:xfrm>
          <a:prstGeom prst="rect">
            <a:avLst/>
          </a:prstGeom>
        </p:spPr>
      </p:pic>
      <p:grpSp>
        <p:nvGrpSpPr>
          <p:cNvPr id="16" name="组合 15"/>
          <p:cNvGrpSpPr/>
          <p:nvPr/>
        </p:nvGrpSpPr>
        <p:grpSpPr>
          <a:xfrm>
            <a:off x="685483" y="3525520"/>
            <a:ext cx="11606212" cy="2160588"/>
            <a:chOff x="258278" y="4550253"/>
            <a:chExt cx="11606931" cy="2160000"/>
          </a:xfrm>
        </p:grpSpPr>
        <p:pic>
          <p:nvPicPr>
            <p:cNvPr id="21509" name="Picture 2" descr="http://img.mp.itc.cn/upload/20170811/b94ebeeb83dd4d2fada383f642471382_th.jpg"/>
            <p:cNvPicPr>
              <a:picLocks noChangeAspect="1"/>
            </p:cNvPicPr>
            <p:nvPr/>
          </p:nvPicPr>
          <p:blipFill>
            <a:blip r:embed="rId4"/>
            <a:stretch>
              <a:fillRect/>
            </a:stretch>
          </p:blipFill>
          <p:spPr>
            <a:xfrm>
              <a:off x="258278" y="4550253"/>
              <a:ext cx="2160000" cy="2160000"/>
            </a:xfrm>
            <a:prstGeom prst="rect">
              <a:avLst/>
            </a:prstGeom>
            <a:noFill/>
            <a:ln w="9525">
              <a:noFill/>
            </a:ln>
          </p:spPr>
        </p:pic>
        <p:pic>
          <p:nvPicPr>
            <p:cNvPr id="21510" name="Picture 4" descr="https://p2.ssl.qhimgs1.com/sdr/400__/t0170e14944ea896d9c.jpg"/>
            <p:cNvPicPr>
              <a:picLocks noChangeAspect="1"/>
            </p:cNvPicPr>
            <p:nvPr/>
          </p:nvPicPr>
          <p:blipFill>
            <a:blip r:embed="rId5"/>
            <a:srcRect l="11533"/>
            <a:stretch>
              <a:fillRect/>
            </a:stretch>
          </p:blipFill>
          <p:spPr>
            <a:xfrm>
              <a:off x="2418278" y="4550253"/>
              <a:ext cx="2506102" cy="2160000"/>
            </a:xfrm>
            <a:prstGeom prst="rect">
              <a:avLst/>
            </a:prstGeom>
            <a:noFill/>
            <a:ln w="9525">
              <a:noFill/>
            </a:ln>
          </p:spPr>
        </p:pic>
        <p:pic>
          <p:nvPicPr>
            <p:cNvPr id="21511" name="Picture 6" descr="http://www.chinadaily.com.cn/hqgj/images/attachement/jpg/site1/20090718/0021701405ba0bcb63e001.jpg"/>
            <p:cNvPicPr>
              <a:picLocks noChangeAspect="1"/>
            </p:cNvPicPr>
            <p:nvPr/>
          </p:nvPicPr>
          <p:blipFill>
            <a:blip r:embed="rId6"/>
            <a:srcRect l="11861" r="15405"/>
            <a:stretch>
              <a:fillRect/>
            </a:stretch>
          </p:blipFill>
          <p:spPr>
            <a:xfrm>
              <a:off x="4924380" y="4550253"/>
              <a:ext cx="2273199" cy="2160000"/>
            </a:xfrm>
            <a:prstGeom prst="rect">
              <a:avLst/>
            </a:prstGeom>
            <a:noFill/>
            <a:ln w="9525">
              <a:noFill/>
            </a:ln>
          </p:spPr>
        </p:pic>
        <p:pic>
          <p:nvPicPr>
            <p:cNvPr id="21512" name="Picture 10" descr="http://p4.so.qhmsg.com/t016006ecd1840f9d8d.jpg"/>
            <p:cNvPicPr>
              <a:picLocks noChangeAspect="1"/>
            </p:cNvPicPr>
            <p:nvPr/>
          </p:nvPicPr>
          <p:blipFill>
            <a:blip r:embed="rId7"/>
            <a:stretch>
              <a:fillRect/>
            </a:stretch>
          </p:blipFill>
          <p:spPr>
            <a:xfrm>
              <a:off x="9856409" y="4550253"/>
              <a:ext cx="2008800" cy="2160000"/>
            </a:xfrm>
            <a:prstGeom prst="rect">
              <a:avLst/>
            </a:prstGeom>
            <a:noFill/>
            <a:ln w="9525">
              <a:noFill/>
            </a:ln>
          </p:spPr>
        </p:pic>
        <p:pic>
          <p:nvPicPr>
            <p:cNvPr id="21513" name="Picture 12" descr="http://n1.itc.cn/img8/wb/smccloud/fetch/2015/07/10/83020693534101110.JPEG"/>
            <p:cNvPicPr>
              <a:picLocks noChangeAspect="1"/>
            </p:cNvPicPr>
            <p:nvPr/>
          </p:nvPicPr>
          <p:blipFill>
            <a:blip r:embed="rId8"/>
            <a:srcRect l="23067"/>
            <a:stretch>
              <a:fillRect/>
            </a:stretch>
          </p:blipFill>
          <p:spPr>
            <a:xfrm>
              <a:off x="7197579" y="4550253"/>
              <a:ext cx="2658830" cy="2160000"/>
            </a:xfrm>
            <a:prstGeom prst="rect">
              <a:avLst/>
            </a:prstGeom>
            <a:noFill/>
            <a:ln w="9525">
              <a:noFill/>
            </a:ln>
          </p:spPr>
        </p:pic>
      </p:grpSp>
    </p:spTree>
    <p:custDataLst>
      <p:tags r:id="rId9"/>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blinds(horizontal)">
                                      <p:cBhvr>
                                        <p:cTn id="17" dur="500"/>
                                        <p:tgtEl>
                                          <p:spTgt spid="2">
                                            <p:txEl>
                                              <p:pRg st="1" end="1"/>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linds(horizontal)">
                                      <p:cBhvr>
                                        <p:cTn id="22" dur="500"/>
                                        <p:tgtEl>
                                          <p:spTgt spid="16"/>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blinds(horizontal)">
                                      <p:cBhvr>
                                        <p:cTn id="2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7"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62230" y="941070"/>
            <a:ext cx="1598930" cy="460375"/>
          </a:xfrm>
          <a:prstGeom prst="rect">
            <a:avLst/>
          </a:prstGeom>
          <a:noFill/>
          <a:ln w="9525">
            <a:noFill/>
          </a:ln>
        </p:spPr>
        <p:txBody>
          <a:bodyPr wrap="square" anchor="t">
            <a:spAutoFit/>
          </a:bodyPr>
          <a:lstStyle/>
          <a:p>
            <a:pPr>
              <a:spcAft>
                <a:spcPts val="1200"/>
              </a:spcAft>
            </a:pPr>
            <a:r>
              <a:rPr lang="en-US" altLang="zh-CN" sz="2400" b="1">
                <a:latin typeface="楷体" panose="02010609060101010101" charset="-122"/>
                <a:ea typeface="楷体" panose="02010609060101010101" charset="-122"/>
              </a:rPr>
              <a:t>2.</a:t>
            </a:r>
            <a:r>
              <a:rPr lang="zh-CN" altLang="en-US" sz="2400" b="1">
                <a:latin typeface="楷体" panose="02010609060101010101" charset="-122"/>
                <a:ea typeface="楷体" panose="02010609060101010101" charset="-122"/>
              </a:rPr>
              <a:t>表现：</a:t>
            </a:r>
            <a:endParaRPr lang="zh-CN" altLang="zh-CN" sz="2400" b="1">
              <a:latin typeface="楷体" panose="02010609060101010101" charset="-122"/>
              <a:ea typeface="楷体" panose="02010609060101010101" charset="-122"/>
            </a:endParaRPr>
          </a:p>
        </p:txBody>
      </p:sp>
      <p:sp>
        <p:nvSpPr>
          <p:cNvPr id="22531" name="矩形 3"/>
          <p:cNvSpPr/>
          <p:nvPr/>
        </p:nvSpPr>
        <p:spPr>
          <a:xfrm>
            <a:off x="49213" y="614363"/>
            <a:ext cx="6916737" cy="460375"/>
          </a:xfrm>
          <a:prstGeom prst="rect">
            <a:avLst/>
          </a:prstGeom>
          <a:noFill/>
          <a:ln w="9525">
            <a:noFill/>
          </a:ln>
        </p:spPr>
        <p:txBody>
          <a:bodyPr wrap="none" anchor="t">
            <a:spAutoFit/>
          </a:bodyPr>
          <a:lstStyle/>
          <a:p>
            <a:r>
              <a:rPr lang="en-US" altLang="zh-CN" sz="2400" b="1">
                <a:solidFill>
                  <a:srgbClr val="000000"/>
                </a:solidFill>
                <a:latin typeface="楷体" panose="02010609060101010101" charset="-122"/>
                <a:ea typeface="楷体" panose="02010609060101010101" charset="-122"/>
              </a:rPr>
              <a:t>1.</a:t>
            </a:r>
            <a:r>
              <a:rPr lang="zh-CN" altLang="zh-CN" sz="2400" b="1">
                <a:solidFill>
                  <a:srgbClr val="000000"/>
                </a:solidFill>
                <a:latin typeface="楷体" panose="02010609060101010101" charset="-122"/>
                <a:ea typeface="楷体" panose="02010609060101010101" charset="-122"/>
              </a:rPr>
              <a:t>背景：科学技术的发展推动了社会生产力的提高</a:t>
            </a:r>
            <a:endParaRPr lang="zh-CN" altLang="zh-CN" sz="2400" b="1">
              <a:solidFill>
                <a:srgbClr val="000000"/>
              </a:solidFill>
              <a:latin typeface="楷体" panose="02010609060101010101" charset="-122"/>
              <a:ea typeface="楷体" panose="02010609060101010101" charset="-122"/>
            </a:endParaRPr>
          </a:p>
        </p:txBody>
      </p:sp>
      <p:sp>
        <p:nvSpPr>
          <p:cNvPr id="5" name="矩形 4"/>
          <p:cNvSpPr/>
          <p:nvPr/>
        </p:nvSpPr>
        <p:spPr>
          <a:xfrm>
            <a:off x="235903" y="6113463"/>
            <a:ext cx="11506200" cy="522287"/>
          </a:xfrm>
          <a:prstGeom prst="rect">
            <a:avLst/>
          </a:prstGeom>
          <a:noFill/>
          <a:ln w="9525">
            <a:noFill/>
          </a:ln>
        </p:spPr>
        <p:txBody>
          <a:bodyPr wrap="square" anchor="t">
            <a:spAutoFit/>
          </a:bodyPr>
          <a:lstStyle/>
          <a:p>
            <a:r>
              <a:rPr lang="en-US" altLang="zh-CN" sz="2800" b="1">
                <a:solidFill>
                  <a:srgbClr val="000000"/>
                </a:solidFill>
                <a:latin typeface="楷体" panose="02010609060101010101" charset="-122"/>
                <a:ea typeface="楷体" panose="02010609060101010101" charset="-122"/>
              </a:rPr>
              <a:t>3.</a:t>
            </a:r>
            <a:r>
              <a:rPr lang="zh-CN" altLang="zh-CN" sz="2800" b="1">
                <a:solidFill>
                  <a:srgbClr val="000000"/>
                </a:solidFill>
                <a:latin typeface="楷体" panose="02010609060101010101" charset="-122"/>
                <a:ea typeface="楷体" panose="02010609060101010101" charset="-122"/>
              </a:rPr>
              <a:t>实质：</a:t>
            </a:r>
            <a:r>
              <a:rPr lang="zh-CN" altLang="zh-CN" sz="2400" b="1">
                <a:solidFill>
                  <a:srgbClr val="000000"/>
                </a:solidFill>
                <a:latin typeface="楷体" panose="02010609060101010101" charset="-122"/>
                <a:ea typeface="楷体" panose="02010609060101010101" charset="-122"/>
              </a:rPr>
              <a:t>资本主义生产力发展在</a:t>
            </a:r>
            <a:r>
              <a:rPr lang="zh-CN" altLang="zh-CN" sz="2400" b="1">
                <a:solidFill>
                  <a:srgbClr val="FF0000"/>
                </a:solidFill>
                <a:latin typeface="楷体" panose="02010609060101010101" charset="-122"/>
                <a:ea typeface="楷体" panose="02010609060101010101" charset="-122"/>
              </a:rPr>
              <a:t>生产关系上</a:t>
            </a:r>
            <a:r>
              <a:rPr lang="zh-CN" altLang="zh-CN" sz="2400" b="1">
                <a:solidFill>
                  <a:srgbClr val="000000"/>
                </a:solidFill>
                <a:latin typeface="楷体" panose="02010609060101010101" charset="-122"/>
                <a:ea typeface="楷体" panose="02010609060101010101" charset="-122"/>
              </a:rPr>
              <a:t>的反映。</a:t>
            </a:r>
            <a:endParaRPr lang="zh-CN" altLang="zh-CN" sz="2400" b="1">
              <a:solidFill>
                <a:srgbClr val="000000"/>
              </a:solidFill>
              <a:latin typeface="楷体" panose="02010609060101010101" charset="-122"/>
              <a:ea typeface="楷体" panose="02010609060101010101" charset="-122"/>
            </a:endParaRPr>
          </a:p>
        </p:txBody>
      </p:sp>
      <p:graphicFrame>
        <p:nvGraphicFramePr>
          <p:cNvPr id="9" name="表格 8"/>
          <p:cNvGraphicFramePr>
            <a:graphicFrameLocks noGrp="1"/>
          </p:cNvGraphicFramePr>
          <p:nvPr>
            <p:custDataLst>
              <p:tags r:id="rId2"/>
            </p:custDataLst>
          </p:nvPr>
        </p:nvGraphicFramePr>
        <p:xfrm>
          <a:off x="295275" y="2302510"/>
          <a:ext cx="6527800" cy="3121660"/>
        </p:xfrm>
        <a:graphic>
          <a:graphicData uri="http://schemas.openxmlformats.org/drawingml/2006/table">
            <a:tbl>
              <a:tblPr firstRow="1" firstCol="1">
                <a:tableStyleId>{8A107856-5554-42FB-B03E-39F5DBC370BA}</a:tableStyleId>
              </a:tblPr>
              <a:tblGrid>
                <a:gridCol w="1305560"/>
                <a:gridCol w="1305560"/>
                <a:gridCol w="1305560"/>
                <a:gridCol w="1305560"/>
                <a:gridCol w="1305560"/>
              </a:tblGrid>
              <a:tr h="607060">
                <a:tc>
                  <a:txBody>
                    <a:bodyPr vert="horz" wrap="square"/>
                    <a:lstStyle/>
                    <a:p>
                      <a:pPr algn="ctr"/>
                      <a:r>
                        <a:rPr lang="zh-CN" altLang="en-US" sz="2000">
                          <a:latin typeface="楷体" panose="02010609060101010101" charset="-122"/>
                          <a:ea typeface="楷体" panose="02010609060101010101" charset="-122"/>
                        </a:rPr>
                        <a:t>经济部门</a:t>
                      </a:r>
                      <a:endParaRPr lang="zh-CN" altLang="en-US" sz="2000">
                        <a:latin typeface="楷体" panose="02010609060101010101" charset="-122"/>
                        <a:ea typeface="楷体" panose="02010609060101010101" charset="-122"/>
                      </a:endParaRPr>
                    </a:p>
                  </a:txBody>
                  <a:tcPr anchor="ctr"/>
                </a:tc>
                <a:tc>
                  <a:txBody>
                    <a:bodyPr vert="horz" wrap="square"/>
                    <a:lstStyle/>
                    <a:p>
                      <a:pPr algn="ctr"/>
                      <a:r>
                        <a:rPr lang="zh-CN" altLang="en-US" sz="2000">
                          <a:latin typeface="楷体" panose="02010609060101010101" charset="-122"/>
                          <a:ea typeface="楷体" panose="02010609060101010101" charset="-122"/>
                        </a:rPr>
                        <a:t>年份</a:t>
                      </a:r>
                      <a:endParaRPr lang="zh-CN" altLang="en-US" sz="2000">
                        <a:latin typeface="楷体" panose="02010609060101010101" charset="-122"/>
                        <a:ea typeface="楷体" panose="02010609060101010101" charset="-122"/>
                      </a:endParaRPr>
                    </a:p>
                  </a:txBody>
                  <a:tcPr anchor="ctr"/>
                </a:tc>
                <a:tc>
                  <a:txBody>
                    <a:bodyPr vert="horz" wrap="square"/>
                    <a:lstStyle/>
                    <a:p>
                      <a:pPr algn="ctr"/>
                      <a:r>
                        <a:rPr lang="zh-CN" altLang="en-US" sz="2000">
                          <a:latin typeface="楷体" panose="02010609060101010101" charset="-122"/>
                          <a:ea typeface="楷体" panose="02010609060101010101" charset="-122"/>
                        </a:rPr>
                        <a:t>美国</a:t>
                      </a:r>
                      <a:endParaRPr lang="zh-CN" altLang="en-US" sz="2000">
                        <a:latin typeface="楷体" panose="02010609060101010101" charset="-122"/>
                        <a:ea typeface="楷体" panose="02010609060101010101" charset="-122"/>
                      </a:endParaRPr>
                    </a:p>
                  </a:txBody>
                  <a:tcPr anchor="ctr"/>
                </a:tc>
                <a:tc>
                  <a:txBody>
                    <a:bodyPr vert="horz" wrap="square"/>
                    <a:lstStyle/>
                    <a:p>
                      <a:pPr algn="ctr"/>
                      <a:r>
                        <a:rPr lang="zh-CN" altLang="en-US" sz="2000">
                          <a:latin typeface="楷体" panose="02010609060101010101" charset="-122"/>
                          <a:ea typeface="楷体" panose="02010609060101010101" charset="-122"/>
                        </a:rPr>
                        <a:t>联邦德国</a:t>
                      </a:r>
                      <a:endParaRPr lang="zh-CN" altLang="en-US" sz="2000">
                        <a:latin typeface="楷体" panose="02010609060101010101" charset="-122"/>
                        <a:ea typeface="楷体" panose="02010609060101010101" charset="-122"/>
                      </a:endParaRPr>
                    </a:p>
                  </a:txBody>
                  <a:tcPr anchor="ctr"/>
                </a:tc>
                <a:tc>
                  <a:txBody>
                    <a:bodyPr vert="horz" wrap="square"/>
                    <a:lstStyle/>
                    <a:p>
                      <a:pPr algn="ctr"/>
                      <a:r>
                        <a:rPr lang="zh-CN" altLang="en-US" sz="2000">
                          <a:latin typeface="楷体" panose="02010609060101010101" charset="-122"/>
                          <a:ea typeface="楷体" panose="02010609060101010101" charset="-122"/>
                        </a:rPr>
                        <a:t>日本</a:t>
                      </a:r>
                      <a:endParaRPr lang="zh-CN" altLang="en-US" sz="2000">
                        <a:latin typeface="楷体" panose="02010609060101010101" charset="-122"/>
                        <a:ea typeface="楷体" panose="02010609060101010101" charset="-122"/>
                      </a:endParaRPr>
                    </a:p>
                  </a:txBody>
                  <a:tcPr anchor="ctr"/>
                </a:tc>
              </a:tr>
              <a:tr h="419100">
                <a:tc rowSpan="2">
                  <a:txBody>
                    <a:bodyPr vert="horz" wrap="square"/>
                    <a:lstStyle/>
                    <a:p>
                      <a:pPr algn="ctr"/>
                      <a:r>
                        <a:rPr lang="zh-CN" altLang="en-US" sz="2000">
                          <a:latin typeface="楷体" panose="02010609060101010101" charset="-122"/>
                          <a:ea typeface="楷体" panose="02010609060101010101" charset="-122"/>
                        </a:rPr>
                        <a:t>农业</a:t>
                      </a:r>
                      <a:endParaRPr lang="zh-CN" altLang="en-US" sz="2000">
                        <a:latin typeface="楷体" panose="02010609060101010101" charset="-122"/>
                        <a:ea typeface="楷体" panose="02010609060101010101" charset="-122"/>
                      </a:endParaRPr>
                    </a:p>
                  </a:txBody>
                  <a:tcPr anchor="ctr"/>
                </a:tc>
                <a:tc>
                  <a:txBody>
                    <a:bodyPr vert="horz" wrap="square"/>
                    <a:lstStyle/>
                    <a:p>
                      <a:pPr algn="ctr"/>
                      <a:r>
                        <a:rPr lang="en-US" altLang="zh-CN" sz="2000"/>
                        <a:t>1950</a:t>
                      </a:r>
                      <a:endParaRPr lang="zh-CN" altLang="en-US" sz="2000" b="1"/>
                    </a:p>
                  </a:txBody>
                  <a:tcPr anchor="ctr"/>
                </a:tc>
                <a:tc>
                  <a:txBody>
                    <a:bodyPr vert="horz" wrap="square"/>
                    <a:lstStyle/>
                    <a:p>
                      <a:pPr algn="ctr"/>
                      <a:r>
                        <a:rPr lang="en-US" altLang="zh-CN" sz="2000"/>
                        <a:t>12.2</a:t>
                      </a:r>
                      <a:endParaRPr lang="zh-CN" altLang="en-US" sz="2000" b="1"/>
                    </a:p>
                  </a:txBody>
                  <a:tcPr anchor="ctr"/>
                </a:tc>
                <a:tc>
                  <a:txBody>
                    <a:bodyPr vert="horz" wrap="square"/>
                    <a:lstStyle/>
                    <a:p>
                      <a:pPr algn="ctr"/>
                      <a:r>
                        <a:rPr lang="en-US" altLang="zh-CN" sz="2000"/>
                        <a:t>23.2</a:t>
                      </a:r>
                      <a:endParaRPr lang="zh-CN" altLang="en-US" sz="2000" b="1"/>
                    </a:p>
                  </a:txBody>
                  <a:tcPr anchor="ctr"/>
                </a:tc>
                <a:tc>
                  <a:txBody>
                    <a:bodyPr vert="horz" wrap="square"/>
                    <a:lstStyle/>
                    <a:p>
                      <a:pPr algn="ctr"/>
                      <a:r>
                        <a:rPr lang="en-US" altLang="zh-CN" sz="2000"/>
                        <a:t>50.7</a:t>
                      </a:r>
                      <a:endParaRPr lang="zh-CN" altLang="en-US" sz="2000" b="1"/>
                    </a:p>
                  </a:txBody>
                  <a:tcPr anchor="ctr"/>
                </a:tc>
              </a:tr>
              <a:tr h="419100">
                <a:tc vMerge="1">
                  <a:txBody>
                    <a:bodyPr vert="horz" wrap="square"/>
                    <a:lstStyle/>
                    <a:p/>
                  </a:txBody>
                  <a:tcPr anchor="ctr"/>
                </a:tc>
                <a:tc>
                  <a:txBody>
                    <a:bodyPr vert="horz" wrap="square"/>
                    <a:lstStyle/>
                    <a:p>
                      <a:pPr algn="ctr"/>
                      <a:r>
                        <a:rPr lang="en-US" altLang="zh-CN" sz="2000"/>
                        <a:t>1990</a:t>
                      </a:r>
                      <a:endParaRPr lang="zh-CN" altLang="en-US" sz="2000" b="1"/>
                    </a:p>
                  </a:txBody>
                  <a:tcPr anchor="ctr"/>
                </a:tc>
                <a:tc>
                  <a:txBody>
                    <a:bodyPr vert="horz" wrap="square"/>
                    <a:lstStyle/>
                    <a:p>
                      <a:pPr algn="ctr"/>
                      <a:r>
                        <a:rPr lang="en-US" altLang="zh-CN" sz="2000"/>
                        <a:t>2.8</a:t>
                      </a:r>
                      <a:endParaRPr lang="zh-CN" altLang="en-US" sz="2000" b="1"/>
                    </a:p>
                  </a:txBody>
                  <a:tcPr anchor="ctr"/>
                </a:tc>
                <a:tc>
                  <a:txBody>
                    <a:bodyPr vert="horz" wrap="square"/>
                    <a:lstStyle/>
                    <a:p>
                      <a:pPr algn="ctr"/>
                      <a:r>
                        <a:rPr lang="en-US" altLang="zh-CN" sz="2000"/>
                        <a:t>5.1</a:t>
                      </a:r>
                      <a:endParaRPr lang="zh-CN" altLang="en-US" sz="2000" b="1"/>
                    </a:p>
                  </a:txBody>
                  <a:tcPr anchor="ctr"/>
                </a:tc>
                <a:tc>
                  <a:txBody>
                    <a:bodyPr vert="horz" wrap="square"/>
                    <a:lstStyle/>
                    <a:p>
                      <a:pPr algn="ctr"/>
                      <a:r>
                        <a:rPr lang="en-US" altLang="zh-CN" sz="2000"/>
                        <a:t>7.2</a:t>
                      </a:r>
                      <a:endParaRPr lang="zh-CN" altLang="en-US" sz="2000" b="1"/>
                    </a:p>
                  </a:txBody>
                  <a:tcPr anchor="ctr"/>
                </a:tc>
              </a:tr>
              <a:tr h="419100">
                <a:tc rowSpan="2">
                  <a:txBody>
                    <a:bodyPr vert="horz" wrap="square"/>
                    <a:lstStyle/>
                    <a:p>
                      <a:pPr algn="ctr"/>
                      <a:r>
                        <a:rPr lang="zh-CN" altLang="en-US" sz="2000">
                          <a:latin typeface="楷体" panose="02010609060101010101" charset="-122"/>
                          <a:ea typeface="楷体" panose="02010609060101010101" charset="-122"/>
                        </a:rPr>
                        <a:t>工业</a:t>
                      </a:r>
                      <a:endParaRPr lang="zh-CN" altLang="en-US" sz="2000">
                        <a:latin typeface="楷体" panose="02010609060101010101" charset="-122"/>
                        <a:ea typeface="楷体" panose="02010609060101010101" charset="-122"/>
                      </a:endParaRPr>
                    </a:p>
                  </a:txBody>
                  <a:tcPr anchor="ctr"/>
                </a:tc>
                <a:tc>
                  <a:txBody>
                    <a:bodyPr vert="horz" wrap="square"/>
                    <a:lstStyle/>
                    <a:p>
                      <a:pPr algn="ctr"/>
                      <a:r>
                        <a:rPr lang="en-US" altLang="zh-CN" sz="2000"/>
                        <a:t>1950</a:t>
                      </a:r>
                      <a:endParaRPr lang="zh-CN" altLang="en-US" sz="2000" b="1"/>
                    </a:p>
                  </a:txBody>
                  <a:tcPr anchor="ctr"/>
                </a:tc>
                <a:tc>
                  <a:txBody>
                    <a:bodyPr vert="horz" wrap="square"/>
                    <a:lstStyle/>
                    <a:p>
                      <a:pPr algn="ctr"/>
                      <a:r>
                        <a:rPr lang="en-US" altLang="zh-CN" sz="2000"/>
                        <a:t>34.7</a:t>
                      </a:r>
                      <a:endParaRPr lang="zh-CN" altLang="en-US" sz="2000" b="1"/>
                    </a:p>
                  </a:txBody>
                  <a:tcPr anchor="ctr"/>
                </a:tc>
                <a:tc>
                  <a:txBody>
                    <a:bodyPr vert="horz" wrap="square"/>
                    <a:lstStyle/>
                    <a:p>
                      <a:pPr algn="ctr"/>
                      <a:r>
                        <a:rPr lang="en-US" altLang="zh-CN" sz="2000"/>
                        <a:t>42.2</a:t>
                      </a:r>
                      <a:endParaRPr lang="zh-CN" altLang="en-US" sz="2000" b="1"/>
                    </a:p>
                  </a:txBody>
                  <a:tcPr anchor="ctr"/>
                </a:tc>
                <a:tc>
                  <a:txBody>
                    <a:bodyPr vert="horz" wrap="square"/>
                    <a:lstStyle/>
                    <a:p>
                      <a:pPr algn="ctr"/>
                      <a:r>
                        <a:rPr lang="en-US" altLang="zh-CN" sz="2000"/>
                        <a:t>22.2</a:t>
                      </a:r>
                      <a:endParaRPr lang="zh-CN" altLang="en-US" sz="2000" b="1"/>
                    </a:p>
                  </a:txBody>
                  <a:tcPr anchor="ctr"/>
                </a:tc>
              </a:tr>
              <a:tr h="419100">
                <a:tc vMerge="1">
                  <a:txBody>
                    <a:bodyPr vert="horz" wrap="square"/>
                    <a:lstStyle/>
                    <a:p/>
                  </a:txBody>
                  <a:tcPr anchor="ctr"/>
                </a:tc>
                <a:tc>
                  <a:txBody>
                    <a:bodyPr vert="horz" wrap="square"/>
                    <a:lstStyle/>
                    <a:p>
                      <a:pPr algn="ctr"/>
                      <a:r>
                        <a:rPr lang="en-US" altLang="zh-CN" sz="2000"/>
                        <a:t>1990</a:t>
                      </a:r>
                      <a:endParaRPr lang="zh-CN" altLang="en-US" sz="2000" b="1"/>
                    </a:p>
                  </a:txBody>
                  <a:tcPr anchor="ctr"/>
                </a:tc>
                <a:tc>
                  <a:txBody>
                    <a:bodyPr vert="horz" wrap="square"/>
                    <a:lstStyle/>
                    <a:p>
                      <a:pPr algn="ctr"/>
                      <a:r>
                        <a:rPr lang="en-US" altLang="zh-CN" sz="2000"/>
                        <a:t>25.8</a:t>
                      </a:r>
                      <a:endParaRPr lang="zh-CN" altLang="en-US" sz="2000" b="1"/>
                    </a:p>
                  </a:txBody>
                  <a:tcPr anchor="ctr"/>
                </a:tc>
                <a:tc>
                  <a:txBody>
                    <a:bodyPr vert="horz" wrap="square"/>
                    <a:lstStyle/>
                    <a:p>
                      <a:pPr algn="ctr"/>
                      <a:r>
                        <a:rPr lang="en-US" altLang="zh-CN" sz="2000"/>
                        <a:t>40.5</a:t>
                      </a:r>
                      <a:endParaRPr lang="zh-CN" altLang="en-US" sz="2000" b="1"/>
                    </a:p>
                  </a:txBody>
                  <a:tcPr anchor="ctr"/>
                </a:tc>
                <a:tc>
                  <a:txBody>
                    <a:bodyPr vert="horz" wrap="square"/>
                    <a:lstStyle/>
                    <a:p>
                      <a:pPr marL="0" marR="0" indent="0" algn="ctr" defTabSz="914400" rtl="0" eaLnBrk="1" fontAlgn="auto" latinLnBrk="0" hangingPunct="1">
                        <a:lnSpc>
                          <a:spcPct val="100000"/>
                        </a:lnSpc>
                        <a:spcBef>
                          <a:spcPct val="0"/>
                        </a:spcBef>
                        <a:spcAft>
                          <a:spcPct val="0"/>
                        </a:spcAft>
                        <a:buClrTx/>
                        <a:buSzTx/>
                        <a:buFontTx/>
                        <a:buNone/>
                        <a:defRPr/>
                      </a:pPr>
                      <a:r>
                        <a:rPr lang="en-US" altLang="zh-CN" sz="2000"/>
                        <a:t>33.6</a:t>
                      </a:r>
                      <a:endParaRPr lang="zh-CN" altLang="en-US" sz="2000" b="1"/>
                    </a:p>
                  </a:txBody>
                  <a:tcPr anchor="ctr"/>
                </a:tc>
              </a:tr>
              <a:tr h="419100">
                <a:tc rowSpan="2">
                  <a:txBody>
                    <a:bodyPr vert="horz" wrap="square"/>
                    <a:lstStyle/>
                    <a:p>
                      <a:pPr algn="ctr"/>
                      <a:r>
                        <a:rPr lang="zh-CN" altLang="en-US" sz="2000">
                          <a:latin typeface="楷体" panose="02010609060101010101" charset="-122"/>
                          <a:ea typeface="楷体" panose="02010609060101010101" charset="-122"/>
                        </a:rPr>
                        <a:t>服务业</a:t>
                      </a:r>
                      <a:endParaRPr lang="zh-CN" altLang="en-US" sz="2000">
                        <a:latin typeface="楷体" panose="02010609060101010101" charset="-122"/>
                        <a:ea typeface="楷体" panose="02010609060101010101" charset="-122"/>
                      </a:endParaRPr>
                    </a:p>
                  </a:txBody>
                  <a:tcPr anchor="ctr"/>
                </a:tc>
                <a:tc>
                  <a:txBody>
                    <a:bodyPr vert="horz" wrap="square"/>
                    <a:lstStyle/>
                    <a:p>
                      <a:pPr algn="ctr"/>
                      <a:r>
                        <a:rPr lang="en-US" altLang="zh-CN" sz="2000"/>
                        <a:t>1950</a:t>
                      </a:r>
                      <a:endParaRPr lang="zh-CN" altLang="en-US" sz="2000" b="1"/>
                    </a:p>
                  </a:txBody>
                  <a:tcPr anchor="ctr"/>
                </a:tc>
                <a:tc>
                  <a:txBody>
                    <a:bodyPr vert="horz" wrap="square"/>
                    <a:lstStyle/>
                    <a:p>
                      <a:pPr algn="ctr"/>
                      <a:r>
                        <a:rPr lang="en-US" altLang="zh-CN" sz="2000"/>
                        <a:t>48.9</a:t>
                      </a:r>
                      <a:endParaRPr lang="zh-CN" altLang="en-US" sz="2000" b="1"/>
                    </a:p>
                  </a:txBody>
                  <a:tcPr anchor="ctr"/>
                </a:tc>
                <a:tc>
                  <a:txBody>
                    <a:bodyPr vert="horz" wrap="square"/>
                    <a:lstStyle/>
                    <a:p>
                      <a:pPr algn="ctr"/>
                      <a:r>
                        <a:rPr lang="en-US" altLang="zh-CN" sz="2000"/>
                        <a:t>32.4</a:t>
                      </a:r>
                      <a:endParaRPr lang="zh-CN" altLang="en-US" sz="2000" b="1"/>
                    </a:p>
                  </a:txBody>
                  <a:tcPr anchor="ctr"/>
                </a:tc>
                <a:tc>
                  <a:txBody>
                    <a:bodyPr vert="horz" wrap="square"/>
                    <a:lstStyle/>
                    <a:p>
                      <a:pPr algn="ctr"/>
                      <a:r>
                        <a:rPr lang="en-US" altLang="zh-CN" sz="2000"/>
                        <a:t>26.6</a:t>
                      </a:r>
                      <a:endParaRPr lang="zh-CN" altLang="en-US" sz="2000" b="1"/>
                    </a:p>
                  </a:txBody>
                  <a:tcPr anchor="ctr"/>
                </a:tc>
              </a:tr>
              <a:tr h="419100">
                <a:tc vMerge="1">
                  <a:txBody>
                    <a:bodyPr vert="horz" wrap="square"/>
                    <a:lstStyle/>
                    <a:p/>
                  </a:txBody>
                  <a:tcPr anchor="ctr"/>
                </a:tc>
                <a:tc>
                  <a:txBody>
                    <a:bodyPr vert="horz" wrap="square"/>
                    <a:lstStyle/>
                    <a:p>
                      <a:pPr algn="ctr"/>
                      <a:r>
                        <a:rPr lang="en-US" altLang="zh-CN" sz="2000"/>
                        <a:t>1990</a:t>
                      </a:r>
                      <a:endParaRPr lang="zh-CN" altLang="en-US" sz="2000" b="1"/>
                    </a:p>
                  </a:txBody>
                  <a:tcPr anchor="ctr"/>
                </a:tc>
                <a:tc>
                  <a:txBody>
                    <a:bodyPr vert="horz" wrap="square"/>
                    <a:lstStyle/>
                    <a:p>
                      <a:pPr algn="ctr"/>
                      <a:r>
                        <a:rPr lang="en-US" altLang="zh-CN" sz="2000"/>
                        <a:t>71.4</a:t>
                      </a:r>
                      <a:endParaRPr lang="zh-CN" altLang="en-US" sz="2000" b="1"/>
                    </a:p>
                  </a:txBody>
                  <a:tcPr anchor="ctr"/>
                </a:tc>
                <a:tc>
                  <a:txBody>
                    <a:bodyPr vert="horz" wrap="square"/>
                    <a:lstStyle/>
                    <a:p>
                      <a:pPr algn="ctr"/>
                      <a:r>
                        <a:rPr lang="en-US" altLang="zh-CN" sz="2000"/>
                        <a:t>54.4</a:t>
                      </a:r>
                      <a:endParaRPr lang="zh-CN" altLang="en-US" sz="2000" b="1"/>
                    </a:p>
                  </a:txBody>
                  <a:tcPr anchor="ctr"/>
                </a:tc>
                <a:tc>
                  <a:txBody>
                    <a:bodyPr vert="horz" wrap="square"/>
                    <a:lstStyle/>
                    <a:p>
                      <a:pPr algn="ctr"/>
                      <a:r>
                        <a:rPr lang="en-US" altLang="zh-CN" sz="2000"/>
                        <a:t>59.2</a:t>
                      </a:r>
                      <a:endParaRPr lang="zh-CN" altLang="en-US" sz="2000" b="1"/>
                    </a:p>
                  </a:txBody>
                  <a:tcPr anchor="ctr"/>
                </a:tc>
              </a:tr>
            </a:tbl>
          </a:graphicData>
        </a:graphic>
      </p:graphicFrame>
      <p:sp>
        <p:nvSpPr>
          <p:cNvPr id="8" name="文本框 7"/>
          <p:cNvSpPr txBox="1"/>
          <p:nvPr/>
        </p:nvSpPr>
        <p:spPr>
          <a:xfrm>
            <a:off x="294958" y="5566728"/>
            <a:ext cx="6597650" cy="368300"/>
          </a:xfrm>
          <a:prstGeom prst="rect">
            <a:avLst/>
          </a:prstGeom>
          <a:noFill/>
          <a:ln w="9525">
            <a:noFill/>
          </a:ln>
        </p:spPr>
        <p:txBody>
          <a:bodyPr wrap="square" anchor="t">
            <a:spAutoFit/>
          </a:bodyPr>
          <a:lstStyle/>
          <a:p>
            <a:r>
              <a:rPr lang="zh-CN" altLang="en-US">
                <a:latin typeface="Gill Sans MT" panose="020b0502020104020203" charset="0"/>
              </a:rPr>
              <a:t>第二次世界大战后美国、联邦德国、日本就业人口分布的变化</a:t>
            </a:r>
            <a:endParaRPr lang="zh-CN" altLang="en-US">
              <a:latin typeface="Gill Sans MT"/>
            </a:endParaRPr>
          </a:p>
        </p:txBody>
      </p:sp>
      <p:sp>
        <p:nvSpPr>
          <p:cNvPr id="10" name="文本框 9"/>
          <p:cNvSpPr txBox="1"/>
          <p:nvPr/>
        </p:nvSpPr>
        <p:spPr>
          <a:xfrm>
            <a:off x="62230" y="1308100"/>
            <a:ext cx="10066020" cy="460375"/>
          </a:xfrm>
          <a:prstGeom prst="rect">
            <a:avLst/>
          </a:prstGeom>
          <a:noFill/>
          <a:ln w="9525">
            <a:noFill/>
          </a:ln>
        </p:spPr>
        <p:txBody>
          <a:bodyPr wrap="square" anchor="t">
            <a:spAutoFit/>
          </a:bodyPr>
          <a:lstStyle/>
          <a:p>
            <a:r>
              <a:rPr lang="zh-CN" altLang="zh-CN" sz="2400" b="1">
                <a:solidFill>
                  <a:srgbClr val="FF0000"/>
                </a:solidFill>
                <a:latin typeface="楷体" panose="02010609060101010101" charset="-122"/>
                <a:ea typeface="楷体" panose="02010609060101010101" charset="-122"/>
                <a:sym typeface="华文中宋" panose="02010600040101010101" pitchFamily="2" charset="-122"/>
              </a:rPr>
              <a:t>①产业结构新变化：</a:t>
            </a:r>
            <a:r>
              <a:rPr lang="zh-CN" altLang="zh-CN" sz="2400" b="1">
                <a:latin typeface="楷体" panose="02010609060101010101" charset="-122"/>
                <a:ea typeface="楷体" panose="02010609060101010101" charset="-122"/>
                <a:sym typeface="华文中宋" panose="02010600040101010101" pitchFamily="2" charset="-122"/>
              </a:rPr>
              <a:t>农业和工业的人口比重下降，服务业的人口比重增加。</a:t>
            </a:r>
            <a:endParaRPr lang="zh-CN" altLang="en-US">
              <a:latin typeface="Gill Sans MT" panose="020b0502020104020203" charset="0"/>
            </a:endParaRPr>
          </a:p>
        </p:txBody>
      </p:sp>
      <p:sp>
        <p:nvSpPr>
          <p:cNvPr id="11" name="文本框 10"/>
          <p:cNvSpPr txBox="1"/>
          <p:nvPr/>
        </p:nvSpPr>
        <p:spPr>
          <a:xfrm>
            <a:off x="62230" y="1768475"/>
            <a:ext cx="7326630" cy="460375"/>
          </a:xfrm>
          <a:prstGeom prst="rect">
            <a:avLst/>
          </a:prstGeom>
          <a:noFill/>
          <a:ln w="9525">
            <a:noFill/>
          </a:ln>
        </p:spPr>
        <p:txBody>
          <a:bodyPr wrap="square" anchor="t">
            <a:spAutoFit/>
          </a:bodyPr>
          <a:lstStyle/>
          <a:p>
            <a:pPr defTabSz="914400">
              <a:spcAft>
                <a:spcPts val="1200"/>
              </a:spcAft>
            </a:pPr>
            <a:r>
              <a:rPr lang="zh-CN" altLang="zh-CN" sz="2400" b="1">
                <a:solidFill>
                  <a:srgbClr val="FF0000"/>
                </a:solidFill>
                <a:latin typeface="楷体" panose="02010609060101010101" charset="-122"/>
                <a:ea typeface="楷体" panose="02010609060101010101" charset="-122"/>
                <a:sym typeface="华文中宋" panose="02010600040101010101" pitchFamily="2" charset="-122"/>
              </a:rPr>
              <a:t>②社会结构新变化：</a:t>
            </a:r>
            <a:r>
              <a:rPr lang="zh-CN" altLang="zh-CN" sz="2400" b="1">
                <a:latin typeface="楷体" panose="02010609060101010101" charset="-122"/>
                <a:ea typeface="楷体" panose="02010609060101010101" charset="-122"/>
                <a:sym typeface="华文中宋" panose="02010600040101010101" pitchFamily="2" charset="-122"/>
              </a:rPr>
              <a:t>“</a:t>
            </a:r>
            <a:r>
              <a:rPr lang="zh-CN" altLang="zh-CN" sz="2400" b="1">
                <a:solidFill>
                  <a:srgbClr val="FF0000"/>
                </a:solidFill>
                <a:latin typeface="楷体" panose="02010609060101010101" charset="-122"/>
                <a:ea typeface="楷体" panose="02010609060101010101" charset="-122"/>
                <a:sym typeface="华文中宋" panose="02010600040101010101" pitchFamily="2" charset="-122"/>
              </a:rPr>
              <a:t>中间阶层</a:t>
            </a:r>
            <a:r>
              <a:rPr lang="zh-CN" altLang="zh-CN" sz="2400" b="1">
                <a:latin typeface="楷体" panose="02010609060101010101" charset="-122"/>
                <a:ea typeface="楷体" panose="02010609060101010101" charset="-122"/>
                <a:sym typeface="华文中宋" panose="02010600040101010101" pitchFamily="2" charset="-122"/>
              </a:rPr>
              <a:t>”的人数增加。</a:t>
            </a:r>
            <a:endParaRPr lang="zh-CN" altLang="en-US">
              <a:latin typeface="Gill Sans MT" panose="020b0502020104020203" charset="0"/>
            </a:endParaRPr>
          </a:p>
        </p:txBody>
      </p:sp>
      <p:sp>
        <p:nvSpPr>
          <p:cNvPr id="3" name="文本框 2"/>
          <p:cNvSpPr txBox="1"/>
          <p:nvPr/>
        </p:nvSpPr>
        <p:spPr>
          <a:xfrm>
            <a:off x="0" y="-9525"/>
            <a:ext cx="4393565" cy="583565"/>
          </a:xfrm>
          <a:prstGeom prst="rect">
            <a:avLst/>
          </a:prstGeom>
          <a:solidFill>
            <a:srgbClr val="A2F0EF"/>
          </a:solidFill>
        </p:spPr>
        <p:txBody>
          <a:bodyPr wrap="square" rtlCol="0">
            <a:spAutoFit/>
          </a:bodyPr>
          <a:lstStyle/>
          <a:p>
            <a:r>
              <a:rPr lang="zh-CN" altLang="en-US" sz="3200" b="1">
                <a:solidFill>
                  <a:srgbClr val="FF0000"/>
                </a:solidFill>
                <a:latin typeface="楷体" panose="02010609060101010101" charset="-122"/>
                <a:ea typeface="楷体" panose="02010609060101010101" charset="-122"/>
              </a:rPr>
              <a:t>三、社会结构的新变化</a:t>
            </a:r>
            <a:endParaRPr lang="zh-CN" altLang="en-US" sz="3200" b="1">
              <a:solidFill>
                <a:srgbClr val="FF0000"/>
              </a:solidFill>
              <a:latin typeface="楷体" panose="02010609060101010101" charset="-122"/>
              <a:ea typeface="楷体" panose="02010609060101010101" charset="-122"/>
            </a:endParaRPr>
          </a:p>
        </p:txBody>
      </p:sp>
      <p:sp>
        <p:nvSpPr>
          <p:cNvPr id="4" name="矩形 3"/>
          <p:cNvSpPr/>
          <p:nvPr/>
        </p:nvSpPr>
        <p:spPr>
          <a:xfrm>
            <a:off x="6892925" y="2120265"/>
            <a:ext cx="5299075" cy="3813810"/>
          </a:xfrm>
          <a:prstGeom prst="rect">
            <a:avLst/>
          </a:prstGeom>
          <a:solidFill>
            <a:schemeClr val="bg1"/>
          </a:solidFill>
          <a:ln w="19050">
            <a:solidFill>
              <a:srgbClr val="FFCC00"/>
            </a:solidFill>
          </a:ln>
        </p:spPr>
        <p:txBody>
          <a:bodyPr wrap="square" lIns="121867" tIns="60933" rIns="121867" bIns="60933">
            <a:spAutoFit/>
          </a:bodyPr>
          <a:lstStyle/>
          <a:p>
            <a:r>
              <a:rPr lang="zh-CN" altLang="en-US" sz="2000">
                <a:latin typeface="等线" panose="02010600030101010101" pitchFamily="2" charset="-122"/>
                <a:ea typeface="等线" panose="02010600030101010101" pitchFamily="2" charset="-122"/>
              </a:rPr>
              <a:t>        </a:t>
            </a:r>
            <a:r>
              <a:rPr lang="zh-CN" altLang="en-US" sz="2400" b="1">
                <a:latin typeface="楷体" panose="02010609060101010101" charset="-122"/>
                <a:ea typeface="楷体" panose="02010609060101010101" charset="-122"/>
              </a:rPr>
              <a:t>中间阶层：自</a:t>
            </a:r>
            <a:r>
              <a:rPr lang="en-US" altLang="zh-CN" sz="2400" b="1">
                <a:latin typeface="楷体" panose="02010609060101010101" charset="-122"/>
                <a:ea typeface="楷体" panose="02010609060101010101" charset="-122"/>
              </a:rPr>
              <a:t>20</a:t>
            </a:r>
            <a:r>
              <a:rPr lang="zh-CN" altLang="en-US" sz="2400" b="1">
                <a:latin typeface="楷体" panose="02010609060101010101" charset="-122"/>
                <a:ea typeface="楷体" panose="02010609060101010101" charset="-122"/>
              </a:rPr>
              <a:t>世纪</a:t>
            </a:r>
            <a:r>
              <a:rPr lang="en-US" altLang="zh-CN" sz="2400" b="1">
                <a:latin typeface="楷体" panose="02010609060101010101" charset="-122"/>
                <a:ea typeface="楷体" panose="02010609060101010101" charset="-122"/>
              </a:rPr>
              <a:t>40</a:t>
            </a:r>
            <a:r>
              <a:rPr lang="zh-CN" altLang="en-US" sz="2400" b="1">
                <a:latin typeface="楷体" panose="02010609060101010101" charset="-122"/>
                <a:ea typeface="楷体" panose="02010609060101010101" charset="-122"/>
              </a:rPr>
              <a:t>年代起，西方几个主要的现代化国家的社会分层结构中，均先后出现了</a:t>
            </a:r>
            <a:r>
              <a:rPr lang="zh-CN" altLang="en-US" sz="2400" b="1" u="sng">
                <a:solidFill>
                  <a:srgbClr val="FF0000"/>
                </a:solidFill>
                <a:latin typeface="楷体" panose="02010609060101010101" charset="-122"/>
                <a:ea typeface="楷体" panose="02010609060101010101" charset="-122"/>
              </a:rPr>
              <a:t>以管理人员和公职人员为主的新中间阶层</a:t>
            </a:r>
            <a:r>
              <a:rPr lang="zh-CN" altLang="en-US" sz="2400" b="1">
                <a:latin typeface="楷体" panose="02010609060101010101" charset="-122"/>
                <a:ea typeface="楷体" panose="02010609060101010101" charset="-122"/>
              </a:rPr>
              <a:t>，亦称</a:t>
            </a:r>
            <a:r>
              <a:rPr lang="en-US" altLang="zh-CN" sz="2400" b="1">
                <a:latin typeface="楷体" panose="02010609060101010101" charset="-122"/>
                <a:ea typeface="楷体" panose="02010609060101010101" charset="-122"/>
              </a:rPr>
              <a:t>“</a:t>
            </a:r>
            <a:r>
              <a:rPr lang="zh-CN" altLang="en-US" sz="2400" b="1">
                <a:latin typeface="楷体" panose="02010609060101010101" charset="-122"/>
                <a:ea typeface="楷体" panose="02010609060101010101" charset="-122"/>
              </a:rPr>
              <a:t>中产阶层</a:t>
            </a:r>
            <a:r>
              <a:rPr lang="en-US" altLang="zh-CN" sz="2400" b="1">
                <a:latin typeface="楷体" panose="02010609060101010101" charset="-122"/>
                <a:ea typeface="楷体" panose="02010609060101010101" charset="-122"/>
              </a:rPr>
              <a:t>”</a:t>
            </a:r>
            <a:r>
              <a:rPr lang="zh-CN" altLang="en-US" sz="2400" b="1">
                <a:latin typeface="楷体" panose="02010609060101010101" charset="-122"/>
                <a:ea typeface="楷体" panose="02010609060101010101" charset="-122"/>
              </a:rPr>
              <a:t>、</a:t>
            </a:r>
            <a:r>
              <a:rPr lang="en-US" altLang="zh-CN" sz="2400" b="1">
                <a:latin typeface="楷体" panose="02010609060101010101" charset="-122"/>
                <a:ea typeface="楷体" panose="02010609060101010101" charset="-122"/>
              </a:rPr>
              <a:t>“</a:t>
            </a:r>
            <a:r>
              <a:rPr lang="zh-CN" altLang="en-US" sz="2400" b="1">
                <a:latin typeface="楷体" panose="02010609060101010101" charset="-122"/>
                <a:ea typeface="楷体" panose="02010609060101010101" charset="-122"/>
              </a:rPr>
              <a:t>新中产阶级</a:t>
            </a:r>
            <a:r>
              <a:rPr lang="en-US" altLang="zh-CN" sz="2400" b="1">
                <a:latin typeface="楷体" panose="02010609060101010101" charset="-122"/>
                <a:ea typeface="楷体" panose="02010609060101010101" charset="-122"/>
              </a:rPr>
              <a:t>”</a:t>
            </a:r>
            <a:r>
              <a:rPr lang="zh-CN" altLang="en-US" sz="2400" b="1">
                <a:solidFill>
                  <a:srgbClr val="FF0000"/>
                </a:solidFill>
                <a:latin typeface="楷体" panose="02010609060101010101" charset="-122"/>
                <a:ea typeface="楷体" panose="02010609060101010101" charset="-122"/>
              </a:rPr>
              <a:t> </a:t>
            </a:r>
            <a:r>
              <a:rPr lang="zh-CN" altLang="en-US" sz="2400" b="1">
                <a:latin typeface="楷体" panose="02010609060101010101" charset="-122"/>
                <a:ea typeface="楷体" panose="02010609060101010101" charset="-122"/>
              </a:rPr>
              <a:t>。</a:t>
            </a:r>
            <a:r>
              <a:rPr lang="en-US" altLang="zh-CN" sz="2400" b="1">
                <a:latin typeface="楷体" panose="02010609060101010101" charset="-122"/>
                <a:ea typeface="楷体" panose="02010609060101010101" charset="-122"/>
              </a:rPr>
              <a:t>20</a:t>
            </a:r>
            <a:r>
              <a:rPr lang="zh-CN" altLang="en-US" sz="2400" b="1">
                <a:latin typeface="楷体" panose="02010609060101010101" charset="-122"/>
                <a:ea typeface="楷体" panose="02010609060101010101" charset="-122"/>
              </a:rPr>
              <a:t>世纪</a:t>
            </a:r>
            <a:r>
              <a:rPr lang="en-US" altLang="zh-CN" sz="2400" b="1">
                <a:latin typeface="楷体" panose="02010609060101010101" charset="-122"/>
                <a:ea typeface="楷体" panose="02010609060101010101" charset="-122"/>
              </a:rPr>
              <a:t>80</a:t>
            </a:r>
            <a:r>
              <a:rPr lang="zh-CN" altLang="en-US" sz="2400" b="1">
                <a:latin typeface="楷体" panose="02010609060101010101" charset="-122"/>
                <a:ea typeface="楷体" panose="02010609060101010101" charset="-122"/>
              </a:rPr>
              <a:t>年代以来，</a:t>
            </a:r>
            <a:r>
              <a:rPr lang="zh-CN" altLang="en-US" sz="2400" b="1" u="sng">
                <a:solidFill>
                  <a:srgbClr val="FF0000"/>
                </a:solidFill>
                <a:latin typeface="楷体" panose="02010609060101010101" charset="-122"/>
                <a:ea typeface="楷体" panose="02010609060101010101" charset="-122"/>
              </a:rPr>
              <a:t>稳定保持在发达国家人口比例的</a:t>
            </a:r>
            <a:r>
              <a:rPr lang="en-US" altLang="zh-CN" sz="2400" b="1" u="sng">
                <a:solidFill>
                  <a:srgbClr val="FF0000"/>
                </a:solidFill>
                <a:latin typeface="楷体" panose="02010609060101010101" charset="-122"/>
                <a:ea typeface="楷体" panose="02010609060101010101" charset="-122"/>
              </a:rPr>
              <a:t>25%-30%</a:t>
            </a:r>
            <a:r>
              <a:rPr lang="zh-CN" altLang="en-US" sz="2400" b="1" u="sng">
                <a:solidFill>
                  <a:srgbClr val="FF0000"/>
                </a:solidFill>
                <a:latin typeface="楷体" panose="02010609060101010101" charset="-122"/>
                <a:ea typeface="楷体" panose="02010609060101010101" charset="-122"/>
              </a:rPr>
              <a:t>左右</a:t>
            </a:r>
            <a:r>
              <a:rPr lang="zh-CN" altLang="en-US" sz="2400" b="1">
                <a:latin typeface="楷体" panose="02010609060101010101" charset="-122"/>
                <a:ea typeface="楷体" panose="02010609060101010101" charset="-122"/>
              </a:rPr>
              <a:t>，已成为推动现代化社会发展、引导社会消费、稳定社会形势、定型社会规范及主流社会价值观的主体力量。</a:t>
            </a:r>
            <a:endParaRPr lang="zh-CN" altLang="en-US" sz="2400" b="1">
              <a:latin typeface="楷体" panose="02010609060101010101" charset="-122"/>
              <a:ea typeface="楷体" panose="02010609060101010101" charset="-122"/>
            </a:endParaRPr>
          </a:p>
        </p:txBody>
      </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531"/>
                                        </p:tgtEl>
                                        <p:attrNameLst>
                                          <p:attrName>style.visibility</p:attrName>
                                        </p:attrNameLst>
                                      </p:cBhvr>
                                      <p:to>
                                        <p:strVal val="visible"/>
                                      </p:to>
                                    </p:set>
                                    <p:animEffect transition="in" filter="blinds(horizontal)">
                                      <p:cBhvr>
                                        <p:cTn id="7" dur="500"/>
                                        <p:tgtEl>
                                          <p:spTgt spid="2253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2"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linds(horizontal)">
                                      <p:cBhvr>
                                        <p:cTn id="20" dur="500"/>
                                        <p:tgtEl>
                                          <p:spTgt spid="8"/>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linds(horizontal)">
                                      <p:cBhvr>
                                        <p:cTn id="25" dur="500"/>
                                        <p:tgtEl>
                                          <p:spTgt spid="10"/>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blinds(horizontal)">
                                      <p:cBhvr>
                                        <p:cTn id="30" dur="500"/>
                                        <p:tgtEl>
                                          <p:spTgt spid="4"/>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blinds(horizontal)">
                                      <p:cBhvr>
                                        <p:cTn id="35" dur="500"/>
                                        <p:tgtEl>
                                          <p:spTgt spid="11"/>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3" presetClass="entr" presetSubtype="10" fill="hold" grpId="2" nodeType="click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blinds(horizontal)">
                                      <p:cBhvr>
                                        <p:cTn id="4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p:bldP spid="2" grpId="2"/>
      <p:bldP spid="10" grpId="0"/>
      <p:bldP spid="11" grpId="0"/>
      <p:bldP spid="8" grpId="0"/>
      <p:bldP spid="4" grpId="0"/>
      <p:bldP spid="5" grpId="2"/>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文本框 5"/>
          <p:cNvSpPr txBox="1"/>
          <p:nvPr/>
        </p:nvSpPr>
        <p:spPr>
          <a:xfrm>
            <a:off x="0" y="0"/>
            <a:ext cx="5856605" cy="583565"/>
          </a:xfrm>
          <a:prstGeom prst="rect">
            <a:avLst/>
          </a:prstGeom>
          <a:solidFill>
            <a:srgbClr val="A2F0EF"/>
          </a:solidFill>
        </p:spPr>
        <p:txBody>
          <a:bodyPr wrap="square" rtlCol="0">
            <a:spAutoFit/>
          </a:bodyPr>
          <a:lstStyle/>
          <a:p>
            <a:r>
              <a:rPr lang="zh-CN" altLang="en-US" sz="3200" b="1">
                <a:solidFill>
                  <a:srgbClr val="FF0000"/>
                </a:solidFill>
                <a:latin typeface="楷体" panose="02010609060101010101" charset="-122"/>
                <a:ea typeface="楷体" panose="02010609060101010101" charset="-122"/>
              </a:rPr>
              <a:t>四、</a:t>
            </a:r>
            <a:r>
              <a:rPr lang="en-US" altLang="zh-CN" sz="3200" b="1">
                <a:solidFill>
                  <a:srgbClr val="FF0000"/>
                </a:solidFill>
                <a:latin typeface="楷体" panose="02010609060101010101" charset="-122"/>
                <a:ea typeface="楷体" panose="02010609060101010101" charset="-122"/>
              </a:rPr>
              <a:t>“</a:t>
            </a:r>
            <a:r>
              <a:rPr lang="zh-CN" altLang="en-US" sz="3200" b="1">
                <a:solidFill>
                  <a:srgbClr val="FF0000"/>
                </a:solidFill>
                <a:latin typeface="楷体" panose="02010609060101010101" charset="-122"/>
                <a:ea typeface="楷体" panose="02010609060101010101" charset="-122"/>
              </a:rPr>
              <a:t>福利国家</a:t>
            </a:r>
            <a:r>
              <a:rPr lang="en-US" altLang="zh-CN" sz="3200" b="1">
                <a:solidFill>
                  <a:srgbClr val="FF0000"/>
                </a:solidFill>
                <a:latin typeface="楷体" panose="02010609060101010101" charset="-122"/>
                <a:ea typeface="楷体" panose="02010609060101010101" charset="-122"/>
              </a:rPr>
              <a:t>”</a:t>
            </a:r>
            <a:r>
              <a:rPr lang="zh-CN" altLang="en-US" sz="3200" b="1">
                <a:solidFill>
                  <a:srgbClr val="FF0000"/>
                </a:solidFill>
                <a:latin typeface="楷体" panose="02010609060101010101" charset="-122"/>
                <a:ea typeface="楷体" panose="02010609060101010101" charset="-122"/>
              </a:rPr>
              <a:t>与社会运动</a:t>
            </a:r>
            <a:endParaRPr lang="zh-CN" altLang="en-US" sz="3200" b="1">
              <a:solidFill>
                <a:srgbClr val="FF0000"/>
              </a:solidFill>
              <a:latin typeface="楷体" panose="02010609060101010101" charset="-122"/>
              <a:ea typeface="楷体" panose="02010609060101010101" charset="-122"/>
            </a:endParaRPr>
          </a:p>
        </p:txBody>
      </p:sp>
      <p:sp>
        <p:nvSpPr>
          <p:cNvPr id="7" name="矩形 6"/>
          <p:cNvSpPr/>
          <p:nvPr/>
        </p:nvSpPr>
        <p:spPr>
          <a:xfrm>
            <a:off x="0" y="681990"/>
            <a:ext cx="3300095" cy="521970"/>
          </a:xfrm>
          <a:prstGeom prst="rect">
            <a:avLst/>
          </a:prstGeom>
          <a:solidFill>
            <a:srgbClr val="FFFF00"/>
          </a:solidFill>
        </p:spPr>
        <p:txBody>
          <a:bodyPr wrap="square">
            <a:spAutoFit/>
          </a:bodyPr>
          <a:lstStyle/>
          <a:p>
            <a:pPr lvl="0"/>
            <a:r>
              <a:rPr lang="zh-CN" altLang="zh-CN" sz="2800" b="1">
                <a:solidFill>
                  <a:srgbClr val="FF0000"/>
                </a:solidFill>
                <a:latin typeface="楷体" panose="02010609060101010101" charset="-122"/>
                <a:ea typeface="楷体" panose="02010609060101010101" charset="-122"/>
                <a:cs typeface="黑体" panose="02010609060101010101" charset="-122"/>
              </a:rPr>
              <a:t>（一）“福利国家”</a:t>
            </a:r>
            <a:endParaRPr lang="zh-CN" altLang="zh-CN" sz="2800" b="1">
              <a:solidFill>
                <a:srgbClr val="FF0000"/>
              </a:solidFill>
              <a:latin typeface="楷体" panose="02010609060101010101" charset="-122"/>
              <a:ea typeface="楷体" panose="02010609060101010101" charset="-122"/>
              <a:cs typeface="黑体" panose="02010609060101010101" charset="-122"/>
            </a:endParaRPr>
          </a:p>
        </p:txBody>
      </p:sp>
      <p:sp>
        <p:nvSpPr>
          <p:cNvPr id="8" name="文本框 7"/>
          <p:cNvSpPr txBox="1"/>
          <p:nvPr/>
        </p:nvSpPr>
        <p:spPr>
          <a:xfrm>
            <a:off x="207645" y="1336040"/>
            <a:ext cx="11449685" cy="829945"/>
          </a:xfrm>
          <a:prstGeom prst="rect">
            <a:avLst/>
          </a:prstGeom>
          <a:noFill/>
        </p:spPr>
        <p:txBody>
          <a:bodyPr wrap="square" rtlCol="0" anchor="t">
            <a:spAutoFit/>
          </a:bodyPr>
          <a:lstStyle/>
          <a:p>
            <a:r>
              <a:rPr lang="zh-CN" altLang="en-US" sz="2400" b="1">
                <a:latin typeface="黑体" panose="02010609060101010101" charset="-122"/>
                <a:ea typeface="黑体" panose="02010609060101010101" charset="-122"/>
                <a:cs typeface="黑体" panose="02010609060101010101" charset="-122"/>
              </a:rPr>
              <a:t>福利国家”，是指国家通过</a:t>
            </a:r>
            <a:r>
              <a:rPr lang="zh-CN" altLang="en-US" sz="2400" b="1">
                <a:solidFill>
                  <a:srgbClr val="FF0000"/>
                </a:solidFill>
                <a:latin typeface="黑体" panose="02010609060101010101" charset="-122"/>
                <a:ea typeface="黑体" panose="02010609060101010101" charset="-122"/>
                <a:cs typeface="黑体" panose="02010609060101010101" charset="-122"/>
              </a:rPr>
              <a:t>构建社会保障体系</a:t>
            </a:r>
            <a:r>
              <a:rPr lang="zh-CN" altLang="en-US" sz="2400" b="1">
                <a:latin typeface="黑体" panose="02010609060101010101" charset="-122"/>
                <a:ea typeface="黑体" panose="02010609060101010101" charset="-122"/>
                <a:cs typeface="黑体" panose="02010609060101010101" charset="-122"/>
              </a:rPr>
              <a:t>，保证个人和家庭的经济安全；通过加大社会服务开支，保证全体公民享受较好的公共福利。</a:t>
            </a:r>
            <a:endParaRPr lang="zh-CN" altLang="en-US" sz="2400" b="1">
              <a:latin typeface="黑体" panose="02010609060101010101" charset="-122"/>
              <a:ea typeface="黑体" panose="02010609060101010101" charset="-122"/>
              <a:cs typeface="黑体" panose="02010609060101010101" charset="-122"/>
            </a:endParaRPr>
          </a:p>
        </p:txBody>
      </p:sp>
      <p:sp>
        <p:nvSpPr>
          <p:cNvPr id="9" name="文本框 8"/>
          <p:cNvSpPr txBox="1"/>
          <p:nvPr/>
        </p:nvSpPr>
        <p:spPr>
          <a:xfrm>
            <a:off x="7231380" y="107315"/>
            <a:ext cx="4033520" cy="368300"/>
          </a:xfrm>
          <a:prstGeom prst="rect">
            <a:avLst/>
          </a:prstGeom>
          <a:noFill/>
        </p:spPr>
        <p:txBody>
          <a:bodyPr wrap="square" rtlCol="0" anchor="t">
            <a:spAutoFit/>
          </a:bodyPr>
          <a:lstStyle/>
          <a:p>
            <a:r>
              <a:rPr lang="zh-CN" altLang="en-US">
                <a:solidFill>
                  <a:srgbClr val="FF0000"/>
                </a:solidFill>
              </a:rPr>
              <a:t>来源：社会福利由国家财政负担。</a:t>
            </a:r>
            <a:endParaRPr lang="zh-CN" altLang="en-US">
              <a:solidFill>
                <a:srgbClr val="FF0000"/>
              </a:solidFill>
            </a:endParaRPr>
          </a:p>
        </p:txBody>
      </p:sp>
      <p:sp>
        <p:nvSpPr>
          <p:cNvPr id="15" name="矩形 14"/>
          <p:cNvSpPr/>
          <p:nvPr/>
        </p:nvSpPr>
        <p:spPr>
          <a:xfrm>
            <a:off x="207962" y="2516236"/>
            <a:ext cx="5309234" cy="4175182"/>
          </a:xfrm>
          <a:prstGeom prst="rect">
            <a:avLst/>
          </a:prstGeom>
          <a:ln>
            <a:solidFill>
              <a:schemeClr val="tx1"/>
            </a:solidFill>
          </a:ln>
        </p:spPr>
        <p:txBody>
          <a:bodyPr wrap="square">
            <a:spAutoFit/>
          </a:bodyPr>
          <a:lstStyle/>
          <a:p>
            <a:pPr indent="457200">
              <a:lnSpc>
                <a:spcPct val="150000"/>
              </a:lnSpc>
            </a:pPr>
            <a:r>
              <a:rPr lang="zh-CN" altLang="en-US" sz="2000" b="1">
                <a:latin typeface="楷体" panose="02010609060101010101" charset="-122"/>
                <a:ea typeface="楷体" panose="02010609060101010101" charset="-122"/>
              </a:rPr>
              <a:t>在欧洲社会保险投入度中，法国排在第一位，占了</a:t>
            </a:r>
            <a:r>
              <a:rPr lang="en-US" altLang="zh-CN" sz="2000" b="1">
                <a:latin typeface="楷体" panose="02010609060101010101" charset="-122"/>
                <a:ea typeface="楷体" panose="02010609060101010101" charset="-122"/>
              </a:rPr>
              <a:t>GDP</a:t>
            </a:r>
            <a:r>
              <a:rPr lang="zh-CN" altLang="en-US" sz="2000" b="1">
                <a:latin typeface="楷体" panose="02010609060101010101" charset="-122"/>
                <a:ea typeface="楷体" panose="02010609060101010101" charset="-122"/>
              </a:rPr>
              <a:t>的</a:t>
            </a:r>
            <a:r>
              <a:rPr lang="en-US" altLang="zh-CN" sz="2000" b="1">
                <a:latin typeface="楷体" panose="02010609060101010101" charset="-122"/>
                <a:ea typeface="楷体" panose="02010609060101010101" charset="-122"/>
              </a:rPr>
              <a:t>32%</a:t>
            </a:r>
            <a:r>
              <a:rPr lang="zh-CN" altLang="en-US" sz="2000" b="1">
                <a:latin typeface="楷体" panose="02010609060101010101" charset="-122"/>
                <a:ea typeface="楷体" panose="02010609060101010101" charset="-122"/>
              </a:rPr>
              <a:t>。福利包括：公民从出生到死亡可以享受</a:t>
            </a:r>
            <a:r>
              <a:rPr lang="en-US" altLang="zh-CN" sz="2000" b="1">
                <a:latin typeface="楷体" panose="02010609060101010101" charset="-122"/>
                <a:ea typeface="楷体" panose="02010609060101010101" charset="-122"/>
              </a:rPr>
              <a:t>400</a:t>
            </a:r>
            <a:r>
              <a:rPr lang="zh-CN" altLang="en-US" sz="2000" b="1">
                <a:latin typeface="楷体" panose="02010609060101010101" charset="-122"/>
                <a:ea typeface="楷体" panose="02010609060101010101" charset="-122"/>
              </a:rPr>
              <a:t>多个名目的福利保险。</a:t>
            </a:r>
            <a:r>
              <a:rPr lang="en-US" altLang="zh-CN" sz="2000" b="1">
                <a:latin typeface="楷体" panose="02010609060101010101" charset="-122"/>
                <a:ea typeface="楷体" panose="02010609060101010101" charset="-122"/>
              </a:rPr>
              <a:t>3</a:t>
            </a:r>
            <a:r>
              <a:rPr lang="zh-CN" altLang="en-US" sz="2000" b="1">
                <a:latin typeface="楷体" panose="02010609060101010101" charset="-122"/>
                <a:ea typeface="楷体" panose="02010609060101010101" charset="-122"/>
              </a:rPr>
              <a:t>岁之前的孩子上政府补贴的托儿所；失业者在失业两年间，可以领取每月最高</a:t>
            </a:r>
            <a:r>
              <a:rPr lang="en-US" altLang="zh-CN" sz="2000" b="1">
                <a:latin typeface="楷体" panose="02010609060101010101" charset="-122"/>
                <a:ea typeface="楷体" panose="02010609060101010101" charset="-122"/>
              </a:rPr>
              <a:t>5000</a:t>
            </a:r>
            <a:r>
              <a:rPr lang="zh-CN" altLang="en-US" sz="2000" b="1">
                <a:latin typeface="楷体" panose="02010609060101010101" charset="-122"/>
                <a:ea typeface="楷体" panose="02010609060101010101" charset="-122"/>
              </a:rPr>
              <a:t>欧元的失业金；失业的单亲妈妈政府每个月固定发“工资”、租房补贴，另外还有“家庭开支补贴”；产妇可以自己决定要休一年产假还是两年；员工生病请病假，按照</a:t>
            </a:r>
            <a:r>
              <a:rPr lang="en-US" altLang="zh-CN" sz="2000" b="1">
                <a:latin typeface="楷体" panose="02010609060101010101" charset="-122"/>
                <a:ea typeface="楷体" panose="02010609060101010101" charset="-122"/>
              </a:rPr>
              <a:t>《</a:t>
            </a:r>
            <a:r>
              <a:rPr lang="zh-CN" altLang="en-US" sz="2000" b="1">
                <a:latin typeface="楷体" panose="02010609060101010101" charset="-122"/>
                <a:ea typeface="楷体" panose="02010609060101010101" charset="-122"/>
              </a:rPr>
              <a:t>劳工法</a:t>
            </a:r>
            <a:r>
              <a:rPr lang="en-US" altLang="zh-CN" sz="2000" b="1">
                <a:latin typeface="楷体" panose="02010609060101010101" charset="-122"/>
                <a:ea typeface="楷体" panose="02010609060101010101" charset="-122"/>
              </a:rPr>
              <a:t>》</a:t>
            </a:r>
            <a:r>
              <a:rPr lang="zh-CN" altLang="en-US" sz="2000" b="1">
                <a:latin typeface="楷体" panose="02010609060101010101" charset="-122"/>
                <a:ea typeface="楷体" panose="02010609060101010101" charset="-122"/>
              </a:rPr>
              <a:t>工资全发等。</a:t>
            </a:r>
            <a:endParaRPr lang="zh-CN" altLang="en-US" sz="2000" b="1">
              <a:latin typeface="楷体" panose="02010609060101010101" charset="-122"/>
              <a:ea typeface="楷体" panose="02010609060101010101" charset="-122"/>
            </a:endParaRPr>
          </a:p>
        </p:txBody>
      </p:sp>
      <p:sp>
        <p:nvSpPr>
          <p:cNvPr id="12" name="Rectangle 16"/>
          <p:cNvSpPr>
            <a:spLocks noChangeArrowheads="1"/>
          </p:cNvSpPr>
          <p:nvPr/>
        </p:nvSpPr>
        <p:spPr bwMode="auto">
          <a:xfrm>
            <a:off x="5856605" y="2516505"/>
            <a:ext cx="5408295" cy="1568450"/>
          </a:xfrm>
          <a:prstGeom prst="rect">
            <a:avLst/>
          </a:prstGeom>
          <a:noFill/>
          <a:ln w="19050">
            <a:solidFill>
              <a:schemeClr val="accent6">
                <a:lumMod val="50000"/>
              </a:schemeClr>
            </a:solidFill>
            <a:miter lim="800000"/>
          </a:ln>
        </p:spPr>
        <p:txBody>
          <a:bodyPr wrap="square">
            <a:spAutoFit/>
          </a:bodyPr>
          <a:lstStyle/>
          <a:p>
            <a:pPr algn="l" eaLnBrk="0" hangingPunct="0"/>
            <a:r>
              <a:rPr lang="en-US" altLang="zh-CN" sz="2400">
                <a:latin typeface="楷体" panose="02010609060101010101" charset="-122"/>
                <a:ea typeface="楷体" panose="02010609060101010101" charset="-122"/>
                <a:sym typeface="+mn-ea"/>
              </a:rPr>
              <a:t>(</a:t>
            </a:r>
            <a:r>
              <a:rPr lang="zh-CN" altLang="en-US" sz="2400">
                <a:latin typeface="楷体" panose="02010609060101010101" charset="-122"/>
                <a:ea typeface="楷体" panose="02010609060101010101" charset="-122"/>
                <a:sym typeface="+mn-ea"/>
              </a:rPr>
              <a:t>我们的</a:t>
            </a:r>
            <a:r>
              <a:rPr lang="en-US" altLang="zh-CN" sz="2400">
                <a:latin typeface="楷体" panose="02010609060101010101" charset="-122"/>
                <a:ea typeface="楷体" panose="02010609060101010101" charset="-122"/>
                <a:sym typeface="+mn-ea"/>
              </a:rPr>
              <a:t>)</a:t>
            </a:r>
            <a:r>
              <a:rPr lang="zh-CN" altLang="en-US" sz="2400">
                <a:latin typeface="楷体" panose="02010609060101010101" charset="-122"/>
                <a:ea typeface="楷体" panose="02010609060101010101" charset="-122"/>
                <a:sym typeface="+mn-ea"/>
              </a:rPr>
              <a:t>社会有一个梯子和一张安全网，梯子用来供人们自己努力改善生活，安全网则用来防止人们跌入深渊。                          </a:t>
            </a:r>
            <a:r>
              <a:rPr lang="en-US" altLang="zh-CN" sz="2400">
                <a:latin typeface="楷体" panose="02010609060101010101" charset="-122"/>
                <a:ea typeface="楷体" panose="02010609060101010101" charset="-122"/>
                <a:sym typeface="+mn-ea"/>
              </a:rPr>
              <a:t>——</a:t>
            </a:r>
            <a:r>
              <a:rPr lang="zh-CN" altLang="en-US" sz="2400">
                <a:latin typeface="楷体" panose="02010609060101010101" charset="-122"/>
                <a:ea typeface="楷体" panose="02010609060101010101" charset="-122"/>
                <a:sym typeface="+mn-ea"/>
              </a:rPr>
              <a:t>英国首相撒切尔夫人</a:t>
            </a:r>
            <a:endParaRPr lang="zh-CN" altLang="en-US" sz="2400">
              <a:latin typeface="楷体" panose="02010609060101010101" charset="-122"/>
              <a:ea typeface="楷体" panose="02010609060101010101" charset="-122"/>
            </a:endParaRPr>
          </a:p>
        </p:txBody>
      </p:sp>
      <p:sp>
        <p:nvSpPr>
          <p:cNvPr id="13" name="Rectangle 16"/>
          <p:cNvSpPr>
            <a:spLocks noChangeArrowheads="1"/>
          </p:cNvSpPr>
          <p:nvPr/>
        </p:nvSpPr>
        <p:spPr bwMode="auto">
          <a:xfrm>
            <a:off x="5856605" y="4349115"/>
            <a:ext cx="5920105" cy="829945"/>
          </a:xfrm>
          <a:prstGeom prst="rect">
            <a:avLst/>
          </a:prstGeom>
          <a:noFill/>
          <a:ln w="19050">
            <a:solidFill>
              <a:schemeClr val="accent6">
                <a:lumMod val="50000"/>
              </a:schemeClr>
            </a:solidFill>
            <a:miter lim="800000"/>
          </a:ln>
        </p:spPr>
        <p:txBody>
          <a:bodyPr wrap="square">
            <a:spAutoFit/>
          </a:bodyPr>
          <a:lstStyle/>
          <a:p>
            <a:pPr algn="l" eaLnBrk="0" hangingPunct="0"/>
            <a:r>
              <a:rPr lang="zh-CN" altLang="en-US" sz="2400">
                <a:latin typeface="楷体" panose="02010609060101010101" charset="-122"/>
                <a:ea typeface="楷体" panose="02010609060101010101" charset="-122"/>
              </a:rPr>
              <a:t>如果自由社会不能帮助众多的穷人，就不能保全少数富人。   </a:t>
            </a:r>
            <a:r>
              <a:rPr lang="en-US" altLang="zh-CN" sz="2400">
                <a:latin typeface="楷体" panose="02010609060101010101" charset="-122"/>
                <a:ea typeface="楷体" panose="02010609060101010101" charset="-122"/>
              </a:rPr>
              <a:t>——</a:t>
            </a:r>
            <a:r>
              <a:rPr lang="zh-CN" altLang="en-US" sz="2400">
                <a:latin typeface="楷体" panose="02010609060101010101" charset="-122"/>
                <a:ea typeface="楷体" panose="02010609060101010101" charset="-122"/>
              </a:rPr>
              <a:t>美国总统肯尼迪</a:t>
            </a:r>
            <a:endParaRPr lang="zh-CN" altLang="en-US" sz="2400">
              <a:latin typeface="楷体" panose="02010609060101010101" charset="-122"/>
              <a:ea typeface="楷体" panose="02010609060101010101" charset="-122"/>
            </a:endParaRPr>
          </a:p>
        </p:txBody>
      </p:sp>
      <p:sp>
        <p:nvSpPr>
          <p:cNvPr id="2" name="文本框 1"/>
          <p:cNvSpPr txBox="1"/>
          <p:nvPr/>
        </p:nvSpPr>
        <p:spPr>
          <a:xfrm>
            <a:off x="3928745" y="743585"/>
            <a:ext cx="4773930" cy="460375"/>
          </a:xfrm>
          <a:prstGeom prst="rect">
            <a:avLst/>
          </a:prstGeom>
          <a:solidFill>
            <a:srgbClr val="FFFF00"/>
          </a:solidFill>
        </p:spPr>
        <p:txBody>
          <a:bodyPr wrap="none" rtlCol="0" anchor="t">
            <a:spAutoFit/>
          </a:bodyPr>
          <a:lstStyle/>
          <a:p>
            <a:r>
              <a:rPr lang="zh-CN" altLang="en-US" sz="2400" b="1">
                <a:solidFill>
                  <a:srgbClr val="FF0000"/>
                </a:solidFill>
                <a:latin typeface="黑体" panose="02010609060101010101" charset="-122"/>
                <a:ea typeface="黑体" panose="02010609060101010101" charset="-122"/>
                <a:cs typeface="黑体" panose="02010609060101010101" charset="-122"/>
                <a:sym typeface="+mn-ea"/>
              </a:rPr>
              <a:t>——反映了分配领域社会化的趋势</a:t>
            </a:r>
            <a:endParaRPr lang="zh-CN" altLang="en-US" sz="2400" b="1">
              <a:solidFill>
                <a:srgbClr val="FF0000"/>
              </a:solidFill>
              <a:latin typeface="黑体" charset="-122"/>
              <a:ea typeface="黑体" charset="-122"/>
              <a:cs typeface="黑体" panose="02010609060101010101" charset="-122"/>
              <a:sym typeface="+mn-ea"/>
            </a:endParaRPr>
          </a:p>
        </p:txBody>
      </p:sp>
      <p:pic>
        <p:nvPicPr>
          <p:cNvPr id="2246" name="Picture 2"/>
          <p:cNvPicPr>
            <a:picLocks noChangeAspect="1"/>
          </p:cNvPicPr>
          <p:nvPr/>
        </p:nvPicPr>
        <p:blipFill>
          <a:blip r:embed="rId2"/>
          <a:stretch>
            <a:fillRect/>
          </a:stretch>
        </p:blipFill>
        <p:spPr>
          <a:xfrm>
            <a:off x="6486525" y="2897505"/>
            <a:ext cx="4012565" cy="3287395"/>
          </a:xfrm>
          <a:prstGeom prst="rect">
            <a:avLst/>
          </a:prstGeom>
          <a:noFill/>
          <a:ln w="76200" cap="flat" cmpd="tri">
            <a:solidFill>
              <a:srgbClr val="CC9900"/>
            </a:solidFill>
            <a:prstDash val="solid"/>
            <a:miter/>
            <a:headEnd type="none" w="med" len="med"/>
            <a:tailEnd type="none" w="med" len="med"/>
          </a:ln>
        </p:spPr>
      </p:pic>
      <p:sp>
        <p:nvSpPr>
          <p:cNvPr id="2247" name="Rectangle 3"/>
          <p:cNvSpPr/>
          <p:nvPr/>
        </p:nvSpPr>
        <p:spPr>
          <a:xfrm>
            <a:off x="6845300" y="6368415"/>
            <a:ext cx="3927475" cy="262890"/>
          </a:xfrm>
          <a:prstGeom prst="rect">
            <a:avLst/>
          </a:prstGeom>
          <a:noFill/>
          <a:ln w="9525">
            <a:noFill/>
          </a:ln>
        </p:spPr>
        <p:txBody>
          <a:bodyPr anchor="ctr"/>
          <a:lstStyle/>
          <a:p>
            <a:pPr defTabSz="914400"/>
            <a:r>
              <a:rPr lang="zh-CN" altLang="en-US" sz="1800" b="1">
                <a:solidFill>
                  <a:srgbClr val="FF0000"/>
                </a:solidFill>
                <a:effectLst>
                  <a:outerShdw blurRad="38100" dist="38100" dir="2700000">
                    <a:srgbClr val="C0C0C0"/>
                  </a:outerShdw>
                </a:effectLst>
                <a:latin typeface="黑体" panose="02010609060101010101" charset="-122"/>
              </a:rPr>
              <a:t>福利国家宣传画：从摇篮到坟墓</a:t>
            </a:r>
            <a:r>
              <a:rPr lang="zh-CN" altLang="en-US" sz="1800" b="1">
                <a:effectLst>
                  <a:outerShdw blurRad="38100" dist="38100" dir="2700000">
                    <a:srgbClr val="C0C0C0"/>
                  </a:outerShdw>
                </a:effectLst>
                <a:latin typeface="黑体" panose="02010609060101010101" charset="-122"/>
              </a:rPr>
              <a:t> </a:t>
            </a:r>
            <a:r>
              <a:rPr lang="zh-CN" altLang="en-US" sz="3200" b="1">
                <a:effectLst>
                  <a:outerShdw blurRad="38100" dist="38100" dir="2700000">
                    <a:srgbClr val="C0C0C0"/>
                  </a:outerShdw>
                </a:effectLst>
                <a:latin typeface="黑体" panose="02010609060101010101" charset="-122"/>
              </a:rPr>
              <a:t>   </a:t>
            </a:r>
            <a:endParaRPr lang="zh-CN" altLang="en-US" sz="3200" b="1">
              <a:effectLst>
                <a:outerShdw blurRad="38100" dist="38100" dir="2700000">
                  <a:srgbClr val="C0C0C0"/>
                </a:outerShdw>
              </a:effectLst>
              <a:latin typeface="黑体" charset="-122"/>
            </a:endParaRPr>
          </a:p>
        </p:txBody>
      </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linds(horizontal)">
                                      <p:cBhvr>
                                        <p:cTn id="17" dur="500"/>
                                        <p:tgtEl>
                                          <p:spTgt spid="2"/>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500"/>
                                        <p:tgtEl>
                                          <p:spTgt spid="15"/>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linds(horizontal)">
                                      <p:cBhvr>
                                        <p:cTn id="27" dur="500"/>
                                        <p:tgtEl>
                                          <p:spTgt spid="12"/>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blinds(horizontal)">
                                      <p:cBhvr>
                                        <p:cTn id="32" dur="500"/>
                                        <p:tgtEl>
                                          <p:spTgt spid="13"/>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7" presetClass="entr" presetSubtype="4" fill="hold" nodeType="clickEffect">
                                  <p:stCondLst>
                                    <p:cond delay="0"/>
                                  </p:stCondLst>
                                  <p:childTnLst>
                                    <p:set>
                                      <p:cBhvr>
                                        <p:cTn id="36" dur="1" fill="hold">
                                          <p:stCondLst>
                                            <p:cond delay="0"/>
                                          </p:stCondLst>
                                        </p:cTn>
                                        <p:tgtEl>
                                          <p:spTgt spid="2246"/>
                                        </p:tgtEl>
                                        <p:attrNameLst>
                                          <p:attrName>style.visibility</p:attrName>
                                        </p:attrNameLst>
                                      </p:cBhvr>
                                      <p:to>
                                        <p:strVal val="visible"/>
                                      </p:to>
                                    </p:set>
                                    <p:anim calcmode="lin" valueType="num">
                                      <p:cBhvr additive="base">
                                        <p:cTn id="37" dur="5000" fill="hold"/>
                                        <p:tgtEl>
                                          <p:spTgt spid="2246"/>
                                        </p:tgtEl>
                                        <p:attrNameLst>
                                          <p:attrName>ppt_x</p:attrName>
                                        </p:attrNameLst>
                                      </p:cBhvr>
                                      <p:tavLst>
                                        <p:tav tm="0">
                                          <p:val>
                                            <p:strVal val="#ppt_x"/>
                                          </p:val>
                                        </p:tav>
                                        <p:tav tm="100000">
                                          <p:val>
                                            <p:strVal val="#ppt_x"/>
                                          </p:val>
                                        </p:tav>
                                      </p:tavLst>
                                    </p:anim>
                                    <p:anim calcmode="lin" valueType="num">
                                      <p:cBhvr additive="base">
                                        <p:cTn id="38" dur="5000" fill="hold"/>
                                        <p:tgtEl>
                                          <p:spTgt spid="2246"/>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7" presetClass="entr" presetSubtype="4" fill="hold" grpId="1" nodeType="clickEffect">
                                  <p:stCondLst>
                                    <p:cond delay="0"/>
                                  </p:stCondLst>
                                  <p:childTnLst>
                                    <p:set>
                                      <p:cBhvr>
                                        <p:cTn id="42" dur="1" fill="hold">
                                          <p:stCondLst>
                                            <p:cond delay="0"/>
                                          </p:stCondLst>
                                        </p:cTn>
                                        <p:tgtEl>
                                          <p:spTgt spid="2247"/>
                                        </p:tgtEl>
                                        <p:attrNameLst>
                                          <p:attrName>style.visibility</p:attrName>
                                        </p:attrNameLst>
                                      </p:cBhvr>
                                      <p:to>
                                        <p:strVal val="visible"/>
                                      </p:to>
                                    </p:set>
                                    <p:anim calcmode="lin" valueType="num">
                                      <p:cBhvr additive="base">
                                        <p:cTn id="43" dur="5000" fill="hold"/>
                                        <p:tgtEl>
                                          <p:spTgt spid="2247"/>
                                        </p:tgtEl>
                                        <p:attrNameLst>
                                          <p:attrName>ppt_x</p:attrName>
                                        </p:attrNameLst>
                                      </p:cBhvr>
                                      <p:tavLst>
                                        <p:tav tm="0">
                                          <p:val>
                                            <p:strVal val="#ppt_x"/>
                                          </p:val>
                                        </p:tav>
                                        <p:tav tm="100000">
                                          <p:val>
                                            <p:strVal val="#ppt_x"/>
                                          </p:val>
                                        </p:tav>
                                      </p:tavLst>
                                    </p:anim>
                                    <p:anim calcmode="lin" valueType="num">
                                      <p:cBhvr additive="base">
                                        <p:cTn id="44" dur="5000" fill="hold"/>
                                        <p:tgtEl>
                                          <p:spTgt spid="22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2" grpId="0"/>
      <p:bldP spid="15" grpId="0"/>
      <p:bldP spid="12" grpId="0"/>
      <p:bldP spid="13" grpId="0"/>
      <p:bldP spid="2247" grpId="1"/>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文本框 7"/>
          <p:cNvSpPr txBox="1"/>
          <p:nvPr/>
        </p:nvSpPr>
        <p:spPr>
          <a:xfrm>
            <a:off x="374015" y="2131060"/>
            <a:ext cx="7980680" cy="3322955"/>
          </a:xfrm>
          <a:prstGeom prst="rect">
            <a:avLst/>
          </a:prstGeom>
          <a:noFill/>
        </p:spPr>
        <p:txBody>
          <a:bodyPr wrap="square" rtlCol="0" anchor="t">
            <a:spAutoFit/>
          </a:bodyPr>
          <a:lstStyle/>
          <a:p>
            <a:pPr algn="just">
              <a:lnSpc>
                <a:spcPct val="125000"/>
              </a:lnSpc>
              <a:spcBef>
                <a:spcPct val="0"/>
              </a:spcBef>
              <a:spcAft>
                <a:spcPct val="0"/>
              </a:spcAft>
              <a:buFont typeface="Arial" panose="020b0604020202020204" pitchFamily="34" charset="0"/>
            </a:pPr>
            <a:r>
              <a:rPr lang="zh-CN" sz="2400">
                <a:latin typeface="黑体" panose="02010609060101010101" charset="-122"/>
                <a:ea typeface="黑体" panose="02010609060101010101" charset="-122"/>
                <a:cs typeface="楷体" panose="02010609060101010101" charset="-122"/>
                <a:sym typeface="+mn-ea"/>
              </a:rPr>
              <a:t>材料二</a:t>
            </a:r>
            <a:r>
              <a:rPr lang="zh-CN" sz="2400">
                <a:latin typeface="楷体" panose="02010609060101010101" charset="-122"/>
                <a:ea typeface="楷体" panose="02010609060101010101" charset="-122"/>
                <a:cs typeface="楷体" panose="02010609060101010101" charset="-122"/>
                <a:sym typeface="+mn-ea"/>
              </a:rPr>
              <a:t>  </a:t>
            </a:r>
            <a:r>
              <a:rPr sz="2400">
                <a:latin typeface="楷体" panose="02010609060101010101" charset="-122"/>
                <a:ea typeface="楷体" panose="02010609060101010101" charset="-122"/>
                <a:cs typeface="楷体" panose="02010609060101010101" charset="-122"/>
                <a:sym typeface="+mn-ea"/>
              </a:rPr>
              <a:t>挪威施行很全面的福利制度</a:t>
            </a:r>
            <a:r>
              <a:rPr lang="zh-CN" sz="2400">
                <a:latin typeface="楷体" panose="02010609060101010101" charset="-122"/>
                <a:ea typeface="楷体" panose="02010609060101010101" charset="-122"/>
                <a:cs typeface="楷体" panose="02010609060101010101" charset="-122"/>
                <a:sym typeface="+mn-ea"/>
              </a:rPr>
              <a:t>，</a:t>
            </a:r>
            <a:r>
              <a:rPr lang="en-US" altLang="zh-CN" sz="2400">
                <a:latin typeface="楷体" panose="02010609060101010101" charset="-122"/>
                <a:ea typeface="楷体" panose="02010609060101010101" charset="-122"/>
                <a:cs typeface="楷体" panose="02010609060101010101" charset="-122"/>
                <a:sym typeface="+mn-ea"/>
              </a:rPr>
              <a:t>……</a:t>
            </a:r>
            <a:r>
              <a:rPr sz="2400">
                <a:latin typeface="楷体" panose="02010609060101010101" charset="-122"/>
                <a:ea typeface="楷体" panose="02010609060101010101" charset="-122"/>
                <a:cs typeface="楷体" panose="02010609060101010101" charset="-122"/>
                <a:sym typeface="+mn-ea"/>
              </a:rPr>
              <a:t>挪威，生孩子国家要补助，孩子生下来到16岁，每年有津贴。教育、医药全部免费。人死了，殡葬费由国家来买单。</a:t>
            </a:r>
            <a:r>
              <a:rPr lang="en-US" sz="2400">
                <a:latin typeface="楷体" panose="02010609060101010101" charset="-122"/>
                <a:ea typeface="楷体" panose="02010609060101010101" charset="-122"/>
                <a:cs typeface="楷体" panose="02010609060101010101" charset="-122"/>
                <a:sym typeface="+mn-ea"/>
              </a:rPr>
              <a:t>19</a:t>
            </a:r>
            <a:r>
              <a:rPr sz="2400">
                <a:latin typeface="楷体" panose="02010609060101010101" charset="-122"/>
                <a:ea typeface="楷体" panose="02010609060101010101" charset="-122"/>
                <a:cs typeface="楷体" panose="02010609060101010101" charset="-122"/>
                <a:sym typeface="+mn-ea"/>
              </a:rPr>
              <a:t>99年一年国家在这方面要花费460亿美金；同样，1999年，法国颁布了《医疗保险基本权利法》，该项法律规定：收入低于法国法定最低限额者可享有免费看病、接受医疗救治的权利。</a:t>
            </a:r>
            <a:endParaRPr sz="2400">
              <a:latin typeface="楷体" panose="02010609060101010101" charset="-122"/>
              <a:ea typeface="楷体" panose="02010609060101010101" charset="-122"/>
              <a:cs typeface="楷体" panose="02010609060101010101" charset="-122"/>
              <a:sym typeface="+mn-ea"/>
            </a:endParaRPr>
          </a:p>
          <a:p>
            <a:pPr algn="r">
              <a:lnSpc>
                <a:spcPct val="125000"/>
              </a:lnSpc>
              <a:spcBef>
                <a:spcPct val="0"/>
              </a:spcBef>
              <a:spcAft>
                <a:spcPct val="0"/>
              </a:spcAft>
              <a:buFont typeface="Arial" panose="020b0604020202020204" pitchFamily="34" charset="0"/>
            </a:pPr>
            <a:r>
              <a:rPr lang="en-US" sz="2400">
                <a:latin typeface="宋体" panose="02010600030101010101" pitchFamily="2" charset="-122"/>
                <a:ea typeface="宋体" panose="02010600030101010101" pitchFamily="2" charset="-122"/>
                <a:cs typeface="宋体" panose="02010600030101010101" pitchFamily="2" charset="-122"/>
                <a:sym typeface="+mn-ea"/>
              </a:rPr>
              <a:t>——</a:t>
            </a:r>
            <a:r>
              <a:rPr lang="zh-CN" sz="2400">
                <a:latin typeface="宋体" panose="02010600030101010101" pitchFamily="2" charset="-122"/>
                <a:ea typeface="宋体" panose="02010600030101010101" pitchFamily="2" charset="-122"/>
                <a:cs typeface="宋体" panose="02010600030101010101" pitchFamily="2" charset="-122"/>
                <a:sym typeface="+mn-ea"/>
              </a:rPr>
              <a:t>李汉森</a:t>
            </a:r>
            <a:r>
              <a:rPr lang="zh-CN" altLang="en-US" sz="2400">
                <a:latin typeface="宋体" panose="02010600030101010101" pitchFamily="2" charset="-122"/>
                <a:ea typeface="宋体" panose="02010600030101010101" pitchFamily="2" charset="-122"/>
                <a:cs typeface="宋体" panose="02010600030101010101" pitchFamily="2" charset="-122"/>
                <a:sym typeface="+mn-ea"/>
              </a:rPr>
              <a:t>《</a:t>
            </a:r>
            <a:r>
              <a:rPr lang="en-US" sz="2400">
                <a:latin typeface="宋体" panose="02010600030101010101" pitchFamily="2" charset="-122"/>
                <a:ea typeface="宋体" panose="02010600030101010101" pitchFamily="2" charset="-122"/>
                <a:cs typeface="宋体" panose="02010600030101010101" pitchFamily="2" charset="-122"/>
                <a:sym typeface="+mn-ea"/>
              </a:rPr>
              <a:t>高福利国家：濒临破产的神话</a:t>
            </a:r>
            <a:r>
              <a:rPr lang="zh-CN" altLang="en-US" sz="2400">
                <a:latin typeface="宋体" panose="02010600030101010101" pitchFamily="2" charset="-122"/>
                <a:ea typeface="宋体" panose="02010600030101010101" pitchFamily="2" charset="-122"/>
                <a:cs typeface="宋体" panose="02010600030101010101" pitchFamily="2" charset="-122"/>
                <a:sym typeface="+mn-ea"/>
              </a:rPr>
              <a:t>》</a:t>
            </a:r>
            <a:r>
              <a:rPr lang="en-US" altLang="zh-CN" sz="2400">
                <a:latin typeface="宋体" panose="02010600030101010101" pitchFamily="2" charset="-122"/>
                <a:ea typeface="宋体" panose="02010600030101010101" pitchFamily="2" charset="-122"/>
                <a:cs typeface="宋体" panose="02010600030101010101" pitchFamily="2" charset="-122"/>
                <a:sym typeface="+mn-ea"/>
              </a:rPr>
              <a:t>              </a:t>
            </a:r>
            <a:endParaRPr lang="zh-CN" altLang="en-US" sz="2400">
              <a:latin typeface="宋体" pitchFamily="2" charset="-122"/>
              <a:ea typeface="宋体" pitchFamily="2" charset="-122"/>
              <a:cs typeface="宋体" panose="02010600030101010101" pitchFamily="2" charset="-122"/>
              <a:sym typeface="+mn-ea"/>
            </a:endParaRPr>
          </a:p>
        </p:txBody>
      </p:sp>
      <p:pic>
        <p:nvPicPr>
          <p:cNvPr id="3" name="图片 2"/>
          <p:cNvPicPr>
            <a:picLocks noChangeAspect="1"/>
          </p:cNvPicPr>
          <p:nvPr/>
        </p:nvPicPr>
        <p:blipFill>
          <a:blip r:embed="rId2"/>
          <a:srcRect b="-52865"/>
          <a:stretch>
            <a:fillRect/>
          </a:stretch>
        </p:blipFill>
        <p:spPr>
          <a:xfrm>
            <a:off x="8474075" y="2239010"/>
            <a:ext cx="3471545" cy="3107055"/>
          </a:xfrm>
          <a:prstGeom prst="rect">
            <a:avLst/>
          </a:prstGeom>
          <a:ln w="25400" cmpd="sng">
            <a:solidFill>
              <a:srgbClr val="CE9D60"/>
            </a:solidFill>
            <a:prstDash val="solid"/>
          </a:ln>
        </p:spPr>
      </p:pic>
      <p:sp>
        <p:nvSpPr>
          <p:cNvPr id="21" name="矩形 20"/>
          <p:cNvSpPr/>
          <p:nvPr/>
        </p:nvSpPr>
        <p:spPr>
          <a:xfrm>
            <a:off x="8474075" y="4373880"/>
            <a:ext cx="3472180" cy="1080135"/>
          </a:xfrm>
          <a:prstGeom prst="rect">
            <a:avLst/>
          </a:prstGeom>
          <a:gradFill>
            <a:gsLst>
              <a:gs pos="100000">
                <a:srgbClr val="EEC988"/>
              </a:gs>
              <a:gs pos="0">
                <a:srgbClr val="CB954D"/>
              </a:gs>
            </a:gsLst>
            <a:lin scaled="1"/>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0000"/>
              </a:lnSpc>
            </a:pPr>
            <a:r>
              <a:rPr lang="zh-CN" sz="2000" b="1">
                <a:effectLst>
                  <a:outerShdw blurRad="38100" dist="38100" dir="2700000" algn="tl">
                    <a:srgbClr val="000000">
                      <a:alpha val="43137"/>
                    </a:srgbClr>
                  </a:outerShdw>
                </a:effectLst>
                <a:latin typeface="仿宋" panose="02010609060101010101" charset="-122"/>
                <a:ea typeface="仿宋" panose="02010609060101010101" charset="-122"/>
              </a:rPr>
              <a:t>法国</a:t>
            </a:r>
            <a:r>
              <a:rPr sz="2000" b="1">
                <a:effectLst>
                  <a:outerShdw blurRad="38100" dist="38100" dir="2700000" algn="tl">
                    <a:srgbClr val="000000">
                      <a:alpha val="43137"/>
                    </a:srgbClr>
                  </a:outerShdw>
                </a:effectLst>
                <a:latin typeface="仿宋" panose="02010609060101010101" charset="-122"/>
                <a:ea typeface="仿宋" panose="02010609060101010101" charset="-122"/>
              </a:rPr>
              <a:t>福利</a:t>
            </a:r>
            <a:r>
              <a:rPr lang="zh-CN" sz="2000" b="1">
                <a:effectLst>
                  <a:outerShdw blurRad="38100" dist="38100" dir="2700000" algn="tl">
                    <a:srgbClr val="000000">
                      <a:alpha val="43137"/>
                    </a:srgbClr>
                  </a:outerShdw>
                </a:effectLst>
                <a:latin typeface="仿宋" panose="02010609060101010101" charset="-122"/>
                <a:ea typeface="仿宋" panose="02010609060101010101" charset="-122"/>
              </a:rPr>
              <a:t>较</a:t>
            </a:r>
            <a:r>
              <a:rPr sz="2000" b="1">
                <a:effectLst>
                  <a:outerShdw blurRad="38100" dist="38100" dir="2700000" algn="tl">
                    <a:srgbClr val="000000">
                      <a:alpha val="43137"/>
                    </a:srgbClr>
                  </a:outerShdw>
                </a:effectLst>
                <a:latin typeface="仿宋" panose="02010609060101010101" charset="-122"/>
                <a:ea typeface="仿宋" panose="02010609060101010101" charset="-122"/>
              </a:rPr>
              <a:t>好，大家已习惯享福，政府稍作改革触及部分人利益，便以罢工</a:t>
            </a:r>
            <a:r>
              <a:rPr lang="zh-CN" sz="2000" b="1">
                <a:effectLst>
                  <a:outerShdw blurRad="38100" dist="38100" dir="2700000" algn="tl">
                    <a:srgbClr val="000000">
                      <a:alpha val="43137"/>
                    </a:srgbClr>
                  </a:outerShdw>
                </a:effectLst>
                <a:latin typeface="仿宋" panose="02010609060101010101" charset="-122"/>
                <a:ea typeface="仿宋" panose="02010609060101010101" charset="-122"/>
              </a:rPr>
              <a:t>示威</a:t>
            </a:r>
            <a:endParaRPr lang="zh-CN" sz="2000" b="1">
              <a:effectLst>
                <a:outerShdw blurRad="38100" dist="38100" dir="2700000" algn="tl">
                  <a:srgbClr val="000000">
                    <a:alpha val="43137"/>
                  </a:srgbClr>
                </a:outerShdw>
              </a:effectLst>
              <a:latin typeface="仿宋" panose="02010609060101010101" charset="-122"/>
              <a:ea typeface="仿宋" panose="02010609060101010101" charset="-122"/>
            </a:endParaRPr>
          </a:p>
        </p:txBody>
      </p:sp>
      <p:sp>
        <p:nvSpPr>
          <p:cNvPr id="4" name="文本框 3"/>
          <p:cNvSpPr txBox="1"/>
          <p:nvPr>
            <p:custDataLst>
              <p:tags r:id="rId3"/>
            </p:custDataLst>
          </p:nvPr>
        </p:nvSpPr>
        <p:spPr>
          <a:xfrm>
            <a:off x="377825" y="5563870"/>
            <a:ext cx="11436985" cy="1014730"/>
          </a:xfrm>
          <a:prstGeom prst="rect">
            <a:avLst/>
          </a:prstGeom>
          <a:noFill/>
        </p:spPr>
        <p:txBody>
          <a:bodyPr wrap="square" rtlCol="0">
            <a:spAutoFit/>
          </a:bodyPr>
          <a:lstStyle/>
          <a:p>
            <a:pPr algn="just">
              <a:lnSpc>
                <a:spcPct val="125000"/>
              </a:lnSpc>
              <a:spcBef>
                <a:spcPct val="0"/>
              </a:spcBef>
              <a:spcAft>
                <a:spcPct val="0"/>
              </a:spcAft>
            </a:pPr>
            <a:r>
              <a:rPr lang="en-US" altLang="zh-CN" sz="2400">
                <a:solidFill>
                  <a:srgbClr val="FF0000"/>
                </a:solidFill>
                <a:latin typeface="黑体" panose="02010609060101010101" charset="-122"/>
                <a:ea typeface="黑体" panose="02010609060101010101" charset="-122"/>
                <a:cs typeface="黑体" panose="02010609060101010101" charset="-122"/>
              </a:rPr>
              <a:t>    </a:t>
            </a:r>
            <a:r>
              <a:rPr lang="zh-CN" sz="2400">
                <a:solidFill>
                  <a:srgbClr val="FF0000"/>
                </a:solidFill>
                <a:latin typeface="黑体" panose="02010609060101010101" charset="-122"/>
                <a:ea typeface="黑体" panose="02010609060101010101" charset="-122"/>
                <a:cs typeface="黑体" panose="02010609060101010101" charset="-122"/>
              </a:rPr>
              <a:t>①积极性：在缓和收入分配不平等、保持社会稳定方面起到了一定积极作用。</a:t>
            </a:r>
            <a:endParaRPr lang="zh-CN" sz="2400">
              <a:solidFill>
                <a:srgbClr val="FF0000"/>
              </a:solidFill>
              <a:latin typeface="黑体" charset="-122"/>
              <a:ea typeface="黑体" charset="-122"/>
              <a:cs typeface="黑体" panose="02010609060101010101" charset="-122"/>
            </a:endParaRPr>
          </a:p>
          <a:p>
            <a:pPr algn="just">
              <a:lnSpc>
                <a:spcPct val="125000"/>
              </a:lnSpc>
              <a:spcBef>
                <a:spcPct val="0"/>
              </a:spcBef>
              <a:spcAft>
                <a:spcPct val="0"/>
              </a:spcAft>
            </a:pPr>
            <a:r>
              <a:rPr lang="zh-CN" sz="2400">
                <a:solidFill>
                  <a:srgbClr val="FF0000"/>
                </a:solidFill>
                <a:latin typeface="黑体" panose="02010609060101010101" charset="-122"/>
                <a:ea typeface="黑体" panose="02010609060101010101" charset="-122"/>
                <a:cs typeface="黑体" panose="02010609060101010101" charset="-122"/>
              </a:rPr>
              <a:t>    ②局限性：加大了国家财政负担，降低了人们的生产积极性。</a:t>
            </a:r>
            <a:endParaRPr lang="zh-CN" sz="2400">
              <a:solidFill>
                <a:srgbClr val="FF0000"/>
              </a:solidFill>
              <a:latin typeface="黑体" panose="02010609060101010101" charset="-122"/>
              <a:ea typeface="黑体" panose="02010609060101010101" charset="-122"/>
              <a:cs typeface="黑体" panose="02010609060101010101" charset="-122"/>
            </a:endParaRPr>
          </a:p>
        </p:txBody>
      </p:sp>
      <p:sp>
        <p:nvSpPr>
          <p:cNvPr id="10" name="矩形 1"/>
          <p:cNvSpPr>
            <a:spLocks noChangeArrowheads="1"/>
          </p:cNvSpPr>
          <p:nvPr/>
        </p:nvSpPr>
        <p:spPr bwMode="auto">
          <a:xfrm>
            <a:off x="318344" y="244633"/>
            <a:ext cx="11508527" cy="1569660"/>
          </a:xfrm>
          <a:prstGeom prst="rect">
            <a:avLst/>
          </a:prstGeom>
          <a:noFill/>
          <a:ln w="19050">
            <a:solidFill>
              <a:schemeClr val="accent6">
                <a:lumMod val="50000"/>
              </a:schemeClr>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p>
            <a:pPr indent="457200"/>
            <a:r>
              <a:rPr lang="zh-CN" altLang="en-US" sz="2400">
                <a:latin typeface="楷体" panose="02010609060101010101" charset="-122"/>
                <a:ea typeface="楷体" panose="02010609060101010101" charset="-122"/>
              </a:rPr>
              <a:t>英国社会福利计划的各项开支占到了公共支出总额的 </a:t>
            </a:r>
            <a:r>
              <a:rPr lang="en-US" altLang="zh-CN" sz="2400">
                <a:latin typeface="楷体" panose="02010609060101010101" charset="-122"/>
                <a:ea typeface="楷体" panose="02010609060101010101" charset="-122"/>
              </a:rPr>
              <a:t>50% </a:t>
            </a:r>
            <a:r>
              <a:rPr lang="zh-CN" altLang="en-US" sz="2400">
                <a:latin typeface="楷体" panose="02010609060101010101" charset="-122"/>
                <a:ea typeface="楷体" panose="02010609060101010101" charset="-122"/>
              </a:rPr>
              <a:t>。瑞典主要靠借债和赤字预算来维持社会福利的各项开支。在各国社会福利开支仍在不断增加的同时</a:t>
            </a:r>
            <a:r>
              <a:rPr lang="en-US" altLang="zh-CN" sz="2400">
                <a:latin typeface="楷体" panose="02010609060101010101" charset="-122"/>
                <a:ea typeface="楷体" panose="02010609060101010101" charset="-122"/>
              </a:rPr>
              <a:t>,</a:t>
            </a:r>
            <a:r>
              <a:rPr lang="zh-CN" altLang="en-US" sz="2400">
                <a:latin typeface="楷体" panose="02010609060101010101" charset="-122"/>
                <a:ea typeface="楷体" panose="02010609060101010101" charset="-122"/>
              </a:rPr>
              <a:t>各国的经济增长速度大幅度下降。联邦德国从 </a:t>
            </a:r>
            <a:r>
              <a:rPr lang="en-US" altLang="zh-CN" sz="2400">
                <a:latin typeface="楷体" panose="02010609060101010101" charset="-122"/>
                <a:ea typeface="楷体" panose="02010609060101010101" charset="-122"/>
              </a:rPr>
              <a:t>1970</a:t>
            </a:r>
            <a:r>
              <a:rPr lang="zh-CN" altLang="en-US" sz="2400">
                <a:latin typeface="楷体" panose="02010609060101010101" charset="-122"/>
                <a:ea typeface="楷体" panose="02010609060101010101" charset="-122"/>
              </a:rPr>
              <a:t>年到 </a:t>
            </a:r>
            <a:r>
              <a:rPr lang="en-US" altLang="zh-CN" sz="2400">
                <a:latin typeface="楷体" panose="02010609060101010101" charset="-122"/>
                <a:ea typeface="楷体" panose="02010609060101010101" charset="-122"/>
              </a:rPr>
              <a:t>80</a:t>
            </a:r>
            <a:r>
              <a:rPr lang="zh-CN" altLang="en-US" sz="2400">
                <a:latin typeface="楷体" panose="02010609060101010101" charset="-122"/>
                <a:ea typeface="楷体" panose="02010609060101010101" charset="-122"/>
              </a:rPr>
              <a:t>年代中期</a:t>
            </a:r>
            <a:r>
              <a:rPr lang="en-US" altLang="zh-CN" sz="2400">
                <a:latin typeface="楷体" panose="02010609060101010101" charset="-122"/>
                <a:ea typeface="楷体" panose="02010609060101010101" charset="-122"/>
              </a:rPr>
              <a:t>,</a:t>
            </a:r>
            <a:r>
              <a:rPr lang="zh-CN" altLang="en-US" sz="2400">
                <a:latin typeface="楷体" panose="02010609060101010101" charset="-122"/>
                <a:ea typeface="楷体" panose="02010609060101010101" charset="-122"/>
              </a:rPr>
              <a:t>领取维持日常生活救济的人数增加了一倍。</a:t>
            </a:r>
            <a:r>
              <a:rPr lang="en-US" altLang="zh-CN" sz="2400">
                <a:latin typeface="楷体" panose="02010609060101010101" charset="-122"/>
                <a:ea typeface="楷体" panose="02010609060101010101" charset="-122"/>
              </a:rPr>
              <a:t>70%</a:t>
            </a:r>
            <a:r>
              <a:rPr lang="zh-CN" altLang="en-US" sz="2400">
                <a:latin typeface="楷体" panose="02010609060101010101" charset="-122"/>
                <a:ea typeface="楷体" panose="02010609060101010101" charset="-122"/>
              </a:rPr>
              <a:t>以上的美国人反对政府在福利救济方面花更多的钱。 </a:t>
            </a:r>
            <a:endParaRPr lang="en-US" altLang="zh-CN" sz="2400">
              <a:latin typeface="楷体" panose="02010609060101010101" charset="-122"/>
              <a:ea typeface="楷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linds(horizontal)">
                                      <p:cBhvr>
                                        <p:cTn id="11" dur="500"/>
                                        <p:tgtEl>
                                          <p:spTgt spid="8"/>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3" presetClass="entr" presetSubtype="1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blinds(horizontal)">
                                      <p:cBhvr>
                                        <p:cTn id="16" dur="500"/>
                                        <p:tgtEl>
                                          <p:spTgt spid="3"/>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blinds(horizontal)">
                                      <p:cBhvr>
                                        <p:cTn id="19" dur="500"/>
                                        <p:tgtEl>
                                          <p:spTgt spid="21"/>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3" presetClass="entr" presetSubtype="10" fill="hold" grpId="2"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linds(horizontal)">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P spid="21" grpId="0"/>
      <p:bldP spid="4" grpId="2"/>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30417" name="Text Box 35"/>
          <p:cNvSpPr txBox="1">
            <a:spLocks noChangeArrowheads="1"/>
          </p:cNvSpPr>
          <p:nvPr/>
        </p:nvSpPr>
        <p:spPr bwMode="auto">
          <a:xfrm>
            <a:off x="8321338" y="4619480"/>
            <a:ext cx="2302367" cy="533489"/>
          </a:xfrm>
          <a:prstGeom prst="rect">
            <a:avLst/>
          </a:prstGeom>
        </p:spPr>
        <p:style>
          <a:lnRef idx="0">
            <a:schemeClr val="accent1"/>
          </a:lnRef>
          <a:fillRef idx="3">
            <a:schemeClr val="accent1"/>
          </a:fillRef>
          <a:effectRef idx="3">
            <a:schemeClr val="accent1"/>
          </a:effectRef>
          <a:fontRef idx="minor">
            <a:schemeClr val="lt1"/>
          </a:fontRef>
        </p:style>
        <p:txBody>
          <a:bodyPr wrap="square" lIns="121867" tIns="60933" rIns="121867" bIns="60933">
            <a:spAutoFit/>
          </a:bodyPr>
          <a:lstStyle>
            <a:lvl1pPr>
              <a:spcBef>
                <a:spcPct val="0"/>
              </a:spcBef>
              <a:defRPr>
                <a:solidFill>
                  <a:schemeClr val="tx1"/>
                </a:solidFill>
                <a:latin typeface="Arial" panose="020b0604020202020204" pitchFamily="34" charset="0"/>
                <a:ea typeface="宋体" panose="02010600030101010101" pitchFamily="2" charset="-122"/>
              </a:defRPr>
            </a:lvl1pPr>
            <a:lvl2pPr marL="742950" indent="-285750">
              <a:spcBef>
                <a:spcPct val="0"/>
              </a:spcBef>
              <a:defRPr>
                <a:solidFill>
                  <a:schemeClr val="tx1"/>
                </a:solidFill>
                <a:latin typeface="Arial" panose="020b0604020202020204" pitchFamily="34" charset="0"/>
                <a:ea typeface="宋体" panose="02010600030101010101" pitchFamily="2" charset="-122"/>
              </a:defRPr>
            </a:lvl2pPr>
            <a:lvl3pPr marL="1143000" indent="-228600">
              <a:spcBef>
                <a:spcPct val="0"/>
              </a:spcBef>
              <a:defRPr>
                <a:solidFill>
                  <a:schemeClr val="tx1"/>
                </a:solidFill>
                <a:latin typeface="Arial" panose="020b0604020202020204" pitchFamily="34" charset="0"/>
                <a:ea typeface="宋体" panose="02010600030101010101" pitchFamily="2" charset="-122"/>
              </a:defRPr>
            </a:lvl3pPr>
            <a:lvl4pPr marL="1600200" indent="-228600">
              <a:spcBef>
                <a:spcPct val="0"/>
              </a:spcBef>
              <a:defRPr>
                <a:solidFill>
                  <a:schemeClr val="tx1"/>
                </a:solidFill>
                <a:latin typeface="Arial" panose="020b0604020202020204" pitchFamily="34" charset="0"/>
                <a:ea typeface="宋体" panose="02010600030101010101" pitchFamily="2" charset="-122"/>
              </a:defRPr>
            </a:lvl4pPr>
            <a:lvl5pPr marL="2057400" indent="-228600">
              <a:spcBef>
                <a:spcPct val="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1218565" fontAlgn="base">
              <a:spcBef>
                <a:spcPct val="50000"/>
              </a:spcBef>
              <a:spcAft>
                <a:spcPct val="0"/>
              </a:spcAft>
            </a:pPr>
            <a:r>
              <a:rPr lang="zh-CN" altLang="en-US" sz="2665" b="1">
                <a:solidFill>
                  <a:prstClr val="white"/>
                </a:solidFill>
                <a:latin typeface="等线" panose="02010600030101010101" pitchFamily="2" charset="-122"/>
                <a:ea typeface="等线" panose="02010600030101010101" pitchFamily="2" charset="-122"/>
              </a:rPr>
              <a:t>减少国家干预</a:t>
            </a:r>
            <a:endParaRPr lang="zh-CN" altLang="en-US" sz="2665" b="1">
              <a:solidFill>
                <a:prstClr val="white"/>
              </a:solidFill>
              <a:latin typeface="等线" pitchFamily="2" charset="-122"/>
              <a:ea typeface="等线" panose="02010600030101010101" pitchFamily="2" charset="-122"/>
            </a:endParaRPr>
          </a:p>
        </p:txBody>
      </p:sp>
      <p:sp>
        <p:nvSpPr>
          <p:cNvPr id="230428" name="AutoShape 28"/>
          <p:cNvSpPr>
            <a:spLocks noChangeArrowheads="1"/>
          </p:cNvSpPr>
          <p:nvPr/>
        </p:nvSpPr>
        <p:spPr bwMode="auto">
          <a:xfrm>
            <a:off x="6243307" y="4193434"/>
            <a:ext cx="1681132" cy="1385573"/>
          </a:xfrm>
          <a:prstGeom prst="rightArrow">
            <a:avLst>
              <a:gd name="adj1" fmla="val 50000"/>
              <a:gd name="adj2" fmla="val 81250"/>
            </a:avLst>
          </a:prstGeom>
        </p:spPr>
        <p:style>
          <a:lnRef idx="0">
            <a:schemeClr val="accent1"/>
          </a:lnRef>
          <a:fillRef idx="3">
            <a:schemeClr val="accent1"/>
          </a:fillRef>
          <a:effectRef idx="3">
            <a:schemeClr val="accent1"/>
          </a:effectRef>
          <a:fontRef idx="minor">
            <a:schemeClr val="lt1"/>
          </a:fontRef>
        </p:style>
        <p:txBody>
          <a:bodyPr wrap="square" lIns="121867" tIns="60933" rIns="121867" bIns="60933" anchor="ctr">
            <a:spAutoFit/>
          </a:bodyPr>
          <a:lstStyle/>
          <a:p>
            <a:pPr defTabSz="1218565" fontAlgn="base">
              <a:spcBef>
                <a:spcPct val="50000"/>
              </a:spcBef>
              <a:spcAft>
                <a:spcPct val="0"/>
              </a:spcAft>
            </a:pPr>
            <a:endParaRPr lang="zh-CN" altLang="en-US" sz="3735" b="1">
              <a:solidFill>
                <a:srgbClr val="FFFFFF"/>
              </a:solidFill>
              <a:ea typeface="黑体" charset="-122"/>
            </a:endParaRPr>
          </a:p>
        </p:txBody>
      </p:sp>
      <p:sp>
        <p:nvSpPr>
          <p:cNvPr id="230435" name="Rectangle 35"/>
          <p:cNvSpPr>
            <a:spLocks noChangeArrowheads="1"/>
          </p:cNvSpPr>
          <p:nvPr/>
        </p:nvSpPr>
        <p:spPr bwMode="auto">
          <a:xfrm>
            <a:off x="5547785" y="3907279"/>
            <a:ext cx="915595" cy="492388"/>
          </a:xfrm>
          <a:prstGeom prst="rect">
            <a:avLst/>
          </a:prstGeom>
          <a:solidFill>
            <a:schemeClr val="tx1">
              <a:lumMod val="75000"/>
              <a:lumOff val="25000"/>
            </a:schemeClr>
          </a:solidFill>
        </p:spPr>
        <p:style>
          <a:lnRef idx="0">
            <a:schemeClr val="accent3"/>
          </a:lnRef>
          <a:fillRef idx="3">
            <a:schemeClr val="accent3"/>
          </a:fillRef>
          <a:effectRef idx="3">
            <a:schemeClr val="accent3"/>
          </a:effectRef>
          <a:fontRef idx="minor">
            <a:schemeClr val="lt1"/>
          </a:fontRef>
        </p:style>
        <p:txBody>
          <a:bodyPr wrap="square" lIns="121867" tIns="60933" rIns="121867" bIns="60933">
            <a:spAutoFit/>
          </a:bodyPr>
          <a:lstStyle/>
          <a:p>
            <a:pPr defTabSz="1218565" fontAlgn="base">
              <a:spcBef>
                <a:spcPct val="50000"/>
              </a:spcBef>
              <a:spcAft>
                <a:spcPct val="0"/>
              </a:spcAft>
            </a:pPr>
            <a:r>
              <a:rPr lang="zh-CN" altLang="en-US" sz="2400" b="1">
                <a:solidFill>
                  <a:prstClr val="white"/>
                </a:solidFill>
                <a:latin typeface="等线" panose="02010600030101010101" pitchFamily="2" charset="-122"/>
                <a:ea typeface="等线" panose="02010600030101010101" pitchFamily="2" charset="-122"/>
              </a:rPr>
              <a:t>完备</a:t>
            </a:r>
            <a:endParaRPr lang="zh-CN" altLang="en-US" sz="2400" b="1">
              <a:solidFill>
                <a:prstClr val="white"/>
              </a:solidFill>
              <a:latin typeface="等线" pitchFamily="2" charset="-122"/>
              <a:ea typeface="等线" panose="02010600030101010101" pitchFamily="2" charset="-122"/>
            </a:endParaRPr>
          </a:p>
        </p:txBody>
      </p:sp>
      <p:sp>
        <p:nvSpPr>
          <p:cNvPr id="230437" name="Rectangle 37"/>
          <p:cNvSpPr>
            <a:spLocks noChangeArrowheads="1"/>
          </p:cNvSpPr>
          <p:nvPr/>
        </p:nvSpPr>
        <p:spPr bwMode="auto">
          <a:xfrm>
            <a:off x="8122299" y="3905441"/>
            <a:ext cx="861667" cy="492388"/>
          </a:xfrm>
          <a:prstGeom prst="rect">
            <a:avLst/>
          </a:prstGeom>
          <a:solidFill>
            <a:schemeClr val="tx1">
              <a:lumMod val="75000"/>
              <a:lumOff val="25000"/>
            </a:schemeClr>
          </a:solidFill>
        </p:spPr>
        <p:style>
          <a:lnRef idx="0">
            <a:schemeClr val="accent3"/>
          </a:lnRef>
          <a:fillRef idx="3">
            <a:schemeClr val="accent3"/>
          </a:fillRef>
          <a:effectRef idx="3">
            <a:schemeClr val="accent3"/>
          </a:effectRef>
          <a:fontRef idx="minor">
            <a:schemeClr val="lt1"/>
          </a:fontRef>
        </p:style>
        <p:txBody>
          <a:bodyPr wrap="none" lIns="121867" tIns="60933" rIns="121867" bIns="60933">
            <a:spAutoFit/>
          </a:bodyPr>
          <a:lstStyle/>
          <a:p>
            <a:pPr defTabSz="1218565" fontAlgn="base">
              <a:spcBef>
                <a:spcPct val="50000"/>
              </a:spcBef>
              <a:spcAft>
                <a:spcPct val="0"/>
              </a:spcAft>
            </a:pPr>
            <a:r>
              <a:rPr lang="zh-CN" altLang="en-US" sz="2400" b="1">
                <a:solidFill>
                  <a:prstClr val="white"/>
                </a:solidFill>
                <a:latin typeface="等线" panose="02010600030101010101" pitchFamily="2" charset="-122"/>
                <a:ea typeface="等线" panose="02010600030101010101" pitchFamily="2" charset="-122"/>
              </a:rPr>
              <a:t>缩小</a:t>
            </a:r>
            <a:endParaRPr lang="zh-CN" altLang="en-US" sz="2400" b="1">
              <a:solidFill>
                <a:prstClr val="white"/>
              </a:solidFill>
              <a:latin typeface="等线" panose="02010600030101010101" pitchFamily="2" charset="-122"/>
              <a:ea typeface="等线" panose="02010600030101010101" pitchFamily="2" charset="-122"/>
            </a:endParaRPr>
          </a:p>
        </p:txBody>
      </p:sp>
      <p:sp>
        <p:nvSpPr>
          <p:cNvPr id="230438" name="Rectangle 38"/>
          <p:cNvSpPr>
            <a:spLocks noChangeArrowheads="1"/>
          </p:cNvSpPr>
          <p:nvPr/>
        </p:nvSpPr>
        <p:spPr bwMode="auto">
          <a:xfrm>
            <a:off x="3612094" y="4628480"/>
            <a:ext cx="2294752" cy="533489"/>
          </a:xfrm>
          <a:prstGeom prst="rect">
            <a:avLst/>
          </a:prstGeom>
        </p:spPr>
        <p:style>
          <a:lnRef idx="0">
            <a:schemeClr val="accent1"/>
          </a:lnRef>
          <a:fillRef idx="3">
            <a:schemeClr val="accent1"/>
          </a:fillRef>
          <a:effectRef idx="3">
            <a:schemeClr val="accent1"/>
          </a:effectRef>
          <a:fontRef idx="minor">
            <a:schemeClr val="lt1"/>
          </a:fontRef>
        </p:style>
        <p:txBody>
          <a:bodyPr wrap="none" lIns="121867" tIns="60933" rIns="121867" bIns="60933">
            <a:spAutoFit/>
          </a:bodyPr>
          <a:lstStyle/>
          <a:p>
            <a:pPr defTabSz="1218565" fontAlgn="base">
              <a:spcBef>
                <a:spcPct val="50000"/>
              </a:spcBef>
              <a:spcAft>
                <a:spcPct val="0"/>
              </a:spcAft>
            </a:pPr>
            <a:r>
              <a:rPr lang="zh-CN" altLang="en-US" sz="2665" b="1">
                <a:solidFill>
                  <a:prstClr val="white"/>
                </a:solidFill>
                <a:latin typeface="等线" panose="02010600030101010101" pitchFamily="2" charset="-122"/>
                <a:ea typeface="等线" panose="02010600030101010101" pitchFamily="2" charset="-122"/>
              </a:rPr>
              <a:t>加强国家干预</a:t>
            </a:r>
            <a:endParaRPr lang="zh-CN" altLang="en-US" sz="2665" b="1">
              <a:solidFill>
                <a:prstClr val="white"/>
              </a:solidFill>
              <a:latin typeface="等线" panose="02010600030101010101" pitchFamily="2" charset="-122"/>
              <a:ea typeface="等线" panose="02010600030101010101" pitchFamily="2" charset="-122"/>
            </a:endParaRPr>
          </a:p>
        </p:txBody>
      </p:sp>
      <p:sp>
        <p:nvSpPr>
          <p:cNvPr id="230439" name="Rectangle 39"/>
          <p:cNvSpPr>
            <a:spLocks noChangeArrowheads="1"/>
          </p:cNvSpPr>
          <p:nvPr/>
        </p:nvSpPr>
        <p:spPr bwMode="auto">
          <a:xfrm>
            <a:off x="4476142" y="5279112"/>
            <a:ext cx="1611873" cy="533489"/>
          </a:xfrm>
          <a:prstGeom prst="rect">
            <a:avLst/>
          </a:prstGeom>
          <a:solidFill>
            <a:srgbClr val="FF9900"/>
          </a:solidFill>
          <a:ln>
            <a:solidFill>
              <a:srgbClr val="FF9900"/>
            </a:solidFill>
          </a:ln>
        </p:spPr>
        <p:style>
          <a:lnRef idx="0">
            <a:schemeClr val="accent6"/>
          </a:lnRef>
          <a:fillRef idx="3">
            <a:schemeClr val="accent6"/>
          </a:fillRef>
          <a:effectRef idx="3">
            <a:schemeClr val="accent6"/>
          </a:effectRef>
          <a:fontRef idx="minor">
            <a:schemeClr val="lt1"/>
          </a:fontRef>
        </p:style>
        <p:txBody>
          <a:bodyPr wrap="none" lIns="121867" tIns="60933" rIns="121867" bIns="60933">
            <a:spAutoFit/>
          </a:bodyPr>
          <a:lstStyle/>
          <a:p>
            <a:pPr defTabSz="1218565" fontAlgn="base">
              <a:spcBef>
                <a:spcPct val="50000"/>
              </a:spcBef>
              <a:spcAft>
                <a:spcPct val="0"/>
              </a:spcAft>
            </a:pPr>
            <a:r>
              <a:rPr lang="zh-CN" altLang="en-US" sz="2665" b="1">
                <a:solidFill>
                  <a:prstClr val="white"/>
                </a:solidFill>
                <a:latin typeface="等线" panose="02010600030101010101" pitchFamily="2" charset="-122"/>
                <a:ea typeface="等线" panose="02010600030101010101" pitchFamily="2" charset="-122"/>
              </a:rPr>
              <a:t>黄金时期</a:t>
            </a:r>
            <a:endParaRPr lang="zh-CN" altLang="en-US" sz="2665" b="1">
              <a:solidFill>
                <a:prstClr val="white"/>
              </a:solidFill>
              <a:latin typeface="等线" panose="02010600030101010101" pitchFamily="2" charset="-122"/>
              <a:ea typeface="等线" panose="02010600030101010101" pitchFamily="2" charset="-122"/>
            </a:endParaRPr>
          </a:p>
        </p:txBody>
      </p:sp>
      <p:sp>
        <p:nvSpPr>
          <p:cNvPr id="230440" name="Rectangle 40"/>
          <p:cNvSpPr>
            <a:spLocks noChangeArrowheads="1"/>
          </p:cNvSpPr>
          <p:nvPr/>
        </p:nvSpPr>
        <p:spPr bwMode="auto">
          <a:xfrm>
            <a:off x="7278743" y="5279112"/>
            <a:ext cx="928993" cy="533489"/>
          </a:xfrm>
          <a:prstGeom prst="rect">
            <a:avLst/>
          </a:prstGeom>
          <a:solidFill>
            <a:srgbClr val="FF9900"/>
          </a:solidFill>
        </p:spPr>
        <p:style>
          <a:lnRef idx="0">
            <a:schemeClr val="accent6"/>
          </a:lnRef>
          <a:fillRef idx="3">
            <a:schemeClr val="accent6"/>
          </a:fillRef>
          <a:effectRef idx="3">
            <a:schemeClr val="accent6"/>
          </a:effectRef>
          <a:fontRef idx="minor">
            <a:schemeClr val="lt1"/>
          </a:fontRef>
        </p:style>
        <p:txBody>
          <a:bodyPr wrap="none" lIns="121867" tIns="60933" rIns="121867" bIns="60933">
            <a:spAutoFit/>
          </a:bodyPr>
          <a:lstStyle/>
          <a:p>
            <a:pPr defTabSz="1218565" fontAlgn="base">
              <a:spcBef>
                <a:spcPct val="50000"/>
              </a:spcBef>
              <a:spcAft>
                <a:spcPct val="0"/>
              </a:spcAft>
            </a:pPr>
            <a:r>
              <a:rPr lang="zh-CN" altLang="en-US" sz="2665" b="1">
                <a:solidFill>
                  <a:prstClr val="white"/>
                </a:solidFill>
                <a:latin typeface="等线" panose="02010600030101010101" pitchFamily="2" charset="-122"/>
                <a:ea typeface="等线" panose="02010600030101010101" pitchFamily="2" charset="-122"/>
              </a:rPr>
              <a:t>滞胀</a:t>
            </a:r>
            <a:endParaRPr lang="zh-CN" altLang="en-US" sz="2665" b="1">
              <a:solidFill>
                <a:prstClr val="white"/>
              </a:solidFill>
              <a:latin typeface="等线" panose="02010600030101010101" pitchFamily="2" charset="-122"/>
              <a:ea typeface="等线" panose="02010600030101010101" pitchFamily="2" charset="-122"/>
            </a:endParaRPr>
          </a:p>
        </p:txBody>
      </p:sp>
      <p:sp>
        <p:nvSpPr>
          <p:cNvPr id="230443" name="Rectangle 43"/>
          <p:cNvSpPr>
            <a:spLocks noChangeArrowheads="1"/>
          </p:cNvSpPr>
          <p:nvPr/>
        </p:nvSpPr>
        <p:spPr bwMode="auto">
          <a:xfrm>
            <a:off x="8635360" y="5279112"/>
            <a:ext cx="928993" cy="533489"/>
          </a:xfrm>
          <a:prstGeom prst="rect">
            <a:avLst/>
          </a:prstGeom>
          <a:solidFill>
            <a:srgbClr val="FF9900"/>
          </a:solidFill>
        </p:spPr>
        <p:style>
          <a:lnRef idx="0">
            <a:schemeClr val="accent6"/>
          </a:lnRef>
          <a:fillRef idx="3">
            <a:schemeClr val="accent6"/>
          </a:fillRef>
          <a:effectRef idx="3">
            <a:schemeClr val="accent6"/>
          </a:effectRef>
          <a:fontRef idx="minor">
            <a:schemeClr val="lt1"/>
          </a:fontRef>
        </p:style>
        <p:txBody>
          <a:bodyPr wrap="none" lIns="121867" tIns="60933" rIns="121867" bIns="60933">
            <a:spAutoFit/>
          </a:bodyPr>
          <a:lstStyle/>
          <a:p>
            <a:pPr defTabSz="1218565" fontAlgn="base">
              <a:spcBef>
                <a:spcPct val="50000"/>
              </a:spcBef>
              <a:spcAft>
                <a:spcPct val="0"/>
              </a:spcAft>
            </a:pPr>
            <a:r>
              <a:rPr lang="zh-CN" altLang="en-US" sz="2665" b="1">
                <a:solidFill>
                  <a:prstClr val="white"/>
                </a:solidFill>
                <a:latin typeface="等线" panose="02010600030101010101" pitchFamily="2" charset="-122"/>
                <a:ea typeface="等线" panose="02010600030101010101" pitchFamily="2" charset="-122"/>
              </a:rPr>
              <a:t>复苏</a:t>
            </a:r>
            <a:endParaRPr lang="zh-CN" altLang="en-US" sz="2665" b="1">
              <a:solidFill>
                <a:prstClr val="white"/>
              </a:solidFill>
              <a:latin typeface="等线" panose="02010600030101010101" pitchFamily="2" charset="-122"/>
              <a:ea typeface="等线" panose="02010600030101010101" pitchFamily="2" charset="-122"/>
            </a:endParaRPr>
          </a:p>
        </p:txBody>
      </p:sp>
      <p:graphicFrame>
        <p:nvGraphicFramePr>
          <p:cNvPr id="45" name="Group 38"/>
          <p:cNvGraphicFramePr>
            <a:graphicFrameLocks noGrp="1"/>
          </p:cNvGraphicFramePr>
          <p:nvPr/>
        </p:nvGraphicFramePr>
        <p:xfrm>
          <a:off x="1026291" y="1124744"/>
          <a:ext cx="10022348" cy="2075656"/>
        </p:xfrm>
        <a:graphic>
          <a:graphicData uri="http://schemas.openxmlformats.org/drawingml/2006/table">
            <a:tbl>
              <a:tblPr>
                <a:tableStyleId>{0505E3EF-67EA-436B-97B2-0124C06EBD24}</a:tableStyleId>
              </a:tblPr>
              <a:tblGrid>
                <a:gridCol w="3508199"/>
                <a:gridCol w="6514149"/>
              </a:tblGrid>
              <a:tr h="505080">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700" u="none" strike="noStrike" cap="none" normalizeH="0" baseline="0">
                          <a:ln>
                            <a:noFill/>
                          </a:ln>
                          <a:solidFill>
                            <a:schemeClr val="bg1"/>
                          </a:solidFill>
                          <a:effectLst/>
                          <a:latin typeface="等线" panose="02010600030101010101" pitchFamily="2" charset="-122"/>
                          <a:ea typeface="等线" panose="02010600030101010101" pitchFamily="2" charset="-122"/>
                        </a:rPr>
                        <a:t>阶段</a:t>
                      </a:r>
                      <a:endParaRPr kumimoji="0" lang="zh-CN" altLang="en-US" sz="2700" b="1" i="0" u="none" strike="noStrike" cap="none" normalizeH="0" baseline="0">
                        <a:ln>
                          <a:noFill/>
                        </a:ln>
                        <a:solidFill>
                          <a:schemeClr val="bg1"/>
                        </a:solidFill>
                        <a:effectLst/>
                        <a:latin typeface="等线" panose="02010600030101010101" pitchFamily="2" charset="-122"/>
                        <a:ea typeface="等线" panose="02010600030101010101" pitchFamily="2" charset="-122"/>
                      </a:endParaRPr>
                    </a:p>
                  </a:txBody>
                  <a:tcPr marL="120000" marR="120000" marT="46800" marB="46800" anchor="ctr" anchorCtr="1" horzOverflow="overflow">
                    <a:solidFill>
                      <a:schemeClr val="tx1">
                        <a:lumMod val="75000"/>
                        <a:lumOff val="25000"/>
                      </a:schemeClr>
                    </a:solid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700" u="none" strike="noStrike" cap="none" normalizeH="0" baseline="0">
                          <a:ln>
                            <a:noFill/>
                          </a:ln>
                          <a:solidFill>
                            <a:schemeClr val="bg1"/>
                          </a:solidFill>
                          <a:effectLst/>
                          <a:latin typeface="等线" panose="02010600030101010101" pitchFamily="2" charset="-122"/>
                          <a:ea typeface="等线" panose="02010600030101010101" pitchFamily="2" charset="-122"/>
                        </a:rPr>
                        <a:t>时间</a:t>
                      </a:r>
                      <a:endParaRPr kumimoji="0" lang="zh-CN" altLang="en-US" sz="2700" b="1" i="0" u="none" strike="noStrike" cap="none" normalizeH="0" baseline="0">
                        <a:ln>
                          <a:noFill/>
                        </a:ln>
                        <a:solidFill>
                          <a:schemeClr val="bg1"/>
                        </a:solidFill>
                        <a:effectLst/>
                        <a:latin typeface="等线" pitchFamily="2" charset="-122"/>
                        <a:ea typeface="等线" panose="02010600030101010101" pitchFamily="2" charset="-122"/>
                      </a:endParaRPr>
                    </a:p>
                  </a:txBody>
                  <a:tcPr marL="120000" marR="120000" marT="46800" marB="46800" anchor="ctr" anchorCtr="1" horzOverflow="overflow">
                    <a:solidFill>
                      <a:schemeClr val="tx1">
                        <a:lumMod val="75000"/>
                        <a:lumOff val="25000"/>
                      </a:schemeClr>
                    </a:solidFill>
                  </a:tcPr>
                </a:tc>
              </a:tr>
              <a:tr h="505080">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700" b="1" i="0" u="none" strike="noStrike" cap="none" normalizeH="0" baseline="0">
                        <a:ln>
                          <a:noFill/>
                        </a:ln>
                        <a:solidFill>
                          <a:schemeClr val="tx1"/>
                        </a:solidFill>
                        <a:effectLst/>
                        <a:latin typeface="等线" panose="02010600030101010101" pitchFamily="2" charset="-122"/>
                        <a:ea typeface="等线" panose="02010600030101010101" pitchFamily="2" charset="-122"/>
                      </a:endParaRPr>
                    </a:p>
                  </a:txBody>
                  <a:tcPr marL="120000" marR="120000" marT="46800" marB="46800" anchor="ctr" anchorCtr="1" horzOverflow="overflow">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700" b="1" i="0" u="none" strike="noStrike" cap="none" normalizeH="0" baseline="0">
                        <a:ln>
                          <a:noFill/>
                        </a:ln>
                        <a:solidFill>
                          <a:schemeClr val="tx1"/>
                        </a:solidFill>
                        <a:effectLst/>
                        <a:latin typeface="等线" panose="02010600030101010101" pitchFamily="2" charset="-122"/>
                        <a:ea typeface="等线" panose="02010600030101010101" pitchFamily="2" charset="-122"/>
                      </a:endParaRPr>
                    </a:p>
                  </a:txBody>
                  <a:tcPr marL="120000" marR="120000" marT="46800" marB="46800" anchor="ctr" anchorCtr="1" horzOverflow="overflow">
                    <a:noFill/>
                  </a:tcPr>
                </a:tc>
              </a:tr>
              <a:tr h="505080">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700" b="1" i="0" u="none" strike="noStrike" cap="none" normalizeH="0" baseline="0">
                        <a:ln>
                          <a:noFill/>
                        </a:ln>
                        <a:solidFill>
                          <a:schemeClr val="tx1"/>
                        </a:solidFill>
                        <a:effectLst/>
                        <a:latin typeface="等线" panose="02010600030101010101" pitchFamily="2" charset="-122"/>
                        <a:ea typeface="等线" panose="02010600030101010101" pitchFamily="2" charset="-122"/>
                      </a:endParaRPr>
                    </a:p>
                  </a:txBody>
                  <a:tcPr marL="120000" marR="120000" marT="46800" marB="46800" anchor="ctr" anchorCtr="1" horzOverflow="overflow">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defRPr/>
                      </a:pPr>
                      <a:endParaRPr lang="zh-CN" altLang="en-US" sz="2700" b="1">
                        <a:solidFill>
                          <a:schemeClr val="tx1"/>
                        </a:solidFill>
                        <a:latin typeface="等线" panose="02010600030101010101" pitchFamily="2" charset="-122"/>
                        <a:ea typeface="等线" panose="02010600030101010101" pitchFamily="2" charset="-122"/>
                      </a:endParaRPr>
                    </a:p>
                  </a:txBody>
                  <a:tcPr marL="120000" marR="120000" marT="46800" marB="46800" anchor="ctr" anchorCtr="1" horzOverflow="overflow">
                    <a:noFill/>
                  </a:tcPr>
                </a:tc>
              </a:tr>
              <a:tr h="560416">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700" b="1" i="0" u="none" strike="noStrike" cap="none" normalizeH="0" baseline="0">
                        <a:ln>
                          <a:noFill/>
                        </a:ln>
                        <a:solidFill>
                          <a:schemeClr val="tx1"/>
                        </a:solidFill>
                        <a:effectLst/>
                        <a:latin typeface="等线" pitchFamily="2" charset="-122"/>
                        <a:ea typeface="等线" panose="02010600030101010101" pitchFamily="2" charset="-122"/>
                      </a:endParaRPr>
                    </a:p>
                  </a:txBody>
                  <a:tcPr marL="120000" marR="120000" marT="46800" marB="46800" anchor="ctr" anchorCtr="1" horzOverflow="overflow">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defRPr/>
                      </a:pPr>
                      <a:endParaRPr lang="zh-CN" altLang="en-US" sz="2700" b="1">
                        <a:solidFill>
                          <a:schemeClr val="tx1"/>
                        </a:solidFill>
                        <a:latin typeface="等线" pitchFamily="2" charset="-122"/>
                        <a:ea typeface="等线" panose="02010600030101010101" pitchFamily="2" charset="-122"/>
                      </a:endParaRPr>
                    </a:p>
                  </a:txBody>
                  <a:tcPr marL="120000" marR="120000" marT="46800" marB="46800" anchor="ctr" anchorCtr="1" horzOverflow="overflow">
                    <a:noFill/>
                  </a:tcPr>
                </a:tc>
              </a:tr>
            </a:tbl>
          </a:graphicData>
        </a:graphic>
      </p:graphicFrame>
      <p:sp>
        <p:nvSpPr>
          <p:cNvPr id="48" name="Rectangle 35"/>
          <p:cNvSpPr>
            <a:spLocks noChangeArrowheads="1"/>
          </p:cNvSpPr>
          <p:nvPr/>
        </p:nvSpPr>
        <p:spPr bwMode="auto">
          <a:xfrm>
            <a:off x="4029632" y="3921633"/>
            <a:ext cx="861667" cy="492388"/>
          </a:xfrm>
          <a:prstGeom prst="rect">
            <a:avLst/>
          </a:prstGeom>
          <a:solidFill>
            <a:schemeClr val="tx1">
              <a:lumMod val="75000"/>
              <a:lumOff val="25000"/>
            </a:schemeClr>
          </a:solidFill>
        </p:spPr>
        <p:style>
          <a:lnRef idx="0">
            <a:schemeClr val="accent3"/>
          </a:lnRef>
          <a:fillRef idx="3">
            <a:schemeClr val="accent3"/>
          </a:fillRef>
          <a:effectRef idx="3">
            <a:schemeClr val="accent3"/>
          </a:effectRef>
          <a:fontRef idx="minor">
            <a:schemeClr val="lt1"/>
          </a:fontRef>
        </p:style>
        <p:txBody>
          <a:bodyPr wrap="none" lIns="121867" tIns="60933" rIns="121867" bIns="60933">
            <a:spAutoFit/>
          </a:bodyPr>
          <a:lstStyle/>
          <a:p>
            <a:pPr defTabSz="1218565" fontAlgn="base">
              <a:spcBef>
                <a:spcPct val="50000"/>
              </a:spcBef>
              <a:spcAft>
                <a:spcPct val="0"/>
              </a:spcAft>
            </a:pPr>
            <a:r>
              <a:rPr lang="zh-CN" altLang="en-US" sz="2400" b="1">
                <a:solidFill>
                  <a:prstClr val="white"/>
                </a:solidFill>
                <a:latin typeface="等线" panose="02010600030101010101" pitchFamily="2" charset="-122"/>
                <a:ea typeface="等线" panose="02010600030101010101" pitchFamily="2" charset="-122"/>
              </a:rPr>
              <a:t>兴起</a:t>
            </a:r>
            <a:endParaRPr lang="zh-CN" altLang="en-US" sz="2400" b="1">
              <a:solidFill>
                <a:prstClr val="white"/>
              </a:solidFill>
              <a:latin typeface="等线" panose="02010600030101010101" pitchFamily="2" charset="-122"/>
              <a:ea typeface="等线" panose="02010600030101010101" pitchFamily="2" charset="-122"/>
            </a:endParaRPr>
          </a:p>
        </p:txBody>
      </p:sp>
      <p:sp>
        <p:nvSpPr>
          <p:cNvPr id="56" name="Rectangle 43"/>
          <p:cNvSpPr>
            <a:spLocks noChangeArrowheads="1"/>
          </p:cNvSpPr>
          <p:nvPr/>
        </p:nvSpPr>
        <p:spPr bwMode="auto">
          <a:xfrm>
            <a:off x="10024249" y="5279112"/>
            <a:ext cx="928993" cy="533489"/>
          </a:xfrm>
          <a:prstGeom prst="rect">
            <a:avLst/>
          </a:prstGeom>
          <a:solidFill>
            <a:srgbClr val="FF9900"/>
          </a:solidFill>
        </p:spPr>
        <p:style>
          <a:lnRef idx="0">
            <a:schemeClr val="accent6"/>
          </a:lnRef>
          <a:fillRef idx="3">
            <a:schemeClr val="accent6"/>
          </a:fillRef>
          <a:effectRef idx="3">
            <a:schemeClr val="accent6"/>
          </a:effectRef>
          <a:fontRef idx="minor">
            <a:schemeClr val="lt1"/>
          </a:fontRef>
        </p:style>
        <p:txBody>
          <a:bodyPr wrap="none" lIns="121867" tIns="60933" rIns="121867" bIns="60933">
            <a:spAutoFit/>
          </a:bodyPr>
          <a:lstStyle/>
          <a:p>
            <a:pPr defTabSz="1218565" fontAlgn="base">
              <a:spcBef>
                <a:spcPct val="50000"/>
              </a:spcBef>
              <a:spcAft>
                <a:spcPct val="0"/>
              </a:spcAft>
            </a:pPr>
            <a:r>
              <a:rPr lang="zh-CN" altLang="en-US" sz="2665" b="1">
                <a:solidFill>
                  <a:prstClr val="white"/>
                </a:solidFill>
                <a:latin typeface="等线" panose="02010600030101010101" pitchFamily="2" charset="-122"/>
                <a:ea typeface="等线" panose="02010600030101010101" pitchFamily="2" charset="-122"/>
              </a:rPr>
              <a:t>增长</a:t>
            </a:r>
            <a:endParaRPr lang="zh-CN" altLang="en-US" sz="2665" b="1">
              <a:solidFill>
                <a:prstClr val="white"/>
              </a:solidFill>
              <a:latin typeface="等线" panose="02010600030101010101" pitchFamily="2" charset="-122"/>
              <a:ea typeface="等线" panose="02010600030101010101" pitchFamily="2" charset="-122"/>
            </a:endParaRPr>
          </a:p>
        </p:txBody>
      </p:sp>
      <p:sp>
        <p:nvSpPr>
          <p:cNvPr id="57" name="Rectangle 43"/>
          <p:cNvSpPr>
            <a:spLocks noChangeArrowheads="1"/>
          </p:cNvSpPr>
          <p:nvPr/>
        </p:nvSpPr>
        <p:spPr bwMode="auto">
          <a:xfrm>
            <a:off x="11160847" y="5279112"/>
            <a:ext cx="928993" cy="533489"/>
          </a:xfrm>
          <a:prstGeom prst="rect">
            <a:avLst/>
          </a:prstGeom>
          <a:solidFill>
            <a:srgbClr val="FF9900"/>
          </a:solidFill>
        </p:spPr>
        <p:style>
          <a:lnRef idx="0">
            <a:schemeClr val="accent6"/>
          </a:lnRef>
          <a:fillRef idx="3">
            <a:schemeClr val="accent6"/>
          </a:fillRef>
          <a:effectRef idx="3">
            <a:schemeClr val="accent6"/>
          </a:effectRef>
          <a:fontRef idx="minor">
            <a:schemeClr val="lt1"/>
          </a:fontRef>
        </p:style>
        <p:txBody>
          <a:bodyPr wrap="none" lIns="121867" tIns="60933" rIns="121867" bIns="60933">
            <a:spAutoFit/>
          </a:bodyPr>
          <a:lstStyle/>
          <a:p>
            <a:pPr defTabSz="1218565" fontAlgn="base">
              <a:spcBef>
                <a:spcPct val="50000"/>
              </a:spcBef>
              <a:spcAft>
                <a:spcPct val="0"/>
              </a:spcAft>
            </a:pPr>
            <a:r>
              <a:rPr lang="zh-CN" altLang="en-US" sz="2665" b="1">
                <a:solidFill>
                  <a:prstClr val="white"/>
                </a:solidFill>
                <a:latin typeface="等线" panose="02010600030101010101" pitchFamily="2" charset="-122"/>
                <a:ea typeface="等线" panose="02010600030101010101" pitchFamily="2" charset="-122"/>
              </a:rPr>
              <a:t>衰退</a:t>
            </a:r>
            <a:endParaRPr lang="zh-CN" altLang="en-US" sz="2665" b="1">
              <a:solidFill>
                <a:prstClr val="white"/>
              </a:solidFill>
              <a:latin typeface="等线" panose="02010600030101010101" pitchFamily="2" charset="-122"/>
              <a:ea typeface="等线" panose="02010600030101010101" pitchFamily="2" charset="-122"/>
            </a:endParaRPr>
          </a:p>
        </p:txBody>
      </p:sp>
      <p:grpSp>
        <p:nvGrpSpPr>
          <p:cNvPr id="20" name="组合 19"/>
          <p:cNvGrpSpPr/>
          <p:nvPr/>
        </p:nvGrpSpPr>
        <p:grpSpPr>
          <a:xfrm>
            <a:off x="203201" y="3921635"/>
            <a:ext cx="11988800" cy="2788126"/>
            <a:chOff x="152400" y="2941225"/>
            <a:chExt cx="8991600" cy="2091094"/>
          </a:xfrm>
        </p:grpSpPr>
        <p:sp>
          <p:nvSpPr>
            <p:cNvPr id="8" name="矩形 7"/>
            <p:cNvSpPr/>
            <p:nvPr/>
          </p:nvSpPr>
          <p:spPr>
            <a:xfrm>
              <a:off x="7956396" y="4632202"/>
              <a:ext cx="1008129" cy="400117"/>
            </a:xfrm>
            <a:prstGeom prst="rect">
              <a:avLst/>
            </a:prstGeom>
          </p:spPr>
          <p:txBody>
            <a:bodyPr wrap="none" lIns="121867" tIns="60933" rIns="121867" bIns="60933">
              <a:spAutoFit/>
            </a:bodyPr>
            <a:lstStyle/>
            <a:p>
              <a:pPr defTabSz="1218565" fontAlgn="base">
                <a:spcBef>
                  <a:spcPct val="50000"/>
                </a:spcBef>
                <a:spcAft>
                  <a:spcPct val="0"/>
                </a:spcAft>
              </a:pPr>
              <a:r>
                <a:rPr lang="en-US" altLang="zh-CN" sz="2665" b="1">
                  <a:solidFill>
                    <a:prstClr val="black"/>
                  </a:solidFill>
                  <a:latin typeface="等线" panose="02010600030101010101" pitchFamily="2" charset="-122"/>
                  <a:ea typeface="等线" panose="02010600030101010101" pitchFamily="2" charset="-122"/>
                </a:rPr>
                <a:t>2000</a:t>
              </a:r>
              <a:r>
                <a:rPr lang="zh-CN" altLang="en-US" sz="2665" b="1">
                  <a:solidFill>
                    <a:prstClr val="black"/>
                  </a:solidFill>
                  <a:latin typeface="等线" panose="02010600030101010101" pitchFamily="2" charset="-122"/>
                  <a:ea typeface="等线" panose="02010600030101010101" pitchFamily="2" charset="-122"/>
                </a:rPr>
                <a:t>年</a:t>
              </a:r>
              <a:endParaRPr lang="zh-CN" altLang="en-US" sz="2665" b="1">
                <a:solidFill>
                  <a:prstClr val="black"/>
                </a:solidFill>
                <a:latin typeface="等线" pitchFamily="2" charset="-122"/>
                <a:ea typeface="等线" panose="02010600030101010101" pitchFamily="2" charset="-122"/>
              </a:endParaRPr>
            </a:p>
          </p:txBody>
        </p:sp>
        <p:sp>
          <p:nvSpPr>
            <p:cNvPr id="54" name="AutoShape 33"/>
            <p:cNvSpPr>
              <a:spLocks noChangeArrowheads="1"/>
            </p:cNvSpPr>
            <p:nvPr/>
          </p:nvSpPr>
          <p:spPr bwMode="auto">
            <a:xfrm>
              <a:off x="8286477" y="4533244"/>
              <a:ext cx="84138" cy="66674"/>
            </a:xfrm>
            <a:prstGeom prst="octagon">
              <a:avLst>
                <a:gd name="adj" fmla="val 29287"/>
              </a:avLst>
            </a:prstGeom>
            <a:solidFill>
              <a:srgbClr val="000000"/>
            </a:solidFill>
            <a:ln w="9525">
              <a:solidFill>
                <a:schemeClr val="tx1"/>
              </a:solidFill>
              <a:miter lim="800000"/>
            </a:ln>
          </p:spPr>
          <p:txBody>
            <a:bodyPr wrap="none" lIns="121867" tIns="60933" rIns="121867" bIns="60933" anchor="ctr"/>
            <a:lstStyle/>
            <a:p>
              <a:pPr defTabSz="1218565" eaLnBrk="0" fontAlgn="base" hangingPunct="0">
                <a:spcBef>
                  <a:spcPct val="0"/>
                </a:spcBef>
                <a:spcAft>
                  <a:spcPct val="0"/>
                </a:spcAft>
                <a:defRPr/>
              </a:pPr>
              <a:endParaRPr lang="zh-CN" altLang="en-US" sz="3735" b="1">
                <a:solidFill>
                  <a:srgbClr val="FFFFFF"/>
                </a:solidFill>
                <a:effectLst>
                  <a:outerShdw blurRad="38100" dist="38100" dir="2700000" algn="tl">
                    <a:srgbClr val="FFFFFF"/>
                  </a:outerShdw>
                </a:effectLst>
                <a:latin typeface="黑体" charset="-122"/>
                <a:ea typeface="黑体" charset="-122"/>
              </a:endParaRPr>
            </a:p>
          </p:txBody>
        </p:sp>
        <p:grpSp>
          <p:nvGrpSpPr>
            <p:cNvPr id="19" name="组合 18"/>
            <p:cNvGrpSpPr/>
            <p:nvPr/>
          </p:nvGrpSpPr>
          <p:grpSpPr>
            <a:xfrm>
              <a:off x="152400" y="2941225"/>
              <a:ext cx="8991600" cy="2072206"/>
              <a:chOff x="152400" y="2941225"/>
              <a:chExt cx="8991600" cy="2072206"/>
            </a:xfrm>
          </p:grpSpPr>
          <p:sp>
            <p:nvSpPr>
              <p:cNvPr id="55" name="AutoShape 25"/>
              <p:cNvSpPr/>
              <p:nvPr/>
            </p:nvSpPr>
            <p:spPr bwMode="auto">
              <a:xfrm rot="5400000">
                <a:off x="7789664" y="3990481"/>
                <a:ext cx="91678" cy="1007268"/>
              </a:xfrm>
              <a:prstGeom prst="leftBrace">
                <a:avLst>
                  <a:gd name="adj1" fmla="val 76562"/>
                  <a:gd name="adj2" fmla="val 50000"/>
                </a:avLst>
              </a:prstGeom>
              <a:solidFill>
                <a:schemeClr val="tx1"/>
              </a:solidFill>
              <a:ln w="38100">
                <a:solidFill>
                  <a:srgbClr val="0000FF"/>
                </a:solidFill>
                <a:round/>
              </a:ln>
            </p:spPr>
            <p:txBody>
              <a:bodyPr wrap="none" lIns="121867" tIns="60933" rIns="121867" bIns="60933" anchor="ctr"/>
              <a:lstStyle/>
              <a:p>
                <a:pPr algn="ctr" defTabSz="1218565" fontAlgn="base">
                  <a:spcBef>
                    <a:spcPct val="0"/>
                  </a:spcBef>
                  <a:spcAft>
                    <a:spcPct val="0"/>
                  </a:spcAft>
                </a:pPr>
                <a:endParaRPr lang="zh-CN" altLang="zh-CN" sz="4265">
                  <a:solidFill>
                    <a:srgbClr val="FFCC00"/>
                  </a:solidFill>
                  <a:latin typeface="Arial" pitchFamily="34" charset="0"/>
                </a:endParaRPr>
              </a:p>
            </p:txBody>
          </p:sp>
          <p:grpSp>
            <p:nvGrpSpPr>
              <p:cNvPr id="18" name="组合 17"/>
              <p:cNvGrpSpPr/>
              <p:nvPr/>
            </p:nvGrpSpPr>
            <p:grpSpPr>
              <a:xfrm>
                <a:off x="152400" y="2941225"/>
                <a:ext cx="8991600" cy="2072206"/>
                <a:chOff x="152400" y="2927578"/>
                <a:chExt cx="8991600" cy="2072206"/>
              </a:xfrm>
            </p:grpSpPr>
            <p:grpSp>
              <p:nvGrpSpPr>
                <p:cNvPr id="17" name="组合 16"/>
                <p:cNvGrpSpPr/>
                <p:nvPr/>
              </p:nvGrpSpPr>
              <p:grpSpPr>
                <a:xfrm>
                  <a:off x="152400" y="2927578"/>
                  <a:ext cx="8991600" cy="2072206"/>
                  <a:chOff x="152400" y="2927578"/>
                  <a:chExt cx="8991600" cy="2072206"/>
                </a:xfrm>
              </p:grpSpPr>
              <p:sp>
                <p:nvSpPr>
                  <p:cNvPr id="230423" name="Text Box 35"/>
                  <p:cNvSpPr txBox="1">
                    <a:spLocks noChangeArrowheads="1"/>
                  </p:cNvSpPr>
                  <p:nvPr/>
                </p:nvSpPr>
                <p:spPr bwMode="auto">
                  <a:xfrm>
                    <a:off x="395982" y="3970611"/>
                    <a:ext cx="1813818" cy="400117"/>
                  </a:xfrm>
                  <a:prstGeom prst="rect">
                    <a:avLst/>
                  </a:prstGeom>
                  <a:solidFill>
                    <a:srgbClr val="FF9900"/>
                  </a:solidFill>
                  <a:ln>
                    <a:solidFill>
                      <a:srgbClr val="FF9900"/>
                    </a:solidFill>
                  </a:ln>
                </p:spPr>
                <p:style>
                  <a:lnRef idx="0">
                    <a:schemeClr val="accent6"/>
                  </a:lnRef>
                  <a:fillRef idx="3">
                    <a:schemeClr val="accent6"/>
                  </a:fillRef>
                  <a:effectRef idx="3">
                    <a:schemeClr val="accent6"/>
                  </a:effectRef>
                  <a:fontRef idx="minor">
                    <a:schemeClr val="lt1"/>
                  </a:fontRef>
                </p:style>
                <p:txBody>
                  <a:bodyPr wrap="square" lIns="121867" tIns="60933" rIns="121867" bIns="60933">
                    <a:spAutoFit/>
                  </a:bodyPr>
                  <a:lstStyle>
                    <a:lvl1pPr>
                      <a:spcBef>
                        <a:spcPct val="0"/>
                      </a:spcBef>
                      <a:defRPr>
                        <a:solidFill>
                          <a:schemeClr val="tx1"/>
                        </a:solidFill>
                        <a:latin typeface="Arial" panose="020b0604020202020204" pitchFamily="34" charset="0"/>
                        <a:ea typeface="宋体" panose="02010600030101010101" pitchFamily="2" charset="-122"/>
                      </a:defRPr>
                    </a:lvl1pPr>
                    <a:lvl2pPr marL="742950" indent="-285750">
                      <a:spcBef>
                        <a:spcPct val="0"/>
                      </a:spcBef>
                      <a:defRPr>
                        <a:solidFill>
                          <a:schemeClr val="tx1"/>
                        </a:solidFill>
                        <a:latin typeface="Arial" panose="020b0604020202020204" pitchFamily="34" charset="0"/>
                        <a:ea typeface="宋体" panose="02010600030101010101" pitchFamily="2" charset="-122"/>
                      </a:defRPr>
                    </a:lvl2pPr>
                    <a:lvl3pPr marL="1143000" indent="-228600">
                      <a:spcBef>
                        <a:spcPct val="0"/>
                      </a:spcBef>
                      <a:defRPr>
                        <a:solidFill>
                          <a:schemeClr val="tx1"/>
                        </a:solidFill>
                        <a:latin typeface="Arial" panose="020b0604020202020204" pitchFamily="34" charset="0"/>
                        <a:ea typeface="宋体" panose="02010600030101010101" pitchFamily="2" charset="-122"/>
                      </a:defRPr>
                    </a:lvl3pPr>
                    <a:lvl4pPr marL="1600200" indent="-228600">
                      <a:spcBef>
                        <a:spcPct val="0"/>
                      </a:spcBef>
                      <a:defRPr>
                        <a:solidFill>
                          <a:schemeClr val="tx1"/>
                        </a:solidFill>
                        <a:latin typeface="Arial" panose="020b0604020202020204" pitchFamily="34" charset="0"/>
                        <a:ea typeface="宋体" panose="02010600030101010101" pitchFamily="2" charset="-122"/>
                      </a:defRPr>
                    </a:lvl4pPr>
                    <a:lvl5pPr marL="2057400" indent="-228600">
                      <a:spcBef>
                        <a:spcPct val="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1218565" fontAlgn="base">
                      <a:spcBef>
                        <a:spcPct val="50000"/>
                      </a:spcBef>
                      <a:spcAft>
                        <a:spcPct val="0"/>
                      </a:spcAft>
                    </a:pPr>
                    <a:r>
                      <a:rPr lang="zh-CN" altLang="en-US" sz="2665" b="1">
                        <a:solidFill>
                          <a:prstClr val="black"/>
                        </a:solidFill>
                        <a:latin typeface="等线" panose="02010600030101010101" pitchFamily="2" charset="-122"/>
                        <a:ea typeface="等线" panose="02010600030101010101" pitchFamily="2" charset="-122"/>
                      </a:rPr>
                      <a:t>经济发展阶段：</a:t>
                    </a:r>
                    <a:endParaRPr lang="zh-CN" altLang="en-US" sz="2665" b="1">
                      <a:solidFill>
                        <a:prstClr val="black"/>
                      </a:solidFill>
                      <a:latin typeface="等线" panose="02010600030101010101" pitchFamily="2" charset="-122"/>
                      <a:ea typeface="等线" panose="02010600030101010101" pitchFamily="2" charset="-122"/>
                    </a:endParaRPr>
                  </a:p>
                </p:txBody>
              </p:sp>
              <p:sp>
                <p:nvSpPr>
                  <p:cNvPr id="230424" name="Text Box 35"/>
                  <p:cNvSpPr txBox="1">
                    <a:spLocks noChangeArrowheads="1"/>
                  </p:cNvSpPr>
                  <p:nvPr/>
                </p:nvSpPr>
                <p:spPr bwMode="auto">
                  <a:xfrm>
                    <a:off x="630505" y="3471358"/>
                    <a:ext cx="1344811" cy="400117"/>
                  </a:xfrm>
                  <a:prstGeom prst="rect">
                    <a:avLst/>
                  </a:prstGeom>
                </p:spPr>
                <p:style>
                  <a:lnRef idx="0">
                    <a:schemeClr val="accent1"/>
                  </a:lnRef>
                  <a:fillRef idx="3">
                    <a:schemeClr val="accent1"/>
                  </a:fillRef>
                  <a:effectRef idx="3">
                    <a:schemeClr val="accent1"/>
                  </a:effectRef>
                  <a:fontRef idx="minor">
                    <a:schemeClr val="lt1"/>
                  </a:fontRef>
                </p:style>
                <p:txBody>
                  <a:bodyPr wrap="square" lIns="121867" tIns="60933" rIns="121867" bIns="60933">
                    <a:spAutoFit/>
                  </a:bodyPr>
                  <a:lstStyle>
                    <a:lvl1pPr>
                      <a:spcBef>
                        <a:spcPct val="0"/>
                      </a:spcBef>
                      <a:defRPr>
                        <a:solidFill>
                          <a:schemeClr val="tx1"/>
                        </a:solidFill>
                        <a:latin typeface="Arial" panose="020b0604020202020204" pitchFamily="34" charset="0"/>
                        <a:ea typeface="宋体" panose="02010600030101010101" pitchFamily="2" charset="-122"/>
                      </a:defRPr>
                    </a:lvl1pPr>
                    <a:lvl2pPr marL="742950" indent="-285750">
                      <a:spcBef>
                        <a:spcPct val="0"/>
                      </a:spcBef>
                      <a:defRPr>
                        <a:solidFill>
                          <a:schemeClr val="tx1"/>
                        </a:solidFill>
                        <a:latin typeface="Arial" panose="020b0604020202020204" pitchFamily="34" charset="0"/>
                        <a:ea typeface="宋体" panose="02010600030101010101" pitchFamily="2" charset="-122"/>
                      </a:defRPr>
                    </a:lvl2pPr>
                    <a:lvl3pPr marL="1143000" indent="-228600">
                      <a:spcBef>
                        <a:spcPct val="0"/>
                      </a:spcBef>
                      <a:defRPr>
                        <a:solidFill>
                          <a:schemeClr val="tx1"/>
                        </a:solidFill>
                        <a:latin typeface="Arial" panose="020b0604020202020204" pitchFamily="34" charset="0"/>
                        <a:ea typeface="宋体" panose="02010600030101010101" pitchFamily="2" charset="-122"/>
                      </a:defRPr>
                    </a:lvl3pPr>
                    <a:lvl4pPr marL="1600200" indent="-228600">
                      <a:spcBef>
                        <a:spcPct val="0"/>
                      </a:spcBef>
                      <a:defRPr>
                        <a:solidFill>
                          <a:schemeClr val="tx1"/>
                        </a:solidFill>
                        <a:latin typeface="Arial" panose="020b0604020202020204" pitchFamily="34" charset="0"/>
                        <a:ea typeface="宋体" panose="02010600030101010101" pitchFamily="2" charset="-122"/>
                      </a:defRPr>
                    </a:lvl4pPr>
                    <a:lvl5pPr marL="2057400" indent="-228600">
                      <a:spcBef>
                        <a:spcPct val="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1218565" fontAlgn="base">
                      <a:spcBef>
                        <a:spcPct val="50000"/>
                      </a:spcBef>
                      <a:spcAft>
                        <a:spcPct val="0"/>
                      </a:spcAft>
                    </a:pPr>
                    <a:r>
                      <a:rPr lang="zh-CN" altLang="en-US" sz="2665" b="1">
                        <a:solidFill>
                          <a:prstClr val="black"/>
                        </a:solidFill>
                        <a:latin typeface="等线" panose="02010600030101010101" pitchFamily="2" charset="-122"/>
                        <a:ea typeface="等线" panose="02010600030101010101" pitchFamily="2" charset="-122"/>
                      </a:rPr>
                      <a:t>经济政策：</a:t>
                    </a:r>
                    <a:endParaRPr lang="zh-CN" altLang="en-US" sz="2665" b="1">
                      <a:solidFill>
                        <a:prstClr val="black"/>
                      </a:solidFill>
                      <a:latin typeface="等线" panose="02010600030101010101" pitchFamily="2" charset="-122"/>
                      <a:ea typeface="等线" panose="02010600030101010101" pitchFamily="2" charset="-122"/>
                    </a:endParaRPr>
                  </a:p>
                </p:txBody>
              </p:sp>
              <p:sp>
                <p:nvSpPr>
                  <p:cNvPr id="230425" name="Text Box 35"/>
                  <p:cNvSpPr txBox="1">
                    <a:spLocks noChangeArrowheads="1"/>
                  </p:cNvSpPr>
                  <p:nvPr/>
                </p:nvSpPr>
                <p:spPr bwMode="auto">
                  <a:xfrm>
                    <a:off x="637070" y="2931790"/>
                    <a:ext cx="1331640" cy="400117"/>
                  </a:xfrm>
                  <a:prstGeom prst="rect">
                    <a:avLst/>
                  </a:prstGeom>
                  <a:solidFill>
                    <a:schemeClr val="tx1">
                      <a:lumMod val="75000"/>
                      <a:lumOff val="25000"/>
                    </a:schemeClr>
                  </a:solidFill>
                </p:spPr>
                <p:style>
                  <a:lnRef idx="0">
                    <a:schemeClr val="accent3"/>
                  </a:lnRef>
                  <a:fillRef idx="3">
                    <a:schemeClr val="accent3"/>
                  </a:fillRef>
                  <a:effectRef idx="3">
                    <a:schemeClr val="accent3"/>
                  </a:effectRef>
                  <a:fontRef idx="minor">
                    <a:schemeClr val="lt1"/>
                  </a:fontRef>
                </p:style>
                <p:txBody>
                  <a:bodyPr wrap="square" lIns="121867" tIns="60933" rIns="121867" bIns="60933">
                    <a:spAutoFit/>
                  </a:bodyPr>
                  <a:lstStyle>
                    <a:lvl1pPr>
                      <a:spcBef>
                        <a:spcPct val="0"/>
                      </a:spcBef>
                      <a:defRPr>
                        <a:solidFill>
                          <a:schemeClr val="tx1"/>
                        </a:solidFill>
                        <a:latin typeface="Arial" panose="020b0604020202020204" pitchFamily="34" charset="0"/>
                        <a:ea typeface="宋体" panose="02010600030101010101" pitchFamily="2" charset="-122"/>
                      </a:defRPr>
                    </a:lvl1pPr>
                    <a:lvl2pPr marL="742950" indent="-285750">
                      <a:spcBef>
                        <a:spcPct val="0"/>
                      </a:spcBef>
                      <a:defRPr>
                        <a:solidFill>
                          <a:schemeClr val="tx1"/>
                        </a:solidFill>
                        <a:latin typeface="Arial" panose="020b0604020202020204" pitchFamily="34" charset="0"/>
                        <a:ea typeface="宋体" panose="02010600030101010101" pitchFamily="2" charset="-122"/>
                      </a:defRPr>
                    </a:lvl2pPr>
                    <a:lvl3pPr marL="1143000" indent="-228600">
                      <a:spcBef>
                        <a:spcPct val="0"/>
                      </a:spcBef>
                      <a:defRPr>
                        <a:solidFill>
                          <a:schemeClr val="tx1"/>
                        </a:solidFill>
                        <a:latin typeface="Arial" panose="020b0604020202020204" pitchFamily="34" charset="0"/>
                        <a:ea typeface="宋体" panose="02010600030101010101" pitchFamily="2" charset="-122"/>
                      </a:defRPr>
                    </a:lvl3pPr>
                    <a:lvl4pPr marL="1600200" indent="-228600">
                      <a:spcBef>
                        <a:spcPct val="0"/>
                      </a:spcBef>
                      <a:defRPr>
                        <a:solidFill>
                          <a:schemeClr val="tx1"/>
                        </a:solidFill>
                        <a:latin typeface="Arial" panose="020b0604020202020204" pitchFamily="34" charset="0"/>
                        <a:ea typeface="宋体" panose="02010600030101010101" pitchFamily="2" charset="-122"/>
                      </a:defRPr>
                    </a:lvl4pPr>
                    <a:lvl5pPr marL="2057400" indent="-228600">
                      <a:spcBef>
                        <a:spcPct val="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1218565" fontAlgn="base">
                      <a:spcBef>
                        <a:spcPct val="50000"/>
                      </a:spcBef>
                      <a:spcAft>
                        <a:spcPct val="0"/>
                      </a:spcAft>
                    </a:pPr>
                    <a:r>
                      <a:rPr lang="zh-CN" altLang="en-US" sz="2665" b="1">
                        <a:solidFill>
                          <a:prstClr val="white"/>
                        </a:solidFill>
                        <a:latin typeface="等线" panose="02010600030101010101" pitchFamily="2" charset="-122"/>
                        <a:ea typeface="等线" panose="02010600030101010101" pitchFamily="2" charset="-122"/>
                      </a:rPr>
                      <a:t>福利制度：</a:t>
                    </a:r>
                    <a:endParaRPr lang="zh-CN" altLang="en-US" sz="2665" b="1">
                      <a:solidFill>
                        <a:prstClr val="white"/>
                      </a:solidFill>
                      <a:latin typeface="等线" panose="02010600030101010101" pitchFamily="2" charset="-122"/>
                      <a:ea typeface="等线" panose="02010600030101010101" pitchFamily="2" charset="-122"/>
                    </a:endParaRPr>
                  </a:p>
                </p:txBody>
              </p:sp>
              <p:grpSp>
                <p:nvGrpSpPr>
                  <p:cNvPr id="7" name="组合 6"/>
                  <p:cNvGrpSpPr/>
                  <p:nvPr/>
                </p:nvGrpSpPr>
                <p:grpSpPr>
                  <a:xfrm>
                    <a:off x="152400" y="2927578"/>
                    <a:ext cx="8991600" cy="2072206"/>
                    <a:chOff x="152400" y="2879091"/>
                    <a:chExt cx="8991600" cy="2072205"/>
                  </a:xfrm>
                </p:grpSpPr>
                <p:sp>
                  <p:nvSpPr>
                    <p:cNvPr id="20502" name="AutoShape 33"/>
                    <p:cNvSpPr>
                      <a:spLocks noChangeArrowheads="1"/>
                    </p:cNvSpPr>
                    <p:nvPr/>
                  </p:nvSpPr>
                  <p:spPr bwMode="auto">
                    <a:xfrm>
                      <a:off x="7174127" y="4498453"/>
                      <a:ext cx="84138" cy="59531"/>
                    </a:xfrm>
                    <a:prstGeom prst="octagon">
                      <a:avLst>
                        <a:gd name="adj" fmla="val 29287"/>
                      </a:avLst>
                    </a:prstGeom>
                    <a:solidFill>
                      <a:srgbClr val="000000"/>
                    </a:solidFill>
                    <a:ln w="9525">
                      <a:solidFill>
                        <a:schemeClr val="tx1"/>
                      </a:solidFill>
                      <a:miter lim="800000"/>
                    </a:ln>
                  </p:spPr>
                  <p:txBody>
                    <a:bodyPr wrap="none" anchor="ctr"/>
                    <a:lstStyle/>
                    <a:p>
                      <a:pPr defTabSz="1218565" eaLnBrk="0" fontAlgn="base" hangingPunct="0">
                        <a:spcBef>
                          <a:spcPct val="0"/>
                        </a:spcBef>
                        <a:spcAft>
                          <a:spcPct val="0"/>
                        </a:spcAft>
                        <a:defRPr/>
                      </a:pPr>
                      <a:endParaRPr lang="zh-CN" altLang="en-US" sz="3735" b="1">
                        <a:solidFill>
                          <a:srgbClr val="FFFFFF"/>
                        </a:solidFill>
                        <a:effectLst>
                          <a:outerShdw blurRad="38100" dist="38100" dir="2700000" algn="tl">
                            <a:srgbClr val="FFFFFF"/>
                          </a:outerShdw>
                        </a:effectLst>
                        <a:latin typeface="黑体" panose="02010609060101010101" charset="-122"/>
                        <a:ea typeface="黑体" panose="02010609060101010101" charset="-122"/>
                      </a:endParaRPr>
                    </a:p>
                  </p:txBody>
                </p:sp>
                <p:sp>
                  <p:nvSpPr>
                    <p:cNvPr id="20488" name="AutoShape 33"/>
                    <p:cNvSpPr>
                      <a:spLocks noChangeArrowheads="1"/>
                    </p:cNvSpPr>
                    <p:nvPr/>
                  </p:nvSpPr>
                  <p:spPr bwMode="auto">
                    <a:xfrm>
                      <a:off x="6120439" y="4493691"/>
                      <a:ext cx="84138" cy="59531"/>
                    </a:xfrm>
                    <a:prstGeom prst="octagon">
                      <a:avLst>
                        <a:gd name="adj" fmla="val 29287"/>
                      </a:avLst>
                    </a:prstGeom>
                    <a:solidFill>
                      <a:srgbClr val="000000"/>
                    </a:solidFill>
                    <a:ln w="9525">
                      <a:solidFill>
                        <a:schemeClr val="tx1"/>
                      </a:solidFill>
                      <a:miter lim="800000"/>
                    </a:ln>
                  </p:spPr>
                  <p:txBody>
                    <a:bodyPr wrap="none" anchor="ctr"/>
                    <a:lstStyle/>
                    <a:p>
                      <a:pPr defTabSz="1218565" eaLnBrk="0" fontAlgn="base" hangingPunct="0">
                        <a:spcBef>
                          <a:spcPct val="0"/>
                        </a:spcBef>
                        <a:spcAft>
                          <a:spcPct val="0"/>
                        </a:spcAft>
                        <a:defRPr/>
                      </a:pPr>
                      <a:endParaRPr lang="zh-CN" altLang="en-US" sz="3735" b="1">
                        <a:solidFill>
                          <a:srgbClr val="FFFFFF"/>
                        </a:solidFill>
                        <a:effectLst>
                          <a:outerShdw blurRad="38100" dist="38100" dir="2700000" algn="tl">
                            <a:srgbClr val="FFFFFF"/>
                          </a:outerShdw>
                        </a:effectLst>
                        <a:latin typeface="黑体" panose="02010609060101010101" charset="-122"/>
                        <a:ea typeface="黑体" panose="02010609060101010101" charset="-122"/>
                      </a:endParaRPr>
                    </a:p>
                  </p:txBody>
                </p:sp>
                <p:sp>
                  <p:nvSpPr>
                    <p:cNvPr id="2" name="AutoShape 31"/>
                    <p:cNvSpPr>
                      <a:spLocks noChangeArrowheads="1"/>
                    </p:cNvSpPr>
                    <p:nvPr/>
                  </p:nvSpPr>
                  <p:spPr bwMode="auto">
                    <a:xfrm>
                      <a:off x="3124705" y="4491307"/>
                      <a:ext cx="84138" cy="59531"/>
                    </a:xfrm>
                    <a:prstGeom prst="octagon">
                      <a:avLst>
                        <a:gd name="adj" fmla="val 29287"/>
                      </a:avLst>
                    </a:prstGeom>
                    <a:solidFill>
                      <a:srgbClr val="000000"/>
                    </a:solidFill>
                    <a:ln w="9525">
                      <a:solidFill>
                        <a:schemeClr val="tx1"/>
                      </a:solidFill>
                      <a:miter lim="800000"/>
                    </a:ln>
                  </p:spPr>
                  <p:txBody>
                    <a:bodyPr wrap="none" anchor="ctr"/>
                    <a:lstStyle/>
                    <a:p>
                      <a:pPr defTabSz="1218565" eaLnBrk="0" fontAlgn="base" hangingPunct="0">
                        <a:spcBef>
                          <a:spcPct val="0"/>
                        </a:spcBef>
                        <a:spcAft>
                          <a:spcPct val="0"/>
                        </a:spcAft>
                        <a:defRPr/>
                      </a:pPr>
                      <a:endParaRPr lang="zh-CN" altLang="en-US" sz="3735" b="1">
                        <a:solidFill>
                          <a:srgbClr val="FFFFFF"/>
                        </a:solidFill>
                        <a:effectLst>
                          <a:outerShdw blurRad="38100" dist="38100" dir="2700000" algn="tl">
                            <a:srgbClr val="FFFFFF"/>
                          </a:outerShdw>
                        </a:effectLst>
                        <a:latin typeface="黑体" panose="02010609060101010101" charset="-122"/>
                        <a:ea typeface="黑体" panose="02010609060101010101" charset="-122"/>
                      </a:endParaRPr>
                    </a:p>
                  </p:txBody>
                </p:sp>
                <p:sp>
                  <p:nvSpPr>
                    <p:cNvPr id="3" name="AutoShape 31"/>
                    <p:cNvSpPr>
                      <a:spLocks noChangeArrowheads="1"/>
                    </p:cNvSpPr>
                    <p:nvPr/>
                  </p:nvSpPr>
                  <p:spPr bwMode="auto">
                    <a:xfrm>
                      <a:off x="4076700" y="4490919"/>
                      <a:ext cx="84138" cy="59531"/>
                    </a:xfrm>
                    <a:prstGeom prst="octagon">
                      <a:avLst>
                        <a:gd name="adj" fmla="val 29287"/>
                      </a:avLst>
                    </a:prstGeom>
                    <a:solidFill>
                      <a:srgbClr val="000000"/>
                    </a:solidFill>
                    <a:ln w="9525">
                      <a:solidFill>
                        <a:schemeClr val="tx1"/>
                      </a:solidFill>
                      <a:miter lim="800000"/>
                    </a:ln>
                  </p:spPr>
                  <p:txBody>
                    <a:bodyPr wrap="none" anchor="ctr"/>
                    <a:lstStyle/>
                    <a:p>
                      <a:pPr defTabSz="1218565" eaLnBrk="0" fontAlgn="base" hangingPunct="0">
                        <a:spcBef>
                          <a:spcPct val="0"/>
                        </a:spcBef>
                        <a:spcAft>
                          <a:spcPct val="0"/>
                        </a:spcAft>
                        <a:defRPr/>
                      </a:pPr>
                      <a:endParaRPr lang="zh-CN" altLang="en-US" sz="3735" b="1">
                        <a:solidFill>
                          <a:srgbClr val="FFFFFF"/>
                        </a:solidFill>
                        <a:effectLst>
                          <a:outerShdw blurRad="38100" dist="38100" dir="2700000" algn="tl">
                            <a:srgbClr val="FFFFFF"/>
                          </a:outerShdw>
                        </a:effectLst>
                        <a:latin typeface="黑体" panose="02010609060101010101" charset="-122"/>
                        <a:ea typeface="黑体" panose="02010609060101010101" charset="-122"/>
                      </a:endParaRPr>
                    </a:p>
                  </p:txBody>
                </p:sp>
                <p:sp>
                  <p:nvSpPr>
                    <p:cNvPr id="4" name="AutoShape 31"/>
                    <p:cNvSpPr>
                      <a:spLocks noChangeArrowheads="1"/>
                    </p:cNvSpPr>
                    <p:nvPr/>
                  </p:nvSpPr>
                  <p:spPr bwMode="auto">
                    <a:xfrm>
                      <a:off x="5095875" y="4490918"/>
                      <a:ext cx="84138" cy="59531"/>
                    </a:xfrm>
                    <a:prstGeom prst="octagon">
                      <a:avLst>
                        <a:gd name="adj" fmla="val 29287"/>
                      </a:avLst>
                    </a:prstGeom>
                    <a:solidFill>
                      <a:srgbClr val="000000"/>
                    </a:solidFill>
                    <a:ln w="9525">
                      <a:solidFill>
                        <a:schemeClr val="tx1"/>
                      </a:solidFill>
                      <a:miter lim="800000"/>
                    </a:ln>
                  </p:spPr>
                  <p:txBody>
                    <a:bodyPr wrap="none" anchor="ctr"/>
                    <a:lstStyle/>
                    <a:p>
                      <a:pPr defTabSz="1218565" eaLnBrk="0" fontAlgn="base" hangingPunct="0">
                        <a:spcBef>
                          <a:spcPct val="0"/>
                        </a:spcBef>
                        <a:spcAft>
                          <a:spcPct val="0"/>
                        </a:spcAft>
                        <a:defRPr/>
                      </a:pPr>
                      <a:endParaRPr lang="zh-CN" altLang="en-US" sz="3735" b="1">
                        <a:solidFill>
                          <a:srgbClr val="FFFFFF"/>
                        </a:solidFill>
                        <a:effectLst>
                          <a:outerShdw blurRad="38100" dist="38100" dir="2700000" algn="tl">
                            <a:srgbClr val="FFFFFF"/>
                          </a:outerShdw>
                        </a:effectLst>
                        <a:latin typeface="黑体" panose="02010609060101010101" charset="-122"/>
                        <a:ea typeface="黑体" panose="02010609060101010101" charset="-122"/>
                      </a:endParaRPr>
                    </a:p>
                  </p:txBody>
                </p:sp>
                <p:grpSp>
                  <p:nvGrpSpPr>
                    <p:cNvPr id="6" name="组合 5"/>
                    <p:cNvGrpSpPr/>
                    <p:nvPr/>
                  </p:nvGrpSpPr>
                  <p:grpSpPr>
                    <a:xfrm>
                      <a:off x="152400" y="2879091"/>
                      <a:ext cx="8991600" cy="2072205"/>
                      <a:chOff x="152400" y="2671655"/>
                      <a:chExt cx="8991600" cy="2072205"/>
                    </a:xfrm>
                  </p:grpSpPr>
                  <p:sp>
                    <p:nvSpPr>
                      <p:cNvPr id="20487" name="AutoShape 31"/>
                      <p:cNvSpPr>
                        <a:spLocks noChangeArrowheads="1"/>
                      </p:cNvSpPr>
                      <p:nvPr/>
                    </p:nvSpPr>
                    <p:spPr bwMode="auto">
                      <a:xfrm>
                        <a:off x="1981200" y="4286255"/>
                        <a:ext cx="84138" cy="59531"/>
                      </a:xfrm>
                      <a:prstGeom prst="octagon">
                        <a:avLst>
                          <a:gd name="adj" fmla="val 29287"/>
                        </a:avLst>
                      </a:prstGeom>
                      <a:solidFill>
                        <a:srgbClr val="000000"/>
                      </a:solidFill>
                      <a:ln w="9525">
                        <a:solidFill>
                          <a:schemeClr val="tx1"/>
                        </a:solidFill>
                        <a:miter lim="800000"/>
                      </a:ln>
                    </p:spPr>
                    <p:txBody>
                      <a:bodyPr wrap="none" anchor="ctr"/>
                      <a:lstStyle/>
                      <a:p>
                        <a:pPr defTabSz="1218565" eaLnBrk="0" fontAlgn="base" hangingPunct="0">
                          <a:spcBef>
                            <a:spcPct val="0"/>
                          </a:spcBef>
                          <a:spcAft>
                            <a:spcPct val="0"/>
                          </a:spcAft>
                          <a:defRPr/>
                        </a:pPr>
                        <a:endParaRPr lang="zh-CN" altLang="en-US" sz="3735" b="1">
                          <a:solidFill>
                            <a:srgbClr val="FFFFFF"/>
                          </a:solidFill>
                          <a:effectLst>
                            <a:outerShdw blurRad="38100" dist="38100" dir="2700000" algn="tl">
                              <a:srgbClr val="FFFFFF"/>
                            </a:outerShdw>
                          </a:effectLst>
                          <a:latin typeface="黑体" panose="02010609060101010101" charset="-122"/>
                          <a:ea typeface="黑体" panose="02010609060101010101" charset="-122"/>
                        </a:endParaRPr>
                      </a:p>
                    </p:txBody>
                  </p:sp>
                  <p:sp>
                    <p:nvSpPr>
                      <p:cNvPr id="20498" name="AutoShape 13"/>
                      <p:cNvSpPr>
                        <a:spLocks noChangeArrowheads="1"/>
                      </p:cNvSpPr>
                      <p:nvPr/>
                    </p:nvSpPr>
                    <p:spPr bwMode="auto">
                      <a:xfrm>
                        <a:off x="971550" y="4300542"/>
                        <a:ext cx="84138" cy="59531"/>
                      </a:xfrm>
                      <a:prstGeom prst="octagon">
                        <a:avLst>
                          <a:gd name="adj" fmla="val 29287"/>
                        </a:avLst>
                      </a:prstGeom>
                      <a:solidFill>
                        <a:srgbClr val="000000"/>
                      </a:solidFill>
                      <a:ln w="9525">
                        <a:solidFill>
                          <a:schemeClr val="tx1"/>
                        </a:solidFill>
                        <a:miter lim="800000"/>
                      </a:ln>
                    </p:spPr>
                    <p:txBody>
                      <a:bodyPr wrap="none" anchor="ctr"/>
                      <a:lstStyle/>
                      <a:p>
                        <a:pPr defTabSz="1218565" eaLnBrk="0" fontAlgn="base" hangingPunct="0">
                          <a:spcBef>
                            <a:spcPct val="0"/>
                          </a:spcBef>
                          <a:spcAft>
                            <a:spcPct val="0"/>
                          </a:spcAft>
                          <a:defRPr/>
                        </a:pPr>
                        <a:endParaRPr lang="zh-CN" altLang="en-US" sz="3735" b="1">
                          <a:solidFill>
                            <a:srgbClr val="FFFFFF"/>
                          </a:solidFill>
                          <a:effectLst>
                            <a:outerShdw blurRad="38100" dist="38100" dir="2700000" algn="tl">
                              <a:srgbClr val="FFFFFF"/>
                            </a:outerShdw>
                          </a:effectLst>
                          <a:latin typeface="黑体" panose="02010609060101010101" charset="-122"/>
                          <a:ea typeface="黑体" panose="02010609060101010101" charset="-122"/>
                        </a:endParaRPr>
                      </a:p>
                    </p:txBody>
                  </p:sp>
                  <p:sp>
                    <p:nvSpPr>
                      <p:cNvPr id="230419" name="AutoShape 25"/>
                      <p:cNvSpPr/>
                      <p:nvPr/>
                    </p:nvSpPr>
                    <p:spPr bwMode="auto">
                      <a:xfrm rot="5400000">
                        <a:off x="5751713" y="3718131"/>
                        <a:ext cx="112313" cy="1033462"/>
                      </a:xfrm>
                      <a:prstGeom prst="leftBrace">
                        <a:avLst>
                          <a:gd name="adj1" fmla="val 37674"/>
                          <a:gd name="adj2" fmla="val 50000"/>
                        </a:avLst>
                      </a:prstGeom>
                      <a:solidFill>
                        <a:schemeClr val="tx1"/>
                      </a:solidFill>
                      <a:ln w="38100">
                        <a:solidFill>
                          <a:srgbClr val="0000FF"/>
                        </a:solidFill>
                        <a:round/>
                      </a:ln>
                    </p:spPr>
                    <p:txBody>
                      <a:bodyPr wrap="none" anchor="ctr"/>
                      <a:lstStyle/>
                      <a:p>
                        <a:pPr algn="ctr" defTabSz="1218565" fontAlgn="base">
                          <a:spcBef>
                            <a:spcPct val="0"/>
                          </a:spcBef>
                          <a:spcAft>
                            <a:spcPct val="0"/>
                          </a:spcAft>
                        </a:pPr>
                        <a:endParaRPr lang="zh-CN" altLang="zh-CN" sz="4265">
                          <a:solidFill>
                            <a:srgbClr val="FFCC00"/>
                          </a:solidFill>
                          <a:latin typeface="Arial" panose="020b0604020202020204" pitchFamily="34" charset="0"/>
                        </a:endParaRPr>
                      </a:p>
                    </p:txBody>
                  </p:sp>
                  <p:sp>
                    <p:nvSpPr>
                      <p:cNvPr id="230421" name="AutoShape 25"/>
                      <p:cNvSpPr/>
                      <p:nvPr/>
                    </p:nvSpPr>
                    <p:spPr bwMode="auto">
                      <a:xfrm rot="5400000">
                        <a:off x="3905250" y="2933700"/>
                        <a:ext cx="114300" cy="2590800"/>
                      </a:xfrm>
                      <a:prstGeom prst="leftBrace">
                        <a:avLst>
                          <a:gd name="adj1" fmla="val 141667"/>
                          <a:gd name="adj2" fmla="val 50000"/>
                        </a:avLst>
                      </a:prstGeom>
                      <a:solidFill>
                        <a:schemeClr val="tx1"/>
                      </a:solidFill>
                      <a:ln w="38100">
                        <a:solidFill>
                          <a:srgbClr val="0000FF"/>
                        </a:solidFill>
                        <a:round/>
                      </a:ln>
                    </p:spPr>
                    <p:txBody>
                      <a:bodyPr wrap="none" anchor="ctr"/>
                      <a:lstStyle/>
                      <a:p>
                        <a:pPr algn="ctr" defTabSz="1218565" fontAlgn="base">
                          <a:spcBef>
                            <a:spcPct val="0"/>
                          </a:spcBef>
                          <a:spcAft>
                            <a:spcPct val="0"/>
                          </a:spcAft>
                        </a:pPr>
                        <a:endParaRPr lang="zh-CN" altLang="zh-CN" sz="4265">
                          <a:solidFill>
                            <a:srgbClr val="FFCC00"/>
                          </a:solidFill>
                          <a:latin typeface="Arial" panose="020b0604020202020204" pitchFamily="34" charset="0"/>
                        </a:endParaRPr>
                      </a:p>
                    </p:txBody>
                  </p:sp>
                  <p:sp>
                    <p:nvSpPr>
                      <p:cNvPr id="230422" name="AutoShape 25"/>
                      <p:cNvSpPr/>
                      <p:nvPr/>
                    </p:nvSpPr>
                    <p:spPr bwMode="auto">
                      <a:xfrm rot="5400000">
                        <a:off x="6782396" y="3735180"/>
                        <a:ext cx="91678" cy="1007268"/>
                      </a:xfrm>
                      <a:prstGeom prst="leftBrace">
                        <a:avLst>
                          <a:gd name="adj1" fmla="val 76562"/>
                          <a:gd name="adj2" fmla="val 50000"/>
                        </a:avLst>
                      </a:prstGeom>
                      <a:solidFill>
                        <a:schemeClr val="tx1"/>
                      </a:solidFill>
                      <a:ln w="38100">
                        <a:solidFill>
                          <a:srgbClr val="0000FF"/>
                        </a:solidFill>
                        <a:round/>
                      </a:ln>
                    </p:spPr>
                    <p:txBody>
                      <a:bodyPr wrap="none" anchor="ctr"/>
                      <a:lstStyle/>
                      <a:p>
                        <a:pPr algn="ctr" defTabSz="1218565" fontAlgn="base">
                          <a:spcBef>
                            <a:spcPct val="0"/>
                          </a:spcBef>
                          <a:spcAft>
                            <a:spcPct val="0"/>
                          </a:spcAft>
                        </a:pPr>
                        <a:endParaRPr lang="zh-CN" altLang="zh-CN" sz="4265">
                          <a:solidFill>
                            <a:srgbClr val="FFCC00"/>
                          </a:solidFill>
                          <a:latin typeface="Arial" panose="020b0604020202020204" pitchFamily="34" charset="0"/>
                        </a:endParaRPr>
                      </a:p>
                    </p:txBody>
                  </p:sp>
                  <p:grpSp>
                    <p:nvGrpSpPr>
                      <p:cNvPr id="5" name="组合 4"/>
                      <p:cNvGrpSpPr/>
                      <p:nvPr/>
                    </p:nvGrpSpPr>
                    <p:grpSpPr>
                      <a:xfrm>
                        <a:off x="152400" y="2671655"/>
                        <a:ext cx="8991600" cy="2072205"/>
                        <a:chOff x="152400" y="2671655"/>
                        <a:chExt cx="8991600" cy="2072205"/>
                      </a:xfrm>
                    </p:grpSpPr>
                    <p:cxnSp>
                      <p:nvCxnSpPr>
                        <p:cNvPr id="230403" name="AutoShape 17"/>
                        <p:cNvCxnSpPr>
                          <a:cxnSpLocks noChangeShapeType="1"/>
                        </p:cNvCxnSpPr>
                        <p:nvPr/>
                      </p:nvCxnSpPr>
                      <p:spPr bwMode="auto">
                        <a:xfrm>
                          <a:off x="152400" y="4343402"/>
                          <a:ext cx="8991600" cy="1191"/>
                        </a:xfrm>
                        <a:prstGeom prst="straightConnector1">
                          <a:avLst/>
                        </a:prstGeom>
                        <a:noFill/>
                        <a:ln w="25400">
                          <a:solidFill>
                            <a:schemeClr val="tx1"/>
                          </a:solidFill>
                          <a:round/>
                          <a:tailEnd type="triangle" w="med" len="med"/>
                        </a:ln>
                        <a:extLst>
                          <a:ext uri="{909E8E84-426E-40DD-AFC4-6F175D3DCCD1}">
                            <a14:hiddenFill xmlns:a14="http://schemas.microsoft.com/office/drawing/2010/main">
                              <a:noFill/>
                            </a14:hiddenFill>
                          </a:ext>
                        </a:extLst>
                      </p:spPr>
                    </p:cxnSp>
                    <p:sp>
                      <p:nvSpPr>
                        <p:cNvPr id="230406" name="Text Box 32"/>
                        <p:cNvSpPr txBox="1">
                          <a:spLocks noChangeArrowheads="1"/>
                        </p:cNvSpPr>
                        <p:nvPr/>
                      </p:nvSpPr>
                      <p:spPr bwMode="auto">
                        <a:xfrm>
                          <a:off x="2667000" y="4360073"/>
                          <a:ext cx="1219200" cy="377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0"/>
                            </a:spcBef>
                            <a:defRPr>
                              <a:solidFill>
                                <a:schemeClr val="tx1"/>
                              </a:solidFill>
                              <a:latin typeface="Arial" panose="020b0604020202020204" pitchFamily="34" charset="0"/>
                              <a:ea typeface="宋体" panose="02010600030101010101" pitchFamily="2" charset="-122"/>
                            </a:defRPr>
                          </a:lvl1pPr>
                          <a:lvl2pPr marL="742950" indent="-285750">
                            <a:spcBef>
                              <a:spcPct val="0"/>
                            </a:spcBef>
                            <a:defRPr>
                              <a:solidFill>
                                <a:schemeClr val="tx1"/>
                              </a:solidFill>
                              <a:latin typeface="Arial" panose="020b0604020202020204" pitchFamily="34" charset="0"/>
                              <a:ea typeface="宋体" panose="02010600030101010101" pitchFamily="2" charset="-122"/>
                            </a:defRPr>
                          </a:lvl2pPr>
                          <a:lvl3pPr marL="1143000" indent="-228600">
                            <a:spcBef>
                              <a:spcPct val="0"/>
                            </a:spcBef>
                            <a:defRPr>
                              <a:solidFill>
                                <a:schemeClr val="tx1"/>
                              </a:solidFill>
                              <a:latin typeface="Arial" panose="020b0604020202020204" pitchFamily="34" charset="0"/>
                              <a:ea typeface="宋体" panose="02010600030101010101" pitchFamily="2" charset="-122"/>
                            </a:defRPr>
                          </a:lvl3pPr>
                          <a:lvl4pPr marL="1600200" indent="-228600">
                            <a:spcBef>
                              <a:spcPct val="0"/>
                            </a:spcBef>
                            <a:defRPr>
                              <a:solidFill>
                                <a:schemeClr val="tx1"/>
                              </a:solidFill>
                              <a:latin typeface="Arial" panose="020b0604020202020204" pitchFamily="34" charset="0"/>
                              <a:ea typeface="宋体" panose="02010600030101010101" pitchFamily="2" charset="-122"/>
                            </a:defRPr>
                          </a:lvl4pPr>
                          <a:lvl5pPr marL="2057400" indent="-228600">
                            <a:spcBef>
                              <a:spcPct val="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1218565" fontAlgn="base">
                            <a:spcBef>
                              <a:spcPct val="50000"/>
                            </a:spcBef>
                            <a:spcAft>
                              <a:spcPct val="0"/>
                            </a:spcAft>
                          </a:pPr>
                          <a:r>
                            <a:rPr lang="en-US" altLang="zh-CN" sz="2665" b="1">
                              <a:solidFill>
                                <a:prstClr val="black"/>
                              </a:solidFill>
                              <a:latin typeface="等线" panose="02010600030101010101" pitchFamily="2" charset="-122"/>
                              <a:ea typeface="等线" panose="02010600030101010101" pitchFamily="2" charset="-122"/>
                            </a:rPr>
                            <a:t>1950</a:t>
                          </a:r>
                          <a:r>
                            <a:rPr lang="zh-CN" altLang="en-US" sz="2665" b="1">
                              <a:solidFill>
                                <a:prstClr val="black"/>
                              </a:solidFill>
                              <a:latin typeface="等线" panose="02010600030101010101" pitchFamily="2" charset="-122"/>
                              <a:ea typeface="等线" panose="02010600030101010101" pitchFamily="2" charset="-122"/>
                            </a:rPr>
                            <a:t>年</a:t>
                          </a:r>
                          <a:endParaRPr lang="zh-CN" altLang="en-US" sz="2665" b="1">
                            <a:solidFill>
                              <a:prstClr val="black"/>
                            </a:solidFill>
                            <a:latin typeface="等线" panose="02010600030101010101" pitchFamily="2" charset="-122"/>
                            <a:ea typeface="等线" panose="02010600030101010101" pitchFamily="2" charset="-122"/>
                          </a:endParaRPr>
                        </a:p>
                      </p:txBody>
                    </p:sp>
                    <p:sp>
                      <p:nvSpPr>
                        <p:cNvPr id="230407" name="Text Box 33"/>
                        <p:cNvSpPr txBox="1">
                          <a:spLocks noChangeArrowheads="1"/>
                        </p:cNvSpPr>
                        <p:nvPr/>
                      </p:nvSpPr>
                      <p:spPr bwMode="auto">
                        <a:xfrm>
                          <a:off x="4716468" y="4366786"/>
                          <a:ext cx="1008063" cy="377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0"/>
                            </a:spcBef>
                            <a:defRPr>
                              <a:solidFill>
                                <a:schemeClr val="tx1"/>
                              </a:solidFill>
                              <a:latin typeface="Arial" panose="020b0604020202020204" pitchFamily="34" charset="0"/>
                              <a:ea typeface="宋体" panose="02010600030101010101" pitchFamily="2" charset="-122"/>
                            </a:defRPr>
                          </a:lvl1pPr>
                          <a:lvl2pPr marL="742950" indent="-285750">
                            <a:spcBef>
                              <a:spcPct val="0"/>
                            </a:spcBef>
                            <a:defRPr>
                              <a:solidFill>
                                <a:schemeClr val="tx1"/>
                              </a:solidFill>
                              <a:latin typeface="Arial" panose="020b0604020202020204" pitchFamily="34" charset="0"/>
                              <a:ea typeface="宋体" panose="02010600030101010101" pitchFamily="2" charset="-122"/>
                            </a:defRPr>
                          </a:lvl2pPr>
                          <a:lvl3pPr marL="1143000" indent="-228600">
                            <a:spcBef>
                              <a:spcPct val="0"/>
                            </a:spcBef>
                            <a:defRPr>
                              <a:solidFill>
                                <a:schemeClr val="tx1"/>
                              </a:solidFill>
                              <a:latin typeface="Arial" panose="020b0604020202020204" pitchFamily="34" charset="0"/>
                              <a:ea typeface="宋体" panose="02010600030101010101" pitchFamily="2" charset="-122"/>
                            </a:defRPr>
                          </a:lvl3pPr>
                          <a:lvl4pPr marL="1600200" indent="-228600">
                            <a:spcBef>
                              <a:spcPct val="0"/>
                            </a:spcBef>
                            <a:defRPr>
                              <a:solidFill>
                                <a:schemeClr val="tx1"/>
                              </a:solidFill>
                              <a:latin typeface="Arial" panose="020b0604020202020204" pitchFamily="34" charset="0"/>
                              <a:ea typeface="宋体" panose="02010600030101010101" pitchFamily="2" charset="-122"/>
                            </a:defRPr>
                          </a:lvl4pPr>
                          <a:lvl5pPr marL="2057400" indent="-228600">
                            <a:spcBef>
                              <a:spcPct val="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1218565" fontAlgn="base">
                            <a:spcBef>
                              <a:spcPct val="50000"/>
                            </a:spcBef>
                            <a:spcAft>
                              <a:spcPct val="0"/>
                            </a:spcAft>
                          </a:pPr>
                          <a:r>
                            <a:rPr lang="en-US" altLang="zh-CN" sz="2665" b="1">
                              <a:solidFill>
                                <a:prstClr val="black"/>
                              </a:solidFill>
                              <a:latin typeface="等线" panose="02010600030101010101" pitchFamily="2" charset="-122"/>
                              <a:ea typeface="等线" panose="02010600030101010101" pitchFamily="2" charset="-122"/>
                            </a:rPr>
                            <a:t>1970</a:t>
                          </a:r>
                          <a:r>
                            <a:rPr lang="zh-CN" altLang="en-US" sz="2665" b="1">
                              <a:solidFill>
                                <a:prstClr val="black"/>
                              </a:solidFill>
                              <a:latin typeface="等线" panose="02010600030101010101" pitchFamily="2" charset="-122"/>
                              <a:ea typeface="等线" panose="02010600030101010101" pitchFamily="2" charset="-122"/>
                            </a:rPr>
                            <a:t>年</a:t>
                          </a:r>
                          <a:endParaRPr lang="zh-CN" altLang="en-US" sz="2665" b="1">
                            <a:solidFill>
                              <a:prstClr val="black"/>
                            </a:solidFill>
                            <a:latin typeface="等线" panose="02010600030101010101" pitchFamily="2" charset="-122"/>
                            <a:ea typeface="等线" panose="02010600030101010101" pitchFamily="2" charset="-122"/>
                          </a:endParaRPr>
                        </a:p>
                      </p:txBody>
                    </p:sp>
                    <p:sp>
                      <p:nvSpPr>
                        <p:cNvPr id="230408" name="Text Box 34"/>
                        <p:cNvSpPr txBox="1">
                          <a:spLocks noChangeArrowheads="1"/>
                        </p:cNvSpPr>
                        <p:nvPr/>
                      </p:nvSpPr>
                      <p:spPr bwMode="auto">
                        <a:xfrm>
                          <a:off x="5682583" y="4366786"/>
                          <a:ext cx="1114425" cy="377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0"/>
                            </a:spcBef>
                            <a:defRPr>
                              <a:solidFill>
                                <a:schemeClr val="tx1"/>
                              </a:solidFill>
                              <a:latin typeface="Arial" panose="020b0604020202020204" pitchFamily="34" charset="0"/>
                              <a:ea typeface="宋体" panose="02010600030101010101" pitchFamily="2" charset="-122"/>
                            </a:defRPr>
                          </a:lvl1pPr>
                          <a:lvl2pPr marL="742950" indent="-285750">
                            <a:spcBef>
                              <a:spcPct val="0"/>
                            </a:spcBef>
                            <a:defRPr>
                              <a:solidFill>
                                <a:schemeClr val="tx1"/>
                              </a:solidFill>
                              <a:latin typeface="Arial" panose="020b0604020202020204" pitchFamily="34" charset="0"/>
                              <a:ea typeface="宋体" panose="02010600030101010101" pitchFamily="2" charset="-122"/>
                            </a:defRPr>
                          </a:lvl2pPr>
                          <a:lvl3pPr marL="1143000" indent="-228600">
                            <a:spcBef>
                              <a:spcPct val="0"/>
                            </a:spcBef>
                            <a:defRPr>
                              <a:solidFill>
                                <a:schemeClr val="tx1"/>
                              </a:solidFill>
                              <a:latin typeface="Arial" panose="020b0604020202020204" pitchFamily="34" charset="0"/>
                              <a:ea typeface="宋体" panose="02010600030101010101" pitchFamily="2" charset="-122"/>
                            </a:defRPr>
                          </a:lvl3pPr>
                          <a:lvl4pPr marL="1600200" indent="-228600">
                            <a:spcBef>
                              <a:spcPct val="0"/>
                            </a:spcBef>
                            <a:defRPr>
                              <a:solidFill>
                                <a:schemeClr val="tx1"/>
                              </a:solidFill>
                              <a:latin typeface="Arial" panose="020b0604020202020204" pitchFamily="34" charset="0"/>
                              <a:ea typeface="宋体" panose="02010600030101010101" pitchFamily="2" charset="-122"/>
                            </a:defRPr>
                          </a:lvl4pPr>
                          <a:lvl5pPr marL="2057400" indent="-228600">
                            <a:spcBef>
                              <a:spcPct val="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1218565" fontAlgn="base">
                            <a:spcBef>
                              <a:spcPct val="50000"/>
                            </a:spcBef>
                            <a:spcAft>
                              <a:spcPct val="0"/>
                            </a:spcAft>
                          </a:pPr>
                          <a:r>
                            <a:rPr lang="en-US" altLang="zh-CN" sz="2665" b="1">
                              <a:solidFill>
                                <a:prstClr val="black"/>
                              </a:solidFill>
                              <a:latin typeface="等线" panose="02010600030101010101" pitchFamily="2" charset="-122"/>
                              <a:ea typeface="等线" panose="02010600030101010101" pitchFamily="2" charset="-122"/>
                            </a:rPr>
                            <a:t>1980</a:t>
                          </a:r>
                          <a:r>
                            <a:rPr lang="zh-CN" altLang="en-US" sz="2665" b="1">
                              <a:solidFill>
                                <a:prstClr val="black"/>
                              </a:solidFill>
                              <a:latin typeface="等线" panose="02010600030101010101" pitchFamily="2" charset="-122"/>
                              <a:ea typeface="等线" panose="02010600030101010101" pitchFamily="2" charset="-122"/>
                            </a:rPr>
                            <a:t>年</a:t>
                          </a:r>
                          <a:endParaRPr lang="zh-CN" altLang="en-US" sz="2665" b="1">
                            <a:solidFill>
                              <a:prstClr val="black"/>
                            </a:solidFill>
                            <a:latin typeface="等线" panose="02010600030101010101" pitchFamily="2" charset="-122"/>
                            <a:ea typeface="等线" panose="02010600030101010101" pitchFamily="2" charset="-122"/>
                          </a:endParaRPr>
                        </a:p>
                      </p:txBody>
                    </p:sp>
                    <p:sp>
                      <p:nvSpPr>
                        <p:cNvPr id="230409" name="Text Box 35"/>
                        <p:cNvSpPr txBox="1">
                          <a:spLocks noChangeArrowheads="1"/>
                        </p:cNvSpPr>
                        <p:nvPr/>
                      </p:nvSpPr>
                      <p:spPr bwMode="auto">
                        <a:xfrm>
                          <a:off x="6791325" y="4366786"/>
                          <a:ext cx="1081088" cy="377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0"/>
                            </a:spcBef>
                            <a:defRPr>
                              <a:solidFill>
                                <a:schemeClr val="tx1"/>
                              </a:solidFill>
                              <a:latin typeface="Arial" panose="020b0604020202020204" pitchFamily="34" charset="0"/>
                              <a:ea typeface="宋体" panose="02010600030101010101" pitchFamily="2" charset="-122"/>
                            </a:defRPr>
                          </a:lvl1pPr>
                          <a:lvl2pPr marL="742950" indent="-285750">
                            <a:spcBef>
                              <a:spcPct val="0"/>
                            </a:spcBef>
                            <a:defRPr>
                              <a:solidFill>
                                <a:schemeClr val="tx1"/>
                              </a:solidFill>
                              <a:latin typeface="Arial" panose="020b0604020202020204" pitchFamily="34" charset="0"/>
                              <a:ea typeface="宋体" panose="02010600030101010101" pitchFamily="2" charset="-122"/>
                            </a:defRPr>
                          </a:lvl2pPr>
                          <a:lvl3pPr marL="1143000" indent="-228600">
                            <a:spcBef>
                              <a:spcPct val="0"/>
                            </a:spcBef>
                            <a:defRPr>
                              <a:solidFill>
                                <a:schemeClr val="tx1"/>
                              </a:solidFill>
                              <a:latin typeface="Arial" panose="020b0604020202020204" pitchFamily="34" charset="0"/>
                              <a:ea typeface="宋体" panose="02010600030101010101" pitchFamily="2" charset="-122"/>
                            </a:defRPr>
                          </a:lvl3pPr>
                          <a:lvl4pPr marL="1600200" indent="-228600">
                            <a:spcBef>
                              <a:spcPct val="0"/>
                            </a:spcBef>
                            <a:defRPr>
                              <a:solidFill>
                                <a:schemeClr val="tx1"/>
                              </a:solidFill>
                              <a:latin typeface="Arial" panose="020b0604020202020204" pitchFamily="34" charset="0"/>
                              <a:ea typeface="宋体" panose="02010600030101010101" pitchFamily="2" charset="-122"/>
                            </a:defRPr>
                          </a:lvl4pPr>
                          <a:lvl5pPr marL="2057400" indent="-228600">
                            <a:spcBef>
                              <a:spcPct val="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1218565" fontAlgn="base">
                            <a:spcBef>
                              <a:spcPct val="50000"/>
                            </a:spcBef>
                            <a:spcAft>
                              <a:spcPct val="0"/>
                            </a:spcAft>
                          </a:pPr>
                          <a:r>
                            <a:rPr lang="en-US" altLang="zh-CN" sz="2665" b="1">
                              <a:solidFill>
                                <a:prstClr val="black"/>
                              </a:solidFill>
                              <a:latin typeface="等线" panose="02010600030101010101" pitchFamily="2" charset="-122"/>
                              <a:ea typeface="等线" panose="02010600030101010101" pitchFamily="2" charset="-122"/>
                            </a:rPr>
                            <a:t>1990</a:t>
                          </a:r>
                          <a:r>
                            <a:rPr lang="zh-CN" altLang="en-US" sz="2665" b="1">
                              <a:solidFill>
                                <a:prstClr val="black"/>
                              </a:solidFill>
                              <a:latin typeface="等线" panose="02010600030101010101" pitchFamily="2" charset="-122"/>
                              <a:ea typeface="等线" panose="02010600030101010101" pitchFamily="2" charset="-122"/>
                            </a:rPr>
                            <a:t>年</a:t>
                          </a:r>
                          <a:endParaRPr lang="zh-CN" altLang="en-US" sz="2665" b="1">
                            <a:solidFill>
                              <a:prstClr val="black"/>
                            </a:solidFill>
                            <a:latin typeface="等线" panose="02010600030101010101" pitchFamily="2" charset="-122"/>
                            <a:ea typeface="等线" panose="02010600030101010101" pitchFamily="2" charset="-122"/>
                          </a:endParaRPr>
                        </a:p>
                      </p:txBody>
                    </p:sp>
                    <p:sp>
                      <p:nvSpPr>
                        <p:cNvPr id="230410" name="Text Box 36"/>
                        <p:cNvSpPr txBox="1">
                          <a:spLocks noChangeArrowheads="1"/>
                        </p:cNvSpPr>
                        <p:nvPr/>
                      </p:nvSpPr>
                      <p:spPr bwMode="auto">
                        <a:xfrm>
                          <a:off x="609609" y="4360073"/>
                          <a:ext cx="1008063" cy="377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0"/>
                            </a:spcBef>
                            <a:defRPr>
                              <a:solidFill>
                                <a:schemeClr val="tx1"/>
                              </a:solidFill>
                              <a:latin typeface="Arial" panose="020b0604020202020204" pitchFamily="34" charset="0"/>
                              <a:ea typeface="宋体" panose="02010600030101010101" pitchFamily="2" charset="-122"/>
                            </a:defRPr>
                          </a:lvl1pPr>
                          <a:lvl2pPr marL="742950" indent="-285750">
                            <a:spcBef>
                              <a:spcPct val="0"/>
                            </a:spcBef>
                            <a:defRPr>
                              <a:solidFill>
                                <a:schemeClr val="tx1"/>
                              </a:solidFill>
                              <a:latin typeface="Arial" panose="020b0604020202020204" pitchFamily="34" charset="0"/>
                              <a:ea typeface="宋体" panose="02010600030101010101" pitchFamily="2" charset="-122"/>
                            </a:defRPr>
                          </a:lvl2pPr>
                          <a:lvl3pPr marL="1143000" indent="-228600">
                            <a:spcBef>
                              <a:spcPct val="0"/>
                            </a:spcBef>
                            <a:defRPr>
                              <a:solidFill>
                                <a:schemeClr val="tx1"/>
                              </a:solidFill>
                              <a:latin typeface="Arial" panose="020b0604020202020204" pitchFamily="34" charset="0"/>
                              <a:ea typeface="宋体" panose="02010600030101010101" pitchFamily="2" charset="-122"/>
                            </a:defRPr>
                          </a:lvl3pPr>
                          <a:lvl4pPr marL="1600200" indent="-228600">
                            <a:spcBef>
                              <a:spcPct val="0"/>
                            </a:spcBef>
                            <a:defRPr>
                              <a:solidFill>
                                <a:schemeClr val="tx1"/>
                              </a:solidFill>
                              <a:latin typeface="Arial" panose="020b0604020202020204" pitchFamily="34" charset="0"/>
                              <a:ea typeface="宋体" panose="02010600030101010101" pitchFamily="2" charset="-122"/>
                            </a:defRPr>
                          </a:lvl4pPr>
                          <a:lvl5pPr marL="2057400" indent="-228600">
                            <a:spcBef>
                              <a:spcPct val="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1218565" fontAlgn="base">
                            <a:spcBef>
                              <a:spcPct val="50000"/>
                            </a:spcBef>
                            <a:spcAft>
                              <a:spcPct val="0"/>
                            </a:spcAft>
                          </a:pPr>
                          <a:r>
                            <a:rPr lang="en-US" altLang="zh-CN" sz="2665" b="1">
                              <a:solidFill>
                                <a:prstClr val="black"/>
                              </a:solidFill>
                              <a:latin typeface="等线" panose="02010600030101010101" pitchFamily="2" charset="-122"/>
                              <a:ea typeface="等线" panose="02010600030101010101" pitchFamily="2" charset="-122"/>
                            </a:rPr>
                            <a:t>1930</a:t>
                          </a:r>
                          <a:r>
                            <a:rPr lang="zh-CN" altLang="en-US" sz="2665" b="1">
                              <a:solidFill>
                                <a:prstClr val="black"/>
                              </a:solidFill>
                              <a:latin typeface="等线" panose="02010600030101010101" pitchFamily="2" charset="-122"/>
                              <a:ea typeface="等线" panose="02010600030101010101" pitchFamily="2" charset="-122"/>
                            </a:rPr>
                            <a:t>年</a:t>
                          </a:r>
                          <a:endParaRPr lang="zh-CN" altLang="en-US" sz="2665" b="1">
                            <a:solidFill>
                              <a:prstClr val="black"/>
                            </a:solidFill>
                            <a:latin typeface="等线" panose="02010600030101010101" pitchFamily="2" charset="-122"/>
                            <a:ea typeface="等线" panose="02010600030101010101" pitchFamily="2" charset="-122"/>
                          </a:endParaRPr>
                        </a:p>
                      </p:txBody>
                    </p:sp>
                    <p:sp>
                      <p:nvSpPr>
                        <p:cNvPr id="230412" name="Text Box 32"/>
                        <p:cNvSpPr txBox="1">
                          <a:spLocks noChangeArrowheads="1"/>
                        </p:cNvSpPr>
                        <p:nvPr/>
                      </p:nvSpPr>
                      <p:spPr bwMode="auto">
                        <a:xfrm>
                          <a:off x="3727275" y="4366786"/>
                          <a:ext cx="1117600" cy="377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0"/>
                            </a:spcBef>
                            <a:defRPr>
                              <a:solidFill>
                                <a:schemeClr val="tx1"/>
                              </a:solidFill>
                              <a:latin typeface="Arial" panose="020b0604020202020204" pitchFamily="34" charset="0"/>
                              <a:ea typeface="宋体" panose="02010600030101010101" pitchFamily="2" charset="-122"/>
                            </a:defRPr>
                          </a:lvl1pPr>
                          <a:lvl2pPr marL="742950" indent="-285750">
                            <a:spcBef>
                              <a:spcPct val="0"/>
                            </a:spcBef>
                            <a:defRPr>
                              <a:solidFill>
                                <a:schemeClr val="tx1"/>
                              </a:solidFill>
                              <a:latin typeface="Arial" panose="020b0604020202020204" pitchFamily="34" charset="0"/>
                              <a:ea typeface="宋体" panose="02010600030101010101" pitchFamily="2" charset="-122"/>
                            </a:defRPr>
                          </a:lvl2pPr>
                          <a:lvl3pPr marL="1143000" indent="-228600">
                            <a:spcBef>
                              <a:spcPct val="0"/>
                            </a:spcBef>
                            <a:defRPr>
                              <a:solidFill>
                                <a:schemeClr val="tx1"/>
                              </a:solidFill>
                              <a:latin typeface="Arial" panose="020b0604020202020204" pitchFamily="34" charset="0"/>
                              <a:ea typeface="宋体" panose="02010600030101010101" pitchFamily="2" charset="-122"/>
                            </a:defRPr>
                          </a:lvl3pPr>
                          <a:lvl4pPr marL="1600200" indent="-228600">
                            <a:spcBef>
                              <a:spcPct val="0"/>
                            </a:spcBef>
                            <a:defRPr>
                              <a:solidFill>
                                <a:schemeClr val="tx1"/>
                              </a:solidFill>
                              <a:latin typeface="Arial" panose="020b0604020202020204" pitchFamily="34" charset="0"/>
                              <a:ea typeface="宋体" panose="02010600030101010101" pitchFamily="2" charset="-122"/>
                            </a:defRPr>
                          </a:lvl4pPr>
                          <a:lvl5pPr marL="2057400" indent="-228600">
                            <a:spcBef>
                              <a:spcPct val="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1218565" fontAlgn="base">
                            <a:spcBef>
                              <a:spcPct val="50000"/>
                            </a:spcBef>
                            <a:spcAft>
                              <a:spcPct val="0"/>
                            </a:spcAft>
                          </a:pPr>
                          <a:r>
                            <a:rPr lang="en-US" altLang="zh-CN" sz="2665" b="1">
                              <a:solidFill>
                                <a:prstClr val="black"/>
                              </a:solidFill>
                              <a:latin typeface="等线" panose="02010600030101010101" pitchFamily="2" charset="-122"/>
                              <a:ea typeface="等线" panose="02010600030101010101" pitchFamily="2" charset="-122"/>
                            </a:rPr>
                            <a:t>1960</a:t>
                          </a:r>
                          <a:r>
                            <a:rPr lang="zh-CN" altLang="en-US" sz="2665" b="1">
                              <a:solidFill>
                                <a:prstClr val="black"/>
                              </a:solidFill>
                              <a:latin typeface="等线" panose="02010600030101010101" pitchFamily="2" charset="-122"/>
                              <a:ea typeface="等线" panose="02010600030101010101" pitchFamily="2" charset="-122"/>
                            </a:rPr>
                            <a:t>年</a:t>
                          </a:r>
                          <a:endParaRPr lang="zh-CN" altLang="en-US" sz="2665" b="1">
                            <a:solidFill>
                              <a:prstClr val="black"/>
                            </a:solidFill>
                            <a:latin typeface="等线" panose="02010600030101010101" pitchFamily="2" charset="-122"/>
                            <a:ea typeface="等线" panose="02010600030101010101" pitchFamily="2" charset="-122"/>
                          </a:endParaRPr>
                        </a:p>
                      </p:txBody>
                    </p:sp>
                    <p:sp>
                      <p:nvSpPr>
                        <p:cNvPr id="230414" name="Line 27"/>
                        <p:cNvSpPr>
                          <a:spLocks noChangeShapeType="1"/>
                        </p:cNvSpPr>
                        <p:nvPr/>
                      </p:nvSpPr>
                      <p:spPr bwMode="auto">
                        <a:xfrm flipH="1">
                          <a:off x="2611438" y="2671655"/>
                          <a:ext cx="0" cy="1649128"/>
                        </a:xfrm>
                        <a:prstGeom prst="line">
                          <a:avLst/>
                        </a:prstGeom>
                        <a:noFill/>
                        <a:ln w="28575">
                          <a:solidFill>
                            <a:schemeClr val="tx1"/>
                          </a:solidFill>
                          <a:prstDash val="lgDash"/>
                          <a:round/>
                        </a:ln>
                        <a:extLst>
                          <a:ext uri="{909E8E84-426E-40DD-AFC4-6F175D3DCCD1}">
                            <a14:hiddenFill xmlns:a14="http://schemas.microsoft.com/office/drawing/2010/main">
                              <a:noFill/>
                            </a14:hiddenFill>
                          </a:ext>
                        </a:extLst>
                      </p:spPr>
                      <p:txBody>
                        <a:bodyPr/>
                        <a:lstStyle/>
                        <a:p>
                          <a:pPr defTabSz="1218565" fontAlgn="base">
                            <a:spcBef>
                              <a:spcPct val="50000"/>
                            </a:spcBef>
                            <a:spcAft>
                              <a:spcPct val="0"/>
                            </a:spcAft>
                          </a:pPr>
                          <a:endParaRPr lang="zh-CN" altLang="en-US" sz="3735" b="1">
                            <a:solidFill>
                              <a:srgbClr val="FFFFFF"/>
                            </a:solidFill>
                            <a:ea typeface="黑体" panose="02010609060101010101" charset="-122"/>
                          </a:endParaRPr>
                        </a:p>
                      </p:txBody>
                    </p:sp>
                    <p:sp>
                      <p:nvSpPr>
                        <p:cNvPr id="230432" name="Text Box 32"/>
                        <p:cNvSpPr txBox="1">
                          <a:spLocks noChangeArrowheads="1"/>
                        </p:cNvSpPr>
                        <p:nvPr/>
                      </p:nvSpPr>
                      <p:spPr bwMode="auto">
                        <a:xfrm>
                          <a:off x="1600200" y="4363321"/>
                          <a:ext cx="1219200" cy="377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0"/>
                            </a:spcBef>
                            <a:defRPr>
                              <a:solidFill>
                                <a:schemeClr val="tx1"/>
                              </a:solidFill>
                              <a:latin typeface="Arial" panose="020b0604020202020204" pitchFamily="34" charset="0"/>
                              <a:ea typeface="宋体" panose="02010600030101010101" pitchFamily="2" charset="-122"/>
                            </a:defRPr>
                          </a:lvl1pPr>
                          <a:lvl2pPr marL="742950" indent="-285750">
                            <a:spcBef>
                              <a:spcPct val="0"/>
                            </a:spcBef>
                            <a:defRPr>
                              <a:solidFill>
                                <a:schemeClr val="tx1"/>
                              </a:solidFill>
                              <a:latin typeface="Arial" panose="020b0604020202020204" pitchFamily="34" charset="0"/>
                              <a:ea typeface="宋体" panose="02010600030101010101" pitchFamily="2" charset="-122"/>
                            </a:defRPr>
                          </a:lvl2pPr>
                          <a:lvl3pPr marL="1143000" indent="-228600">
                            <a:spcBef>
                              <a:spcPct val="0"/>
                            </a:spcBef>
                            <a:defRPr>
                              <a:solidFill>
                                <a:schemeClr val="tx1"/>
                              </a:solidFill>
                              <a:latin typeface="Arial" panose="020b0604020202020204" pitchFamily="34" charset="0"/>
                              <a:ea typeface="宋体" panose="02010600030101010101" pitchFamily="2" charset="-122"/>
                            </a:defRPr>
                          </a:lvl3pPr>
                          <a:lvl4pPr marL="1600200" indent="-228600">
                            <a:spcBef>
                              <a:spcPct val="0"/>
                            </a:spcBef>
                            <a:defRPr>
                              <a:solidFill>
                                <a:schemeClr val="tx1"/>
                              </a:solidFill>
                              <a:latin typeface="Arial" panose="020b0604020202020204" pitchFamily="34" charset="0"/>
                              <a:ea typeface="宋体" panose="02010600030101010101" pitchFamily="2" charset="-122"/>
                            </a:defRPr>
                          </a:lvl4pPr>
                          <a:lvl5pPr marL="2057400" indent="-228600">
                            <a:spcBef>
                              <a:spcPct val="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1218565" fontAlgn="base">
                            <a:spcBef>
                              <a:spcPct val="50000"/>
                            </a:spcBef>
                            <a:spcAft>
                              <a:spcPct val="0"/>
                            </a:spcAft>
                          </a:pPr>
                          <a:r>
                            <a:rPr lang="en-US" altLang="zh-CN" sz="2665" b="1">
                              <a:solidFill>
                                <a:prstClr val="black"/>
                              </a:solidFill>
                              <a:latin typeface="等线" panose="02010600030101010101" pitchFamily="2" charset="-122"/>
                              <a:ea typeface="等线" panose="02010600030101010101" pitchFamily="2" charset="-122"/>
                            </a:rPr>
                            <a:t>1940</a:t>
                          </a:r>
                          <a:r>
                            <a:rPr lang="zh-CN" altLang="en-US" sz="2665" b="1">
                              <a:solidFill>
                                <a:prstClr val="black"/>
                              </a:solidFill>
                              <a:latin typeface="等线" panose="02010600030101010101" pitchFamily="2" charset="-122"/>
                              <a:ea typeface="等线" panose="02010600030101010101" pitchFamily="2" charset="-122"/>
                            </a:rPr>
                            <a:t>年</a:t>
                          </a:r>
                          <a:endParaRPr lang="zh-CN" altLang="en-US" sz="2665" b="1">
                            <a:solidFill>
                              <a:prstClr val="black"/>
                            </a:solidFill>
                            <a:latin typeface="等线" panose="02010600030101010101" pitchFamily="2" charset="-122"/>
                            <a:ea typeface="等线" panose="02010600030101010101" pitchFamily="2" charset="-122"/>
                          </a:endParaRPr>
                        </a:p>
                      </p:txBody>
                    </p:sp>
                  </p:grpSp>
                </p:grpSp>
              </p:grpSp>
            </p:grpSp>
            <p:sp>
              <p:nvSpPr>
                <p:cNvPr id="58" name="AutoShape 25"/>
                <p:cNvSpPr/>
                <p:nvPr/>
              </p:nvSpPr>
              <p:spPr bwMode="auto">
                <a:xfrm rot="5400000">
                  <a:off x="8680434" y="4124810"/>
                  <a:ext cx="77988" cy="697627"/>
                </a:xfrm>
                <a:prstGeom prst="leftBrace">
                  <a:avLst>
                    <a:gd name="adj1" fmla="val 76562"/>
                    <a:gd name="adj2" fmla="val 50000"/>
                  </a:avLst>
                </a:prstGeom>
                <a:solidFill>
                  <a:schemeClr val="tx1"/>
                </a:solidFill>
                <a:ln w="38100">
                  <a:solidFill>
                    <a:srgbClr val="0000FF"/>
                  </a:solidFill>
                  <a:round/>
                </a:ln>
              </p:spPr>
              <p:txBody>
                <a:bodyPr wrap="none" lIns="121867" tIns="60933" rIns="121867" bIns="60933" anchor="ctr"/>
                <a:lstStyle/>
                <a:p>
                  <a:pPr algn="ctr" defTabSz="1218565" fontAlgn="base">
                    <a:spcBef>
                      <a:spcPct val="0"/>
                    </a:spcBef>
                    <a:spcAft>
                      <a:spcPct val="0"/>
                    </a:spcAft>
                  </a:pPr>
                  <a:endParaRPr lang="zh-CN" altLang="zh-CN" sz="4265">
                    <a:solidFill>
                      <a:srgbClr val="FFCC00"/>
                    </a:solidFill>
                    <a:latin typeface="Arial" panose="020b0604020202020204" pitchFamily="34" charset="0"/>
                  </a:endParaRPr>
                </a:p>
              </p:txBody>
            </p:sp>
          </p:grpSp>
        </p:grpSp>
      </p:grpSp>
      <p:sp>
        <p:nvSpPr>
          <p:cNvPr id="59" name="Rectangle 2"/>
          <p:cNvSpPr txBox="1">
            <a:spLocks noChangeArrowheads="1"/>
          </p:cNvSpPr>
          <p:nvPr/>
        </p:nvSpPr>
        <p:spPr>
          <a:xfrm>
            <a:off x="359673" y="293061"/>
            <a:ext cx="5188112" cy="533400"/>
          </a:xfrm>
          <a:prstGeom prst="rect">
            <a:avLst/>
          </a:prstGeom>
          <a:noFill/>
        </p:spPr>
        <p:style>
          <a:lnRef idx="0">
            <a:schemeClr val="accent1"/>
          </a:lnRef>
          <a:fillRef idx="3">
            <a:schemeClr val="accent1"/>
          </a:fillRef>
          <a:effectRef idx="3">
            <a:schemeClr val="accent1"/>
          </a:effectRef>
          <a:fontRef idx="minor">
            <a:schemeClr val="lt1"/>
          </a:fontRef>
        </p:style>
        <p:txBody>
          <a:bodyPr lIns="121867" tIns="60933" rIns="121867" bIns="60933">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90000"/>
              </a:lnSpc>
              <a:buFontTx/>
              <a:buNone/>
            </a:pPr>
            <a:r>
              <a:rPr lang="en-US" altLang="zh-CN" sz="3735" b="1">
                <a:latin typeface="等线" panose="02010600030101010101" pitchFamily="2" charset="-122"/>
                <a:ea typeface="等线" panose="02010600030101010101" pitchFamily="2" charset="-122"/>
              </a:rPr>
              <a:t>“</a:t>
            </a:r>
            <a:r>
              <a:rPr lang="zh-CN" altLang="en-US" sz="3735" b="1">
                <a:latin typeface="等线" panose="02010600030101010101" pitchFamily="2" charset="-122"/>
                <a:ea typeface="等线" panose="02010600030101010101" pitchFamily="2" charset="-122"/>
              </a:rPr>
              <a:t>福利国家</a:t>
            </a:r>
            <a:r>
              <a:rPr lang="en-US" altLang="zh-CN" sz="3735" b="1">
                <a:latin typeface="等线" panose="02010600030101010101" pitchFamily="2" charset="-122"/>
                <a:ea typeface="等线" panose="02010600030101010101" pitchFamily="2" charset="-122"/>
              </a:rPr>
              <a:t>”</a:t>
            </a:r>
            <a:r>
              <a:rPr lang="zh-CN" altLang="en-US" sz="3735" b="1">
                <a:latin typeface="等线" panose="02010600030101010101" pitchFamily="2" charset="-122"/>
                <a:ea typeface="等线" panose="02010600030101010101" pitchFamily="2" charset="-122"/>
              </a:rPr>
              <a:t>的发展历程：</a:t>
            </a:r>
            <a:r>
              <a:rPr lang="zh-CN" altLang="en-US" sz="3735">
                <a:latin typeface="等线" panose="02010600030101010101" pitchFamily="2" charset="-122"/>
                <a:ea typeface="等线" panose="02010600030101010101" pitchFamily="2" charset="-122"/>
              </a:rPr>
              <a:t> </a:t>
            </a:r>
            <a:endParaRPr lang="zh-CN" altLang="en-US" sz="3735">
              <a:latin typeface="等线" pitchFamily="2" charset="-122"/>
              <a:ea typeface="等线" panose="02010600030101010101" pitchFamily="2" charset="-122"/>
            </a:endParaRPr>
          </a:p>
        </p:txBody>
      </p:sp>
      <p:sp>
        <p:nvSpPr>
          <p:cNvPr id="9" name="矩形 8"/>
          <p:cNvSpPr/>
          <p:nvPr/>
        </p:nvSpPr>
        <p:spPr>
          <a:xfrm>
            <a:off x="1997978" y="1604800"/>
            <a:ext cx="1611873" cy="533489"/>
          </a:xfrm>
          <a:prstGeom prst="rect">
            <a:avLst/>
          </a:prstGeom>
        </p:spPr>
        <p:txBody>
          <a:bodyPr wrap="none" lIns="121867" tIns="60933" rIns="121867" bIns="60933">
            <a:spAutoFit/>
          </a:bodyPr>
          <a:lstStyle/>
          <a:p>
            <a:pPr defTabSz="1218565" fontAlgn="base">
              <a:spcBef>
                <a:spcPct val="20000"/>
              </a:spcBef>
              <a:spcAft>
                <a:spcPct val="0"/>
              </a:spcAft>
            </a:pPr>
            <a:r>
              <a:rPr lang="zh-CN" altLang="en-US" sz="2665">
                <a:solidFill>
                  <a:prstClr val="black"/>
                </a:solidFill>
                <a:latin typeface="等线" panose="02010600030101010101" pitchFamily="2" charset="-122"/>
                <a:ea typeface="等线" panose="02010600030101010101" pitchFamily="2" charset="-122"/>
              </a:rPr>
              <a:t>逐渐兴起</a:t>
            </a:r>
            <a:endParaRPr lang="zh-CN" altLang="en-US" sz="2665" b="1">
              <a:solidFill>
                <a:prstClr val="black"/>
              </a:solidFill>
              <a:latin typeface="等线" panose="02010600030101010101" pitchFamily="2" charset="-122"/>
              <a:ea typeface="等线" panose="02010600030101010101" pitchFamily="2" charset="-122"/>
            </a:endParaRPr>
          </a:p>
        </p:txBody>
      </p:sp>
      <p:sp>
        <p:nvSpPr>
          <p:cNvPr id="10" name="矩形 9"/>
          <p:cNvSpPr/>
          <p:nvPr/>
        </p:nvSpPr>
        <p:spPr>
          <a:xfrm>
            <a:off x="2043042" y="2160176"/>
            <a:ext cx="1611873" cy="533489"/>
          </a:xfrm>
          <a:prstGeom prst="rect">
            <a:avLst/>
          </a:prstGeom>
        </p:spPr>
        <p:txBody>
          <a:bodyPr wrap="none" lIns="121867" tIns="60933" rIns="121867" bIns="60933">
            <a:spAutoFit/>
          </a:bodyPr>
          <a:lstStyle/>
          <a:p>
            <a:pPr defTabSz="1218565" fontAlgn="base">
              <a:spcBef>
                <a:spcPct val="20000"/>
              </a:spcBef>
              <a:spcAft>
                <a:spcPct val="0"/>
              </a:spcAft>
            </a:pPr>
            <a:r>
              <a:rPr lang="zh-CN" altLang="en-US" sz="2665">
                <a:solidFill>
                  <a:prstClr val="black"/>
                </a:solidFill>
                <a:latin typeface="等线" panose="02010600030101010101" pitchFamily="2" charset="-122"/>
                <a:ea typeface="等线" panose="02010600030101010101" pitchFamily="2" charset="-122"/>
              </a:rPr>
              <a:t>日渐完备</a:t>
            </a:r>
            <a:endParaRPr lang="zh-CN" altLang="en-US" sz="2665" b="1">
              <a:solidFill>
                <a:prstClr val="black"/>
              </a:solidFill>
              <a:latin typeface="等线" panose="02010600030101010101" pitchFamily="2" charset="-122"/>
              <a:ea typeface="等线" panose="02010600030101010101" pitchFamily="2" charset="-122"/>
            </a:endParaRPr>
          </a:p>
        </p:txBody>
      </p:sp>
      <p:sp>
        <p:nvSpPr>
          <p:cNvPr id="12" name="矩形 11"/>
          <p:cNvSpPr/>
          <p:nvPr/>
        </p:nvSpPr>
        <p:spPr>
          <a:xfrm>
            <a:off x="2023407" y="2683823"/>
            <a:ext cx="1611873" cy="533489"/>
          </a:xfrm>
          <a:prstGeom prst="rect">
            <a:avLst/>
          </a:prstGeom>
        </p:spPr>
        <p:txBody>
          <a:bodyPr wrap="none" lIns="121867" tIns="60933" rIns="121867" bIns="60933">
            <a:spAutoFit/>
          </a:bodyPr>
          <a:lstStyle/>
          <a:p>
            <a:pPr defTabSz="1218565" fontAlgn="base">
              <a:spcBef>
                <a:spcPct val="20000"/>
              </a:spcBef>
              <a:spcAft>
                <a:spcPct val="0"/>
              </a:spcAft>
            </a:pPr>
            <a:r>
              <a:rPr lang="zh-CN" altLang="en-US" sz="2665">
                <a:solidFill>
                  <a:prstClr val="black"/>
                </a:solidFill>
                <a:latin typeface="等线" panose="02010600030101010101" pitchFamily="2" charset="-122"/>
                <a:ea typeface="等线" panose="02010600030101010101" pitchFamily="2" charset="-122"/>
              </a:rPr>
              <a:t>缩小规模</a:t>
            </a:r>
            <a:endParaRPr lang="zh-CN" altLang="en-US" sz="2665" b="1">
              <a:solidFill>
                <a:prstClr val="black"/>
              </a:solidFill>
              <a:latin typeface="等线" panose="02010600030101010101" pitchFamily="2" charset="-122"/>
              <a:ea typeface="等线" panose="02010600030101010101" pitchFamily="2" charset="-122"/>
            </a:endParaRPr>
          </a:p>
        </p:txBody>
      </p:sp>
      <p:sp>
        <p:nvSpPr>
          <p:cNvPr id="13" name="矩形 12"/>
          <p:cNvSpPr/>
          <p:nvPr/>
        </p:nvSpPr>
        <p:spPr>
          <a:xfrm>
            <a:off x="7121516" y="1630120"/>
            <a:ext cx="1270434" cy="533489"/>
          </a:xfrm>
          <a:prstGeom prst="rect">
            <a:avLst/>
          </a:prstGeom>
        </p:spPr>
        <p:txBody>
          <a:bodyPr wrap="none" lIns="121867" tIns="60933" rIns="121867" bIns="60933">
            <a:spAutoFit/>
          </a:bodyPr>
          <a:lstStyle/>
          <a:p>
            <a:pPr defTabSz="1218565" fontAlgn="base">
              <a:spcBef>
                <a:spcPct val="20000"/>
              </a:spcBef>
              <a:spcAft>
                <a:spcPct val="0"/>
              </a:spcAft>
            </a:pPr>
            <a:r>
              <a:rPr lang="zh-CN" altLang="en-US" sz="2665">
                <a:solidFill>
                  <a:prstClr val="black"/>
                </a:solidFill>
                <a:latin typeface="等线" panose="02010600030101010101" pitchFamily="2" charset="-122"/>
                <a:ea typeface="等线" panose="02010600030101010101" pitchFamily="2" charset="-122"/>
              </a:rPr>
              <a:t>二战后</a:t>
            </a:r>
            <a:endParaRPr lang="zh-CN" altLang="en-US" sz="2665" b="1">
              <a:solidFill>
                <a:prstClr val="black"/>
              </a:solidFill>
              <a:latin typeface="等线" panose="02010600030101010101" pitchFamily="2" charset="-122"/>
              <a:ea typeface="等线" panose="02010600030101010101" pitchFamily="2" charset="-122"/>
            </a:endParaRPr>
          </a:p>
        </p:txBody>
      </p:sp>
      <p:sp>
        <p:nvSpPr>
          <p:cNvPr id="14" name="矩形 13"/>
          <p:cNvSpPr/>
          <p:nvPr/>
        </p:nvSpPr>
        <p:spPr>
          <a:xfrm>
            <a:off x="6244269" y="2138280"/>
            <a:ext cx="2995265" cy="533489"/>
          </a:xfrm>
          <a:prstGeom prst="rect">
            <a:avLst/>
          </a:prstGeom>
        </p:spPr>
        <p:txBody>
          <a:bodyPr wrap="none" lIns="121867" tIns="60933" rIns="121867" bIns="60933">
            <a:spAutoFit/>
          </a:bodyPr>
          <a:lstStyle/>
          <a:p>
            <a:pPr defTabSz="1218565" fontAlgn="base">
              <a:spcBef>
                <a:spcPct val="20000"/>
              </a:spcBef>
              <a:spcAft>
                <a:spcPct val="0"/>
              </a:spcAft>
              <a:defRPr/>
            </a:pPr>
            <a:r>
              <a:rPr lang="en-US" altLang="zh-CN" sz="2665">
                <a:solidFill>
                  <a:prstClr val="black"/>
                </a:solidFill>
                <a:latin typeface="等线" panose="02010600030101010101" pitchFamily="2" charset="-122"/>
                <a:ea typeface="等线" panose="02010600030101010101" pitchFamily="2" charset="-122"/>
              </a:rPr>
              <a:t>20</a:t>
            </a:r>
            <a:r>
              <a:rPr lang="zh-CN" altLang="en-US" sz="2665">
                <a:solidFill>
                  <a:prstClr val="black"/>
                </a:solidFill>
                <a:latin typeface="等线" panose="02010600030101010101" pitchFamily="2" charset="-122"/>
                <a:ea typeface="等线" panose="02010600030101010101" pitchFamily="2" charset="-122"/>
              </a:rPr>
              <a:t>世纪六七十年代</a:t>
            </a:r>
            <a:endParaRPr lang="zh-CN" altLang="en-US" sz="2665" b="1">
              <a:solidFill>
                <a:prstClr val="black"/>
              </a:solidFill>
              <a:latin typeface="等线" panose="02010600030101010101" pitchFamily="2" charset="-122"/>
              <a:ea typeface="等线" panose="02010600030101010101" pitchFamily="2" charset="-122"/>
            </a:endParaRPr>
          </a:p>
        </p:txBody>
      </p:sp>
      <p:sp>
        <p:nvSpPr>
          <p:cNvPr id="16" name="矩形 15"/>
          <p:cNvSpPr/>
          <p:nvPr/>
        </p:nvSpPr>
        <p:spPr>
          <a:xfrm>
            <a:off x="6591724" y="2649819"/>
            <a:ext cx="3012897" cy="533489"/>
          </a:xfrm>
          <a:prstGeom prst="rect">
            <a:avLst/>
          </a:prstGeom>
        </p:spPr>
        <p:txBody>
          <a:bodyPr wrap="none" lIns="121867" tIns="60933" rIns="121867" bIns="60933">
            <a:spAutoFit/>
          </a:bodyPr>
          <a:lstStyle/>
          <a:p>
            <a:pPr defTabSz="1218565" fontAlgn="base">
              <a:spcBef>
                <a:spcPct val="20000"/>
              </a:spcBef>
              <a:spcAft>
                <a:spcPct val="0"/>
              </a:spcAft>
              <a:defRPr/>
            </a:pPr>
            <a:r>
              <a:rPr lang="en-US" altLang="zh-CN" sz="2665">
                <a:solidFill>
                  <a:prstClr val="black"/>
                </a:solidFill>
                <a:latin typeface="等线" panose="02010600030101010101" pitchFamily="2" charset="-122"/>
                <a:ea typeface="等线" panose="02010600030101010101" pitchFamily="2" charset="-122"/>
              </a:rPr>
              <a:t>20</a:t>
            </a:r>
            <a:r>
              <a:rPr lang="zh-CN" altLang="en-US" sz="2665">
                <a:solidFill>
                  <a:prstClr val="black"/>
                </a:solidFill>
                <a:latin typeface="等线" panose="02010600030101010101" pitchFamily="2" charset="-122"/>
                <a:ea typeface="等线" panose="02010600030101010101" pitchFamily="2" charset="-122"/>
              </a:rPr>
              <a:t>世纪</a:t>
            </a:r>
            <a:r>
              <a:rPr lang="en-US" altLang="zh-CN" sz="2665">
                <a:solidFill>
                  <a:prstClr val="black"/>
                </a:solidFill>
                <a:latin typeface="等线" panose="02010600030101010101" pitchFamily="2" charset="-122"/>
                <a:ea typeface="等线" panose="02010600030101010101" pitchFamily="2" charset="-122"/>
              </a:rPr>
              <a:t>80</a:t>
            </a:r>
            <a:r>
              <a:rPr lang="zh-CN" altLang="en-US" sz="2665">
                <a:solidFill>
                  <a:prstClr val="black"/>
                </a:solidFill>
                <a:latin typeface="等线" panose="02010600030101010101" pitchFamily="2" charset="-122"/>
                <a:ea typeface="等线" panose="02010600030101010101" pitchFamily="2" charset="-122"/>
              </a:rPr>
              <a:t>年代以后</a:t>
            </a:r>
            <a:endParaRPr lang="zh-CN" altLang="en-US" sz="2665" b="1">
              <a:solidFill>
                <a:prstClr val="black"/>
              </a:solidFill>
              <a:latin typeface="等线" panose="02010600030101010101" pitchFamily="2" charset="-122"/>
              <a:ea typeface="等线" panose="02010600030101010101" pitchFamily="2" charset="-122"/>
            </a:endParaRPr>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30438"/>
                                        </p:tgtEl>
                                        <p:attrNameLst>
                                          <p:attrName>style.visibility</p:attrName>
                                        </p:attrNameLst>
                                      </p:cBhvr>
                                      <p:to>
                                        <p:strVal val="visible"/>
                                      </p:to>
                                    </p:set>
                                    <p:anim calcmode="lin" valueType="num">
                                      <p:cBhvr additive="base">
                                        <p:cTn id="13" dur="500" fill="hold"/>
                                        <p:tgtEl>
                                          <p:spTgt spid="230438"/>
                                        </p:tgtEl>
                                        <p:attrNameLst>
                                          <p:attrName>ppt_x</p:attrName>
                                        </p:attrNameLst>
                                      </p:cBhvr>
                                      <p:tavLst>
                                        <p:tav tm="0">
                                          <p:val>
                                            <p:strVal val="#ppt_x"/>
                                          </p:val>
                                        </p:tav>
                                        <p:tav tm="100000">
                                          <p:val>
                                            <p:strVal val="#ppt_x"/>
                                          </p:val>
                                        </p:tav>
                                      </p:tavLst>
                                    </p:anim>
                                    <p:anim calcmode="lin" valueType="num">
                                      <p:cBhvr additive="base">
                                        <p:cTn id="14" dur="500" fill="hold"/>
                                        <p:tgtEl>
                                          <p:spTgt spid="230438"/>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30439"/>
                                        </p:tgtEl>
                                        <p:attrNameLst>
                                          <p:attrName>style.visibility</p:attrName>
                                        </p:attrNameLst>
                                      </p:cBhvr>
                                      <p:to>
                                        <p:strVal val="visible"/>
                                      </p:to>
                                    </p:set>
                                    <p:anim calcmode="lin" valueType="num">
                                      <p:cBhvr additive="base">
                                        <p:cTn id="19" dur="500" fill="hold"/>
                                        <p:tgtEl>
                                          <p:spTgt spid="230439"/>
                                        </p:tgtEl>
                                        <p:attrNameLst>
                                          <p:attrName>ppt_x</p:attrName>
                                        </p:attrNameLst>
                                      </p:cBhvr>
                                      <p:tavLst>
                                        <p:tav tm="0">
                                          <p:val>
                                            <p:strVal val="#ppt_x"/>
                                          </p:val>
                                        </p:tav>
                                        <p:tav tm="100000">
                                          <p:val>
                                            <p:strVal val="#ppt_x"/>
                                          </p:val>
                                        </p:tav>
                                      </p:tavLst>
                                    </p:anim>
                                    <p:anim calcmode="lin" valueType="num">
                                      <p:cBhvr additive="base">
                                        <p:cTn id="20" dur="500" fill="hold"/>
                                        <p:tgtEl>
                                          <p:spTgt spid="230439"/>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8"/>
                                        </p:tgtEl>
                                        <p:attrNameLst>
                                          <p:attrName>style.visibility</p:attrName>
                                        </p:attrNameLst>
                                      </p:cBhvr>
                                      <p:to>
                                        <p:strVal val="visible"/>
                                      </p:to>
                                    </p:set>
                                    <p:anim calcmode="lin" valueType="num">
                                      <p:cBhvr additive="base">
                                        <p:cTn id="25" dur="500" fill="hold"/>
                                        <p:tgtEl>
                                          <p:spTgt spid="48"/>
                                        </p:tgtEl>
                                        <p:attrNameLst>
                                          <p:attrName>ppt_x</p:attrName>
                                        </p:attrNameLst>
                                      </p:cBhvr>
                                      <p:tavLst>
                                        <p:tav tm="0">
                                          <p:val>
                                            <p:strVal val="#ppt_x"/>
                                          </p:val>
                                        </p:tav>
                                        <p:tav tm="100000">
                                          <p:val>
                                            <p:strVal val="#ppt_x"/>
                                          </p:val>
                                        </p:tav>
                                      </p:tavLst>
                                    </p:anim>
                                    <p:anim calcmode="lin" valueType="num">
                                      <p:cBhvr additive="base">
                                        <p:cTn id="26"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30435"/>
                                        </p:tgtEl>
                                        <p:attrNameLst>
                                          <p:attrName>style.visibility</p:attrName>
                                        </p:attrNameLst>
                                      </p:cBhvr>
                                      <p:to>
                                        <p:strVal val="visible"/>
                                      </p:to>
                                    </p:set>
                                    <p:anim calcmode="lin" valueType="num">
                                      <p:cBhvr additive="base">
                                        <p:cTn id="31" dur="500" fill="hold"/>
                                        <p:tgtEl>
                                          <p:spTgt spid="230435"/>
                                        </p:tgtEl>
                                        <p:attrNameLst>
                                          <p:attrName>ppt_x</p:attrName>
                                        </p:attrNameLst>
                                      </p:cBhvr>
                                      <p:tavLst>
                                        <p:tav tm="0">
                                          <p:val>
                                            <p:strVal val="#ppt_x"/>
                                          </p:val>
                                        </p:tav>
                                        <p:tav tm="100000">
                                          <p:val>
                                            <p:strVal val="#ppt_x"/>
                                          </p:val>
                                        </p:tav>
                                      </p:tavLst>
                                    </p:anim>
                                    <p:anim calcmode="lin" valueType="num">
                                      <p:cBhvr additive="base">
                                        <p:cTn id="32" dur="500" fill="hold"/>
                                        <p:tgtEl>
                                          <p:spTgt spid="230435"/>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30440"/>
                                        </p:tgtEl>
                                        <p:attrNameLst>
                                          <p:attrName>style.visibility</p:attrName>
                                        </p:attrNameLst>
                                      </p:cBhvr>
                                      <p:to>
                                        <p:strVal val="visible"/>
                                      </p:to>
                                    </p:set>
                                    <p:anim calcmode="lin" valueType="num">
                                      <p:cBhvr additive="base">
                                        <p:cTn id="37" dur="500" fill="hold"/>
                                        <p:tgtEl>
                                          <p:spTgt spid="230440"/>
                                        </p:tgtEl>
                                        <p:attrNameLst>
                                          <p:attrName>ppt_x</p:attrName>
                                        </p:attrNameLst>
                                      </p:cBhvr>
                                      <p:tavLst>
                                        <p:tav tm="0">
                                          <p:val>
                                            <p:strVal val="#ppt_x"/>
                                          </p:val>
                                        </p:tav>
                                        <p:tav tm="100000">
                                          <p:val>
                                            <p:strVal val="#ppt_x"/>
                                          </p:val>
                                        </p:tav>
                                      </p:tavLst>
                                    </p:anim>
                                    <p:anim calcmode="lin" valueType="num">
                                      <p:cBhvr additive="base">
                                        <p:cTn id="38" dur="500" fill="hold"/>
                                        <p:tgtEl>
                                          <p:spTgt spid="230440"/>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30428"/>
                                        </p:tgtEl>
                                        <p:attrNameLst>
                                          <p:attrName>style.visibility</p:attrName>
                                        </p:attrNameLst>
                                      </p:cBhvr>
                                      <p:to>
                                        <p:strVal val="visible"/>
                                      </p:to>
                                    </p:set>
                                    <p:anim calcmode="lin" valueType="num">
                                      <p:cBhvr additive="base">
                                        <p:cTn id="43" dur="500" fill="hold"/>
                                        <p:tgtEl>
                                          <p:spTgt spid="230428"/>
                                        </p:tgtEl>
                                        <p:attrNameLst>
                                          <p:attrName>ppt_x</p:attrName>
                                        </p:attrNameLst>
                                      </p:cBhvr>
                                      <p:tavLst>
                                        <p:tav tm="0">
                                          <p:val>
                                            <p:strVal val="#ppt_x"/>
                                          </p:val>
                                        </p:tav>
                                        <p:tav tm="100000">
                                          <p:val>
                                            <p:strVal val="#ppt_x"/>
                                          </p:val>
                                        </p:tav>
                                      </p:tavLst>
                                    </p:anim>
                                    <p:anim calcmode="lin" valueType="num">
                                      <p:cBhvr additive="base">
                                        <p:cTn id="44" dur="500" fill="hold"/>
                                        <p:tgtEl>
                                          <p:spTgt spid="230428"/>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30417"/>
                                        </p:tgtEl>
                                        <p:attrNameLst>
                                          <p:attrName>style.visibility</p:attrName>
                                        </p:attrNameLst>
                                      </p:cBhvr>
                                      <p:to>
                                        <p:strVal val="visible"/>
                                      </p:to>
                                    </p:set>
                                    <p:anim calcmode="lin" valueType="num">
                                      <p:cBhvr additive="base">
                                        <p:cTn id="49" dur="500" fill="hold"/>
                                        <p:tgtEl>
                                          <p:spTgt spid="230417"/>
                                        </p:tgtEl>
                                        <p:attrNameLst>
                                          <p:attrName>ppt_x</p:attrName>
                                        </p:attrNameLst>
                                      </p:cBhvr>
                                      <p:tavLst>
                                        <p:tav tm="0">
                                          <p:val>
                                            <p:strVal val="#ppt_x"/>
                                          </p:val>
                                        </p:tav>
                                        <p:tav tm="100000">
                                          <p:val>
                                            <p:strVal val="#ppt_x"/>
                                          </p:val>
                                        </p:tav>
                                      </p:tavLst>
                                    </p:anim>
                                    <p:anim calcmode="lin" valueType="num">
                                      <p:cBhvr additive="base">
                                        <p:cTn id="50" dur="500" fill="hold"/>
                                        <p:tgtEl>
                                          <p:spTgt spid="230417"/>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30443"/>
                                        </p:tgtEl>
                                        <p:attrNameLst>
                                          <p:attrName>style.visibility</p:attrName>
                                        </p:attrNameLst>
                                      </p:cBhvr>
                                      <p:to>
                                        <p:strVal val="visible"/>
                                      </p:to>
                                    </p:set>
                                    <p:anim calcmode="lin" valueType="num">
                                      <p:cBhvr additive="base">
                                        <p:cTn id="55" dur="500" fill="hold"/>
                                        <p:tgtEl>
                                          <p:spTgt spid="230443"/>
                                        </p:tgtEl>
                                        <p:attrNameLst>
                                          <p:attrName>ppt_x</p:attrName>
                                        </p:attrNameLst>
                                      </p:cBhvr>
                                      <p:tavLst>
                                        <p:tav tm="0">
                                          <p:val>
                                            <p:strVal val="#ppt_x"/>
                                          </p:val>
                                        </p:tav>
                                        <p:tav tm="100000">
                                          <p:val>
                                            <p:strVal val="#ppt_x"/>
                                          </p:val>
                                        </p:tav>
                                      </p:tavLst>
                                    </p:anim>
                                    <p:anim calcmode="lin" valueType="num">
                                      <p:cBhvr additive="base">
                                        <p:cTn id="56" dur="500" fill="hold"/>
                                        <p:tgtEl>
                                          <p:spTgt spid="230443"/>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afterGroup">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30437"/>
                                        </p:tgtEl>
                                        <p:attrNameLst>
                                          <p:attrName>style.visibility</p:attrName>
                                        </p:attrNameLst>
                                      </p:cBhvr>
                                      <p:to>
                                        <p:strVal val="visible"/>
                                      </p:to>
                                    </p:set>
                                    <p:anim calcmode="lin" valueType="num">
                                      <p:cBhvr additive="base">
                                        <p:cTn id="61" dur="500" fill="hold"/>
                                        <p:tgtEl>
                                          <p:spTgt spid="230437"/>
                                        </p:tgtEl>
                                        <p:attrNameLst>
                                          <p:attrName>ppt_x</p:attrName>
                                        </p:attrNameLst>
                                      </p:cBhvr>
                                      <p:tavLst>
                                        <p:tav tm="0">
                                          <p:val>
                                            <p:strVal val="#ppt_x"/>
                                          </p:val>
                                        </p:tav>
                                        <p:tav tm="100000">
                                          <p:val>
                                            <p:strVal val="#ppt_x"/>
                                          </p:val>
                                        </p:tav>
                                      </p:tavLst>
                                    </p:anim>
                                    <p:anim calcmode="lin" valueType="num">
                                      <p:cBhvr additive="base">
                                        <p:cTn id="62" dur="500" fill="hold"/>
                                        <p:tgtEl>
                                          <p:spTgt spid="230437"/>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afterGroup">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56"/>
                                        </p:tgtEl>
                                        <p:attrNameLst>
                                          <p:attrName>style.visibility</p:attrName>
                                        </p:attrNameLst>
                                      </p:cBhvr>
                                      <p:to>
                                        <p:strVal val="visible"/>
                                      </p:to>
                                    </p:set>
                                    <p:anim calcmode="lin" valueType="num">
                                      <p:cBhvr additive="base">
                                        <p:cTn id="67" dur="500" fill="hold"/>
                                        <p:tgtEl>
                                          <p:spTgt spid="56"/>
                                        </p:tgtEl>
                                        <p:attrNameLst>
                                          <p:attrName>ppt_x</p:attrName>
                                        </p:attrNameLst>
                                      </p:cBhvr>
                                      <p:tavLst>
                                        <p:tav tm="0">
                                          <p:val>
                                            <p:strVal val="#ppt_x"/>
                                          </p:val>
                                        </p:tav>
                                        <p:tav tm="100000">
                                          <p:val>
                                            <p:strVal val="#ppt_x"/>
                                          </p:val>
                                        </p:tav>
                                      </p:tavLst>
                                    </p:anim>
                                    <p:anim calcmode="lin" valueType="num">
                                      <p:cBhvr additive="base">
                                        <p:cTn id="68" dur="500" fill="hold"/>
                                        <p:tgtEl>
                                          <p:spTgt spid="56"/>
                                        </p:tgtEl>
                                        <p:attrNameLst>
                                          <p:attrName>ppt_y</p:attrName>
                                        </p:attrNameLst>
                                      </p:cBhvr>
                                      <p:tavLst>
                                        <p:tav tm="0">
                                          <p:val>
                                            <p:strVal val="1+#ppt_h/2"/>
                                          </p:val>
                                        </p:tav>
                                        <p:tav tm="100000">
                                          <p:val>
                                            <p:strVal val="#ppt_y"/>
                                          </p:val>
                                        </p:tav>
                                      </p:tavLst>
                                    </p:anim>
                                  </p:childTnLst>
                                </p:cTn>
                              </p:par>
                            </p:childTnLst>
                          </p:cTn>
                        </p:par>
                      </p:childTnLst>
                    </p:cTn>
                  </p:par>
                  <p:par>
                    <p:cTn id="69" fill="hold" nodeType="clickPar">
                      <p:stCondLst>
                        <p:cond delay="indefinite"/>
                      </p:stCondLst>
                      <p:childTnLst>
                        <p:par>
                          <p:cTn id="70" fill="hold" nodeType="afterGroup">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57"/>
                                        </p:tgtEl>
                                        <p:attrNameLst>
                                          <p:attrName>style.visibility</p:attrName>
                                        </p:attrNameLst>
                                      </p:cBhvr>
                                      <p:to>
                                        <p:strVal val="visible"/>
                                      </p:to>
                                    </p:set>
                                    <p:anim calcmode="lin" valueType="num">
                                      <p:cBhvr additive="base">
                                        <p:cTn id="73" dur="500" fill="hold"/>
                                        <p:tgtEl>
                                          <p:spTgt spid="57"/>
                                        </p:tgtEl>
                                        <p:attrNameLst>
                                          <p:attrName>ppt_x</p:attrName>
                                        </p:attrNameLst>
                                      </p:cBhvr>
                                      <p:tavLst>
                                        <p:tav tm="0">
                                          <p:val>
                                            <p:strVal val="#ppt_x"/>
                                          </p:val>
                                        </p:tav>
                                        <p:tav tm="100000">
                                          <p:val>
                                            <p:strVal val="#ppt_x"/>
                                          </p:val>
                                        </p:tav>
                                      </p:tavLst>
                                    </p:anim>
                                    <p:anim calcmode="lin" valueType="num">
                                      <p:cBhvr additive="base">
                                        <p:cTn id="74" dur="500" fill="hold"/>
                                        <p:tgtEl>
                                          <p:spTgt spid="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0417" grpId="0"/>
      <p:bldP spid="230428" grpId="0"/>
      <p:bldP spid="230435" grpId="0"/>
      <p:bldP spid="230437" grpId="0"/>
      <p:bldP spid="230438" grpId="0"/>
      <p:bldP spid="230439" grpId="0"/>
      <p:bldP spid="230440" grpId="0"/>
      <p:bldP spid="230443" grpId="0"/>
      <p:bldP spid="48" grpId="0"/>
      <p:bldP spid="56" grpId="0"/>
      <p:bldP spid="57"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矩形 5"/>
          <p:cNvSpPr/>
          <p:nvPr/>
        </p:nvSpPr>
        <p:spPr>
          <a:xfrm>
            <a:off x="648970" y="819150"/>
            <a:ext cx="1169035" cy="565785"/>
          </a:xfrm>
          <a:prstGeom prst="rect">
            <a:avLst/>
          </a:prstGeom>
        </p:spPr>
        <p:txBody>
          <a:bodyPr wrap="square">
            <a:spAutoFit/>
          </a:bodyPr>
          <a:lstStyle/>
          <a:p>
            <a:pPr lvl="0" algn="just">
              <a:lnSpc>
                <a:spcPts val="3700"/>
              </a:lnSpc>
            </a:pPr>
            <a:r>
              <a:rPr lang="zh-CN" altLang="en-US" sz="2800" b="1" kern="100">
                <a:solidFill>
                  <a:srgbClr val="000000"/>
                </a:solidFill>
                <a:latin typeface="Calibri"/>
                <a:ea typeface="宋体" panose="02010600030101010101" pitchFamily="2" charset="-122"/>
                <a:cs typeface="Times New Roman" panose="02020603050405020304" pitchFamily="18" charset="0"/>
              </a:rPr>
              <a:t>背景：</a:t>
            </a:r>
            <a:endParaRPr lang="en-US" altLang="zh-CN" sz="2800" b="1" kern="100">
              <a:solidFill>
                <a:srgbClr val="000000"/>
              </a:solidFill>
              <a:latin typeface="Calibri"/>
              <a:ea typeface="宋体" pitchFamily="2" charset="-122"/>
              <a:cs typeface="Times New Roman" panose="02020603050405020304" pitchFamily="18" charset="0"/>
            </a:endParaRPr>
          </a:p>
        </p:txBody>
      </p:sp>
      <p:sp>
        <p:nvSpPr>
          <p:cNvPr id="7" name="TextBox 6"/>
          <p:cNvSpPr txBox="1"/>
          <p:nvPr/>
        </p:nvSpPr>
        <p:spPr>
          <a:xfrm>
            <a:off x="2187048" y="908902"/>
            <a:ext cx="8461902" cy="461665"/>
          </a:xfrm>
          <a:prstGeom prst="rect">
            <a:avLst/>
          </a:prstGeom>
          <a:noFill/>
        </p:spPr>
        <p:txBody>
          <a:bodyPr wrap="square" rtlCol="0">
            <a:spAutoFit/>
          </a:bodyPr>
          <a:lstStyle/>
          <a:p>
            <a:pPr>
              <a:spcAft>
                <a:spcPts val="1200"/>
              </a:spcAft>
            </a:pPr>
            <a:r>
              <a:rPr lang="zh-CN" altLang="en-US" sz="2400">
                <a:latin typeface="华文中宋" panose="02010600040101010101" pitchFamily="2" charset="-122"/>
                <a:ea typeface="华文中宋" panose="02010600040101010101" pitchFamily="2" charset="-122"/>
              </a:rPr>
              <a:t>资本主义生产资料所有制造成的不平等和贫困问题仍然存在。</a:t>
            </a:r>
            <a:endParaRPr lang="zh-CN" altLang="en-US" sz="2400">
              <a:latin typeface="华文中宋" panose="02010600040101010101" pitchFamily="2" charset="-122"/>
              <a:ea typeface="华文中宋" panose="02010600040101010101" pitchFamily="2" charset="-122"/>
            </a:endParaRPr>
          </a:p>
        </p:txBody>
      </p:sp>
      <p:sp>
        <p:nvSpPr>
          <p:cNvPr id="8" name="矩形 7"/>
          <p:cNvSpPr/>
          <p:nvPr/>
        </p:nvSpPr>
        <p:spPr>
          <a:xfrm>
            <a:off x="2061186" y="1370367"/>
            <a:ext cx="9647523" cy="645160"/>
          </a:xfrm>
          <a:prstGeom prst="rect">
            <a:avLst/>
          </a:prstGeom>
        </p:spPr>
        <p:txBody>
          <a:bodyPr wrap="square">
            <a:spAutoFit/>
          </a:bodyPr>
          <a:lstStyle/>
          <a:p>
            <a:pPr>
              <a:lnSpc>
                <a:spcPct val="150000"/>
              </a:lnSpc>
              <a:spcAft>
                <a:spcPct val="0"/>
              </a:spcAft>
            </a:pPr>
            <a:r>
              <a:rPr lang="zh-CN" altLang="en-US" sz="2400">
                <a:latin typeface="华文中宋" panose="02010600040101010101" pitchFamily="2" charset="-122"/>
                <a:ea typeface="华文中宋" panose="02010600040101010101" pitchFamily="2" charset="-122"/>
                <a:cs typeface="Times New Roman" panose="02020603050405020304" pitchFamily="18" charset="0"/>
              </a:rPr>
              <a:t>（</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1</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a:t>
            </a:r>
            <a:r>
              <a:rPr lang="zh-CN" altLang="zh-CN" sz="2400" b="1" u="sng">
                <a:solidFill>
                  <a:srgbClr val="FF0000"/>
                </a:solidFill>
                <a:latin typeface="华文中宋" panose="02010600040101010101" pitchFamily="2" charset="-122"/>
                <a:ea typeface="华文中宋" panose="02010600040101010101" pitchFamily="2" charset="-122"/>
                <a:cs typeface="Times New Roman" panose="02020603050405020304" pitchFamily="18" charset="0"/>
              </a:rPr>
              <a:t>美国黑人民权运动</a:t>
            </a:r>
            <a:r>
              <a:rPr lang="zh-CN" altLang="en-US" sz="2400" b="1" u="sng">
                <a:solidFill>
                  <a:srgbClr val="FF0000"/>
                </a:solidFill>
                <a:latin typeface="华文中宋" panose="02010600040101010101" pitchFamily="2" charset="-122"/>
                <a:ea typeface="华文中宋" panose="02010600040101010101" pitchFamily="2" charset="-122"/>
                <a:cs typeface="Times New Roman" panose="02020603050405020304" pitchFamily="18" charset="0"/>
              </a:rPr>
              <a:t>：</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反对种族隔离和歧视政策</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，争取平等权利</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a:t>
            </a:r>
            <a:endParaRPr lang="en-US" altLang="zh-CN" sz="2400">
              <a:latin typeface="华文中宋" pitchFamily="2" charset="-122"/>
              <a:ea typeface="华文中宋" pitchFamily="2" charset="-122"/>
              <a:cs typeface="Times New Roman" panose="02020603050405020304" pitchFamily="18" charset="0"/>
            </a:endParaRPr>
          </a:p>
        </p:txBody>
      </p:sp>
      <p:sp>
        <p:nvSpPr>
          <p:cNvPr id="10" name="矩形 9"/>
          <p:cNvSpPr/>
          <p:nvPr/>
        </p:nvSpPr>
        <p:spPr>
          <a:xfrm>
            <a:off x="210397" y="2634198"/>
            <a:ext cx="4199678" cy="4093428"/>
          </a:xfrm>
          <a:prstGeom prst="rect">
            <a:avLst/>
          </a:prstGeom>
          <a:ln w="19050">
            <a:solidFill>
              <a:schemeClr val="accent6">
                <a:lumMod val="50000"/>
              </a:schemeClr>
            </a:solidFill>
          </a:ln>
        </p:spPr>
        <p:txBody>
          <a:bodyPr wrap="square">
            <a:spAutoFit/>
          </a:bodyPr>
          <a:lstStyle/>
          <a:p>
            <a:pPr indent="457200"/>
            <a:r>
              <a:rPr lang="zh-CN" altLang="en-US" sz="2000" b="1">
                <a:solidFill>
                  <a:srgbClr val="0033CC"/>
                </a:solidFill>
                <a:latin typeface="仿宋" panose="02010609060101010101" charset="-122"/>
                <a:ea typeface="仿宋" panose="02010609060101010101" charset="-122"/>
              </a:rPr>
              <a:t>我梦想有一天，这个国家会站立起来，真正实现其信条的真谛：“我们认为这些真理是不言而喻的</a:t>
            </a:r>
            <a:r>
              <a:rPr lang="en-US" altLang="zh-CN" sz="2000" b="1">
                <a:solidFill>
                  <a:srgbClr val="0033CC"/>
                </a:solidFill>
                <a:latin typeface="仿宋" panose="02010609060101010101" charset="-122"/>
                <a:ea typeface="仿宋" panose="02010609060101010101" charset="-122"/>
              </a:rPr>
              <a:t>——</a:t>
            </a:r>
            <a:r>
              <a:rPr lang="zh-CN" altLang="en-US" sz="2000" b="1">
                <a:solidFill>
                  <a:srgbClr val="0033CC"/>
                </a:solidFill>
                <a:latin typeface="仿宋" panose="02010609060101010101" charset="-122"/>
                <a:ea typeface="仿宋" panose="02010609060101010101" charset="-122"/>
              </a:rPr>
              <a:t>人人生而平等。” </a:t>
            </a:r>
            <a:endParaRPr lang="en-US" altLang="zh-CN" sz="2000" b="1">
              <a:solidFill>
                <a:srgbClr val="0033CC"/>
              </a:solidFill>
              <a:latin typeface="仿宋" panose="02010609060101010101" charset="-122"/>
              <a:ea typeface="仿宋" panose="02010609060101010101" charset="-122"/>
            </a:endParaRPr>
          </a:p>
          <a:p>
            <a:pPr indent="457200"/>
            <a:r>
              <a:rPr lang="zh-CN" altLang="en-US" sz="2000" b="1">
                <a:solidFill>
                  <a:srgbClr val="0033CC"/>
                </a:solidFill>
                <a:latin typeface="仿宋" panose="02010609060101010101" charset="-122"/>
                <a:ea typeface="仿宋" panose="02010609060101010101" charset="-122"/>
              </a:rPr>
              <a:t>我梦想有一天，在佐治亚的红山上，昔日奴隶的儿子将能够和昔日奴隶主的儿子坐在一起，共叙兄弟情谊。</a:t>
            </a:r>
            <a:endParaRPr lang="en-US" altLang="zh-CN" sz="2000" b="1">
              <a:solidFill>
                <a:srgbClr val="0033CC"/>
              </a:solidFill>
              <a:latin typeface="仿宋" panose="02010609060101010101" charset="-122"/>
              <a:ea typeface="仿宋" panose="02010609060101010101" charset="-122"/>
            </a:endParaRPr>
          </a:p>
          <a:p>
            <a:pPr indent="457200"/>
            <a:r>
              <a:rPr lang="en-US" altLang="zh-CN" sz="2000" b="1">
                <a:solidFill>
                  <a:srgbClr val="0033CC"/>
                </a:solidFill>
                <a:latin typeface="仿宋" panose="02010609060101010101" charset="-122"/>
                <a:ea typeface="仿宋" panose="02010609060101010101" charset="-122"/>
              </a:rPr>
              <a:t>……</a:t>
            </a:r>
            <a:endParaRPr lang="en-US" altLang="zh-CN" sz="2000" b="1">
              <a:solidFill>
                <a:srgbClr val="0033CC"/>
              </a:solidFill>
              <a:latin typeface="仿宋" panose="02010609060101010101" charset="-122"/>
              <a:ea typeface="仿宋" panose="02010609060101010101" charset="-122"/>
            </a:endParaRPr>
          </a:p>
          <a:p>
            <a:pPr indent="457200"/>
            <a:r>
              <a:rPr lang="zh-CN" altLang="en-US" sz="2000" b="1">
                <a:solidFill>
                  <a:srgbClr val="0033CC"/>
                </a:solidFill>
                <a:latin typeface="仿宋" panose="02010609060101010101" charset="-122"/>
                <a:ea typeface="仿宋" panose="02010609060101010101" charset="-122"/>
              </a:rPr>
              <a:t>我梦想有一天，我的四个孩子将在一个不是以他们的肤色，而是以他们的品格优劣来评价他们的国度里生活。</a:t>
            </a:r>
            <a:endParaRPr lang="zh-CN" altLang="en-US" sz="2000" b="1">
              <a:solidFill>
                <a:srgbClr val="0033CC"/>
              </a:solidFill>
              <a:latin typeface="仿宋" panose="02010609060101010101" charset="-122"/>
              <a:ea typeface="仿宋" panose="02010609060101010101" charset="-122"/>
            </a:endParaRPr>
          </a:p>
        </p:txBody>
      </p:sp>
      <p:sp>
        <p:nvSpPr>
          <p:cNvPr id="14" name="矩形 13"/>
          <p:cNvSpPr/>
          <p:nvPr/>
        </p:nvSpPr>
        <p:spPr>
          <a:xfrm>
            <a:off x="648970" y="1464310"/>
            <a:ext cx="1015365" cy="565785"/>
          </a:xfrm>
          <a:prstGeom prst="rect">
            <a:avLst/>
          </a:prstGeom>
        </p:spPr>
        <p:txBody>
          <a:bodyPr wrap="square">
            <a:spAutoFit/>
          </a:bodyPr>
          <a:lstStyle/>
          <a:p>
            <a:pPr lvl="0" algn="just">
              <a:lnSpc>
                <a:spcPts val="3700"/>
              </a:lnSpc>
            </a:pPr>
            <a:r>
              <a:rPr lang="zh-CN" altLang="en-US" sz="2800" b="1" kern="100">
                <a:solidFill>
                  <a:srgbClr val="000000"/>
                </a:solidFill>
                <a:latin typeface="Calibri"/>
                <a:ea typeface="宋体" panose="02010600030101010101" pitchFamily="2" charset="-122"/>
                <a:cs typeface="Times New Roman" panose="02020603050405020304" pitchFamily="18" charset="0"/>
              </a:rPr>
              <a:t>表现：</a:t>
            </a:r>
            <a:endParaRPr lang="en-US" altLang="zh-CN" sz="2800" b="1" kern="100">
              <a:solidFill>
                <a:srgbClr val="000000"/>
              </a:solidFill>
              <a:latin typeface="Calibri"/>
              <a:ea typeface="宋体" panose="02010600030101010101" pitchFamily="2" charset="-122"/>
              <a:cs typeface="Times New Roman" panose="02020603050405020304" pitchFamily="18" charset="0"/>
            </a:endParaRPr>
          </a:p>
        </p:txBody>
      </p:sp>
      <p:sp>
        <p:nvSpPr>
          <p:cNvPr id="15" name="矩形 14"/>
          <p:cNvSpPr/>
          <p:nvPr/>
        </p:nvSpPr>
        <p:spPr>
          <a:xfrm>
            <a:off x="1011799" y="1931550"/>
            <a:ext cx="9647523" cy="580928"/>
          </a:xfrm>
          <a:prstGeom prst="rect">
            <a:avLst/>
          </a:prstGeom>
        </p:spPr>
        <p:txBody>
          <a:bodyPr wrap="square">
            <a:spAutoFit/>
          </a:bodyPr>
          <a:lstStyle/>
          <a:p>
            <a:pPr>
              <a:lnSpc>
                <a:spcPct val="150000"/>
              </a:lnSpc>
              <a:spcAft>
                <a:spcPct val="0"/>
              </a:spcAft>
            </a:pPr>
            <a:r>
              <a:rPr lang="zh-CN" altLang="en-US" sz="2400">
                <a:latin typeface="华文中宋" panose="02010600040101010101" pitchFamily="2" charset="-122"/>
                <a:ea typeface="华文中宋" panose="02010600040101010101" pitchFamily="2" charset="-122"/>
                <a:cs typeface="Times New Roman" panose="02020603050405020304" pitchFamily="18" charset="0"/>
              </a:rPr>
              <a:t>结果：迫使美国国会通过民权法案，宣布种族隔离和歧视政策为非法。</a:t>
            </a:r>
            <a:endParaRPr lang="en-US" altLang="zh-CN" sz="2400">
              <a:latin typeface="华文中宋" panose="02010600040101010101" pitchFamily="2" charset="-122"/>
              <a:ea typeface="华文中宋" panose="02010600040101010101" pitchFamily="2" charset="-122"/>
              <a:cs typeface="Times New Roman" panose="02020603050405020304" pitchFamily="18" charset="0"/>
            </a:endParaRPr>
          </a:p>
        </p:txBody>
      </p:sp>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32031" y="2657155"/>
            <a:ext cx="3335758" cy="3321788"/>
          </a:xfrm>
          <a:prstGeom prst="rect">
            <a:avLst/>
          </a:prstGeom>
        </p:spPr>
      </p:pic>
      <p:sp>
        <p:nvSpPr>
          <p:cNvPr id="5" name="文本框 4"/>
          <p:cNvSpPr txBox="1"/>
          <p:nvPr/>
        </p:nvSpPr>
        <p:spPr>
          <a:xfrm>
            <a:off x="8595995" y="5978800"/>
            <a:ext cx="3407248" cy="923330"/>
          </a:xfrm>
          <a:prstGeom prst="rect">
            <a:avLst/>
          </a:prstGeom>
          <a:noFill/>
        </p:spPr>
        <p:txBody>
          <a:bodyPr wrap="square" rtlCol="0">
            <a:spAutoFit/>
          </a:bodyPr>
          <a:lstStyle/>
          <a:p>
            <a:r>
              <a:rPr lang="en-US" altLang="zh-CN"/>
              <a:t>2008</a:t>
            </a:r>
            <a:r>
              <a:rPr lang="zh-CN" altLang="en-US"/>
              <a:t>年，</a:t>
            </a:r>
            <a:r>
              <a:rPr lang="en-US" altLang="zh-CN"/>
              <a:t>47</a:t>
            </a:r>
            <a:r>
              <a:rPr lang="zh-CN" altLang="en-US"/>
              <a:t>岁的奥巴马当选为第</a:t>
            </a:r>
            <a:r>
              <a:rPr lang="en-US" altLang="zh-CN"/>
              <a:t>44</a:t>
            </a:r>
            <a:r>
              <a:rPr lang="zh-CN" altLang="en-US"/>
              <a:t>任美国总统，他是美国历史上第一位非裔美国人总统。</a:t>
            </a:r>
            <a:endParaRPr lang="zh-CN" altLang="en-US"/>
          </a:p>
        </p:txBody>
      </p:sp>
      <p:sp>
        <p:nvSpPr>
          <p:cNvPr id="2" name="矩形 1"/>
          <p:cNvSpPr/>
          <p:nvPr/>
        </p:nvSpPr>
        <p:spPr>
          <a:xfrm>
            <a:off x="0" y="118110"/>
            <a:ext cx="3774440" cy="521970"/>
          </a:xfrm>
          <a:prstGeom prst="rect">
            <a:avLst/>
          </a:prstGeom>
          <a:solidFill>
            <a:srgbClr val="FFFF00"/>
          </a:solidFill>
        </p:spPr>
        <p:txBody>
          <a:bodyPr wrap="square">
            <a:spAutoFit/>
          </a:bodyPr>
          <a:lstStyle/>
          <a:p>
            <a:pPr lvl="0"/>
            <a:r>
              <a:rPr lang="zh-CN" altLang="zh-CN" sz="2800" b="1">
                <a:solidFill>
                  <a:srgbClr val="FF0000"/>
                </a:solidFill>
                <a:latin typeface="楷体" panose="02010609060101010101" charset="-122"/>
                <a:ea typeface="楷体" panose="02010609060101010101" charset="-122"/>
                <a:cs typeface="黑体" panose="02010609060101010101" charset="-122"/>
              </a:rPr>
              <a:t>（二）社会运动的兴起</a:t>
            </a:r>
            <a:endParaRPr lang="zh-CN" altLang="zh-CN" sz="2800" b="1">
              <a:solidFill>
                <a:srgbClr val="FF0000"/>
              </a:solidFill>
              <a:latin typeface="楷体" panose="02010609060101010101" charset="-122"/>
              <a:ea typeface="楷体" panose="02010609060101010101" charset="-122"/>
              <a:cs typeface="黑体" panose="02010609060101010101" charset="-122"/>
            </a:endParaRPr>
          </a:p>
        </p:txBody>
      </p:sp>
      <p:pic>
        <p:nvPicPr>
          <p:cNvPr id="11" name="图片 10"/>
          <p:cNvPicPr>
            <a:picLocks noChangeAspect="1"/>
          </p:cNvPicPr>
          <p:nvPr/>
        </p:nvPicPr>
        <p:blipFill>
          <a:blip r:embed="rId3"/>
          <a:stretch>
            <a:fillRect/>
          </a:stretch>
        </p:blipFill>
        <p:spPr>
          <a:xfrm>
            <a:off x="1818005" y="0"/>
            <a:ext cx="2476500" cy="6877050"/>
          </a:xfrm>
          <a:prstGeom prst="rect">
            <a:avLst/>
          </a:prstGeom>
        </p:spPr>
      </p:pic>
      <p:pic>
        <p:nvPicPr>
          <p:cNvPr id="12" name="图片 11"/>
          <p:cNvPicPr>
            <a:picLocks noChangeAspect="1"/>
          </p:cNvPicPr>
          <p:nvPr/>
        </p:nvPicPr>
        <p:blipFill>
          <a:blip r:embed="rId4"/>
          <a:stretch>
            <a:fillRect/>
          </a:stretch>
        </p:blipFill>
        <p:spPr>
          <a:xfrm>
            <a:off x="4166870" y="1438275"/>
            <a:ext cx="4429125" cy="54387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3" presetClass="entr" presetSubtype="1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blinds(horizontal)">
                                      <p:cBhvr>
                                        <p:cTn id="11" dur="500"/>
                                        <p:tgtEl>
                                          <p:spTgt spid="11"/>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3" presetClass="exit" presetSubtype="10" fill="hold" nodeType="clickEffect">
                                  <p:stCondLst>
                                    <p:cond delay="0"/>
                                  </p:stCondLst>
                                  <p:childTnLst>
                                    <p:animEffect transition="out" filter="blinds(horizontal)">
                                      <p:cBhvr>
                                        <p:cTn id="15" dur="500"/>
                                        <p:tgtEl>
                                          <p:spTgt spid="11"/>
                                        </p:tgtEl>
                                      </p:cBhvr>
                                    </p:animEffect>
                                    <p:set>
                                      <p:cBhvr>
                                        <p:cTn id="16" dur="1" fill="hold">
                                          <p:stCondLst>
                                            <p:cond delay="499"/>
                                          </p:stCondLst>
                                        </p:cTn>
                                        <p:tgtEl>
                                          <p:spTgt spid="11"/>
                                        </p:tgtEl>
                                        <p:attrNameLst>
                                          <p:attrName>style.visibility</p:attrName>
                                        </p:attrNameLst>
                                      </p:cBhvr>
                                      <p:to>
                                        <p:strVal val="hidden"/>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3" presetClass="entr" presetSubtype="10"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blinds(horizontal)">
                                      <p:cBhvr>
                                        <p:cTn id="21" dur="500"/>
                                        <p:tgtEl>
                                          <p:spTgt spid="12"/>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3" presetClass="exit" presetSubtype="10" fill="hold" nodeType="clickEffect">
                                  <p:stCondLst>
                                    <p:cond delay="0"/>
                                  </p:stCondLst>
                                  <p:childTnLst>
                                    <p:animEffect transition="out" filter="blinds(horizontal)">
                                      <p:cBhvr>
                                        <p:cTn id="25" dur="500"/>
                                        <p:tgtEl>
                                          <p:spTgt spid="12"/>
                                        </p:tgtEl>
                                      </p:cBhvr>
                                    </p:animEffect>
                                    <p:set>
                                      <p:cBhvr>
                                        <p:cTn id="26" dur="1" fill="hold">
                                          <p:stCondLst>
                                            <p:cond delay="499"/>
                                          </p:stCondLst>
                                        </p:cTn>
                                        <p:tgtEl>
                                          <p:spTgt spid="12"/>
                                        </p:tgtEl>
                                        <p:attrNameLst>
                                          <p:attrName>style.visibility</p:attrName>
                                        </p:attrNameLst>
                                      </p:cBhvr>
                                      <p:to>
                                        <p:strVal val="hidden"/>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after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afterGroup">
                            <p:stCondLst>
                              <p:cond delay="0"/>
                            </p:stCondLst>
                            <p:childTnLst>
                              <p:par>
                                <p:cTn id="39" presetID="1" presetClass="entr" presetSubtype="0" fill="hold" nodeType="clickEffect">
                                  <p:stCondLst>
                                    <p:cond delay="0"/>
                                  </p:stCondLst>
                                  <p:childTnLst>
                                    <p:set>
                                      <p:cBhvr>
                                        <p:cTn id="40" dur="1" fill="hold">
                                          <p:stCondLst>
                                            <p:cond delay="0"/>
                                          </p:stCondLst>
                                        </p:cTn>
                                        <p:tgtEl>
                                          <p:spTgt spid="3"/>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5"/>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blinds(horizontal)">
                                      <p:cBhvr>
                                        <p:cTn id="4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4" grpId="0"/>
      <p:bldP spid="15" grpId="0"/>
      <p:bldP spid="5"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矩形 7"/>
          <p:cNvSpPr/>
          <p:nvPr/>
        </p:nvSpPr>
        <p:spPr>
          <a:xfrm>
            <a:off x="1880092" y="121121"/>
            <a:ext cx="8983487" cy="645160"/>
          </a:xfrm>
          <a:prstGeom prst="rect">
            <a:avLst/>
          </a:prstGeom>
        </p:spPr>
        <p:txBody>
          <a:bodyPr wrap="square">
            <a:spAutoFit/>
          </a:bodyPr>
          <a:lstStyle/>
          <a:p>
            <a:pPr>
              <a:lnSpc>
                <a:spcPct val="150000"/>
              </a:lnSpc>
              <a:spcAft>
                <a:spcPct val="0"/>
              </a:spcAft>
            </a:pPr>
            <a:r>
              <a:rPr lang="zh-CN" altLang="en-US" sz="2400" b="1" u="sng">
                <a:solidFill>
                  <a:srgbClr val="FF0000"/>
                </a:solidFill>
                <a:latin typeface="华文中宋" panose="02010600040101010101" pitchFamily="2" charset="-122"/>
                <a:ea typeface="华文中宋" panose="02010600040101010101" pitchFamily="2" charset="-122"/>
                <a:cs typeface="Times New Roman" panose="02020603050405020304" pitchFamily="18" charset="0"/>
              </a:rPr>
              <a:t>（</a:t>
            </a:r>
            <a:r>
              <a:rPr lang="en-US" altLang="zh-CN" sz="2400" b="1" u="sng">
                <a:solidFill>
                  <a:srgbClr val="FF0000"/>
                </a:solidFill>
                <a:latin typeface="华文中宋" panose="02010600040101010101" pitchFamily="2" charset="-122"/>
                <a:ea typeface="华文中宋" panose="02010600040101010101" pitchFamily="2" charset="-122"/>
                <a:cs typeface="Times New Roman" panose="02020603050405020304" pitchFamily="18" charset="0"/>
              </a:rPr>
              <a:t>2</a:t>
            </a:r>
            <a:r>
              <a:rPr lang="zh-CN" altLang="en-US" sz="2400" b="1" u="sng">
                <a:solidFill>
                  <a:srgbClr val="FF0000"/>
                </a:solidFill>
                <a:latin typeface="华文中宋" panose="02010600040101010101" pitchFamily="2" charset="-122"/>
                <a:ea typeface="华文中宋" panose="02010600040101010101" pitchFamily="2" charset="-122"/>
                <a:cs typeface="Times New Roman" panose="02020603050405020304" pitchFamily="18" charset="0"/>
              </a:rPr>
              <a:t>）</a:t>
            </a:r>
            <a:r>
              <a:rPr lang="zh-CN" altLang="zh-CN" sz="2400" b="1" u="sng">
                <a:solidFill>
                  <a:srgbClr val="FF0000"/>
                </a:solidFill>
                <a:latin typeface="华文中宋" panose="02010600040101010101" pitchFamily="2" charset="-122"/>
                <a:ea typeface="华文中宋" panose="02010600040101010101" pitchFamily="2" charset="-122"/>
                <a:cs typeface="Times New Roman" panose="02020603050405020304" pitchFamily="18" charset="0"/>
              </a:rPr>
              <a:t>妇女运动</a:t>
            </a:r>
            <a:r>
              <a:rPr lang="en-US" altLang="zh-CN" sz="2400" b="1" u="sng">
                <a:solidFill>
                  <a:srgbClr val="FF0000"/>
                </a:solidFill>
                <a:latin typeface="华文中宋" panose="02010600040101010101" pitchFamily="2" charset="-122"/>
                <a:ea typeface="华文中宋" panose="02010600040101010101" pitchFamily="2" charset="-122"/>
                <a:cs typeface="Times New Roman" panose="02020603050405020304" pitchFamily="18" charset="0"/>
              </a:rPr>
              <a:t>;</a:t>
            </a:r>
            <a:r>
              <a:rPr lang="zh-CN" altLang="zh-CN" sz="2400">
                <a:solidFill>
                  <a:srgbClr val="000000"/>
                </a:solidFill>
                <a:latin typeface="华文中宋" panose="02010600040101010101" pitchFamily="2" charset="-122"/>
                <a:ea typeface="华文中宋" panose="02010600040101010101" pitchFamily="2" charset="-122"/>
                <a:cs typeface="Times New Roman" panose="02020603050405020304" pitchFamily="18" charset="0"/>
              </a:rPr>
              <a:t>争取妇女与男子平等的</a:t>
            </a:r>
            <a:r>
              <a:rPr lang="zh-CN" altLang="en-US" sz="2400">
                <a:solidFill>
                  <a:srgbClr val="000000"/>
                </a:solidFill>
                <a:latin typeface="华文中宋" panose="02010600040101010101" pitchFamily="2" charset="-122"/>
                <a:ea typeface="华文中宋" panose="02010600040101010101" pitchFamily="2" charset="-122"/>
                <a:cs typeface="Times New Roman" panose="02020603050405020304" pitchFamily="18" charset="0"/>
              </a:rPr>
              <a:t>政治、经济、社会</a:t>
            </a:r>
            <a:r>
              <a:rPr lang="zh-CN" altLang="zh-CN" sz="2400">
                <a:solidFill>
                  <a:srgbClr val="000000"/>
                </a:solidFill>
                <a:latin typeface="华文中宋" panose="02010600040101010101" pitchFamily="2" charset="-122"/>
                <a:ea typeface="华文中宋" panose="02010600040101010101" pitchFamily="2" charset="-122"/>
                <a:cs typeface="Times New Roman" panose="02020603050405020304" pitchFamily="18" charset="0"/>
              </a:rPr>
              <a:t>权利。</a:t>
            </a:r>
            <a:endParaRPr lang="en-US" altLang="zh-CN" sz="2400">
              <a:solidFill>
                <a:srgbClr val="000000"/>
              </a:solidFill>
              <a:latin typeface="华文中宋" pitchFamily="2" charset="-122"/>
              <a:ea typeface="华文中宋" pitchFamily="2" charset="-122"/>
              <a:cs typeface="Times New Roman" panose="02020603050405020304" pitchFamily="18" charset="0"/>
            </a:endParaRPr>
          </a:p>
        </p:txBody>
      </p:sp>
      <p:sp>
        <p:nvSpPr>
          <p:cNvPr id="14" name="矩形 13"/>
          <p:cNvSpPr/>
          <p:nvPr/>
        </p:nvSpPr>
        <p:spPr>
          <a:xfrm>
            <a:off x="283899" y="350997"/>
            <a:ext cx="3454010" cy="565785"/>
          </a:xfrm>
          <a:prstGeom prst="rect">
            <a:avLst/>
          </a:prstGeom>
        </p:spPr>
        <p:txBody>
          <a:bodyPr wrap="square">
            <a:spAutoFit/>
          </a:bodyPr>
          <a:lstStyle/>
          <a:p>
            <a:pPr lvl="0" algn="just">
              <a:lnSpc>
                <a:spcPts val="3700"/>
              </a:lnSpc>
            </a:pPr>
            <a:r>
              <a:rPr lang="zh-CN" altLang="en-US" sz="2800" b="1" kern="100">
                <a:solidFill>
                  <a:srgbClr val="000000"/>
                </a:solidFill>
                <a:latin typeface="Calibri"/>
                <a:ea typeface="宋体" panose="02010600030101010101" pitchFamily="2" charset="-122"/>
                <a:cs typeface="Times New Roman" panose="02020603050405020304" pitchFamily="18" charset="0"/>
              </a:rPr>
              <a:t>表现：</a:t>
            </a:r>
            <a:endParaRPr lang="en-US" altLang="zh-CN" sz="2800" b="1" kern="100">
              <a:solidFill>
                <a:srgbClr val="000000"/>
              </a:solidFill>
              <a:latin typeface="Calibri"/>
              <a:ea typeface="宋体" panose="02010600030101010101" pitchFamily="2" charset="-122"/>
              <a:cs typeface="Times New Roman" panose="02020603050405020304" pitchFamily="18" charset="0"/>
            </a:endParaRPr>
          </a:p>
        </p:txBody>
      </p:sp>
      <p:sp>
        <p:nvSpPr>
          <p:cNvPr id="15" name="矩形 14"/>
          <p:cNvSpPr/>
          <p:nvPr/>
        </p:nvSpPr>
        <p:spPr>
          <a:xfrm>
            <a:off x="284534" y="1040973"/>
            <a:ext cx="11623870" cy="492388"/>
          </a:xfrm>
          <a:prstGeom prst="rect">
            <a:avLst/>
          </a:prstGeom>
        </p:spPr>
        <p:txBody>
          <a:bodyPr wrap="square" lIns="121867" tIns="60933" rIns="121867" bIns="60933">
            <a:spAutoFit/>
          </a:bodyPr>
          <a:lstStyle/>
          <a:p>
            <a:r>
              <a:rPr lang="zh-CN" altLang="en-US" sz="2400">
                <a:latin typeface="华文中宋" panose="02010600040101010101" pitchFamily="2" charset="-122"/>
                <a:ea typeface="华文中宋" panose="02010600040101010101" pitchFamily="2" charset="-122"/>
              </a:rPr>
              <a:t>原因：资本主义国家对妇女的歧视长期存在；战后妇女在经济生活中发挥着重要作用</a:t>
            </a:r>
            <a:endParaRPr lang="zh-CN" altLang="en-US" sz="2400">
              <a:latin typeface="华文中宋" panose="02010600040101010101" pitchFamily="2" charset="-122"/>
              <a:ea typeface="华文中宋" panose="02010600040101010101" pitchFamily="2" charset="-122"/>
            </a:endParaRPr>
          </a:p>
        </p:txBody>
      </p:sp>
      <p:sp>
        <p:nvSpPr>
          <p:cNvPr id="17" name="矩形 16"/>
          <p:cNvSpPr/>
          <p:nvPr/>
        </p:nvSpPr>
        <p:spPr>
          <a:xfrm>
            <a:off x="284700" y="1652741"/>
            <a:ext cx="11623870" cy="861720"/>
          </a:xfrm>
          <a:prstGeom prst="rect">
            <a:avLst/>
          </a:prstGeom>
        </p:spPr>
        <p:txBody>
          <a:bodyPr wrap="square" lIns="121867" tIns="60933" rIns="121867" bIns="60933">
            <a:spAutoFit/>
          </a:bodyPr>
          <a:lstStyle/>
          <a:p>
            <a:r>
              <a:rPr lang="zh-CN" altLang="en-US" sz="2400">
                <a:latin typeface="华文中宋" panose="02010600040101010101" pitchFamily="2" charset="-122"/>
                <a:ea typeface="华文中宋" panose="02010600040101010101" pitchFamily="2" charset="-122"/>
              </a:rPr>
              <a:t>结果：大多数国家的妇女获得了选举权和被选举权；一些国家建立了维护妇女权益的机构。</a:t>
            </a:r>
            <a:endParaRPr lang="zh-CN" altLang="en-US" sz="2400">
              <a:latin typeface="华文中宋" panose="02010600040101010101" pitchFamily="2" charset="-122"/>
              <a:ea typeface="华文中宋" panose="02010600040101010101" pitchFamily="2" charset="-122"/>
            </a:endParaRPr>
          </a:p>
        </p:txBody>
      </p:sp>
      <p:grpSp>
        <p:nvGrpSpPr>
          <p:cNvPr id="18" name="组合 17"/>
          <p:cNvGrpSpPr/>
          <p:nvPr/>
        </p:nvGrpSpPr>
        <p:grpSpPr>
          <a:xfrm>
            <a:off x="284065" y="2976694"/>
            <a:ext cx="4092575" cy="3595762"/>
            <a:chOff x="267978" y="1955606"/>
            <a:chExt cx="4146813" cy="2349549"/>
          </a:xfrm>
        </p:grpSpPr>
        <p:sp>
          <p:nvSpPr>
            <p:cNvPr id="19" name="矩形 18"/>
            <p:cNvSpPr/>
            <p:nvPr/>
          </p:nvSpPr>
          <p:spPr>
            <a:xfrm>
              <a:off x="1568713" y="1955606"/>
              <a:ext cx="1336325" cy="305255"/>
            </a:xfrm>
            <a:prstGeom prst="rect">
              <a:avLst/>
            </a:prstGeom>
          </p:spPr>
          <p:txBody>
            <a:bodyPr wrap="none">
              <a:spAutoFit/>
            </a:bodyPr>
            <a:lstStyle/>
            <a:p>
              <a:r>
                <a:rPr lang="zh-CN" altLang="en-US" sz="2000" b="1" i="1">
                  <a:latin typeface="等线" panose="02010600030101010101" pitchFamily="2" charset="-122"/>
                  <a:ea typeface="等线" panose="02010600030101010101" pitchFamily="2" charset="-122"/>
                </a:rPr>
                <a:t>平等权利运动</a:t>
              </a:r>
              <a:endParaRPr lang="zh-CN" altLang="en-US" sz="2000" b="1" i="1">
                <a:latin typeface="等线" pitchFamily="2" charset="-122"/>
                <a:ea typeface="等线" panose="02010600030101010101" pitchFamily="2" charset="-122"/>
              </a:endParaRPr>
            </a:p>
          </p:txBody>
        </p:sp>
        <p:sp>
          <p:nvSpPr>
            <p:cNvPr id="20" name="圆角矩形 6"/>
            <p:cNvSpPr/>
            <p:nvPr/>
          </p:nvSpPr>
          <p:spPr>
            <a:xfrm>
              <a:off x="267978" y="2233227"/>
              <a:ext cx="4146813" cy="2071928"/>
            </a:xfrm>
            <a:prstGeom prst="roundRect">
              <a:avLst/>
            </a:prstGeom>
            <a:no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chorCtr="0">
              <a:spAutoFit/>
            </a:bodyPr>
            <a:lstStyle/>
            <a:p>
              <a:pPr lvl="0"/>
              <a:r>
                <a:rPr lang="en-US" altLang="zh-CN" sz="2000">
                  <a:solidFill>
                    <a:srgbClr val="333333"/>
                  </a:solidFill>
                  <a:latin typeface="等线" panose="02010600030101010101" pitchFamily="2" charset="-122"/>
                  <a:ea typeface="等线" panose="02010600030101010101" pitchFamily="2" charset="-122"/>
                </a:rPr>
                <a:t>       </a:t>
              </a:r>
              <a:r>
                <a:rPr lang="en-US" altLang="zh-CN" sz="2000">
                  <a:solidFill>
                    <a:schemeClr val="tx1"/>
                  </a:solidFill>
                  <a:latin typeface="楷体" panose="02010609060101010101" charset="-122"/>
                  <a:ea typeface="楷体" panose="02010609060101010101" charset="-122"/>
                </a:rPr>
                <a:t>1966</a:t>
              </a:r>
              <a:r>
                <a:rPr lang="zh-CN" altLang="en-US" sz="2000">
                  <a:solidFill>
                    <a:schemeClr val="tx1"/>
                  </a:solidFill>
                  <a:latin typeface="楷体" panose="02010609060101010101" charset="-122"/>
                  <a:ea typeface="楷体" panose="02010609060101010101" charset="-122"/>
                </a:rPr>
                <a:t>年</a:t>
              </a:r>
              <a:r>
                <a:rPr lang="en-US" altLang="zh-CN" sz="2000">
                  <a:solidFill>
                    <a:schemeClr val="tx1"/>
                  </a:solidFill>
                  <a:latin typeface="楷体" panose="02010609060101010101" charset="-122"/>
                  <a:ea typeface="楷体" panose="02010609060101010101" charset="-122"/>
                </a:rPr>
                <a:t>10</a:t>
              </a:r>
              <a:r>
                <a:rPr lang="zh-CN" altLang="en-US" sz="2000">
                  <a:solidFill>
                    <a:schemeClr val="tx1"/>
                  </a:solidFill>
                  <a:latin typeface="楷体" panose="02010609060101010101" charset="-122"/>
                  <a:ea typeface="楷体" panose="02010609060101010101" charset="-122"/>
                </a:rPr>
                <a:t>月成立的美国全国妇女组织主要釆取静坐、游行示威、国会立法、揭示现实、全国罢工等温和的方式来争取妇女的平等权利。</a:t>
              </a:r>
              <a:endParaRPr lang="en-US" altLang="zh-CN" sz="2000">
                <a:solidFill>
                  <a:schemeClr val="tx1"/>
                </a:solidFill>
                <a:latin typeface="楷体" panose="02010609060101010101" charset="-122"/>
                <a:ea typeface="楷体" panose="02010609060101010101" charset="-122"/>
              </a:endParaRPr>
            </a:p>
            <a:p>
              <a:pPr lvl="0"/>
              <a:r>
                <a:rPr lang="en-US" altLang="zh-CN" sz="2000">
                  <a:solidFill>
                    <a:schemeClr val="tx1"/>
                  </a:solidFill>
                  <a:latin typeface="楷体" panose="02010609060101010101" charset="-122"/>
                  <a:ea typeface="楷体" panose="02010609060101010101" charset="-122"/>
                </a:rPr>
                <a:t>   </a:t>
              </a:r>
              <a:r>
                <a:rPr lang="zh-CN" altLang="en-US" sz="2000">
                  <a:solidFill>
                    <a:schemeClr val="tx1"/>
                  </a:solidFill>
                  <a:latin typeface="楷体" panose="02010609060101010101" charset="-122"/>
                  <a:ea typeface="楷体" panose="02010609060101010101" charset="-122"/>
                </a:rPr>
                <a:t>成果：国会通过了平等权利宪法修正案；禁止在与联邦政府有关的就业范围内实行种族歧视；妇女应该享有堕胎权。</a:t>
              </a:r>
              <a:endParaRPr lang="zh-CN" altLang="en-US" sz="2000">
                <a:solidFill>
                  <a:schemeClr val="tx1"/>
                </a:solidFill>
                <a:latin typeface="楷体" panose="02010609060101010101" charset="-122"/>
                <a:ea typeface="楷体" panose="02010609060101010101" charset="-122"/>
              </a:endParaRPr>
            </a:p>
          </p:txBody>
        </p:sp>
      </p:grpSp>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38799" y="2760841"/>
            <a:ext cx="3275753" cy="3573284"/>
          </a:xfrm>
          <a:prstGeom prst="rect">
            <a:avLst/>
          </a:prstGeom>
        </p:spPr>
      </p:pic>
      <p:pic>
        <p:nvPicPr>
          <p:cNvPr id="23" name="图片 2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71877" y="2760842"/>
            <a:ext cx="3180503" cy="3573283"/>
          </a:xfrm>
          <a:prstGeom prst="rect">
            <a:avLst/>
          </a:prstGeom>
        </p:spPr>
      </p:pic>
      <p:sp>
        <p:nvSpPr>
          <p:cNvPr id="24" name="文本框 23"/>
          <p:cNvSpPr txBox="1"/>
          <p:nvPr/>
        </p:nvSpPr>
        <p:spPr>
          <a:xfrm>
            <a:off x="8553450" y="6381750"/>
            <a:ext cx="3084655" cy="369332"/>
          </a:xfrm>
          <a:prstGeom prst="rect">
            <a:avLst/>
          </a:prstGeom>
          <a:noFill/>
        </p:spPr>
        <p:txBody>
          <a:bodyPr wrap="square" rtlCol="0">
            <a:spAutoFit/>
          </a:bodyPr>
          <a:lstStyle/>
          <a:p>
            <a:r>
              <a:rPr lang="zh-CN" altLang="en-US"/>
              <a:t>希拉里，第</a:t>
            </a:r>
            <a:r>
              <a:rPr lang="en-US" altLang="zh-CN"/>
              <a:t>67</a:t>
            </a:r>
            <a:r>
              <a:rPr lang="zh-CN" altLang="en-US"/>
              <a:t>任美国国务卿</a:t>
            </a:r>
            <a:endParaRPr lang="zh-CN" altLang="en-US"/>
          </a:p>
        </p:txBody>
      </p:sp>
      <p:sp>
        <p:nvSpPr>
          <p:cNvPr id="25" name="文本框 24"/>
          <p:cNvSpPr txBox="1"/>
          <p:nvPr/>
        </p:nvSpPr>
        <p:spPr>
          <a:xfrm>
            <a:off x="4829897" y="6381750"/>
            <a:ext cx="3084655" cy="369332"/>
          </a:xfrm>
          <a:prstGeom prst="rect">
            <a:avLst/>
          </a:prstGeom>
          <a:noFill/>
        </p:spPr>
        <p:txBody>
          <a:bodyPr wrap="square" rtlCol="0">
            <a:spAutoFit/>
          </a:bodyPr>
          <a:lstStyle/>
          <a:p>
            <a:r>
              <a:rPr lang="zh-CN" altLang="en-US"/>
              <a:t>撒切尔，第</a:t>
            </a:r>
            <a:r>
              <a:rPr lang="en-US" altLang="zh-CN"/>
              <a:t>49</a:t>
            </a:r>
            <a:r>
              <a:rPr lang="zh-CN" altLang="en-US"/>
              <a:t>任英国首相</a:t>
            </a:r>
            <a:endParaRPr lang="zh-CN" altLang="en-US"/>
          </a:p>
        </p:txBody>
      </p:sp>
      <p:grpSp>
        <p:nvGrpSpPr>
          <p:cNvPr id="4" name="组合 3"/>
          <p:cNvGrpSpPr/>
          <p:nvPr/>
        </p:nvGrpSpPr>
        <p:grpSpPr>
          <a:xfrm>
            <a:off x="3177540" y="203835"/>
            <a:ext cx="7734300" cy="2311400"/>
            <a:chOff x="5004" y="321"/>
            <a:chExt cx="12180" cy="3640"/>
          </a:xfrm>
        </p:grpSpPr>
        <p:pic>
          <p:nvPicPr>
            <p:cNvPr id="5" name="图片 4"/>
            <p:cNvPicPr>
              <a:picLocks noChangeAspect="1"/>
            </p:cNvPicPr>
            <p:nvPr/>
          </p:nvPicPr>
          <p:blipFill>
            <a:blip r:embed="rId4"/>
            <a:stretch>
              <a:fillRect/>
            </a:stretch>
          </p:blipFill>
          <p:spPr>
            <a:xfrm>
              <a:off x="5004" y="321"/>
              <a:ext cx="6366" cy="3639"/>
            </a:xfrm>
            <a:prstGeom prst="rect">
              <a:avLst/>
            </a:prstGeom>
          </p:spPr>
        </p:pic>
        <p:pic>
          <p:nvPicPr>
            <p:cNvPr id="2" name="图片 1"/>
            <p:cNvPicPr>
              <a:picLocks noChangeAspect="1"/>
            </p:cNvPicPr>
            <p:nvPr/>
          </p:nvPicPr>
          <p:blipFill>
            <a:blip r:embed="rId5"/>
            <a:srcRect t="1978"/>
            <a:stretch>
              <a:fillRect/>
            </a:stretch>
          </p:blipFill>
          <p:spPr>
            <a:xfrm>
              <a:off x="11370" y="321"/>
              <a:ext cx="5814" cy="3640"/>
            </a:xfrm>
            <a:prstGeom prst="rect">
              <a:avLst/>
            </a:prstGeom>
          </p:spPr>
        </p:pic>
      </p:grpSp>
      <p:pic>
        <p:nvPicPr>
          <p:cNvPr id="12" name="图片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474215" y="-247"/>
            <a:ext cx="2360568" cy="3003798"/>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xit" presetSubtype="10" fill="hold" nodeType="clickEffect">
                                  <p:stCondLst>
                                    <p:cond delay="0"/>
                                  </p:stCondLst>
                                  <p:childTnLst>
                                    <p:animEffect transition="out" filter="blinds(horizontal)">
                                      <p:cBhvr>
                                        <p:cTn id="21" dur="500"/>
                                        <p:tgtEl>
                                          <p:spTgt spid="4"/>
                                        </p:tgtEl>
                                      </p:cBhvr>
                                    </p:animEffect>
                                    <p:set>
                                      <p:cBhvr>
                                        <p:cTn id="22" dur="1" fill="hold">
                                          <p:stCondLst>
                                            <p:cond delay="499"/>
                                          </p:stCondLst>
                                        </p:cTn>
                                        <p:tgtEl>
                                          <p:spTgt spid="4"/>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linds(horizontal)">
                                      <p:cBhvr>
                                        <p:cTn id="27" dur="500"/>
                                        <p:tgtEl>
                                          <p:spTgt spid="12"/>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xit" presetSubtype="10" fill="hold" nodeType="clickEffect">
                                  <p:stCondLst>
                                    <p:cond delay="0"/>
                                  </p:stCondLst>
                                  <p:childTnLst>
                                    <p:animEffect transition="out" filter="blinds(horizontal)">
                                      <p:cBhvr>
                                        <p:cTn id="31" dur="500"/>
                                        <p:tgtEl>
                                          <p:spTgt spid="12"/>
                                        </p:tgtEl>
                                      </p:cBhvr>
                                    </p:animEffect>
                                    <p:set>
                                      <p:cBhvr>
                                        <p:cTn id="32" dur="1" fill="hold">
                                          <p:stCondLst>
                                            <p:cond delay="499"/>
                                          </p:stCondLst>
                                        </p:cTn>
                                        <p:tgtEl>
                                          <p:spTgt spid="12"/>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nodeType="click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ppt_x"/>
                                          </p:val>
                                        </p:tav>
                                        <p:tav tm="100000">
                                          <p:val>
                                            <p:strVal val="#ppt_x"/>
                                          </p:val>
                                        </p:tav>
                                      </p:tavLst>
                                    </p:anim>
                                    <p:anim calcmode="lin" valueType="num">
                                      <p:cBhvr additive="base">
                                        <p:cTn id="3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1" presetClass="entr" presetSubtype="0" fill="hold" nodeType="clickEffect">
                                  <p:stCondLst>
                                    <p:cond delay="0"/>
                                  </p:stCondLst>
                                  <p:childTnLst>
                                    <p:set>
                                      <p:cBhvr>
                                        <p:cTn id="48" dur="1" fill="hold">
                                          <p:stCondLst>
                                            <p:cond delay="0"/>
                                          </p:stCondLst>
                                        </p:cTn>
                                        <p:tgtEl>
                                          <p:spTgt spid="3"/>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5"/>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23"/>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5" grpId="0"/>
      <p:bldP spid="17" grpId="0"/>
      <p:bldP spid="24" grpId="0"/>
      <p:bldP spid="25"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矩形 7"/>
          <p:cNvSpPr/>
          <p:nvPr/>
        </p:nvSpPr>
        <p:spPr>
          <a:xfrm>
            <a:off x="384668" y="239866"/>
            <a:ext cx="4659138" cy="580928"/>
          </a:xfrm>
          <a:prstGeom prst="rect">
            <a:avLst/>
          </a:prstGeom>
        </p:spPr>
        <p:txBody>
          <a:bodyPr wrap="square">
            <a:spAutoFit/>
          </a:bodyPr>
          <a:lstStyle/>
          <a:p>
            <a:pPr>
              <a:lnSpc>
                <a:spcPct val="150000"/>
              </a:lnSpc>
              <a:spcAft>
                <a:spcPct val="0"/>
              </a:spcAft>
            </a:pPr>
            <a:r>
              <a:rPr lang="zh-CN" altLang="en-US" sz="2400">
                <a:solidFill>
                  <a:srgbClr val="000000"/>
                </a:solidFill>
                <a:latin typeface="华文中宋" panose="02010600040101010101" pitchFamily="2" charset="-122"/>
                <a:ea typeface="华文中宋" panose="02010600040101010101" pitchFamily="2" charset="-122"/>
                <a:cs typeface="Times New Roman" panose="02020603050405020304" pitchFamily="18" charset="0"/>
              </a:rPr>
              <a:t>（</a:t>
            </a:r>
            <a:r>
              <a:rPr lang="en-US" altLang="zh-CN" sz="2400">
                <a:solidFill>
                  <a:srgbClr val="000000"/>
                </a:solidFill>
                <a:latin typeface="华文中宋" panose="02010600040101010101" pitchFamily="2" charset="-122"/>
                <a:ea typeface="华文中宋" panose="02010600040101010101" pitchFamily="2" charset="-122"/>
                <a:cs typeface="Times New Roman" panose="02020603050405020304" pitchFamily="18" charset="0"/>
              </a:rPr>
              <a:t>3</a:t>
            </a:r>
            <a:r>
              <a:rPr lang="zh-CN" altLang="en-US" sz="2400">
                <a:solidFill>
                  <a:srgbClr val="000000"/>
                </a:solidFill>
                <a:latin typeface="华文中宋" panose="02010600040101010101" pitchFamily="2" charset="-122"/>
                <a:ea typeface="华文中宋" panose="02010600040101010101" pitchFamily="2" charset="-122"/>
                <a:cs typeface="Times New Roman" panose="02020603050405020304" pitchFamily="18" charset="0"/>
              </a:rPr>
              <a:t>）学生运动，反对越南战争</a:t>
            </a:r>
            <a:r>
              <a:rPr lang="zh-CN" altLang="zh-CN" sz="2400">
                <a:solidFill>
                  <a:srgbClr val="000000"/>
                </a:solidFill>
                <a:latin typeface="华文中宋" panose="02010600040101010101" pitchFamily="2" charset="-122"/>
                <a:ea typeface="华文中宋" panose="02010600040101010101" pitchFamily="2" charset="-122"/>
                <a:cs typeface="Times New Roman" panose="02020603050405020304" pitchFamily="18" charset="0"/>
              </a:rPr>
              <a:t>。</a:t>
            </a:r>
            <a:endParaRPr lang="en-US" altLang="zh-CN" sz="2400">
              <a:solidFill>
                <a:srgbClr val="000000"/>
              </a:solidFill>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16" name="矩形 15"/>
          <p:cNvSpPr/>
          <p:nvPr/>
        </p:nvSpPr>
        <p:spPr>
          <a:xfrm>
            <a:off x="221810" y="1219893"/>
            <a:ext cx="7348166" cy="1231052"/>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lIns="121867" tIns="60933" rIns="121867" bIns="60933">
            <a:spAutoFit/>
          </a:bodyPr>
          <a:lstStyle/>
          <a:p>
            <a:r>
              <a:rPr lang="en-US" altLang="zh-CN" sz="2400">
                <a:solidFill>
                  <a:schemeClr val="tx1"/>
                </a:solidFill>
                <a:latin typeface="楷体" panose="02010609060101010101" charset="-122"/>
                <a:ea typeface="楷体" panose="02010609060101010101" charset="-122"/>
              </a:rPr>
              <a:t>    </a:t>
            </a:r>
            <a:r>
              <a:rPr lang="zh-CN" altLang="en-US" sz="2400">
                <a:solidFill>
                  <a:schemeClr val="tx1"/>
                </a:solidFill>
                <a:latin typeface="华文中宋" panose="02010600040101010101" pitchFamily="2" charset="-122"/>
                <a:ea typeface="华文中宋" panose="02010600040101010101" pitchFamily="2" charset="-122"/>
              </a:rPr>
              <a:t>背景：</a:t>
            </a:r>
            <a:r>
              <a:rPr lang="en-US" altLang="zh-CN" sz="2400">
                <a:solidFill>
                  <a:schemeClr val="tx1"/>
                </a:solidFill>
                <a:latin typeface="华文中宋" panose="02010600040101010101" pitchFamily="2" charset="-122"/>
                <a:ea typeface="华文中宋" panose="02010600040101010101" pitchFamily="2" charset="-122"/>
              </a:rPr>
              <a:t>20</a:t>
            </a:r>
            <a:r>
              <a:rPr lang="zh-CN" altLang="en-US" sz="2400">
                <a:solidFill>
                  <a:schemeClr val="tx1"/>
                </a:solidFill>
                <a:latin typeface="华文中宋" panose="02010600040101010101" pitchFamily="2" charset="-122"/>
                <a:ea typeface="华文中宋" panose="02010600040101010101" pitchFamily="2" charset="-122"/>
              </a:rPr>
              <a:t>世纪</a:t>
            </a:r>
            <a:r>
              <a:rPr lang="en-US" altLang="zh-CN" sz="2400">
                <a:solidFill>
                  <a:schemeClr val="tx1"/>
                </a:solidFill>
                <a:latin typeface="华文中宋" panose="02010600040101010101" pitchFamily="2" charset="-122"/>
                <a:ea typeface="华文中宋" panose="02010600040101010101" pitchFamily="2" charset="-122"/>
              </a:rPr>
              <a:t>60</a:t>
            </a:r>
            <a:r>
              <a:rPr lang="zh-CN" altLang="en-US" sz="2400">
                <a:solidFill>
                  <a:schemeClr val="tx1"/>
                </a:solidFill>
                <a:latin typeface="华文中宋" panose="02010600040101010101" pitchFamily="2" charset="-122"/>
                <a:ea typeface="华文中宋" panose="02010600040101010101" pitchFamily="2" charset="-122"/>
              </a:rPr>
              <a:t>年代， 发达工业社会的各种弊端日益暴露；大学教育存在的各种问题；美苏冷战、种族歧视等国内外问题影响着青年学生。</a:t>
            </a:r>
            <a:endParaRPr lang="zh-CN" altLang="en-US" sz="2400">
              <a:solidFill>
                <a:schemeClr val="tx1"/>
              </a:solidFill>
              <a:latin typeface="华文中宋" pitchFamily="2" charset="-122"/>
              <a:ea typeface="华文中宋" pitchFamily="2" charset="-122"/>
            </a:endParaRPr>
          </a:p>
        </p:txBody>
      </p:sp>
      <p:sp>
        <p:nvSpPr>
          <p:cNvPr id="21" name="矩形 20"/>
          <p:cNvSpPr/>
          <p:nvPr/>
        </p:nvSpPr>
        <p:spPr>
          <a:xfrm>
            <a:off x="7993774" y="239854"/>
            <a:ext cx="4198226" cy="3816375"/>
          </a:xfrm>
          <a:prstGeom prst="rect">
            <a:avLst/>
          </a:prstGeom>
          <a:noFill/>
          <a:ln>
            <a:solidFill>
              <a:schemeClr val="tx1"/>
            </a:solidFill>
          </a:ln>
        </p:spPr>
        <p:style>
          <a:lnRef idx="2">
            <a:schemeClr val="accent1"/>
          </a:lnRef>
          <a:fillRef idx="1">
            <a:schemeClr val="lt1"/>
          </a:fillRef>
          <a:effectRef idx="0">
            <a:schemeClr val="accent1"/>
          </a:effectRef>
          <a:fontRef idx="minor">
            <a:schemeClr val="dk1"/>
          </a:fontRef>
        </p:style>
        <p:txBody>
          <a:bodyPr wrap="square" lIns="121867" tIns="60933" rIns="121867" bIns="60933">
            <a:spAutoFit/>
          </a:bodyPr>
          <a:lstStyle/>
          <a:p>
            <a:r>
              <a:rPr lang="en-US" altLang="zh-CN" sz="2000" b="1">
                <a:latin typeface="楷体" panose="02010609060101010101" charset="-122"/>
                <a:ea typeface="楷体" panose="02010609060101010101" charset="-122"/>
              </a:rPr>
              <a:t>    1961</a:t>
            </a:r>
            <a:r>
              <a:rPr lang="zh-CN" altLang="en-US" sz="2000" b="1">
                <a:latin typeface="楷体" panose="02010609060101010101" charset="-122"/>
                <a:ea typeface="楷体" panose="02010609060101010101" charset="-122"/>
              </a:rPr>
              <a:t>年，美国卷入越南战争后，随着越战的深入，战争的残酷与非正义性，民众反战情绪高涨。</a:t>
            </a:r>
            <a:endParaRPr lang="en-US" altLang="zh-CN" sz="2000" b="1">
              <a:latin typeface="楷体" panose="02010609060101010101" charset="-122"/>
              <a:ea typeface="楷体" panose="02010609060101010101" charset="-122"/>
            </a:endParaRPr>
          </a:p>
          <a:p>
            <a:r>
              <a:rPr lang="en-US" altLang="zh-CN" sz="2000" b="1">
                <a:latin typeface="楷体" panose="02010609060101010101" charset="-122"/>
                <a:ea typeface="楷体" panose="02010609060101010101" charset="-122"/>
              </a:rPr>
              <a:t>    1969</a:t>
            </a:r>
            <a:r>
              <a:rPr lang="zh-CN" altLang="en-US" sz="2000" b="1">
                <a:latin typeface="楷体" panose="02010609060101010101" charset="-122"/>
                <a:ea typeface="楷体" panose="02010609060101010101" charset="-122"/>
              </a:rPr>
              <a:t>年</a:t>
            </a:r>
            <a:r>
              <a:rPr lang="en-US" altLang="zh-CN" sz="2000" b="1">
                <a:latin typeface="楷体" panose="02010609060101010101" charset="-122"/>
                <a:ea typeface="楷体" panose="02010609060101010101" charset="-122"/>
              </a:rPr>
              <a:t>5</a:t>
            </a:r>
            <a:r>
              <a:rPr lang="zh-CN" altLang="en-US" sz="2000" b="1">
                <a:latin typeface="楷体" panose="02010609060101010101" charset="-122"/>
                <a:ea typeface="楷体" panose="02010609060101010101" charset="-122"/>
              </a:rPr>
              <a:t>月</a:t>
            </a:r>
            <a:r>
              <a:rPr lang="en-US" altLang="zh-CN" sz="2000" b="1">
                <a:latin typeface="楷体" panose="02010609060101010101" charset="-122"/>
                <a:ea typeface="楷体" panose="02010609060101010101" charset="-122"/>
              </a:rPr>
              <a:t>22</a:t>
            </a:r>
            <a:r>
              <a:rPr lang="zh-CN" altLang="en-US" sz="2000" b="1">
                <a:latin typeface="楷体" panose="02010609060101010101" charset="-122"/>
                <a:ea typeface="楷体" panose="02010609060101010101" charset="-122"/>
              </a:rPr>
              <a:t>日，美国爆发反越战运动，从纽约到加利福尼亚，学生们占领了大学校园，抗议进行越南战争。</a:t>
            </a:r>
            <a:r>
              <a:rPr lang="en-US" altLang="zh-CN" sz="2000" b="1">
                <a:latin typeface="楷体" panose="02010609060101010101" charset="-122"/>
                <a:ea typeface="楷体" panose="02010609060101010101" charset="-122"/>
              </a:rPr>
              <a:t>1970</a:t>
            </a:r>
            <a:r>
              <a:rPr lang="zh-CN" altLang="en-US" sz="2000" b="1">
                <a:latin typeface="楷体" panose="02010609060101010101" charset="-122"/>
                <a:ea typeface="楷体" panose="02010609060101010101" charset="-122"/>
              </a:rPr>
              <a:t>年</a:t>
            </a:r>
            <a:r>
              <a:rPr lang="en-US" altLang="zh-CN" sz="2000" b="1">
                <a:latin typeface="楷体" panose="02010609060101010101" charset="-122"/>
                <a:ea typeface="楷体" panose="02010609060101010101" charset="-122"/>
              </a:rPr>
              <a:t>5</a:t>
            </a:r>
            <a:r>
              <a:rPr lang="zh-CN" altLang="en-US" sz="2000" b="1">
                <a:latin typeface="楷体" panose="02010609060101010101" charset="-122"/>
                <a:ea typeface="楷体" panose="02010609060101010101" charset="-122"/>
              </a:rPr>
              <a:t>月，美国历史上第一次全国学生总罢课爆发，多所大专院校的师生罢课罢教参加反战运动，</a:t>
            </a:r>
            <a:r>
              <a:rPr lang="en-US" altLang="zh-CN" sz="2000" b="1">
                <a:latin typeface="楷体" panose="02010609060101010101" charset="-122"/>
                <a:ea typeface="楷体" panose="02010609060101010101" charset="-122"/>
              </a:rPr>
              <a:t>10</a:t>
            </a:r>
            <a:r>
              <a:rPr lang="zh-CN" altLang="en-US" sz="2000" b="1">
                <a:latin typeface="楷体" panose="02010609060101010101" charset="-122"/>
                <a:ea typeface="楷体" panose="02010609060101010101" charset="-122"/>
              </a:rPr>
              <a:t>多万学生涌人华盛顿进行抗议。直到</a:t>
            </a:r>
            <a:r>
              <a:rPr lang="en-US" altLang="zh-CN" sz="2000" b="1">
                <a:latin typeface="楷体" panose="02010609060101010101" charset="-122"/>
                <a:ea typeface="楷体" panose="02010609060101010101" charset="-122"/>
              </a:rPr>
              <a:t>1973</a:t>
            </a:r>
            <a:r>
              <a:rPr lang="zh-CN" altLang="en-US" sz="2000" b="1">
                <a:latin typeface="楷体" panose="02010609060101010101" charset="-122"/>
                <a:ea typeface="楷体" panose="02010609060101010101" charset="-122"/>
              </a:rPr>
              <a:t>年美军全部撤出越南，反越战运动最终结束。</a:t>
            </a:r>
            <a:endParaRPr lang="zh-CN" altLang="en-US" sz="2000" b="1">
              <a:latin typeface="楷体" panose="02010609060101010101" charset="-122"/>
              <a:ea typeface="楷体" panose="02010609060101010101" charset="-122"/>
            </a:endParaRPr>
          </a:p>
        </p:txBody>
      </p:sp>
      <p:pic>
        <p:nvPicPr>
          <p:cNvPr id="2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46044" y="2609039"/>
            <a:ext cx="3405358" cy="381637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4" name="组合 13"/>
          <p:cNvGrpSpPr/>
          <p:nvPr/>
        </p:nvGrpSpPr>
        <p:grpSpPr>
          <a:xfrm>
            <a:off x="4198620" y="4192905"/>
            <a:ext cx="7210425" cy="2631440"/>
            <a:chOff x="3917" y="3096"/>
            <a:chExt cx="11355" cy="4144"/>
          </a:xfrm>
        </p:grpSpPr>
        <p:pic>
          <p:nvPicPr>
            <p:cNvPr id="3" name="图片 2"/>
            <p:cNvPicPr>
              <a:picLocks noChangeAspect="1"/>
            </p:cNvPicPr>
            <p:nvPr/>
          </p:nvPicPr>
          <p:blipFill>
            <a:blip r:embed="rId3"/>
            <a:stretch>
              <a:fillRect/>
            </a:stretch>
          </p:blipFill>
          <p:spPr>
            <a:xfrm>
              <a:off x="3917" y="3096"/>
              <a:ext cx="5400" cy="3516"/>
            </a:xfrm>
            <a:prstGeom prst="rect">
              <a:avLst/>
            </a:prstGeom>
            <a:effectLst>
              <a:outerShdw blurRad="50800" dist="38100" dir="2700000" algn="tl" rotWithShape="0">
                <a:prstClr val="black">
                  <a:alpha val="40000"/>
                </a:prstClr>
              </a:outerShdw>
            </a:effectLst>
          </p:spPr>
        </p:pic>
        <p:sp>
          <p:nvSpPr>
            <p:cNvPr id="9" name="文本框 8"/>
            <p:cNvSpPr txBox="1"/>
            <p:nvPr/>
          </p:nvSpPr>
          <p:spPr>
            <a:xfrm>
              <a:off x="4731" y="6612"/>
              <a:ext cx="3772" cy="628"/>
            </a:xfrm>
            <a:prstGeom prst="rect">
              <a:avLst/>
            </a:prstGeom>
            <a:noFill/>
          </p:spPr>
          <p:txBody>
            <a:bodyPr wrap="square" rtlCol="0">
              <a:spAutoFit/>
            </a:bodyPr>
            <a:lstStyle/>
            <a:p>
              <a:pPr algn="ctr"/>
              <a:r>
                <a:rPr lang="zh-CN" sz="2000">
                  <a:solidFill>
                    <a:schemeClr val="tx1"/>
                  </a:solidFill>
                  <a:effectLst/>
                  <a:latin typeface="宋体" panose="02010600030101010101" pitchFamily="2" charset="-122"/>
                  <a:ea typeface="宋体" panose="02010600030101010101" pitchFamily="2" charset="-122"/>
                </a:rPr>
                <a:t>越南战争</a:t>
              </a:r>
              <a:endParaRPr lang="zh-CN" sz="2000">
                <a:solidFill>
                  <a:schemeClr val="tx1"/>
                </a:solidFill>
                <a:effectLst/>
                <a:latin typeface="宋体" pitchFamily="2" charset="-122"/>
                <a:ea typeface="宋体" pitchFamily="2" charset="-122"/>
              </a:endParaRPr>
            </a:p>
          </p:txBody>
        </p:sp>
        <p:pic>
          <p:nvPicPr>
            <p:cNvPr id="7" name="图片 6"/>
            <p:cNvPicPr>
              <a:picLocks noChangeAspect="1"/>
            </p:cNvPicPr>
            <p:nvPr/>
          </p:nvPicPr>
          <p:blipFill>
            <a:blip r:embed="rId4">
              <a:lum bright="-6000" contrast="24000"/>
            </a:blip>
            <a:stretch>
              <a:fillRect/>
            </a:stretch>
          </p:blipFill>
          <p:spPr>
            <a:xfrm>
              <a:off x="9894" y="3097"/>
              <a:ext cx="5378" cy="3515"/>
            </a:xfrm>
            <a:prstGeom prst="rect">
              <a:avLst/>
            </a:prstGeom>
            <a:effectLst>
              <a:outerShdw blurRad="50800" dist="38100" dir="2700000" algn="tl" rotWithShape="0">
                <a:prstClr val="black">
                  <a:alpha val="40000"/>
                </a:prstClr>
              </a:outerShdw>
            </a:effectLst>
          </p:spPr>
        </p:pic>
        <p:sp>
          <p:nvSpPr>
            <p:cNvPr id="13" name="文本框 12"/>
            <p:cNvSpPr txBox="1"/>
            <p:nvPr/>
          </p:nvSpPr>
          <p:spPr>
            <a:xfrm>
              <a:off x="10697" y="6612"/>
              <a:ext cx="3772" cy="628"/>
            </a:xfrm>
            <a:prstGeom prst="rect">
              <a:avLst/>
            </a:prstGeom>
            <a:noFill/>
          </p:spPr>
          <p:txBody>
            <a:bodyPr wrap="square" rtlCol="0">
              <a:spAutoFit/>
            </a:bodyPr>
            <a:lstStyle/>
            <a:p>
              <a:pPr algn="ctr"/>
              <a:r>
                <a:rPr lang="zh-CN" sz="2000">
                  <a:solidFill>
                    <a:schemeClr val="tx1"/>
                  </a:solidFill>
                  <a:effectLst/>
                  <a:latin typeface="宋体" panose="02010600030101010101" pitchFamily="2" charset="-122"/>
                  <a:ea typeface="宋体" panose="02010600030101010101" pitchFamily="2" charset="-122"/>
                </a:rPr>
                <a:t>反越战运动</a:t>
              </a:r>
              <a:endParaRPr lang="zh-CN" sz="2000">
                <a:solidFill>
                  <a:schemeClr val="tx1"/>
                </a:solidFill>
                <a:effectLst/>
                <a:latin typeface="宋体" panose="02010600030101010101" pitchFamily="2" charset="-122"/>
                <a:ea typeface="宋体" panose="02010600030101010101" pitchFamily="2"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fill="hold"/>
                                        <p:tgtEl>
                                          <p:spTgt spid="21"/>
                                        </p:tgtEl>
                                        <p:attrNameLst>
                                          <p:attrName>ppt_x</p:attrName>
                                        </p:attrNameLst>
                                      </p:cBhvr>
                                      <p:tavLst>
                                        <p:tav tm="0">
                                          <p:val>
                                            <p:strVal val="#ppt_x"/>
                                          </p:val>
                                        </p:tav>
                                        <p:tav tm="100000">
                                          <p:val>
                                            <p:strVal val="#ppt_x"/>
                                          </p:val>
                                        </p:tav>
                                      </p:tavLst>
                                    </p:anim>
                                    <p:anim calcmode="lin" valueType="num">
                                      <p:cBhvr additive="base">
                                        <p:cTn id="1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nodeType="clickEffect">
                                  <p:stCondLst>
                                    <p:cond delay="0"/>
                                  </p:stCondLst>
                                  <p:childTnLst>
                                    <p:set>
                                      <p:cBhvr>
                                        <p:cTn id="20"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6" grpId="0"/>
      <p:bldP spid="21"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0" y="-9525"/>
            <a:ext cx="5688330" cy="583565"/>
          </a:xfrm>
          <a:prstGeom prst="rect">
            <a:avLst/>
          </a:prstGeom>
          <a:solidFill>
            <a:srgbClr val="A2F0EF"/>
          </a:solidFill>
        </p:spPr>
        <p:txBody>
          <a:bodyPr wrap="square" rtlCol="0">
            <a:spAutoFit/>
          </a:bodyPr>
          <a:lstStyle/>
          <a:p>
            <a:r>
              <a:rPr lang="zh-CN" altLang="en-US" sz="3200" b="1">
                <a:solidFill>
                  <a:srgbClr val="FF0000"/>
                </a:solidFill>
                <a:latin typeface="楷体" panose="02010609060101010101" charset="-122"/>
                <a:ea typeface="楷体" panose="02010609060101010101" charset="-122"/>
              </a:rPr>
              <a:t>二战后资本主义新变化的表现</a:t>
            </a:r>
            <a:endParaRPr lang="zh-CN" altLang="en-US" sz="3200" b="1">
              <a:solidFill>
                <a:srgbClr val="FF0000"/>
              </a:solidFill>
              <a:latin typeface="楷体" panose="02010609060101010101" charset="-122"/>
              <a:ea typeface="楷体" panose="02010609060101010101" charset="-122"/>
            </a:endParaRPr>
          </a:p>
        </p:txBody>
      </p:sp>
      <p:sp>
        <p:nvSpPr>
          <p:cNvPr id="8" name="Rectangle 5"/>
          <p:cNvSpPr/>
          <p:nvPr/>
        </p:nvSpPr>
        <p:spPr>
          <a:xfrm>
            <a:off x="4086860" y="4890770"/>
            <a:ext cx="3657600" cy="579755"/>
          </a:xfrm>
          <a:prstGeom prst="rect">
            <a:avLst/>
          </a:prstGeom>
          <a:noFill/>
          <a:ln w="9525">
            <a:noFill/>
          </a:ln>
        </p:spPr>
        <p:txBody>
          <a:bodyPr anchor="t"/>
          <a:lstStyle/>
          <a:p>
            <a:pPr defTabSz="914400"/>
            <a:r>
              <a:rPr lang="zh-CN" altLang="en-US" sz="3200" b="1">
                <a:latin typeface="黑体" panose="02010609060101010101" charset="-122"/>
                <a:ea typeface="黑体" panose="02010609060101010101" charset="-122"/>
              </a:rPr>
              <a:t>建立“福利国家”</a:t>
            </a:r>
            <a:endParaRPr lang="zh-CN" altLang="en-US" sz="3200" b="1">
              <a:solidFill>
                <a:srgbClr val="000000"/>
              </a:solidFill>
              <a:effectLst>
                <a:outerShdw blurRad="38100" dist="38100" dir="2700000">
                  <a:srgbClr val="C0C0C0"/>
                </a:outerShdw>
              </a:effectLst>
              <a:latin typeface="Arial" pitchFamily="34" charset="0"/>
            </a:endParaRPr>
          </a:p>
        </p:txBody>
      </p:sp>
      <p:sp>
        <p:nvSpPr>
          <p:cNvPr id="9" name="Rectangle 6"/>
          <p:cNvSpPr/>
          <p:nvPr/>
        </p:nvSpPr>
        <p:spPr>
          <a:xfrm>
            <a:off x="4029075" y="3543935"/>
            <a:ext cx="4982210" cy="579755"/>
          </a:xfrm>
          <a:prstGeom prst="rect">
            <a:avLst/>
          </a:prstGeom>
          <a:noFill/>
          <a:ln w="9525">
            <a:noFill/>
          </a:ln>
        </p:spPr>
        <p:txBody>
          <a:bodyPr anchor="t"/>
          <a:lstStyle/>
          <a:p>
            <a:pPr defTabSz="914400"/>
            <a:r>
              <a:rPr lang="zh-CN" altLang="en-US" sz="3200" b="1">
                <a:latin typeface="黑体" panose="02010609060101010101" charset="-122"/>
                <a:ea typeface="黑体" panose="02010609060101010101" charset="-122"/>
              </a:rPr>
              <a:t>第三产业（服务业）兴起</a:t>
            </a:r>
            <a:endParaRPr lang="zh-CN" altLang="en-US" sz="3200" b="1">
              <a:latin typeface="黑体" charset="-122"/>
              <a:ea typeface="黑体" charset="-122"/>
            </a:endParaRPr>
          </a:p>
        </p:txBody>
      </p:sp>
      <p:sp>
        <p:nvSpPr>
          <p:cNvPr id="10" name="Rectangle 7"/>
          <p:cNvSpPr/>
          <p:nvPr/>
        </p:nvSpPr>
        <p:spPr>
          <a:xfrm>
            <a:off x="3987165" y="1153795"/>
            <a:ext cx="6765925" cy="579755"/>
          </a:xfrm>
          <a:prstGeom prst="rect">
            <a:avLst/>
          </a:prstGeom>
          <a:noFill/>
          <a:ln w="9525">
            <a:noFill/>
          </a:ln>
        </p:spPr>
        <p:txBody>
          <a:bodyPr anchor="t"/>
          <a:lstStyle/>
          <a:p>
            <a:pPr defTabSz="914400"/>
            <a:r>
              <a:rPr lang="zh-CN" altLang="en-US" sz="3200" b="1">
                <a:solidFill>
                  <a:srgbClr val="FF0000"/>
                </a:solidFill>
                <a:effectLst/>
                <a:latin typeface="黑体" panose="02010609060101010101" charset="-122"/>
                <a:ea typeface="黑体" panose="02010609060101010101" charset="-122"/>
                <a:cs typeface="黑体" panose="02010609060101010101" charset="-122"/>
              </a:rPr>
              <a:t>国家宏观调控——国家垄断资本主义</a:t>
            </a:r>
            <a:endParaRPr lang="zh-CN" altLang="en-US" sz="3200" b="1">
              <a:solidFill>
                <a:srgbClr val="FF0000"/>
              </a:solidFill>
              <a:effectLst/>
              <a:latin typeface="黑体" charset="-122"/>
              <a:ea typeface="黑体" charset="-122"/>
              <a:cs typeface="黑体" panose="02010609060101010101" charset="-122"/>
            </a:endParaRPr>
          </a:p>
        </p:txBody>
      </p:sp>
      <p:sp>
        <p:nvSpPr>
          <p:cNvPr id="11" name="Rectangle 8"/>
          <p:cNvSpPr/>
          <p:nvPr/>
        </p:nvSpPr>
        <p:spPr>
          <a:xfrm>
            <a:off x="775335" y="5581650"/>
            <a:ext cx="2895600" cy="579438"/>
          </a:xfrm>
          <a:prstGeom prst="rect">
            <a:avLst/>
          </a:prstGeom>
          <a:noFill/>
          <a:ln w="9525">
            <a:noFill/>
          </a:ln>
        </p:spPr>
        <p:txBody>
          <a:bodyPr anchor="ctr"/>
          <a:lstStyle/>
          <a:p>
            <a:pPr defTabSz="914400"/>
            <a:r>
              <a:rPr lang="zh-CN" altLang="en-US" sz="3200" b="1">
                <a:solidFill>
                  <a:srgbClr val="FF0000"/>
                </a:solidFill>
                <a:effectLst/>
                <a:latin typeface="黑体" panose="02010609060101010101" charset="-122"/>
                <a:ea typeface="黑体" panose="02010609060101010101" charset="-122"/>
                <a:cs typeface="黑体" panose="02010609060101010101" charset="-122"/>
              </a:rPr>
              <a:t>7.社会运动</a:t>
            </a:r>
            <a:endParaRPr lang="zh-CN" altLang="en-US" sz="3200" b="1">
              <a:solidFill>
                <a:srgbClr val="FF0000"/>
              </a:solidFill>
              <a:effectLst>
                <a:outerShdw blurRad="38100" dist="38100" dir="2700000">
                  <a:srgbClr val="C0C0C0"/>
                </a:outerShdw>
              </a:effectLst>
              <a:latin typeface="黑体" charset="-122"/>
            </a:endParaRPr>
          </a:p>
        </p:txBody>
      </p:sp>
      <p:sp>
        <p:nvSpPr>
          <p:cNvPr id="12" name="Rectangle 9"/>
          <p:cNvSpPr/>
          <p:nvPr/>
        </p:nvSpPr>
        <p:spPr>
          <a:xfrm>
            <a:off x="729615" y="3418205"/>
            <a:ext cx="2635250" cy="579438"/>
          </a:xfrm>
          <a:prstGeom prst="rect">
            <a:avLst/>
          </a:prstGeom>
          <a:noFill/>
          <a:ln w="9525">
            <a:noFill/>
          </a:ln>
        </p:spPr>
        <p:txBody>
          <a:bodyPr wrap="none" anchor="ctr"/>
          <a:lstStyle/>
          <a:p>
            <a:pPr defTabSz="914400"/>
            <a:r>
              <a:rPr lang="zh-CN" altLang="en-US" sz="3200" b="1">
                <a:solidFill>
                  <a:srgbClr val="FF0000"/>
                </a:solidFill>
                <a:effectLst/>
                <a:latin typeface="黑体" panose="02010609060101010101" charset="-122"/>
                <a:ea typeface="黑体" panose="02010609060101010101" charset="-122"/>
                <a:cs typeface="黑体" panose="02010609060101010101" charset="-122"/>
              </a:rPr>
              <a:t>4.产业结构</a:t>
            </a:r>
            <a:r>
              <a:rPr lang="zh-CN" altLang="en-US" sz="3200" b="1">
                <a:solidFill>
                  <a:srgbClr val="FF0000"/>
                </a:solidFill>
                <a:effectLst>
                  <a:outerShdw blurRad="38100" dist="38100" dir="2700000">
                    <a:srgbClr val="C0C0C0"/>
                  </a:outerShdw>
                </a:effectLst>
                <a:latin typeface="黑体" panose="02010609060101010101" charset="-122"/>
              </a:rPr>
              <a:t> </a:t>
            </a:r>
            <a:endParaRPr lang="zh-CN" altLang="en-US" sz="3200" b="1">
              <a:solidFill>
                <a:srgbClr val="FF0000"/>
              </a:solidFill>
              <a:effectLst>
                <a:outerShdw blurRad="38100" dist="38100" dir="2700000">
                  <a:srgbClr val="C0C0C0"/>
                </a:outerShdw>
              </a:effectLst>
              <a:latin typeface="黑体" panose="02010609060101010101" charset="-122"/>
            </a:endParaRPr>
          </a:p>
        </p:txBody>
      </p:sp>
      <p:sp>
        <p:nvSpPr>
          <p:cNvPr id="13" name="Rectangle 10"/>
          <p:cNvSpPr/>
          <p:nvPr/>
        </p:nvSpPr>
        <p:spPr>
          <a:xfrm>
            <a:off x="775335" y="4779010"/>
            <a:ext cx="2543175" cy="579438"/>
          </a:xfrm>
          <a:prstGeom prst="rect">
            <a:avLst/>
          </a:prstGeom>
          <a:noFill/>
          <a:ln w="9525">
            <a:noFill/>
          </a:ln>
        </p:spPr>
        <p:txBody>
          <a:bodyPr wrap="none" anchor="ctr"/>
          <a:lstStyle/>
          <a:p>
            <a:pPr defTabSz="914400"/>
            <a:r>
              <a:rPr lang="zh-CN" altLang="en-US" sz="3200" b="1">
                <a:solidFill>
                  <a:srgbClr val="FF0000"/>
                </a:solidFill>
                <a:effectLst/>
                <a:latin typeface="黑体" panose="02010609060101010101" charset="-122"/>
                <a:ea typeface="黑体" panose="02010609060101010101" charset="-122"/>
                <a:cs typeface="黑体" panose="02010609060101010101" charset="-122"/>
              </a:rPr>
              <a:t>6.社会政策 </a:t>
            </a:r>
            <a:endParaRPr lang="zh-CN" altLang="en-US" sz="3200" b="1">
              <a:solidFill>
                <a:srgbClr val="FF0000"/>
              </a:solidFill>
              <a:effectLst>
                <a:outerShdw blurRad="38100" dist="38100" dir="2700000">
                  <a:srgbClr val="C0C0C0"/>
                </a:outerShdw>
              </a:effectLst>
              <a:latin typeface="Arial" pitchFamily="34" charset="0"/>
            </a:endParaRPr>
          </a:p>
        </p:txBody>
      </p:sp>
      <p:sp>
        <p:nvSpPr>
          <p:cNvPr id="14" name="Rectangle 11"/>
          <p:cNvSpPr/>
          <p:nvPr/>
        </p:nvSpPr>
        <p:spPr>
          <a:xfrm>
            <a:off x="518160" y="1153795"/>
            <a:ext cx="2971800" cy="579438"/>
          </a:xfrm>
          <a:prstGeom prst="rect">
            <a:avLst/>
          </a:prstGeom>
          <a:noFill/>
          <a:ln w="9525">
            <a:noFill/>
          </a:ln>
        </p:spPr>
        <p:txBody>
          <a:bodyPr anchor="ctr"/>
          <a:lstStyle/>
          <a:p>
            <a:pPr defTabSz="914400"/>
            <a:r>
              <a:rPr lang="en-US" altLang="zh-CN" sz="3200" b="1">
                <a:solidFill>
                  <a:srgbClr val="FF0000"/>
                </a:solidFill>
                <a:effectLst>
                  <a:outerShdw blurRad="38100" dist="38100" dir="2700000">
                    <a:srgbClr val="C0C0C0"/>
                  </a:outerShdw>
                </a:effectLst>
                <a:latin typeface="黑体" panose="02010609060101010101" charset="-122"/>
              </a:rPr>
              <a:t> </a:t>
            </a:r>
            <a:r>
              <a:rPr lang="en-US" altLang="zh-CN" sz="3200" b="1">
                <a:solidFill>
                  <a:srgbClr val="FF0000"/>
                </a:solidFill>
                <a:effectLst/>
                <a:latin typeface="黑体" panose="02010609060101010101" charset="-122"/>
                <a:ea typeface="黑体" panose="02010609060101010101" charset="-122"/>
                <a:cs typeface="黑体" panose="02010609060101010101" charset="-122"/>
              </a:rPr>
              <a:t>1.</a:t>
            </a:r>
            <a:r>
              <a:rPr lang="zh-CN" altLang="en-US" sz="3200" b="1">
                <a:solidFill>
                  <a:srgbClr val="FF0000"/>
                </a:solidFill>
                <a:effectLst/>
                <a:latin typeface="黑体" panose="02010609060101010101" charset="-122"/>
                <a:ea typeface="黑体" panose="02010609060101010101" charset="-122"/>
                <a:cs typeface="黑体" panose="02010609060101010101" charset="-122"/>
              </a:rPr>
              <a:t>经济政策</a:t>
            </a:r>
            <a:endParaRPr lang="zh-CN" altLang="en-US" sz="3200" b="1">
              <a:solidFill>
                <a:srgbClr val="FF0000"/>
              </a:solidFill>
              <a:effectLst/>
              <a:latin typeface="黑体" panose="02010609060101010101" charset="-122"/>
              <a:ea typeface="黑体" panose="02010609060101010101" charset="-122"/>
              <a:cs typeface="黑体" panose="02010609060101010101" charset="-122"/>
            </a:endParaRPr>
          </a:p>
        </p:txBody>
      </p:sp>
      <p:sp>
        <p:nvSpPr>
          <p:cNvPr id="16" name="Rectangle 12"/>
          <p:cNvSpPr/>
          <p:nvPr/>
        </p:nvSpPr>
        <p:spPr>
          <a:xfrm>
            <a:off x="4037330" y="5582285"/>
            <a:ext cx="7666355" cy="579120"/>
          </a:xfrm>
          <a:prstGeom prst="rect">
            <a:avLst/>
          </a:prstGeom>
          <a:noFill/>
          <a:ln w="9525">
            <a:noFill/>
          </a:ln>
        </p:spPr>
        <p:txBody>
          <a:bodyPr anchor="t"/>
          <a:lstStyle/>
          <a:p>
            <a:pPr defTabSz="914400"/>
            <a:r>
              <a:rPr lang="zh-CN" altLang="en-US" sz="3200" b="1">
                <a:latin typeface="黑体" panose="02010609060101010101" charset="-122"/>
                <a:ea typeface="黑体" panose="02010609060101010101" charset="-122"/>
              </a:rPr>
              <a:t>黑人民权运动、妇女解放运动、反战运动</a:t>
            </a:r>
            <a:endParaRPr lang="zh-CN" altLang="en-US" sz="3200" b="1">
              <a:latin typeface="黑体" panose="02010609060101010101" charset="-122"/>
              <a:ea typeface="黑体" panose="02010609060101010101" charset="-122"/>
            </a:endParaRPr>
          </a:p>
        </p:txBody>
      </p:sp>
      <p:sp>
        <p:nvSpPr>
          <p:cNvPr id="17" name="Rectangle 11"/>
          <p:cNvSpPr/>
          <p:nvPr/>
        </p:nvSpPr>
        <p:spPr>
          <a:xfrm>
            <a:off x="730250" y="1932940"/>
            <a:ext cx="2803525" cy="579755"/>
          </a:xfrm>
          <a:prstGeom prst="rect">
            <a:avLst/>
          </a:prstGeom>
          <a:noFill/>
          <a:ln w="9525">
            <a:noFill/>
          </a:ln>
        </p:spPr>
        <p:txBody>
          <a:bodyPr anchor="ctr"/>
          <a:lstStyle/>
          <a:p>
            <a:pPr defTabSz="914400"/>
            <a:r>
              <a:rPr lang="zh-CN" altLang="en-US" sz="3200" b="1">
                <a:solidFill>
                  <a:srgbClr val="FF0000"/>
                </a:solidFill>
                <a:effectLst/>
                <a:latin typeface="黑体" panose="02010609060101010101" charset="-122"/>
                <a:ea typeface="黑体" panose="02010609060101010101" charset="-122"/>
                <a:cs typeface="黑体" panose="02010609060101010101" charset="-122"/>
              </a:rPr>
              <a:t>2.国际经济</a:t>
            </a:r>
            <a:endParaRPr lang="zh-CN" altLang="en-US" sz="3200" b="1">
              <a:solidFill>
                <a:srgbClr val="FF0000"/>
              </a:solidFill>
              <a:effectLst/>
              <a:latin typeface="黑体" panose="02010609060101010101" charset="-122"/>
              <a:ea typeface="黑体" panose="02010609060101010101" charset="-122"/>
              <a:cs typeface="黑体" panose="02010609060101010101" charset="-122"/>
            </a:endParaRPr>
          </a:p>
        </p:txBody>
      </p:sp>
      <p:sp>
        <p:nvSpPr>
          <p:cNvPr id="18" name="文本框 17"/>
          <p:cNvSpPr txBox="1"/>
          <p:nvPr/>
        </p:nvSpPr>
        <p:spPr>
          <a:xfrm>
            <a:off x="4037013" y="1932940"/>
            <a:ext cx="8299450" cy="583565"/>
          </a:xfrm>
          <a:prstGeom prst="rect">
            <a:avLst/>
          </a:prstGeom>
          <a:noFill/>
        </p:spPr>
        <p:txBody>
          <a:bodyPr wrap="none" rtlCol="0" anchor="t">
            <a:spAutoFit/>
          </a:bodyPr>
          <a:lstStyle/>
          <a:p>
            <a:pPr algn="ctr" eaLnBrk="1" hangingPunct="1"/>
            <a:r>
              <a:rPr lang="zh-CN" altLang="en-US" sz="3200" b="1">
                <a:latin typeface="黑体" panose="02010609060101010101" charset="-122"/>
                <a:ea typeface="黑体" panose="02010609060101010101" charset="-122"/>
                <a:sym typeface="宋体" panose="02010600030101010101" pitchFamily="2" charset="-122"/>
              </a:rPr>
              <a:t>构建国际经济体系</a:t>
            </a:r>
            <a:r>
              <a:rPr lang="zh-CN" altLang="en-US" sz="2000" b="1" u="sng">
                <a:solidFill>
                  <a:srgbClr val="FF0000"/>
                </a:solidFill>
                <a:latin typeface="黑体" panose="02010609060101010101" charset="-122"/>
                <a:ea typeface="黑体" panose="02010609060101010101" charset="-122"/>
                <a:sym typeface="宋体" panose="02010600030101010101" pitchFamily="2" charset="-122"/>
              </a:rPr>
              <a:t>（国货基金组织、世界银行、关贸总协定）</a:t>
            </a:r>
            <a:endParaRPr lang="zh-CN" altLang="en-US" sz="2000" b="1" u="sng">
              <a:solidFill>
                <a:srgbClr val="FF0000"/>
              </a:solidFill>
              <a:latin typeface="黑体" charset="-122"/>
              <a:ea typeface="黑体" charset="-122"/>
              <a:sym typeface="宋体" pitchFamily="2" charset="-122"/>
            </a:endParaRPr>
          </a:p>
        </p:txBody>
      </p:sp>
      <p:sp>
        <p:nvSpPr>
          <p:cNvPr id="19" name="Rectangle 10"/>
          <p:cNvSpPr/>
          <p:nvPr/>
        </p:nvSpPr>
        <p:spPr>
          <a:xfrm>
            <a:off x="730250" y="2712085"/>
            <a:ext cx="2543175" cy="579438"/>
          </a:xfrm>
          <a:prstGeom prst="rect">
            <a:avLst/>
          </a:prstGeom>
          <a:noFill/>
          <a:ln w="9525">
            <a:noFill/>
          </a:ln>
        </p:spPr>
        <p:txBody>
          <a:bodyPr wrap="none" anchor="ctr"/>
          <a:lstStyle/>
          <a:p>
            <a:pPr defTabSz="914400"/>
            <a:r>
              <a:rPr lang="en-US" altLang="zh-CN" sz="3200" b="1">
                <a:solidFill>
                  <a:srgbClr val="FF0000"/>
                </a:solidFill>
                <a:effectLst/>
                <a:latin typeface="黑体" panose="02010609060101010101" charset="-122"/>
                <a:ea typeface="黑体" panose="02010609060101010101" charset="-122"/>
                <a:cs typeface="黑体" panose="02010609060101010101" charset="-122"/>
              </a:rPr>
              <a:t>3.</a:t>
            </a:r>
            <a:r>
              <a:rPr lang="zh-CN" altLang="en-US" sz="3200" b="1">
                <a:solidFill>
                  <a:srgbClr val="FF0000"/>
                </a:solidFill>
                <a:effectLst/>
                <a:latin typeface="黑体" panose="02010609060101010101" charset="-122"/>
                <a:ea typeface="黑体" panose="02010609060101010101" charset="-122"/>
                <a:cs typeface="黑体" panose="02010609060101010101" charset="-122"/>
              </a:rPr>
              <a:t>科学技术</a:t>
            </a:r>
            <a:r>
              <a:rPr lang="zh-CN" altLang="en-US" sz="3200" b="1">
                <a:solidFill>
                  <a:srgbClr val="FF0000"/>
                </a:solidFill>
                <a:effectLst>
                  <a:outerShdw blurRad="38100" dist="38100" dir="2700000">
                    <a:srgbClr val="C0C0C0"/>
                  </a:outerShdw>
                </a:effectLst>
                <a:latin typeface="Arial" panose="020b0604020202020204" pitchFamily="34" charset="0"/>
              </a:rPr>
              <a:t> </a:t>
            </a:r>
            <a:endParaRPr lang="zh-CN" altLang="en-US" sz="3200" b="1">
              <a:solidFill>
                <a:srgbClr val="FF0000"/>
              </a:solidFill>
              <a:effectLst>
                <a:outerShdw blurRad="38100" dist="38100" dir="2700000">
                  <a:srgbClr val="C0C0C0"/>
                </a:outerShdw>
              </a:effectLst>
              <a:latin typeface="Arial" panose="020b0604020202020204" pitchFamily="34" charset="0"/>
            </a:endParaRPr>
          </a:p>
        </p:txBody>
      </p:sp>
      <p:sp>
        <p:nvSpPr>
          <p:cNvPr id="20" name="文本框 19"/>
          <p:cNvSpPr txBox="1"/>
          <p:nvPr/>
        </p:nvSpPr>
        <p:spPr>
          <a:xfrm>
            <a:off x="3986848" y="2708275"/>
            <a:ext cx="5082540" cy="583565"/>
          </a:xfrm>
          <a:prstGeom prst="rect">
            <a:avLst/>
          </a:prstGeom>
          <a:noFill/>
        </p:spPr>
        <p:txBody>
          <a:bodyPr wrap="none" rtlCol="0" anchor="t">
            <a:spAutoFit/>
          </a:bodyPr>
          <a:lstStyle/>
          <a:p>
            <a:pPr algn="ctr" eaLnBrk="1" hangingPunct="1"/>
            <a:r>
              <a:rPr lang="zh-CN" altLang="en-US" sz="3200" b="1">
                <a:latin typeface="黑体" panose="02010609060101010101" charset="-122"/>
                <a:ea typeface="黑体" panose="02010609060101010101" charset="-122"/>
                <a:sym typeface="宋体" panose="02010600030101010101" pitchFamily="2" charset="-122"/>
              </a:rPr>
              <a:t>第三次科技革命</a:t>
            </a:r>
            <a:r>
              <a:rPr lang="zh-CN" altLang="en-US" sz="3200" b="1">
                <a:latin typeface="黑体" panose="02010609060101010101" charset="-122"/>
                <a:ea typeface="黑体" panose="02010609060101010101" charset="-122"/>
                <a:sym typeface="+mn-ea"/>
              </a:rPr>
              <a:t>—</a:t>
            </a:r>
            <a:r>
              <a:rPr lang="zh-CN" altLang="en-US" sz="3200" b="1">
                <a:latin typeface="黑体" panose="02010609060101010101" charset="-122"/>
                <a:ea typeface="黑体" panose="02010609060101010101" charset="-122"/>
                <a:sym typeface="宋体" panose="02010600030101010101" pitchFamily="2" charset="-122"/>
              </a:rPr>
              <a:t>信息时代</a:t>
            </a:r>
            <a:endParaRPr lang="zh-CN" altLang="en-US" sz="3200" b="1">
              <a:latin typeface="黑体" charset="-122"/>
              <a:ea typeface="黑体" charset="-122"/>
              <a:sym typeface="宋体" pitchFamily="2" charset="-122"/>
            </a:endParaRPr>
          </a:p>
        </p:txBody>
      </p:sp>
      <p:sp>
        <p:nvSpPr>
          <p:cNvPr id="21" name="Rectangle 9"/>
          <p:cNvSpPr/>
          <p:nvPr/>
        </p:nvSpPr>
        <p:spPr>
          <a:xfrm>
            <a:off x="775335" y="4123690"/>
            <a:ext cx="2635250" cy="579438"/>
          </a:xfrm>
          <a:prstGeom prst="rect">
            <a:avLst/>
          </a:prstGeom>
          <a:noFill/>
          <a:ln w="9525">
            <a:noFill/>
          </a:ln>
        </p:spPr>
        <p:txBody>
          <a:bodyPr wrap="none" anchor="ctr"/>
          <a:lstStyle/>
          <a:p>
            <a:pPr defTabSz="914400"/>
            <a:r>
              <a:rPr lang="zh-CN" altLang="en-US" sz="3200" b="1">
                <a:solidFill>
                  <a:srgbClr val="FF0000"/>
                </a:solidFill>
                <a:effectLst/>
                <a:latin typeface="黑体" panose="02010609060101010101" charset="-122"/>
                <a:ea typeface="黑体" panose="02010609060101010101" charset="-122"/>
                <a:cs typeface="黑体" panose="02010609060101010101" charset="-122"/>
              </a:rPr>
              <a:t>5.阶级结构</a:t>
            </a:r>
            <a:r>
              <a:rPr lang="zh-CN" altLang="en-US" sz="3200" b="1">
                <a:solidFill>
                  <a:srgbClr val="FF0000"/>
                </a:solidFill>
                <a:effectLst>
                  <a:outerShdw blurRad="38100" dist="38100" dir="2700000">
                    <a:srgbClr val="C0C0C0"/>
                  </a:outerShdw>
                </a:effectLst>
                <a:latin typeface="黑体" panose="02010609060101010101" charset="-122"/>
              </a:rPr>
              <a:t> </a:t>
            </a:r>
            <a:endParaRPr lang="zh-CN" altLang="en-US" sz="3200" b="1">
              <a:solidFill>
                <a:srgbClr val="FF0000"/>
              </a:solidFill>
              <a:effectLst>
                <a:outerShdw blurRad="38100" dist="38100" dir="2700000">
                  <a:srgbClr val="C0C0C0"/>
                </a:outerShdw>
              </a:effectLst>
              <a:latin typeface="黑体" panose="02010609060101010101" charset="-122"/>
            </a:endParaRPr>
          </a:p>
        </p:txBody>
      </p:sp>
      <p:sp>
        <p:nvSpPr>
          <p:cNvPr id="22" name="Rectangle 6"/>
          <p:cNvSpPr/>
          <p:nvPr/>
        </p:nvSpPr>
        <p:spPr>
          <a:xfrm>
            <a:off x="4029075" y="4199255"/>
            <a:ext cx="3773170" cy="579755"/>
          </a:xfrm>
          <a:prstGeom prst="rect">
            <a:avLst/>
          </a:prstGeom>
          <a:noFill/>
          <a:ln w="9525">
            <a:noFill/>
          </a:ln>
        </p:spPr>
        <p:txBody>
          <a:bodyPr anchor="t"/>
          <a:lstStyle/>
          <a:p>
            <a:pPr defTabSz="914400"/>
            <a:r>
              <a:rPr lang="zh-CN" altLang="en-US" sz="3200" b="1">
                <a:latin typeface="黑体" panose="02010609060101010101" charset="-122"/>
                <a:ea typeface="黑体" panose="02010609060101010101" charset="-122"/>
              </a:rPr>
              <a:t>中间阶层人数增加</a:t>
            </a:r>
            <a:endParaRPr lang="zh-CN" altLang="en-US" sz="3200" b="1">
              <a:solidFill>
                <a:srgbClr val="000000"/>
              </a:solidFill>
              <a:effectLst>
                <a:outerShdw blurRad="38100" dist="38100" dir="2700000">
                  <a:srgbClr val="C0C0C0"/>
                </a:outerShdw>
              </a:effectLst>
              <a:latin typeface="黑体" charset="-122"/>
            </a:endParaRPr>
          </a:p>
        </p:txBody>
      </p:sp>
      <p:sp>
        <p:nvSpPr>
          <p:cNvPr id="23" name="Text Box 5"/>
          <p:cNvSpPr txBox="1">
            <a:spLocks noChangeArrowheads="1"/>
          </p:cNvSpPr>
          <p:nvPr/>
        </p:nvSpPr>
        <p:spPr bwMode="auto">
          <a:xfrm>
            <a:off x="1097915" y="1764030"/>
            <a:ext cx="10252075" cy="922020"/>
          </a:xfrm>
          <a:prstGeom prst="rect">
            <a:avLst/>
          </a:prstGeom>
          <a:solidFill>
            <a:schemeClr val="bg1"/>
          </a:solidFill>
          <a:ln w="9525">
            <a:noFill/>
            <a:miter lim="800000"/>
          </a:ln>
          <a:effectLst/>
        </p:spPr>
        <p:txBody>
          <a:bodyPr wrap="square">
            <a:spAutoFit/>
          </a:bodyPr>
          <a:lstStyle/>
          <a:p>
            <a:pPr>
              <a:spcBef>
                <a:spcPct val="50000"/>
              </a:spcBef>
            </a:pPr>
            <a:r>
              <a:rPr lang="en-US" altLang="zh-CN" sz="2700" b="1">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700" b="1">
                <a:latin typeface="微软雅黑" panose="020b0503020204020204" pitchFamily="34" charset="-122"/>
                <a:ea typeface="微软雅黑" panose="020b0503020204020204" pitchFamily="34" charset="-122"/>
                <a:cs typeface="微软雅黑" panose="020b0503020204020204" pitchFamily="34" charset="-122"/>
              </a:rPr>
              <a:t>无论自由放任、国家干预，还</a:t>
            </a:r>
            <a:r>
              <a:rPr lang="zh-CN" altLang="en-US" sz="2700" b="1" smtClean="0">
                <a:latin typeface="微软雅黑" panose="020b0503020204020204" pitchFamily="34" charset="-122"/>
                <a:ea typeface="微软雅黑" panose="020b0503020204020204" pitchFamily="34" charset="-122"/>
                <a:cs typeface="微软雅黑" panose="020b0503020204020204" pitchFamily="34" charset="-122"/>
              </a:rPr>
              <a:t>是建立福利国家，</a:t>
            </a:r>
            <a:r>
              <a:rPr lang="zh-CN" altLang="en-US" sz="2700" b="1" smtClean="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实质</a:t>
            </a:r>
            <a:r>
              <a:rPr lang="zh-CN" altLang="en-US" sz="2700" b="1" smtClean="0">
                <a:latin typeface="微软雅黑" panose="020b0503020204020204" pitchFamily="34" charset="-122"/>
                <a:ea typeface="微软雅黑" panose="020b0503020204020204" pitchFamily="34" charset="-122"/>
                <a:cs typeface="微软雅黑" panose="020b0503020204020204" pitchFamily="34" charset="-122"/>
              </a:rPr>
              <a:t>都</a:t>
            </a:r>
            <a:r>
              <a:rPr lang="zh-CN" altLang="en-US" sz="2700" b="1">
                <a:latin typeface="微软雅黑" panose="020b0503020204020204" pitchFamily="34" charset="-122"/>
                <a:ea typeface="微软雅黑" panose="020b0503020204020204" pitchFamily="34" charset="-122"/>
                <a:cs typeface="微软雅黑" panose="020b0503020204020204" pitchFamily="34" charset="-122"/>
              </a:rPr>
              <a:t>是资本主义制度的自我调节</a:t>
            </a:r>
            <a:r>
              <a:rPr lang="zh-CN" altLang="en-US" sz="2700" b="1" smtClean="0">
                <a:latin typeface="微软雅黑" panose="020b0503020204020204" pitchFamily="34" charset="-122"/>
                <a:ea typeface="微软雅黑" panose="020b0503020204020204" pitchFamily="34" charset="-122"/>
                <a:cs typeface="微软雅黑" panose="020b0503020204020204" pitchFamily="34" charset="-122"/>
              </a:rPr>
              <a:t>，其</a:t>
            </a:r>
            <a:r>
              <a:rPr lang="zh-CN" altLang="en-US" sz="2700" b="1" smtClean="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目的</a:t>
            </a:r>
            <a:r>
              <a:rPr lang="zh-CN" altLang="en-US" sz="2700" b="1" smtClean="0">
                <a:latin typeface="微软雅黑" panose="020b0503020204020204" pitchFamily="34" charset="-122"/>
                <a:ea typeface="微软雅黑" panose="020b0503020204020204" pitchFamily="34" charset="-122"/>
                <a:cs typeface="微软雅黑" panose="020b0503020204020204" pitchFamily="34" charset="-122"/>
              </a:rPr>
              <a:t>是</a:t>
            </a:r>
            <a:r>
              <a:rPr lang="zh-CN" altLang="en-US" sz="2700" b="1">
                <a:latin typeface="微软雅黑" panose="020b0503020204020204" pitchFamily="34" charset="-122"/>
                <a:ea typeface="微软雅黑" panose="020b0503020204020204" pitchFamily="34" charset="-122"/>
                <a:cs typeface="微软雅黑" panose="020b0503020204020204" pitchFamily="34" charset="-122"/>
              </a:rPr>
              <a:t>都是为了维护资本主义制度。</a:t>
            </a:r>
            <a:endParaRPr lang="zh-CN" altLang="en-US" sz="2700" b="1">
              <a:solidFill>
                <a:srgbClr val="FF0000"/>
              </a:solidFill>
              <a:latin typeface="微软雅黑" pitchFamily="34" charset="-122"/>
              <a:ea typeface="微软雅黑" pitchFamily="34" charset="-122"/>
              <a:cs typeface="微软雅黑" panose="020b0503020204020204" pitchFamily="34" charset="-122"/>
            </a:endParaRPr>
          </a:p>
        </p:txBody>
      </p:sp>
      <p:sp>
        <p:nvSpPr>
          <p:cNvPr id="24" name="Rectangle 7"/>
          <p:cNvSpPr/>
          <p:nvPr/>
        </p:nvSpPr>
        <p:spPr>
          <a:xfrm>
            <a:off x="2056765" y="3543935"/>
            <a:ext cx="6765925" cy="579755"/>
          </a:xfrm>
          <a:prstGeom prst="rect">
            <a:avLst/>
          </a:prstGeom>
          <a:solidFill>
            <a:srgbClr val="FFFF00"/>
          </a:solidFill>
          <a:ln w="9525">
            <a:noFill/>
          </a:ln>
        </p:spPr>
        <p:txBody>
          <a:bodyPr anchor="t"/>
          <a:lstStyle/>
          <a:p>
            <a:pPr defTabSz="914400"/>
            <a:r>
              <a:rPr lang="zh-CN" altLang="en-US" sz="3200" b="1">
                <a:solidFill>
                  <a:srgbClr val="FF0000"/>
                </a:solidFill>
                <a:effectLst/>
                <a:latin typeface="黑体" panose="02010609060101010101" charset="-122"/>
                <a:ea typeface="黑体" panose="02010609060101010101" charset="-122"/>
                <a:cs typeface="黑体" panose="02010609060101010101" charset="-122"/>
              </a:rPr>
              <a:t>变化：资本主义统治的手段和方法</a:t>
            </a:r>
            <a:endParaRPr lang="zh-CN" altLang="en-US" sz="3200" b="1">
              <a:solidFill>
                <a:srgbClr val="FF0000"/>
              </a:solidFill>
              <a:effectLst/>
              <a:latin typeface="黑体" panose="02010609060101010101" charset="-122"/>
              <a:ea typeface="黑体" panose="02010609060101010101" charset="-122"/>
              <a:cs typeface="黑体" panose="02010609060101010101" charset="-122"/>
            </a:endParaRPr>
          </a:p>
        </p:txBody>
      </p:sp>
      <p:sp>
        <p:nvSpPr>
          <p:cNvPr id="25" name="Rectangle 7"/>
          <p:cNvSpPr/>
          <p:nvPr/>
        </p:nvSpPr>
        <p:spPr>
          <a:xfrm>
            <a:off x="2056765" y="5166360"/>
            <a:ext cx="8455660" cy="579755"/>
          </a:xfrm>
          <a:prstGeom prst="rect">
            <a:avLst/>
          </a:prstGeom>
          <a:solidFill>
            <a:srgbClr val="FFFF00"/>
          </a:solidFill>
          <a:ln w="9525">
            <a:noFill/>
          </a:ln>
        </p:spPr>
        <p:txBody>
          <a:bodyPr anchor="t"/>
          <a:lstStyle/>
          <a:p>
            <a:pPr defTabSz="914400"/>
            <a:r>
              <a:rPr lang="zh-CN" altLang="en-US" sz="3200" b="1">
                <a:solidFill>
                  <a:srgbClr val="FF0000"/>
                </a:solidFill>
                <a:effectLst/>
                <a:latin typeface="黑体" panose="02010609060101010101" charset="-122"/>
                <a:ea typeface="黑体" panose="02010609060101010101" charset="-122"/>
                <a:cs typeface="黑体" panose="02010609060101010101" charset="-122"/>
              </a:rPr>
              <a:t>不变：资本主义的制度（资本主义的基本矛盾）</a:t>
            </a:r>
            <a:endParaRPr lang="zh-CN" altLang="en-US" sz="3200" b="1">
              <a:solidFill>
                <a:srgbClr val="FF0000"/>
              </a:solidFill>
              <a:effectLst/>
              <a:latin typeface="黑体" panose="02010609060101010101" charset="-122"/>
              <a:ea typeface="黑体" panose="02010609060101010101" charset="-122"/>
              <a:cs typeface="黑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linds(horizontal)">
                                      <p:cBhvr>
                                        <p:cTn id="12" dur="500"/>
                                        <p:tgtEl>
                                          <p:spTgt spid="1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linds(horizontal)">
                                      <p:cBhvr>
                                        <p:cTn id="17" dur="500"/>
                                        <p:tgtEl>
                                          <p:spTgt spid="20"/>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
                                        <p:tgtEl>
                                          <p:spTgt spid="9"/>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linds(horizontal)">
                                      <p:cBhvr>
                                        <p:cTn id="27" dur="500"/>
                                        <p:tgtEl>
                                          <p:spTgt spid="22"/>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linds(horizontal)">
                                      <p:cBhvr>
                                        <p:cTn id="32" dur="500"/>
                                        <p:tgtEl>
                                          <p:spTgt spid="8"/>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linds(horizontal)">
                                      <p:cBhvr>
                                        <p:cTn id="37" dur="500"/>
                                        <p:tgtEl>
                                          <p:spTgt spid="16"/>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fade">
                                      <p:cBhvr>
                                        <p:cTn id="42" dur="1000"/>
                                        <p:tgtEl>
                                          <p:spTgt spid="23"/>
                                        </p:tgtEl>
                                      </p:cBhvr>
                                    </p:animEffect>
                                    <p:anim calcmode="lin" valueType="num">
                                      <p:cBhvr>
                                        <p:cTn id="43" dur="1000" fill="hold"/>
                                        <p:tgtEl>
                                          <p:spTgt spid="23"/>
                                        </p:tgtEl>
                                        <p:attrNameLst>
                                          <p:attrName>ppt_x</p:attrName>
                                        </p:attrNameLst>
                                      </p:cBhvr>
                                      <p:tavLst>
                                        <p:tav tm="0">
                                          <p:val>
                                            <p:strVal val="#ppt_x"/>
                                          </p:val>
                                        </p:tav>
                                        <p:tav tm="100000">
                                          <p:val>
                                            <p:strVal val="#ppt_x"/>
                                          </p:val>
                                        </p:tav>
                                      </p:tavLst>
                                    </p:anim>
                                    <p:anim calcmode="lin" valueType="num">
                                      <p:cBhvr>
                                        <p:cTn id="44"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3" presetClass="entr" presetSubtype="10" fill="hold" grpId="0" nodeType="click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blinds(horizontal)">
                                      <p:cBhvr>
                                        <p:cTn id="49" dur="500"/>
                                        <p:tgtEl>
                                          <p:spTgt spid="24"/>
                                        </p:tgtEl>
                                      </p:cBhvr>
                                    </p:animEffect>
                                  </p:childTnLst>
                                </p:cTn>
                              </p:par>
                            </p:childTnLst>
                          </p:cTn>
                        </p:par>
                      </p:childTnLst>
                    </p:cTn>
                  </p:par>
                  <p:par>
                    <p:cTn id="50" fill="hold" nodeType="clickPar">
                      <p:stCondLst>
                        <p:cond delay="indefinite"/>
                      </p:stCondLst>
                      <p:childTnLst>
                        <p:par>
                          <p:cTn id="51" fill="hold" nodeType="afterGroup">
                            <p:stCondLst>
                              <p:cond delay="0"/>
                            </p:stCondLst>
                            <p:childTnLst>
                              <p:par>
                                <p:cTn id="52" presetID="3" presetClass="entr" presetSubtype="10" fill="hold" grpId="0" nodeType="click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blinds(horizontal)">
                                      <p:cBhvr>
                                        <p:cTn id="5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8" grpId="0"/>
      <p:bldP spid="20" grpId="0"/>
      <p:bldP spid="9" grpId="0"/>
      <p:bldP spid="22" grpId="0"/>
      <p:bldP spid="8" grpId="0"/>
      <p:bldP spid="16" grpId="0"/>
      <p:bldP spid="23" grpId="0"/>
      <p:bldP spid="24" grpId="0"/>
      <p:bldP spid="25"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30" name="矩形 29"/>
          <p:cNvSpPr/>
          <p:nvPr>
            <p:custDataLst>
              <p:tags r:id="rId3"/>
            </p:custDataLst>
          </p:nvPr>
        </p:nvSpPr>
        <p:spPr>
          <a:xfrm>
            <a:off x="374045" y="367640"/>
            <a:ext cx="1605280" cy="521970"/>
          </a:xfrm>
          <a:prstGeom prst="rect">
            <a:avLst/>
          </a:prstGeom>
        </p:spPr>
        <p:txBody>
          <a:bodyPr wrap="none">
            <a:spAutoFit/>
          </a:bodyPr>
          <a:lstStyle/>
          <a:p>
            <a:pPr algn="l" defTabSz="822960">
              <a:defRPr/>
            </a:pPr>
            <a:r>
              <a:rPr lang="zh-CN" altLang="en-US" sz="2800" b="1">
                <a:gradFill>
                  <a:gsLst>
                    <a:gs pos="0">
                      <a:srgbClr val="7B4F12"/>
                    </a:gs>
                    <a:gs pos="33000">
                      <a:srgbClr val="E4B351"/>
                    </a:gs>
                    <a:gs pos="69000">
                      <a:srgbClr val="EDC966"/>
                    </a:gs>
                    <a:gs pos="100000">
                      <a:srgbClr val="7B4F12"/>
                    </a:gs>
                  </a:gsLst>
                  <a:lin ang="2700000" scaled="1"/>
                </a:gradFill>
                <a:latin typeface="微软雅黑" panose="020b0503020204020204" pitchFamily="34" charset="-122"/>
                <a:ea typeface="微软雅黑" panose="020b0503020204020204" pitchFamily="34" charset="-122"/>
              </a:rPr>
              <a:t>课堂总结</a:t>
            </a:r>
            <a:endParaRPr lang="zh-CN" altLang="en-US" sz="2800" b="1">
              <a:gradFill>
                <a:gsLst>
                  <a:gs pos="0">
                    <a:srgbClr val="7B4F12"/>
                  </a:gs>
                  <a:gs pos="33000">
                    <a:srgbClr val="E4B351"/>
                  </a:gs>
                  <a:gs pos="69000">
                    <a:srgbClr val="EDC966"/>
                  </a:gs>
                  <a:gs pos="100000">
                    <a:srgbClr val="7B4F12"/>
                  </a:gs>
                </a:gsLst>
                <a:lin ang="2700000" scaled="1"/>
              </a:gradFill>
              <a:latin typeface="微软雅黑" pitchFamily="34" charset="-122"/>
              <a:ea typeface="微软雅黑" pitchFamily="34" charset="-122"/>
            </a:endParaRPr>
          </a:p>
        </p:txBody>
      </p:sp>
      <p:sp>
        <p:nvSpPr>
          <p:cNvPr id="2" name="文本框 1"/>
          <p:cNvSpPr txBox="1"/>
          <p:nvPr>
            <p:custDataLst>
              <p:tags r:id="rId4"/>
            </p:custDataLst>
          </p:nvPr>
        </p:nvSpPr>
        <p:spPr>
          <a:xfrm>
            <a:off x="374015" y="1648460"/>
            <a:ext cx="492125" cy="3784600"/>
          </a:xfrm>
          <a:prstGeom prst="rect">
            <a:avLst/>
          </a:prstGeom>
          <a:noFill/>
        </p:spPr>
        <p:txBody>
          <a:bodyPr wrap="square" rtlCol="0">
            <a:spAutoFit/>
          </a:bodyPr>
          <a:lstStyle/>
          <a:p>
            <a:pPr algn="ctr"/>
            <a:r>
              <a:rPr sz="2400" b="1">
                <a:latin typeface="黑体" panose="02010609060101010101" charset="-122"/>
                <a:ea typeface="黑体" panose="02010609060101010101" charset="-122"/>
                <a:cs typeface="黑体" panose="02010609060101010101" charset="-122"/>
              </a:rPr>
              <a:t>资本主义国家的新变化</a:t>
            </a:r>
            <a:endParaRPr sz="2400" b="1">
              <a:latin typeface="黑体" charset="-122"/>
              <a:ea typeface="黑体" charset="-122"/>
              <a:cs typeface="黑体" panose="02010609060101010101" charset="-122"/>
            </a:endParaRPr>
          </a:p>
        </p:txBody>
      </p:sp>
      <p:sp>
        <p:nvSpPr>
          <p:cNvPr id="21" name="文本框 20"/>
          <p:cNvSpPr txBox="1"/>
          <p:nvPr/>
        </p:nvSpPr>
        <p:spPr>
          <a:xfrm>
            <a:off x="1210310" y="1595755"/>
            <a:ext cx="1992630" cy="491490"/>
          </a:xfrm>
          <a:prstGeom prst="rect">
            <a:avLst/>
          </a:prstGeom>
          <a:noFill/>
        </p:spPr>
        <p:txBody>
          <a:bodyPr wrap="square" rtlCol="0" anchor="t">
            <a:spAutoFit/>
          </a:bodyPr>
          <a:lstStyle/>
          <a:p>
            <a:pPr>
              <a:lnSpc>
                <a:spcPct val="130000"/>
              </a:lnSpc>
            </a:pPr>
            <a:r>
              <a:rPr lang="zh-CN" altLang="en-US" sz="2000">
                <a:latin typeface="黑体" panose="02010609060101010101" charset="-122"/>
                <a:ea typeface="黑体" panose="02010609060101010101" charset="-122"/>
              </a:rPr>
              <a:t>国家的宏观调控</a:t>
            </a:r>
            <a:endParaRPr lang="zh-CN" altLang="en-US" sz="2000">
              <a:latin typeface="黑体" charset="-122"/>
              <a:ea typeface="黑体" charset="-122"/>
            </a:endParaRPr>
          </a:p>
        </p:txBody>
      </p:sp>
      <p:sp>
        <p:nvSpPr>
          <p:cNvPr id="22" name="文本框 21"/>
          <p:cNvSpPr txBox="1"/>
          <p:nvPr/>
        </p:nvSpPr>
        <p:spPr>
          <a:xfrm>
            <a:off x="1210310" y="2994660"/>
            <a:ext cx="5180965" cy="491490"/>
          </a:xfrm>
          <a:prstGeom prst="rect">
            <a:avLst/>
          </a:prstGeom>
          <a:noFill/>
        </p:spPr>
        <p:txBody>
          <a:bodyPr wrap="square" rtlCol="0" anchor="t">
            <a:spAutoFit/>
          </a:bodyPr>
          <a:lstStyle/>
          <a:p>
            <a:pPr>
              <a:lnSpc>
                <a:spcPct val="130000"/>
              </a:lnSpc>
            </a:pPr>
            <a:r>
              <a:rPr lang="zh-CN" altLang="en-US" sz="2000">
                <a:latin typeface="黑体" panose="02010609060101010101" charset="-122"/>
                <a:ea typeface="黑体" panose="02010609060101010101" charset="-122"/>
              </a:rPr>
              <a:t>科学技术的新发展：背景、主要成果、影响</a:t>
            </a:r>
            <a:endParaRPr lang="zh-CN" altLang="en-US" sz="2000">
              <a:latin typeface="黑体" panose="02010609060101010101" charset="-122"/>
              <a:ea typeface="黑体" panose="02010609060101010101" charset="-122"/>
            </a:endParaRPr>
          </a:p>
        </p:txBody>
      </p:sp>
      <p:sp>
        <p:nvSpPr>
          <p:cNvPr id="24" name="文本框 23"/>
          <p:cNvSpPr txBox="1"/>
          <p:nvPr/>
        </p:nvSpPr>
        <p:spPr>
          <a:xfrm>
            <a:off x="1210310" y="3448050"/>
            <a:ext cx="5071745" cy="491490"/>
          </a:xfrm>
          <a:prstGeom prst="rect">
            <a:avLst/>
          </a:prstGeom>
          <a:noFill/>
        </p:spPr>
        <p:txBody>
          <a:bodyPr wrap="square" rtlCol="0" anchor="t">
            <a:spAutoFit/>
          </a:bodyPr>
          <a:lstStyle/>
          <a:p>
            <a:pPr>
              <a:lnSpc>
                <a:spcPct val="130000"/>
              </a:lnSpc>
            </a:pPr>
            <a:r>
              <a:rPr lang="zh-CN" altLang="en-US" sz="2000">
                <a:latin typeface="黑体" panose="02010609060101010101" charset="-122"/>
                <a:ea typeface="黑体" panose="02010609060101010101" charset="-122"/>
              </a:rPr>
              <a:t>社会结构的新变化：背景、表现、实质</a:t>
            </a:r>
            <a:endParaRPr lang="zh-CN" altLang="en-US" sz="2000">
              <a:latin typeface="黑体" panose="02010609060101010101" charset="-122"/>
              <a:ea typeface="黑体" panose="02010609060101010101" charset="-122"/>
            </a:endParaRPr>
          </a:p>
        </p:txBody>
      </p:sp>
      <p:sp>
        <p:nvSpPr>
          <p:cNvPr id="28" name="文本框 27"/>
          <p:cNvSpPr txBox="1"/>
          <p:nvPr/>
        </p:nvSpPr>
        <p:spPr>
          <a:xfrm>
            <a:off x="1210310" y="4956810"/>
            <a:ext cx="3077210" cy="491490"/>
          </a:xfrm>
          <a:prstGeom prst="rect">
            <a:avLst/>
          </a:prstGeom>
          <a:noFill/>
        </p:spPr>
        <p:txBody>
          <a:bodyPr wrap="square" rtlCol="0" anchor="t">
            <a:spAutoFit/>
          </a:bodyPr>
          <a:lstStyle/>
          <a:p>
            <a:pPr>
              <a:lnSpc>
                <a:spcPct val="130000"/>
              </a:lnSpc>
            </a:pPr>
            <a:r>
              <a:rPr lang="zh-CN" altLang="en-US" sz="2000">
                <a:latin typeface="黑体" panose="02010609060101010101" charset="-122"/>
                <a:ea typeface="黑体" panose="02010609060101010101" charset="-122"/>
              </a:rPr>
              <a:t>“福利国家”与社会运动</a:t>
            </a:r>
            <a:endParaRPr lang="zh-CN" altLang="en-US" sz="2000">
              <a:latin typeface="黑体" panose="02010609060101010101" charset="-122"/>
              <a:ea typeface="黑体" panose="02010609060101010101" charset="-122"/>
            </a:endParaRPr>
          </a:p>
        </p:txBody>
      </p:sp>
      <p:sp>
        <p:nvSpPr>
          <p:cNvPr id="29" name="文本框 28"/>
          <p:cNvSpPr txBox="1"/>
          <p:nvPr/>
        </p:nvSpPr>
        <p:spPr>
          <a:xfrm>
            <a:off x="3527425" y="995680"/>
            <a:ext cx="6946900" cy="1691640"/>
          </a:xfrm>
          <a:prstGeom prst="rect">
            <a:avLst/>
          </a:prstGeom>
          <a:noFill/>
        </p:spPr>
        <p:txBody>
          <a:bodyPr wrap="square" rtlCol="0" anchor="t">
            <a:spAutoFit/>
          </a:bodyPr>
          <a:lstStyle/>
          <a:p>
            <a:pPr>
              <a:lnSpc>
                <a:spcPct val="130000"/>
              </a:lnSpc>
            </a:pPr>
            <a:r>
              <a:rPr lang="zh-CN" altLang="en-US" sz="2000">
                <a:latin typeface="黑体" panose="02010609060101010101" charset="-122"/>
                <a:ea typeface="黑体" panose="02010609060101010101" charset="-122"/>
              </a:rPr>
              <a:t>第一阶段：二战后到20世纪70年代（背景、主要措施、作用）</a:t>
            </a:r>
            <a:endParaRPr lang="zh-CN" altLang="en-US" sz="2000">
              <a:latin typeface="黑体" panose="02010609060101010101" charset="-122"/>
              <a:ea typeface="黑体" panose="02010609060101010101" charset="-122"/>
            </a:endParaRPr>
          </a:p>
          <a:p>
            <a:pPr>
              <a:lnSpc>
                <a:spcPct val="130000"/>
              </a:lnSpc>
            </a:pPr>
            <a:r>
              <a:rPr lang="zh-CN" altLang="en-US" sz="2000">
                <a:latin typeface="黑体" panose="02010609060101010101" charset="-122"/>
                <a:ea typeface="黑体" panose="02010609060101010101" charset="-122"/>
              </a:rPr>
              <a:t>第二阶段：20世纪70年代以后</a:t>
            </a:r>
            <a:r>
              <a:rPr lang="zh-CN" altLang="en-US" sz="2000">
                <a:latin typeface="黑体" panose="02010609060101010101" charset="-122"/>
                <a:ea typeface="黑体" panose="02010609060101010101" charset="-122"/>
                <a:sym typeface="+mn-ea"/>
              </a:rPr>
              <a:t>（背景、措施）</a:t>
            </a:r>
            <a:endParaRPr lang="zh-CN" altLang="en-US" sz="2000">
              <a:latin typeface="黑体" charset="-122"/>
              <a:ea typeface="黑体" charset="-122"/>
              <a:sym typeface="+mn-ea"/>
            </a:endParaRPr>
          </a:p>
          <a:p>
            <a:pPr>
              <a:lnSpc>
                <a:spcPct val="130000"/>
              </a:lnSpc>
            </a:pPr>
            <a:endParaRPr lang="zh-CN" altLang="en-US" sz="2000">
              <a:latin typeface="黑体" charset="-122"/>
              <a:ea typeface="黑体" charset="-122"/>
              <a:cs typeface="黑体" panose="02010609060101010101" charset="-122"/>
              <a:sym typeface="+mn-ea"/>
            </a:endParaRPr>
          </a:p>
          <a:p>
            <a:pPr>
              <a:lnSpc>
                <a:spcPct val="130000"/>
              </a:lnSpc>
            </a:pPr>
            <a:r>
              <a:rPr lang="zh-CN" altLang="en-US" sz="2000">
                <a:latin typeface="黑体" panose="02010609060101010101" charset="-122"/>
                <a:ea typeface="黑体" panose="02010609060101010101" charset="-122"/>
                <a:cs typeface="黑体" panose="02010609060101010101" charset="-122"/>
                <a:sym typeface="+mn-ea"/>
              </a:rPr>
              <a:t>战后国际经济组织</a:t>
            </a:r>
            <a:endParaRPr lang="zh-CN" altLang="en-US" sz="2000">
              <a:latin typeface="黑体" panose="02010609060101010101" charset="-122"/>
              <a:ea typeface="黑体" panose="02010609060101010101" charset="-122"/>
            </a:endParaRPr>
          </a:p>
        </p:txBody>
      </p:sp>
      <p:sp>
        <p:nvSpPr>
          <p:cNvPr id="32" name="文本框 31"/>
          <p:cNvSpPr txBox="1"/>
          <p:nvPr/>
        </p:nvSpPr>
        <p:spPr>
          <a:xfrm>
            <a:off x="5985510" y="1846580"/>
            <a:ext cx="5645150" cy="1291590"/>
          </a:xfrm>
          <a:prstGeom prst="rect">
            <a:avLst/>
          </a:prstGeom>
          <a:noFill/>
        </p:spPr>
        <p:txBody>
          <a:bodyPr wrap="square" rtlCol="0" anchor="t">
            <a:spAutoFit/>
          </a:bodyPr>
          <a:lstStyle/>
          <a:p>
            <a:pPr>
              <a:lnSpc>
                <a:spcPct val="130000"/>
              </a:lnSpc>
            </a:pPr>
            <a:r>
              <a:rPr lang="zh-CN" altLang="en-US" sz="2000">
                <a:latin typeface="黑体" panose="02010609060101010101" charset="-122"/>
                <a:ea typeface="黑体" panose="02010609060101010101" charset="-122"/>
              </a:rPr>
              <a:t>国际货币基金组织(IMF)和世界银行(WB)</a:t>
            </a:r>
            <a:endParaRPr lang="zh-CN" altLang="en-US" sz="2000">
              <a:latin typeface="黑体" panose="02010609060101010101" charset="-122"/>
              <a:ea typeface="黑体" panose="02010609060101010101" charset="-122"/>
            </a:endParaRPr>
          </a:p>
          <a:p>
            <a:pPr>
              <a:lnSpc>
                <a:spcPct val="130000"/>
              </a:lnSpc>
            </a:pPr>
            <a:r>
              <a:rPr lang="zh-CN" altLang="en-US" sz="2000">
                <a:latin typeface="黑体" panose="02010609060101010101" charset="-122"/>
                <a:ea typeface="黑体" panose="02010609060101010101" charset="-122"/>
              </a:rPr>
              <a:t>从关税与贸易总协定(GATT)到世界贸易组织(WTO)</a:t>
            </a:r>
            <a:endParaRPr lang="zh-CN" altLang="en-US" sz="2000">
              <a:latin typeface="黑体" panose="02010609060101010101" charset="-122"/>
              <a:ea typeface="黑体" panose="02010609060101010101" charset="-122"/>
            </a:endParaRPr>
          </a:p>
          <a:p>
            <a:pPr>
              <a:lnSpc>
                <a:spcPct val="130000"/>
              </a:lnSpc>
            </a:pPr>
            <a:r>
              <a:rPr lang="zh-CN" altLang="en-US" sz="2000">
                <a:latin typeface="黑体" panose="02010609060101010101" charset="-122"/>
                <a:ea typeface="黑体" panose="02010609060101010101" charset="-122"/>
              </a:rPr>
              <a:t>目的及作用</a:t>
            </a:r>
            <a:endParaRPr lang="zh-CN" altLang="en-US" sz="2000">
              <a:latin typeface="黑体" panose="02010609060101010101" charset="-122"/>
              <a:ea typeface="黑体" panose="02010609060101010101" charset="-122"/>
            </a:endParaRPr>
          </a:p>
        </p:txBody>
      </p:sp>
      <p:sp>
        <p:nvSpPr>
          <p:cNvPr id="33" name="文本框 32"/>
          <p:cNvSpPr txBox="1"/>
          <p:nvPr/>
        </p:nvSpPr>
        <p:spPr>
          <a:xfrm>
            <a:off x="4429760" y="3873500"/>
            <a:ext cx="6019165" cy="491490"/>
          </a:xfrm>
          <a:prstGeom prst="rect">
            <a:avLst/>
          </a:prstGeom>
          <a:noFill/>
        </p:spPr>
        <p:txBody>
          <a:bodyPr wrap="square" rtlCol="0" anchor="t">
            <a:spAutoFit/>
          </a:bodyPr>
          <a:lstStyle/>
          <a:p>
            <a:pPr>
              <a:lnSpc>
                <a:spcPct val="130000"/>
              </a:lnSpc>
            </a:pPr>
            <a:r>
              <a:rPr lang="en-US" altLang="zh-CN" sz="2000">
                <a:latin typeface="黑体" panose="02010609060101010101" charset="-122"/>
                <a:ea typeface="黑体" panose="02010609060101010101" charset="-122"/>
              </a:rPr>
              <a:t>“</a:t>
            </a:r>
            <a:r>
              <a:rPr lang="zh-CN" altLang="en-US" sz="2000">
                <a:latin typeface="黑体" panose="02010609060101010101" charset="-122"/>
                <a:ea typeface="黑体" panose="02010609060101010101" charset="-122"/>
              </a:rPr>
              <a:t>福利国家</a:t>
            </a:r>
            <a:r>
              <a:rPr lang="en-US" altLang="zh-CN" sz="2000">
                <a:latin typeface="黑体" panose="02010609060101010101" charset="-122"/>
                <a:ea typeface="黑体" panose="02010609060101010101" charset="-122"/>
              </a:rPr>
              <a:t>”</a:t>
            </a:r>
            <a:r>
              <a:rPr lang="zh-CN" altLang="en-US" sz="2000">
                <a:latin typeface="黑体" panose="02010609060101010101" charset="-122"/>
                <a:ea typeface="黑体" panose="02010609060101010101" charset="-122"/>
              </a:rPr>
              <a:t>：概念、建立与发展、评价</a:t>
            </a:r>
            <a:endParaRPr lang="zh-CN" altLang="en-US" sz="2000">
              <a:latin typeface="黑体" panose="02010609060101010101" charset="-122"/>
              <a:ea typeface="黑体" panose="02010609060101010101" charset="-122"/>
            </a:endParaRPr>
          </a:p>
        </p:txBody>
      </p:sp>
      <p:sp>
        <p:nvSpPr>
          <p:cNvPr id="34" name="文本框 33"/>
          <p:cNvSpPr txBox="1"/>
          <p:nvPr/>
        </p:nvSpPr>
        <p:spPr>
          <a:xfrm>
            <a:off x="4429760" y="4956810"/>
            <a:ext cx="1248410" cy="491490"/>
          </a:xfrm>
          <a:prstGeom prst="rect">
            <a:avLst/>
          </a:prstGeom>
          <a:noFill/>
        </p:spPr>
        <p:txBody>
          <a:bodyPr wrap="square" rtlCol="0" anchor="t">
            <a:spAutoFit/>
          </a:bodyPr>
          <a:lstStyle/>
          <a:p>
            <a:pPr>
              <a:lnSpc>
                <a:spcPct val="130000"/>
              </a:lnSpc>
            </a:pPr>
            <a:r>
              <a:rPr lang="zh-CN" sz="2000">
                <a:latin typeface="黑体" panose="02010609060101010101" charset="-122"/>
                <a:ea typeface="黑体" panose="02010609060101010101" charset="-122"/>
              </a:rPr>
              <a:t>社会运动</a:t>
            </a:r>
            <a:endParaRPr lang="zh-CN" sz="2000">
              <a:latin typeface="黑体" charset="-122"/>
              <a:ea typeface="黑体" charset="-122"/>
            </a:endParaRPr>
          </a:p>
        </p:txBody>
      </p:sp>
      <p:sp>
        <p:nvSpPr>
          <p:cNvPr id="36" name="文本框 35"/>
          <p:cNvSpPr txBox="1"/>
          <p:nvPr/>
        </p:nvSpPr>
        <p:spPr>
          <a:xfrm>
            <a:off x="4429760" y="5976620"/>
            <a:ext cx="2905125" cy="491490"/>
          </a:xfrm>
          <a:prstGeom prst="rect">
            <a:avLst/>
          </a:prstGeom>
          <a:noFill/>
        </p:spPr>
        <p:txBody>
          <a:bodyPr wrap="square" rtlCol="0" anchor="t">
            <a:spAutoFit/>
          </a:bodyPr>
          <a:lstStyle/>
          <a:p>
            <a:pPr>
              <a:lnSpc>
                <a:spcPct val="130000"/>
              </a:lnSpc>
            </a:pPr>
            <a:r>
              <a:rPr lang="zh-CN" sz="2000">
                <a:latin typeface="黑体" panose="02010609060101010101" charset="-122"/>
                <a:ea typeface="黑体" panose="02010609060101010101" charset="-122"/>
              </a:rPr>
              <a:t>资本主义的基本矛盾</a:t>
            </a:r>
            <a:endParaRPr lang="zh-CN" sz="2000">
              <a:latin typeface="黑体" panose="02010609060101010101" charset="-122"/>
              <a:ea typeface="黑体" panose="02010609060101010101" charset="-122"/>
            </a:endParaRPr>
          </a:p>
        </p:txBody>
      </p:sp>
      <p:sp>
        <p:nvSpPr>
          <p:cNvPr id="37" name="文本框 36"/>
          <p:cNvSpPr txBox="1"/>
          <p:nvPr/>
        </p:nvSpPr>
        <p:spPr>
          <a:xfrm>
            <a:off x="5930265" y="4356735"/>
            <a:ext cx="2836545" cy="1691640"/>
          </a:xfrm>
          <a:prstGeom prst="rect">
            <a:avLst/>
          </a:prstGeom>
          <a:noFill/>
        </p:spPr>
        <p:txBody>
          <a:bodyPr wrap="square" rtlCol="0" anchor="t">
            <a:spAutoFit/>
          </a:bodyPr>
          <a:lstStyle/>
          <a:p>
            <a:pPr>
              <a:lnSpc>
                <a:spcPct val="130000"/>
              </a:lnSpc>
            </a:pPr>
            <a:r>
              <a:rPr lang="zh-CN" sz="2000">
                <a:latin typeface="黑体" panose="02010609060101010101" charset="-122"/>
                <a:ea typeface="黑体" panose="02010609060101010101" charset="-122"/>
              </a:rPr>
              <a:t>背景</a:t>
            </a:r>
            <a:endParaRPr sz="2000">
              <a:latin typeface="黑体" charset="-122"/>
              <a:ea typeface="黑体" charset="-122"/>
            </a:endParaRPr>
          </a:p>
          <a:p>
            <a:pPr>
              <a:lnSpc>
                <a:spcPct val="130000"/>
              </a:lnSpc>
            </a:pPr>
            <a:r>
              <a:rPr sz="2000">
                <a:latin typeface="黑体" panose="02010609060101010101" charset="-122"/>
                <a:ea typeface="黑体" panose="02010609060101010101" charset="-122"/>
              </a:rPr>
              <a:t>美国黑人民权运动</a:t>
            </a:r>
            <a:endParaRPr sz="2000">
              <a:latin typeface="黑体" panose="02010609060101010101" charset="-122"/>
              <a:ea typeface="黑体" panose="02010609060101010101" charset="-122"/>
            </a:endParaRPr>
          </a:p>
          <a:p>
            <a:pPr>
              <a:lnSpc>
                <a:spcPct val="130000"/>
              </a:lnSpc>
            </a:pPr>
            <a:r>
              <a:rPr lang="zh-CN" sz="2000">
                <a:latin typeface="黑体" panose="02010609060101010101" charset="-122"/>
                <a:ea typeface="黑体" panose="02010609060101010101" charset="-122"/>
              </a:rPr>
              <a:t>妇女运动</a:t>
            </a:r>
            <a:endParaRPr lang="zh-CN" sz="2000">
              <a:latin typeface="黑体" panose="02010609060101010101" charset="-122"/>
              <a:ea typeface="黑体" panose="02010609060101010101" charset="-122"/>
            </a:endParaRPr>
          </a:p>
          <a:p>
            <a:pPr>
              <a:lnSpc>
                <a:spcPct val="130000"/>
              </a:lnSpc>
            </a:pPr>
            <a:r>
              <a:rPr lang="zh-CN" sz="2000">
                <a:latin typeface="黑体" panose="02010609060101010101" charset="-122"/>
                <a:ea typeface="黑体" panose="02010609060101010101" charset="-122"/>
              </a:rPr>
              <a:t>反越战（学生）运动</a:t>
            </a:r>
            <a:endParaRPr lang="zh-CN" sz="2000">
              <a:latin typeface="黑体" panose="02010609060101010101" charset="-122"/>
              <a:ea typeface="黑体" panose="02010609060101010101" charset="-122"/>
            </a:endParaRPr>
          </a:p>
        </p:txBody>
      </p:sp>
      <p:sp>
        <p:nvSpPr>
          <p:cNvPr id="38" name="左大括号 37"/>
          <p:cNvSpPr/>
          <p:nvPr/>
        </p:nvSpPr>
        <p:spPr>
          <a:xfrm>
            <a:off x="3275965" y="1268095"/>
            <a:ext cx="251460" cy="1184275"/>
          </a:xfrm>
          <a:prstGeom prst="leftBrace">
            <a:avLst>
              <a:gd name="adj1" fmla="val 59099"/>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9" name="左大括号 38"/>
          <p:cNvSpPr/>
          <p:nvPr/>
        </p:nvSpPr>
        <p:spPr>
          <a:xfrm>
            <a:off x="5795010" y="2050415"/>
            <a:ext cx="251460" cy="883920"/>
          </a:xfrm>
          <a:prstGeom prst="leftBrace">
            <a:avLst>
              <a:gd name="adj1" fmla="val 59099"/>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0" name="左大括号 39"/>
          <p:cNvSpPr/>
          <p:nvPr/>
        </p:nvSpPr>
        <p:spPr>
          <a:xfrm>
            <a:off x="4236720" y="4137025"/>
            <a:ext cx="251460" cy="2131695"/>
          </a:xfrm>
          <a:prstGeom prst="leftBrace">
            <a:avLst>
              <a:gd name="adj1" fmla="val 59099"/>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2" name="左大括号 41"/>
          <p:cNvSpPr/>
          <p:nvPr/>
        </p:nvSpPr>
        <p:spPr>
          <a:xfrm>
            <a:off x="5678170" y="4641850"/>
            <a:ext cx="251460" cy="1230630"/>
          </a:xfrm>
          <a:prstGeom prst="leftBrace">
            <a:avLst>
              <a:gd name="adj1" fmla="val 59099"/>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3" name="左大括号 42"/>
          <p:cNvSpPr/>
          <p:nvPr/>
        </p:nvSpPr>
        <p:spPr>
          <a:xfrm>
            <a:off x="941070" y="1846580"/>
            <a:ext cx="341630" cy="3388995"/>
          </a:xfrm>
          <a:prstGeom prst="leftBrace">
            <a:avLst>
              <a:gd name="adj1" fmla="val 59099"/>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pic>
        <p:nvPicPr>
          <p:cNvPr id="44" name="New picture" hidden="1"/>
          <p:cNvPicPr/>
          <p:nvPr/>
        </p:nvPicPr>
        <p:blipFill>
          <a:blip r:embed="rId5"/>
          <a:stretch>
            <a:fillRect/>
          </a:stretch>
        </p:blipFill>
        <p:spPr>
          <a:xfrm>
            <a:off x="10198100" y="10502900"/>
            <a:ext cx="279400" cy="431800"/>
          </a:xfrm>
          <a:prstGeom prst="cube">
            <a:avLst/>
          </a:prstGeom>
        </p:spPr>
      </p:pic>
    </p:spTree>
    <p:custDataLst>
      <p:tags r:id="rId6"/>
    </p:custDataLst>
  </p:cSld>
  <p:clrMapOvr>
    <a:masterClrMapping/>
  </p:clrMapOvr>
  <p:transition/>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6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6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6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6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6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6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7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7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7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7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7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7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7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7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7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7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8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8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8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8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8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8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8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9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9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9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9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9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9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9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9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9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9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0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0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0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0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0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0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0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08.xml><?xml version="1.0" encoding="utf-8"?>
<p:tagLst xmlns:p="http://schemas.openxmlformats.org/presentationml/2006/main">
  <p:tag name="KSO_WM_BEAUTIFY_FLAG" val="#wm#"/>
  <p:tag name="KSO_WM_TAG_VERSION" val="1.0"/>
  <p:tag name="KSO_WM_TEMPLATE_CATEGORY" val="custom"/>
  <p:tag name="KSO_WM_TEMPLATE_INDEX" val="20187308"/>
  <p:tag name="KSO_WM_UNIT_COMPATIBLE" val="0"/>
  <p:tag name="KSO_WM_UNIT_DIAGRAM_ISNUMVISUAL" val="0"/>
  <p:tag name="KSO_WM_UNIT_DIAGRAM_ISREFERUNIT" val="0"/>
  <p:tag name="KSO_WM_UNIT_HIGHLIGHT" val="0"/>
  <p:tag name="KSO_WM_UNIT_ID" val="_0**"/>
  <p:tag name="KSO_WM_UNIT_LAYERLEVEL" val="1"/>
</p:tagLst>
</file>

<file path=ppt/tags/tag109.xml><?xml version="1.0" encoding="utf-8"?>
<p:tagLst xmlns:p="http://schemas.openxmlformats.org/presentationml/2006/main">
  <p:tag name="KSO_WM_BEAUTIFY_FLAG" val="#wm#"/>
  <p:tag name="KSO_WM_TAG_VERSION" val="1.0"/>
  <p:tag name="KSO_WM_TEMPLATE_CATEGORY" val="custom"/>
  <p:tag name="KSO_WM_TEMPLATE_INDEX" val="20187308"/>
  <p:tag name="KSO_WM_UNIT_COMPATIBLE" val="0"/>
  <p:tag name="KSO_WM_UNIT_DIAGRAM_ISNUMVISUAL" val="0"/>
  <p:tag name="KSO_WM_UNIT_DIAGRAM_ISREFERUNIT" val="0"/>
  <p:tag name="KSO_WM_UNIT_HIGHLIGHT" val="0"/>
  <p:tag name="KSO_WM_UNIT_ID" val="_0**"/>
  <p:tag name="KSO_WM_UNIT_LAYERLEVEL" val="1"/>
</p:tagLst>
</file>

<file path=ppt/tags/tag1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13.xml><?xml version="1.0" encoding="utf-8"?>
<p:tagLst xmlns:p="http://schemas.openxmlformats.org/presentationml/2006/main">
  <p:tag name="KSO_WM_BEAUTIFY_FLAG" val="#wm#"/>
  <p:tag name="KSO_WM_TAG_VERSION" val="1.0"/>
  <p:tag name="KSO_WM_TEMPLATE_CATEGORY" val="custom"/>
  <p:tag name="KSO_WM_TEMPLATE_INDEX" val="20187308"/>
  <p:tag name="KSO_WM_TEMPLATE_SUBCATEGORY" val="0"/>
  <p:tag name="KSO_WM_TEMPLATE_THUMBS_INDEX" val="1"/>
</p:tagLst>
</file>

<file path=ppt/tags/tag114.xml><?xml version="1.0" encoding="utf-8"?>
<p:tagLst xmlns:p="http://schemas.openxmlformats.org/presentationml/2006/main">
  <p:tag name="KSO_WM_BEAUTIFY_FLAG" val="#wm#"/>
  <p:tag name="KSO_WM_SLIDE_ID" val="custom20205081_13"/>
  <p:tag name="KSO_WM_SLIDE_INDEX" val="13"/>
  <p:tag name="KSO_WM_SLIDE_ITEM_CNT" val="0"/>
  <p:tag name="KSO_WM_SLIDE_LAYOUT" val="a_f"/>
  <p:tag name="KSO_WM_SLIDE_LAYOUT_CNT" val="1_1"/>
  <p:tag name="KSO_WM_SLIDE_POSITION" val="47*47"/>
  <p:tag name="KSO_WM_SLIDE_SIZE" val="863*444"/>
  <p:tag name="KSO_WM_SLIDE_SUBTYPE" val="pureTxt"/>
  <p:tag name="KSO_WM_SLIDE_TYPE" val="text"/>
  <p:tag name="KSO_WM_TAG_VERSION" val="1.0"/>
  <p:tag name="KSO_WM_TEMPLATE_CATEGORY" val="custom"/>
  <p:tag name="KSO_WM_TEMPLATE_COLOR_TYPE" val="1"/>
  <p:tag name="KSO_WM_TEMPLATE_INDEX" val="20205081"/>
  <p:tag name="KSO_WM_TEMPLATE_MASTER_TYPE" val="0"/>
  <p:tag name="KSO_WM_TEMPLATE_SUBCATEGORY" val="19"/>
  <p:tag name="KSO_WM_UNIT_SHOW_EDIT_AREA_INDICATION" val="1"/>
</p:tagLst>
</file>

<file path=ppt/tags/tag115.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116.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117.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118.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119.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120.xml><?xml version="1.0" encoding="utf-8"?>
<p:tagLst xmlns:p="http://schemas.openxmlformats.org/presentationml/2006/main">
  <p:tag name="KSO_WM_UNIT_PLACING_PICTURE_USER_VIEWPORT" val="{&quot;height&quot;:6180,&quot;width&quot;:17235}"/>
  <p:tag name="REFSHAPE" val="721178596"/>
</p:tagLst>
</file>

<file path=ppt/tags/tag121.xml><?xml version="1.0" encoding="utf-8"?>
<p:tagLst xmlns:p="http://schemas.openxmlformats.org/presentationml/2006/main">
  <p:tag name="KSO_WM_BEAUTIFY_FLAG" val="#wm#"/>
  <p:tag name="KSO_WM_SLIDE_ID" val="custom20205081_13"/>
  <p:tag name="KSO_WM_SLIDE_INDEX" val="13"/>
  <p:tag name="KSO_WM_SLIDE_ITEM_CNT" val="0"/>
  <p:tag name="KSO_WM_SLIDE_LAYOUT" val="a_f"/>
  <p:tag name="KSO_WM_SLIDE_LAYOUT_CNT" val="1_1"/>
  <p:tag name="KSO_WM_SLIDE_POSITION" val="47*47"/>
  <p:tag name="KSO_WM_SLIDE_SIZE" val="863*444"/>
  <p:tag name="KSO_WM_SLIDE_SUBTYPE" val="pureTxt"/>
  <p:tag name="KSO_WM_SLIDE_TYPE" val="text"/>
  <p:tag name="KSO_WM_TAG_VERSION" val="1.0"/>
  <p:tag name="KSO_WM_TEMPLATE_CATEGORY" val="custom"/>
  <p:tag name="KSO_WM_TEMPLATE_COLOR_TYPE" val="1"/>
  <p:tag name="KSO_WM_TEMPLATE_INDEX" val="20205081"/>
  <p:tag name="KSO_WM_TEMPLATE_MASTER_TYPE" val="0"/>
  <p:tag name="KSO_WM_TEMPLATE_SUBCATEGORY" val="19"/>
  <p:tag name="KSO_WM_UNIT_SHOW_EDIT_AREA_INDICATION" val="1"/>
</p:tagLst>
</file>

<file path=ppt/tags/tag122.xml><?xml version="1.0" encoding="utf-8"?>
<p:tagLst xmlns:p="http://schemas.openxmlformats.org/presentationml/2006/main">
  <p:tag name="KSO_WM_UNIT_TABLE_BEAUTIFY" val="smartTable{fbb24748-5489-41f9-8764-3a2a809e4da2}"/>
</p:tagLst>
</file>

<file path=ppt/tags/tag123.xml><?xml version="1.0" encoding="utf-8"?>
<p:tagLst xmlns:p="http://schemas.openxmlformats.org/presentationml/2006/main">
  <p:tag name="KSO_WM_BEAUTIFY_FLAG" val="#wm#"/>
  <p:tag name="KSO_WM_SLIDE_ID" val="custom20205081_13"/>
  <p:tag name="KSO_WM_SLIDE_INDEX" val="13"/>
  <p:tag name="KSO_WM_SLIDE_ITEM_CNT" val="0"/>
  <p:tag name="KSO_WM_SLIDE_LAYOUT" val="a_f"/>
  <p:tag name="KSO_WM_SLIDE_LAYOUT_CNT" val="1_1"/>
  <p:tag name="KSO_WM_SLIDE_POSITION" val="47*47"/>
  <p:tag name="KSO_WM_SLIDE_SIZE" val="863*444"/>
  <p:tag name="KSO_WM_SLIDE_SUBTYPE" val="pureTxt"/>
  <p:tag name="KSO_WM_SLIDE_TYPE" val="text"/>
  <p:tag name="KSO_WM_TAG_VERSION" val="1.0"/>
  <p:tag name="KSO_WM_TEMPLATE_CATEGORY" val="custom"/>
  <p:tag name="KSO_WM_TEMPLATE_COLOR_TYPE" val="1"/>
  <p:tag name="KSO_WM_TEMPLATE_INDEX" val="20205081"/>
  <p:tag name="KSO_WM_TEMPLATE_MASTER_TYPE" val="0"/>
  <p:tag name="KSO_WM_TEMPLATE_SUBCATEGORY" val="19"/>
  <p:tag name="KSO_WM_UNIT_SHOW_EDIT_AREA_INDICATION" val="1"/>
</p:tagLst>
</file>

<file path=ppt/tags/tag124.xml><?xml version="1.0" encoding="utf-8"?>
<p:tagLst xmlns:p="http://schemas.openxmlformats.org/presentationml/2006/main">
  <p:tag name="KSO_WM_BEAUTIFY_FLAG" val="#wm#"/>
  <p:tag name="KSO_WM_SLIDE_ID" val="custom20205081_13"/>
  <p:tag name="KSO_WM_SLIDE_INDEX" val="13"/>
  <p:tag name="KSO_WM_SLIDE_ITEM_CNT" val="0"/>
  <p:tag name="KSO_WM_SLIDE_LAYOUT" val="a_f"/>
  <p:tag name="KSO_WM_SLIDE_LAYOUT_CNT" val="1_1"/>
  <p:tag name="KSO_WM_SLIDE_POSITION" val="47*47"/>
  <p:tag name="KSO_WM_SLIDE_SIZE" val="863*444"/>
  <p:tag name="KSO_WM_SLIDE_SUBTYPE" val="pureTxt"/>
  <p:tag name="KSO_WM_SLIDE_TYPE" val="text"/>
  <p:tag name="KSO_WM_TAG_VERSION" val="1.0"/>
  <p:tag name="KSO_WM_TEMPLATE_CATEGORY" val="custom"/>
  <p:tag name="KSO_WM_TEMPLATE_COLOR_TYPE" val="1"/>
  <p:tag name="KSO_WM_TEMPLATE_INDEX" val="20205081"/>
  <p:tag name="KSO_WM_TEMPLATE_MASTER_TYPE" val="0"/>
  <p:tag name="KSO_WM_TEMPLATE_SUBCATEGORY" val="19"/>
  <p:tag name="KSO_WM_UNIT_SHOW_EDIT_AREA_INDICATION" val="1"/>
</p:tagLst>
</file>

<file path=ppt/tags/tag125.xml><?xml version="1.0" encoding="utf-8"?>
<p:tagLst xmlns:p="http://schemas.openxmlformats.org/presentationml/2006/main">
  <p:tag name="KSO_WM_BEAUTIFY_FLAG" val="#wm#"/>
  <p:tag name="KSO_WM_SLIDE_ID" val="custom20205081_13"/>
  <p:tag name="KSO_WM_SLIDE_INDEX" val="13"/>
  <p:tag name="KSO_WM_SLIDE_ITEM_CNT" val="0"/>
  <p:tag name="KSO_WM_SLIDE_LAYOUT" val="a_f"/>
  <p:tag name="KSO_WM_SLIDE_LAYOUT_CNT" val="1_1"/>
  <p:tag name="KSO_WM_SLIDE_POSITION" val="47*47"/>
  <p:tag name="KSO_WM_SLIDE_SIZE" val="863*444"/>
  <p:tag name="KSO_WM_SLIDE_SUBTYPE" val="pureTxt"/>
  <p:tag name="KSO_WM_SLIDE_TYPE" val="text"/>
  <p:tag name="KSO_WM_TAG_VERSION" val="1.0"/>
  <p:tag name="KSO_WM_TEMPLATE_CATEGORY" val="custom"/>
  <p:tag name="KSO_WM_TEMPLATE_COLOR_TYPE" val="1"/>
  <p:tag name="KSO_WM_TEMPLATE_INDEX" val="20205081"/>
  <p:tag name="KSO_WM_TEMPLATE_MASTER_TYPE" val="0"/>
  <p:tag name="KSO_WM_TEMPLATE_SUBCATEGORY" val="19"/>
  <p:tag name="KSO_WM_UNIT_SHOW_EDIT_AREA_INDICATION" val="1"/>
</p:tagLst>
</file>

<file path=ppt/tags/tag126.xml><?xml version="1.0" encoding="utf-8"?>
<p:tagLst xmlns:p="http://schemas.openxmlformats.org/presentationml/2006/main">
  <p:tag name="KSO_WM_BEAUTIFY_FLAG" val="#wm#"/>
  <p:tag name="KSO_WM_SLIDE_ID" val="custom20205081_13"/>
  <p:tag name="KSO_WM_SLIDE_INDEX" val="13"/>
  <p:tag name="KSO_WM_SLIDE_ITEM_CNT" val="0"/>
  <p:tag name="KSO_WM_SLIDE_LAYOUT" val="a_f"/>
  <p:tag name="KSO_WM_SLIDE_LAYOUT_CNT" val="1_1"/>
  <p:tag name="KSO_WM_SLIDE_POSITION" val="47*47"/>
  <p:tag name="KSO_WM_SLIDE_SIZE" val="863*444"/>
  <p:tag name="KSO_WM_SLIDE_SUBTYPE" val="pureTxt"/>
  <p:tag name="KSO_WM_SLIDE_TYPE" val="text"/>
  <p:tag name="KSO_WM_TAG_VERSION" val="1.0"/>
  <p:tag name="KSO_WM_TEMPLATE_CATEGORY" val="custom"/>
  <p:tag name="KSO_WM_TEMPLATE_COLOR_TYPE" val="1"/>
  <p:tag name="KSO_WM_TEMPLATE_INDEX" val="20205081"/>
  <p:tag name="KSO_WM_TEMPLATE_MASTER_TYPE" val="0"/>
  <p:tag name="KSO_WM_TEMPLATE_SUBCATEGORY" val="19"/>
  <p:tag name="KSO_WM_UNIT_SHOW_EDIT_AREA_INDICATION" val="1"/>
</p:tagLst>
</file>

<file path=ppt/tags/tag127.xml><?xml version="1.0" encoding="utf-8"?>
<p:tagLst xmlns:p="http://schemas.openxmlformats.org/presentationml/2006/main">
  <p:tag name="KSO_WM_UNIT_TABLE_BEAUTIFY" val="smartTable{ab55a974-0b5e-46d6-a397-3c82a51628a9}"/>
</p:tagLst>
</file>

<file path=ppt/tags/tag128.xml><?xml version="1.0" encoding="utf-8"?>
<p:tagLst xmlns:p="http://schemas.openxmlformats.org/presentationml/2006/main">
  <p:tag name="KSO_WM_BEAUTIFY_FLAG" val="#wm#"/>
  <p:tag name="KSO_WM_SLIDE_ID" val="custom20205081_13"/>
  <p:tag name="KSO_WM_SLIDE_INDEX" val="13"/>
  <p:tag name="KSO_WM_SLIDE_ITEM_CNT" val="0"/>
  <p:tag name="KSO_WM_SLIDE_LAYOUT" val="a_f"/>
  <p:tag name="KSO_WM_SLIDE_LAYOUT_CNT" val="1_1"/>
  <p:tag name="KSO_WM_SLIDE_POSITION" val="47*47"/>
  <p:tag name="KSO_WM_SLIDE_SIZE" val="863*444"/>
  <p:tag name="KSO_WM_SLIDE_SUBTYPE" val="pureTxt"/>
  <p:tag name="KSO_WM_SLIDE_TYPE" val="text"/>
  <p:tag name="KSO_WM_TAG_VERSION" val="1.0"/>
  <p:tag name="KSO_WM_TEMPLATE_CATEGORY" val="custom"/>
  <p:tag name="KSO_WM_TEMPLATE_COLOR_TYPE" val="1"/>
  <p:tag name="KSO_WM_TEMPLATE_INDEX" val="20205081"/>
  <p:tag name="KSO_WM_TEMPLATE_MASTER_TYPE" val="0"/>
  <p:tag name="KSO_WM_TEMPLATE_SUBCATEGORY" val="19"/>
  <p:tag name="KSO_WM_UNIT_SHOW_EDIT_AREA_INDICATION" val="1"/>
</p:tagLst>
</file>

<file path=ppt/tags/tag129.xml><?xml version="1.0" encoding="utf-8"?>
<p:tagLst xmlns:p="http://schemas.openxmlformats.org/presentationml/2006/main">
  <p:tag name="KSO_WM_BEAUTIFY_FLAG" val="#wm#"/>
  <p:tag name="KSO_WM_SLIDE_ID" val="custom20205081_13"/>
  <p:tag name="KSO_WM_SLIDE_INDEX" val="13"/>
  <p:tag name="KSO_WM_SLIDE_ITEM_CNT" val="0"/>
  <p:tag name="KSO_WM_SLIDE_LAYOUT" val="a_f"/>
  <p:tag name="KSO_WM_SLIDE_LAYOUT_CNT" val="1_1"/>
  <p:tag name="KSO_WM_SLIDE_POSITION" val="47*47"/>
  <p:tag name="KSO_WM_SLIDE_SIZE" val="863*444"/>
  <p:tag name="KSO_WM_SLIDE_SUBTYPE" val="pureTxt"/>
  <p:tag name="KSO_WM_SLIDE_TYPE" val="text"/>
  <p:tag name="KSO_WM_TAG_VERSION" val="1.0"/>
  <p:tag name="KSO_WM_TEMPLATE_CATEGORY" val="custom"/>
  <p:tag name="KSO_WM_TEMPLATE_COLOR_TYPE" val="1"/>
  <p:tag name="KSO_WM_TEMPLATE_INDEX" val="20205081"/>
  <p:tag name="KSO_WM_TEMPLATE_MASTER_TYPE" val="0"/>
  <p:tag name="KSO_WM_TEMPLATE_SUBCATEGORY" val="19"/>
  <p:tag name="KSO_WM_UNIT_SHOW_EDIT_AREA_INDICATION" val="1"/>
</p:tagLst>
</file>

<file path=ppt/tags/tag130.xml><?xml version="1.0" encoding="utf-8"?>
<p:tagLst xmlns:p="http://schemas.openxmlformats.org/presentationml/2006/main">
  <p:tag name="REFSHAPE" val="-2015320228"/>
</p:tagLst>
</file>

<file path=ppt/tags/tag131.xml><?xml version="1.0" encoding="utf-8"?>
<p:tagLst xmlns:p="http://schemas.openxmlformats.org/presentationml/2006/main">
  <p:tag name="REFSHAPE" val="152817644"/>
</p:tagLst>
</file>

<file path=ppt/tags/tag132.xml><?xml version="1.0" encoding="utf-8"?>
<p:tagLst xmlns:p="http://schemas.openxmlformats.org/presentationml/2006/main">
  <p:tag name="REFSHAPE" val="152815332"/>
</p:tagLst>
</file>

<file path=ppt/tags/tag133.xml><?xml version="1.0" encoding="utf-8"?>
<p:tagLst xmlns:p="http://schemas.openxmlformats.org/presentationml/2006/main">
  <p:tag name="KSO_WM_SLIDE_ITEM_CNT" val="2"/>
</p:tagLst>
</file>

<file path=ppt/tags/tag134.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2">
      <a:majorFont>
        <a:latin typeface="微软雅黑"/>
        <a:ea typeface="微软雅黑"/>
        <a:cs typeface="Arial"/>
      </a:majorFont>
      <a:minorFont>
        <a:latin typeface="微软雅黑 Light"/>
        <a:ea typeface="微软雅黑 Light"/>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1_Office 主题​​">
  <a:themeElements>
    <a:clrScheme name="BlackTie">
      <a:dk1>
        <a:srgbClr val="000000"/>
      </a:dk1>
      <a:lt1>
        <a:srgbClr val="FFFFFF"/>
      </a:lt1>
      <a:dk2>
        <a:srgbClr val="46464A"/>
      </a:dk2>
      <a:lt2>
        <a:srgbClr val="E3DCCF"/>
      </a:lt2>
      <a:accent1>
        <a:srgbClr val="6F6F74"/>
      </a:accent1>
      <a:accent2>
        <a:srgbClr val="A7B789"/>
      </a:accent2>
      <a:accent3>
        <a:srgbClr val="BEAE98"/>
      </a:accent3>
      <a:accent4>
        <a:srgbClr val="92A9B9"/>
      </a:accent4>
      <a:accent5>
        <a:srgbClr val="9C8265"/>
      </a:accent5>
      <a:accent6>
        <a:srgbClr val="8D6974"/>
      </a:accent6>
      <a:hlink>
        <a:srgbClr val="67AABF"/>
      </a:hlink>
      <a:folHlink>
        <a:srgbClr val="B1B5AB"/>
      </a:folHlink>
    </a:clrScheme>
    <a:fontScheme name="自定义 9">
      <a:majorFont>
        <a:latin typeface="Arial"/>
        <a:ea typeface="微软雅黑"/>
        <a:cs typeface="Arial"/>
      </a:majorFont>
      <a:minorFont>
        <a:latin typeface="Arial"/>
        <a:ea typeface="微软雅黑"/>
        <a:cs typeface="Arial"/>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noFill/>
        <a:noFill/>
        <a:no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宽屏</PresentationFormat>
  <Paragraphs>214</Paragraphs>
  <Slides>20</Slides>
  <Notes>5</Notes>
  <TotalTime>0</TotalTime>
  <HiddenSlides>0</HiddenSlides>
  <MMClips>0</MMClips>
  <ScaleCrop>0</ScaleCrop>
  <HeadingPairs>
    <vt:vector baseType="variant" size="6">
      <vt:variant>
        <vt:lpstr>Fonts used</vt:lpstr>
      </vt:variant>
      <vt:variant>
        <vt:i4>17</vt:i4>
      </vt:variant>
      <vt:variant>
        <vt:lpstr>Theme</vt:lpstr>
      </vt:variant>
      <vt:variant>
        <vt:i4>1</vt:i4>
      </vt:variant>
      <vt:variant>
        <vt:lpstr>Slide Titles</vt:lpstr>
      </vt:variant>
      <vt:variant>
        <vt:i4>20</vt:i4>
      </vt:variant>
    </vt:vector>
  </HeadingPairs>
  <TitlesOfParts>
    <vt:vector baseType="lpstr" size="38">
      <vt:lpstr>Arial</vt:lpstr>
      <vt:lpstr>微软雅黑</vt:lpstr>
      <vt:lpstr>Wingdings</vt:lpstr>
      <vt:lpstr>微软雅黑 Light</vt:lpstr>
      <vt:lpstr>Calibri Light</vt:lpstr>
      <vt:lpstr>Calibri</vt:lpstr>
      <vt:lpstr>黑体</vt:lpstr>
      <vt:lpstr>楷体</vt:lpstr>
      <vt:lpstr>方正行楷_GBK</vt:lpstr>
      <vt:lpstr>Times New Roman</vt:lpstr>
      <vt:lpstr>宋体</vt:lpstr>
      <vt:lpstr>仿宋</vt:lpstr>
      <vt:lpstr>Open Sans Light</vt:lpstr>
      <vt:lpstr>华文楷体</vt:lpstr>
      <vt:lpstr>华文中宋</vt:lpstr>
      <vt:lpstr>Gill Sans MT</vt:lpstr>
      <vt:lpstr>等线</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空白演示</dc:title>
  <cp:lastModifiedBy>___付瑞</cp:lastModifiedBy>
  <cp:revision>255</cp:revision>
  <dcterms:created xsi:type="dcterms:W3CDTF">2019-06-19T02:08:00Z</dcterms:created>
  <dcterms:modified xsi:type="dcterms:W3CDTF">2020-07-21T01:49:10Z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2052-11.1.0.9828</vt:lpwstr>
  </property>
</Properties>
</file>