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jpeg" ContentType="image/jpe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9"/>
  </p:notesMasterIdLst>
  <p:handoutMasterIdLst>
    <p:handoutMasterId r:id="rId77"/>
  </p:handoutMasterIdLst>
  <p:sldIdLst>
    <p:sldId id="257" r:id="rId4"/>
    <p:sldId id="258" r:id="rId5"/>
    <p:sldId id="262" r:id="rId6"/>
    <p:sldId id="263" r:id="rId7"/>
    <p:sldId id="260" r:id="rId8"/>
    <p:sldId id="261" r:id="rId10"/>
    <p:sldId id="264" r:id="rId11"/>
    <p:sldId id="265" r:id="rId12"/>
    <p:sldId id="266" r:id="rId13"/>
    <p:sldId id="267" r:id="rId14"/>
    <p:sldId id="268" r:id="rId15"/>
    <p:sldId id="269" r:id="rId16"/>
    <p:sldId id="270" r:id="rId17"/>
    <p:sldId id="271" r:id="rId18"/>
    <p:sldId id="276" r:id="rId19"/>
    <p:sldId id="277" r:id="rId20"/>
    <p:sldId id="272" r:id="rId21"/>
    <p:sldId id="278" r:id="rId22"/>
    <p:sldId id="273" r:id="rId23"/>
    <p:sldId id="279" r:id="rId24"/>
    <p:sldId id="274" r:id="rId25"/>
    <p:sldId id="275" r:id="rId26"/>
    <p:sldId id="280" r:id="rId27"/>
    <p:sldId id="281" r:id="rId28"/>
    <p:sldId id="282" r:id="rId29"/>
    <p:sldId id="283" r:id="rId30"/>
    <p:sldId id="284" r:id="rId31"/>
    <p:sldId id="289" r:id="rId32"/>
    <p:sldId id="285" r:id="rId33"/>
    <p:sldId id="290" r:id="rId34"/>
    <p:sldId id="286" r:id="rId35"/>
    <p:sldId id="291" r:id="rId36"/>
    <p:sldId id="292" r:id="rId37"/>
    <p:sldId id="287" r:id="rId38"/>
    <p:sldId id="288" r:id="rId39"/>
    <p:sldId id="295" r:id="rId40"/>
    <p:sldId id="294" r:id="rId41"/>
    <p:sldId id="296" r:id="rId42"/>
    <p:sldId id="297" r:id="rId43"/>
    <p:sldId id="299" r:id="rId44"/>
    <p:sldId id="298" r:id="rId45"/>
    <p:sldId id="300" r:id="rId46"/>
    <p:sldId id="301" r:id="rId47"/>
    <p:sldId id="302" r:id="rId48"/>
    <p:sldId id="303" r:id="rId49"/>
    <p:sldId id="304" r:id="rId50"/>
    <p:sldId id="318" r:id="rId51"/>
    <p:sldId id="319" r:id="rId52"/>
    <p:sldId id="306" r:id="rId53"/>
    <p:sldId id="307" r:id="rId54"/>
    <p:sldId id="308" r:id="rId55"/>
    <p:sldId id="326" r:id="rId56"/>
    <p:sldId id="309" r:id="rId57"/>
    <p:sldId id="310" r:id="rId58"/>
    <p:sldId id="311" r:id="rId59"/>
    <p:sldId id="312" r:id="rId60"/>
    <p:sldId id="313" r:id="rId61"/>
    <p:sldId id="314" r:id="rId62"/>
    <p:sldId id="315" r:id="rId63"/>
    <p:sldId id="316" r:id="rId64"/>
    <p:sldId id="317" r:id="rId65"/>
    <p:sldId id="320" r:id="rId66"/>
    <p:sldId id="321" r:id="rId67"/>
    <p:sldId id="322" r:id="rId68"/>
    <p:sldId id="323" r:id="rId69"/>
    <p:sldId id="324" r:id="rId70"/>
    <p:sldId id="327" r:id="rId71"/>
    <p:sldId id="328" r:id="rId72"/>
    <p:sldId id="329" r:id="rId73"/>
    <p:sldId id="332" r:id="rId74"/>
    <p:sldId id="330" r:id="rId75"/>
    <p:sldId id="331" r:id="rId7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72"/>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0" Type="http://schemas.openxmlformats.org/officeDocument/2006/relationships/tableStyles" Target="tableStyles.xml"/><Relationship Id="rId8" Type="http://schemas.openxmlformats.org/officeDocument/2006/relationships/slide" Target="slides/slide5.xml"/><Relationship Id="rId79" Type="http://schemas.openxmlformats.org/officeDocument/2006/relationships/viewProps" Target="viewProps.xml"/><Relationship Id="rId78" Type="http://schemas.openxmlformats.org/officeDocument/2006/relationships/presProps" Target="presProps.xml"/><Relationship Id="rId77" Type="http://schemas.openxmlformats.org/officeDocument/2006/relationships/handoutMaster" Target="handoutMasters/handoutMaster1.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4.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3.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r>
              <a:rPr lang="zh-CN" altLang="en-US"/>
              <a:t>１９４９年１０月１日下午２时，中华人民共和国中央人民政府委员会在北京举行第一次会议，中央人民政府主席毛泽东，副主席朱德、刘少奇、宋庆龄、李济深、张澜及全体委员宣誓就职，中央人民政府正式成立。</a:t>
            </a:r>
            <a:endParaRPr lang="zh-CN" altLang="en-US"/>
          </a:p>
          <a:p>
            <a:r>
              <a:rPr lang="zh-CN" altLang="en-US"/>
              <a:t>1949年10月1日下午3时，中华人民共和国开国大典在北京天安门广场隆重举行。毛泽东主席向全世界庄严宣告：中华人民共和国中央人民政府成立了。北京30万军民参加的开国大典阅兵式和群众游行历时3小时。同年12月3日，中央人民政府委员会第四次会议通过决议：每年的10月1日为中华人民共和国国庆节。这是首都30万群众聚集天安门广场，隆重举行开国大典。</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共同纲领》除序言外，分为总纲、政权机关、军事制度、经济政策、文化教育政策、民族政策、外交政策共7章60条。它肯定了人民革命的胜利成果，宣告了封建主义和官僚资本主义在中国统治的结束和人民民主共和国的建立，规定了新中国的国体和政体。它确认"中国人民民主专政是中国工人阶级、农民阶级、小资产阶级、民族资产阶级及其他爱国民主分子的人民民主统--战线的政权，而以工农联盟为基础，以工人阶级为领导"。它规定人民代表大会制为我国的政权组织形式;宣布取消帝国主义在华的一切特权;没收官僚资本，进行土地改革;并且规定了新中国的各项基本政策和公民的基本权利和义务。由于它所规定的是国家制度和社会制度的基本原则及各项基本政策，并且由于它是由代行全国人民代表大会职权的中国人民政治协商会议制定的，因此，尽管它还不是一部正式的宪法，但不管从内容上还是从法律效力上看都具有国家宪法的特征，起了临时宪法的作用。它是建国初期团结全国人民共同前进的政治基础和战斗纲领，对于巩固人民政权，加强革命法制，维护人民民主权利，以及恢复和发展国民经济方面起着指导作用。它的许多基本原则在制定1954年宪法时都得到了确认和进一步发展，因而在我国宪政史上有着重要的历史意义。</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建国前后迎头痛击疯狂的投机倒把，建立起健康的社会主义市场</a:t>
            </a:r>
            <a:endParaRPr lang="zh-CN" altLang="en-US"/>
          </a:p>
          <a:p>
            <a:endParaRPr lang="zh-CN" altLang="en-US"/>
          </a:p>
          <a:p>
            <a:endParaRPr lang="zh-CN" altLang="en-US"/>
          </a:p>
          <a:p>
            <a:r>
              <a:rPr lang="zh-CN" altLang="en-US">
                <a:sym typeface="+mn-ea"/>
              </a:rPr>
              <a:t>　　1949年4月到次年2月，不到一年时间，全国发生四次物价暴涨。上海物价上涨20倍。上海人民政府规定，以人民币为唯一货币，禁止黄金、银元、美钞流通买卖。但资产阶级无视人民政府法令，狂称：“解放军进得了上海，人民币进不了上海”，拒用人民币，进行黄金、银元投机倒把活动。十天内，上海金银价上涨两倍左右。严重影响市场物价，人民币的地位。上海人民政府查封了从事投机活动的证券交易大楼，逮捕法办了金银投机倒把首要分子。这就是“银元之战”。广州、武汉等地也打击了金融投机活动。物价开始稳定。</a:t>
            </a:r>
            <a:endParaRPr lang="zh-CN" altLang="en-US"/>
          </a:p>
          <a:p>
            <a:endParaRPr lang="zh-CN" altLang="en-US"/>
          </a:p>
          <a:p>
            <a:endParaRPr lang="zh-CN" altLang="en-US"/>
          </a:p>
          <a:p>
            <a:r>
              <a:rPr lang="zh-CN" altLang="en-US">
                <a:sym typeface="+mn-ea"/>
              </a:rPr>
              <a:t>　　“银元之战”结束后，资产阶级又进行粮食、棉纱、煤炭等物资的投机倒把活动。他们囤积居奇，哄抬物价，1949年上海米价6至7月上涨4倍，10月至11月又上涨3倍。国民党特务说：“只要控制了‘两白一黑’(米面炭)，就能置上海于死地”。党中央视为两个阶级之间的一场“米棉炭之战”</a:t>
            </a:r>
            <a:endParaRPr lang="zh-CN" altLang="en-US"/>
          </a:p>
          <a:p>
            <a:r>
              <a:rPr lang="zh-CN" altLang="en-US">
                <a:sym typeface="+mn-ea"/>
              </a:rPr>
              <a:t>(又称“两白一黑之战”)来打击。中央统一部署，从各地调运大量粮食、棉布、棉纱、煤炭等物资，于1949年11月25日大量抛售，使涨风几天内迅速平息。但为时不久，投机商又欣起涨风。1950年2月,</a:t>
            </a:r>
            <a:endParaRPr lang="zh-CN" altLang="en-US"/>
          </a:p>
          <a:p>
            <a:r>
              <a:rPr lang="zh-CN" altLang="en-US">
                <a:sym typeface="+mn-ea"/>
              </a:rPr>
              <a:t>人民政府经过多方准备，调集了更多的物资，在市场上敞开抛售，投机商大肆抢购，抢购了三天，他们的资金用光了，国家还继续敞开供应，他们慌了，开始抛售存货，但已没有买主，连老本也赔了。到1950年夏，全国物价稳定，结束了我国连续十多年物价暴涨的局面。人民政府赢得全国人民的信任。这场斗争，毛泽东认为它的意义不下于淮海战役。</a:t>
            </a:r>
            <a:endParaRPr lang="zh-CN" altLang="en-US"/>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稳定物价是从城市经济上巩固政权，虽然“米棉之战”中我们战胜了资本家，但也暴露了农业生产落后的问题，农产品不能满足社会的需要。这将人民政府巩固政权的目光引向了农村。改变土地制度，发展农村经济，巩固国家政权，就成了当务之急。</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中国党和政府致力于巩固发展中朝关系的坚定立场不会变。</a:t>
            </a:r>
            <a:endParaRPr lang="zh-CN" altLang="en-US"/>
          </a:p>
          <a:p>
            <a:r>
              <a:rPr lang="zh-CN" altLang="en-US"/>
              <a:t>中国人民对朝鲜人民的友好情谊不会变。</a:t>
            </a:r>
            <a:endParaRPr lang="zh-CN" altLang="en-US"/>
          </a:p>
          <a:p>
            <a:r>
              <a:rPr lang="zh-CN" altLang="en-US"/>
              <a:t>中国对社会主义朝鲜的支持不会变。</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336800" y="2700338"/>
            <a:ext cx="7620000" cy="1285875"/>
          </a:xfrm>
        </p:spPr>
        <p:txBody>
          <a:bodyPr/>
          <a:lstStyle>
            <a:lvl1pPr>
              <a:defRPr/>
            </a:lvl1pPr>
          </a:lstStyle>
          <a:p>
            <a:pPr lvl="0"/>
            <a:r>
              <a:rPr lang="zh-TW" altLang="en-US" noProof="0" smtClean="0"/>
              <a:t>按一下以編輯母片標題樣式</a:t>
            </a:r>
            <a:endParaRPr lang="zh-TW" altLang="en-US" noProof="0" smtClean="0"/>
          </a:p>
        </p:txBody>
      </p:sp>
      <p:sp>
        <p:nvSpPr>
          <p:cNvPr id="5123" name="Rectangle 3"/>
          <p:cNvSpPr>
            <a:spLocks noGrp="1" noChangeArrowheads="1"/>
          </p:cNvSpPr>
          <p:nvPr>
            <p:ph type="subTitle" idx="1"/>
          </p:nvPr>
        </p:nvSpPr>
        <p:spPr>
          <a:xfrm>
            <a:off x="2336800" y="4057650"/>
            <a:ext cx="7620000" cy="657225"/>
          </a:xfrm>
        </p:spPr>
        <p:txBody>
          <a:bodyPr/>
          <a:lstStyle>
            <a:lvl1pPr marL="0" indent="0" algn="ctr">
              <a:buFontTx/>
              <a:buNone/>
              <a:defRPr sz="2700">
                <a:ea typeface="黑体" panose="02010609060101010101" pitchFamily="2" charset="-122"/>
              </a:defRPr>
            </a:lvl1pPr>
          </a:lstStyle>
          <a:p>
            <a:pPr lvl="0"/>
            <a:r>
              <a:rPr lang="zh-TW" altLang="en-US" noProof="0" smtClean="0"/>
              <a:t>按一下以編輯母片副標題樣式</a:t>
            </a:r>
            <a:endParaRPr lang="zh-TW" altLang="en-US" noProof="0" smtClean="0"/>
          </a:p>
        </p:txBody>
      </p:sp>
      <p:sp>
        <p:nvSpPr>
          <p:cNvPr id="7" name="Rectangle 4"/>
          <p:cNvSpPr>
            <a:spLocks noGrp="1" noChangeArrowheads="1"/>
          </p:cNvSpPr>
          <p:nvPr>
            <p:ph type="dt" sz="half" idx="2"/>
          </p:nvPr>
        </p:nvSpPr>
        <p:spPr bwMode="auto">
          <a:xfrm>
            <a:off x="1009651" y="6311503"/>
            <a:ext cx="2844800" cy="378619"/>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Rectangle 5"/>
          <p:cNvSpPr>
            <a:spLocks noGrp="1" noChangeArrowheads="1"/>
          </p:cNvSpPr>
          <p:nvPr>
            <p:ph type="ftr" sz="quarter" idx="3"/>
          </p:nvPr>
        </p:nvSpPr>
        <p:spPr bwMode="auto">
          <a:xfrm>
            <a:off x="4165600" y="6311503"/>
            <a:ext cx="3860800" cy="378619"/>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Rectangle 6"/>
          <p:cNvSpPr>
            <a:spLocks noGrp="1" noChangeArrowheads="1"/>
          </p:cNvSpPr>
          <p:nvPr>
            <p:ph type="sldNum" sz="quarter" idx="4"/>
          </p:nvPr>
        </p:nvSpPr>
        <p:spPr bwMode="auto">
          <a:xfrm>
            <a:off x="8737600" y="6311503"/>
            <a:ext cx="2438400" cy="378619"/>
          </a:xfrm>
          <a:prstGeom prst="rect">
            <a:avLst/>
          </a:prstGeom>
        </p:spPr>
        <p:txBody>
          <a:bodyPr vert="horz" wrap="square" lIns="91440" tIns="45720" rIns="91440" bIns="45720" numCol="1" anchor="t" anchorCtr="0" compatLnSpc="1"/>
          <a:p>
            <a:pPr algn="r"/>
            <a:fld id="{9A0DB2DC-4C9A-4742-B13C-FB6460FD3503}" type="slidenum">
              <a:rPr lang="en-US" altLang="zh-TW" dirty="0"/>
            </a:fld>
            <a:endParaRPr lang="en-US" altLang="zh-TW"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7694"/>
            <a:ext cx="10363200" cy="1360884"/>
          </a:xfrm>
        </p:spPr>
        <p:txBody>
          <a:bodyPr anchor="t"/>
          <a:lstStyle>
            <a:lvl1pPr algn="l">
              <a:defRPr sz="45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7506"/>
            <a:ext cx="10363200" cy="1500188"/>
          </a:xfrm>
        </p:spPr>
        <p:txBody>
          <a:bodyPr anchor="b"/>
          <a:lstStyle>
            <a:lvl1pPr marL="0" indent="0">
              <a:buNone/>
              <a:defRPr sz="2250"/>
            </a:lvl1pPr>
            <a:lvl2pPr marL="514350" indent="0">
              <a:buNone/>
              <a:defRPr sz="2025"/>
            </a:lvl2pPr>
            <a:lvl3pPr marL="1028700" indent="0">
              <a:buNone/>
              <a:defRPr sz="1800"/>
            </a:lvl3pPr>
            <a:lvl4pPr marL="1543050" indent="0">
              <a:buNone/>
              <a:defRPr sz="1575"/>
            </a:lvl4pPr>
            <a:lvl5pPr marL="2057400" indent="0">
              <a:buNone/>
              <a:defRPr sz="1575"/>
            </a:lvl5pPr>
            <a:lvl6pPr marL="2571750" indent="0">
              <a:buNone/>
              <a:defRPr sz="1575"/>
            </a:lvl6pPr>
            <a:lvl7pPr marL="3086100" indent="0">
              <a:buNone/>
              <a:defRPr sz="1575"/>
            </a:lvl7pPr>
            <a:lvl8pPr marL="3600450" indent="0">
              <a:buNone/>
              <a:defRPr sz="1575"/>
            </a:lvl8pPr>
            <a:lvl9pPr marL="4114800" indent="0">
              <a:buNone/>
              <a:defRPr sz="1575"/>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176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484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034"/>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906"/>
            <a:ext cx="5386917"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5272"/>
            <a:ext cx="5386917"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906"/>
            <a:ext cx="5389033"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5272"/>
            <a:ext cx="5389033"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249"/>
            <a:ext cx="4011084" cy="1162645"/>
          </a:xfrm>
        </p:spPr>
        <p:txBody>
          <a:bodyPr anchor="b"/>
          <a:lstStyle>
            <a:lvl1pPr algn="l">
              <a:defRPr sz="225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249"/>
            <a:ext cx="6815667" cy="5852517"/>
          </a:xfrm>
        </p:spPr>
        <p:txBody>
          <a:bodyPr/>
          <a:lstStyle>
            <a:lvl1pPr>
              <a:defRPr sz="3600"/>
            </a:lvl1pPr>
            <a:lvl2pPr>
              <a:defRPr sz="3150"/>
            </a:lvl2pPr>
            <a:lvl3pPr>
              <a:defRPr sz="2700"/>
            </a:lvl3pPr>
            <a:lvl4pPr>
              <a:defRPr sz="2250"/>
            </a:lvl4pPr>
            <a:lvl5pPr>
              <a:defRPr sz="2250"/>
            </a:lvl5pPr>
            <a:lvl6pPr>
              <a:defRPr sz="2250"/>
            </a:lvl6pPr>
            <a:lvl7pPr>
              <a:defRPr sz="2250"/>
            </a:lvl7pPr>
            <a:lvl8pPr>
              <a:defRPr sz="2250"/>
            </a:lvl8pPr>
            <a:lvl9pPr>
              <a:defRPr sz="225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894"/>
            <a:ext cx="4011084" cy="4689872"/>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143"/>
          </a:xfrm>
        </p:spPr>
        <p:txBody>
          <a:bodyPr anchor="b"/>
          <a:lstStyle>
            <a:lvl1pPr algn="l">
              <a:defRPr sz="225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577"/>
            <a:ext cx="7315200" cy="4114800"/>
          </a:xfrm>
        </p:spPr>
        <p:txBody>
          <a:bodyPr vert="horz" wrap="square" lIns="91440" tIns="45720" rIns="91440" bIns="45720" numCol="1" anchor="t" anchorCtr="0" compatLnSpc="1"/>
          <a:lstStyle>
            <a:lvl1pPr marL="0" indent="0">
              <a:buNone/>
              <a:defRPr sz="3600"/>
            </a:lvl1pPr>
            <a:lvl2pPr marL="514350" indent="0">
              <a:buNone/>
              <a:defRPr sz="3150"/>
            </a:lvl2pPr>
            <a:lvl3pPr marL="1028700" indent="0">
              <a:buNone/>
              <a:defRPr sz="2700"/>
            </a:lvl3pPr>
            <a:lvl4pPr marL="1543050" indent="0">
              <a:buNone/>
              <a:defRPr sz="2250"/>
            </a:lvl4pPr>
            <a:lvl5pPr marL="2057400" indent="0">
              <a:buNone/>
              <a:defRPr sz="2250"/>
            </a:lvl5pPr>
            <a:lvl6pPr marL="2571750" indent="0">
              <a:buNone/>
              <a:defRPr sz="2250"/>
            </a:lvl6pPr>
            <a:lvl7pPr marL="3086100" indent="0">
              <a:buNone/>
              <a:defRPr sz="2250"/>
            </a:lvl7pPr>
            <a:lvl8pPr marL="3600450" indent="0">
              <a:buNone/>
              <a:defRPr sz="2250"/>
            </a:lvl8pPr>
            <a:lvl9pPr marL="4114800" indent="0">
              <a:buNone/>
              <a:defRPr sz="225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6743"/>
            <a:ext cx="7315200" cy="805457"/>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61400" y="514350"/>
            <a:ext cx="2514600" cy="561141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17600" y="514350"/>
            <a:ext cx="7340600" cy="5611416"/>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
        <p:nvSpPr>
          <p:cNvPr id="1026" name="Rectangle 2"/>
          <p:cNvSpPr>
            <a:spLocks noGrp="1"/>
          </p:cNvSpPr>
          <p:nvPr>
            <p:ph type="title"/>
          </p:nvPr>
        </p:nvSpPr>
        <p:spPr>
          <a:xfrm>
            <a:off x="1117600" y="514350"/>
            <a:ext cx="10058400" cy="903684"/>
          </a:xfrm>
          <a:prstGeom prst="rect">
            <a:avLst/>
          </a:prstGeom>
          <a:noFill/>
          <a:ln w="9525">
            <a:noFill/>
          </a:ln>
        </p:spPr>
        <p:txBody>
          <a:bodyPr anchor="ctr"/>
          <a:p>
            <a:pPr lvl="0"/>
            <a:r>
              <a:rPr lang="zh-TW" altLang="en-US" dirty="0"/>
              <a:t>按一下以編輯母片標題樣式</a:t>
            </a:r>
            <a:endParaRPr lang="zh-TW" altLang="en-US" dirty="0"/>
          </a:p>
        </p:txBody>
      </p:sp>
      <p:sp>
        <p:nvSpPr>
          <p:cNvPr id="1027" name="Rectangle 3"/>
          <p:cNvSpPr>
            <a:spLocks noGrp="1"/>
          </p:cNvSpPr>
          <p:nvPr>
            <p:ph type="body" idx="1"/>
          </p:nvPr>
        </p:nvSpPr>
        <p:spPr>
          <a:xfrm>
            <a:off x="1117600" y="1600200"/>
            <a:ext cx="10058400" cy="4525566"/>
          </a:xfrm>
          <a:prstGeom prst="rect">
            <a:avLst/>
          </a:prstGeom>
          <a:noFill/>
          <a:ln w="9525">
            <a:noFill/>
          </a:ln>
        </p:spPr>
        <p:txBody>
          <a:bodyPr/>
          <a:p>
            <a:pPr lvl="0"/>
            <a:r>
              <a:rPr lang="zh-TW" altLang="en-US" dirty="0"/>
              <a:t>按一下以編輯母片</a:t>
            </a:r>
            <a:endParaRPr lang="zh-TW" altLang="en-US" dirty="0"/>
          </a:p>
          <a:p>
            <a:pPr lvl="1"/>
            <a:r>
              <a:rPr lang="zh-TW" altLang="en-US" dirty="0"/>
              <a:t>第二層</a:t>
            </a:r>
            <a:endParaRPr lang="zh-TW" altLang="en-US" dirty="0"/>
          </a:p>
          <a:p>
            <a:pPr lvl="2"/>
            <a:r>
              <a:rPr lang="zh-TW" altLang="en-US" dirty="0"/>
              <a:t>第三層</a:t>
            </a:r>
            <a:endParaRPr lang="zh-TW" altLang="en-US" dirty="0"/>
          </a:p>
          <a:p>
            <a:pPr lvl="3"/>
            <a:r>
              <a:rPr lang="zh-TW" altLang="en-US" dirty="0"/>
              <a:t>第四層</a:t>
            </a:r>
            <a:endParaRPr lang="zh-TW" altLang="en-US" dirty="0"/>
          </a:p>
          <a:p>
            <a:pPr lvl="4"/>
            <a:r>
              <a:rPr lang="zh-TW" altLang="en-US" dirty="0"/>
              <a:t>第五層</a:t>
            </a:r>
            <a:endParaRPr lang="zh-TW" altLang="en-US" dirty="0"/>
          </a:p>
        </p:txBody>
      </p:sp>
      <p:sp>
        <p:nvSpPr>
          <p:cNvPr id="1028" name="Rectangle 4"/>
          <p:cNvSpPr>
            <a:spLocks noGrp="1" noChangeArrowheads="1"/>
          </p:cNvSpPr>
          <p:nvPr>
            <p:ph type="dt" sz="half" idx="2"/>
          </p:nvPr>
        </p:nvSpPr>
        <p:spPr bwMode="auto">
          <a:xfrm>
            <a:off x="1219200" y="6327577"/>
            <a:ext cx="2235200" cy="378619"/>
          </a:xfrm>
          <a:prstGeom prst="rect">
            <a:avLst/>
          </a:prstGeom>
          <a:noFill/>
          <a:ln>
            <a:noFill/>
          </a:ln>
          <a:effectLst/>
        </p:spPr>
        <p:txBody>
          <a:bodyPr vert="horz" wrap="square" lIns="91440" tIns="45720" rIns="91440" bIns="45720" numCol="1" anchor="t" anchorCtr="0" compatLnSpc="1"/>
          <a:lstStyle>
            <a:lvl1pPr>
              <a:defRPr kumimoji="0" sz="1575">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29" name="Rectangle 5"/>
          <p:cNvSpPr>
            <a:spLocks noGrp="1" noChangeArrowheads="1"/>
          </p:cNvSpPr>
          <p:nvPr>
            <p:ph type="ftr" sz="quarter" idx="3"/>
          </p:nvPr>
        </p:nvSpPr>
        <p:spPr bwMode="auto">
          <a:xfrm>
            <a:off x="4165600" y="6327577"/>
            <a:ext cx="3860800" cy="378619"/>
          </a:xfrm>
          <a:prstGeom prst="rect">
            <a:avLst/>
          </a:prstGeom>
          <a:noFill/>
          <a:ln>
            <a:noFill/>
          </a:ln>
          <a:effectLst/>
        </p:spPr>
        <p:txBody>
          <a:bodyPr vert="horz" wrap="square" lIns="91440" tIns="45720" rIns="91440" bIns="45720" numCol="1" anchor="t" anchorCtr="0" compatLnSpc="1"/>
          <a:lstStyle>
            <a:lvl1pPr algn="ctr">
              <a:defRPr kumimoji="0" sz="1575">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30" name="Rectangle 6"/>
          <p:cNvSpPr>
            <a:spLocks noGrp="1" noChangeArrowheads="1"/>
          </p:cNvSpPr>
          <p:nvPr>
            <p:ph type="sldNum" sz="quarter" idx="4"/>
          </p:nvPr>
        </p:nvSpPr>
        <p:spPr bwMode="auto">
          <a:xfrm>
            <a:off x="8737600" y="6327577"/>
            <a:ext cx="2336800" cy="378619"/>
          </a:xfrm>
          <a:prstGeom prst="rect">
            <a:avLst/>
          </a:prstGeom>
          <a:noFill/>
          <a:ln>
            <a:noFill/>
          </a:ln>
          <a:effectLst/>
        </p:spPr>
        <p:txBody>
          <a:bodyPr vert="horz" wrap="square" lIns="91440" tIns="45720" rIns="91440" bIns="45720" numCol="1" anchor="t" anchorCtr="0" compatLnSpc="1"/>
          <a:lstStyle>
            <a:lvl1pPr algn="r">
              <a:defRPr sz="1575"/>
            </a:lvl1pPr>
          </a:lstStyle>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kumimoji="1" sz="3600" b="1">
          <a:solidFill>
            <a:schemeClr val="tx2"/>
          </a:solidFill>
          <a:latin typeface="+mj-lt"/>
          <a:ea typeface="黑体" panose="02010609060101010101" pitchFamily="2" charset="-122"/>
          <a:cs typeface="+mj-cs"/>
        </a:defRPr>
      </a:lvl1pPr>
      <a:lvl2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2pPr>
      <a:lvl3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3pPr>
      <a:lvl4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4pPr>
      <a:lvl5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5pPr>
      <a:lvl6pPr marL="4572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6pPr>
      <a:lvl7pPr marL="9144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7pPr>
      <a:lvl8pPr marL="13716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8pPr>
      <a:lvl9pPr marL="18288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9pPr>
    </p:titleStyle>
    <p:bodyStyle>
      <a:lvl1pPr marL="386080" indent="-385445" algn="l" rtl="0" eaLnBrk="0" fontAlgn="base" hangingPunct="0">
        <a:spcBef>
          <a:spcPts val="110"/>
        </a:spcBef>
        <a:spcAft>
          <a:spcPct val="0"/>
        </a:spcAft>
        <a:buChar char="•"/>
        <a:defRPr kumimoji="1" sz="3150">
          <a:solidFill>
            <a:schemeClr val="tx1"/>
          </a:solidFill>
          <a:latin typeface="+mn-lt"/>
          <a:ea typeface="+mn-ea"/>
          <a:cs typeface="+mn-cs"/>
        </a:defRPr>
      </a:lvl1pPr>
      <a:lvl2pPr marL="835660" indent="-321310" algn="l" rtl="0" eaLnBrk="0" fontAlgn="base" hangingPunct="0">
        <a:spcBef>
          <a:spcPts val="110"/>
        </a:spcBef>
        <a:spcAft>
          <a:spcPct val="0"/>
        </a:spcAft>
        <a:buChar char="–"/>
        <a:defRPr kumimoji="1" sz="2700">
          <a:solidFill>
            <a:schemeClr val="tx1"/>
          </a:solidFill>
          <a:latin typeface="+mn-lt"/>
          <a:ea typeface="+mn-ea"/>
        </a:defRPr>
      </a:lvl2pPr>
      <a:lvl3pPr marL="1285875" indent="-257175" algn="l" rtl="0" eaLnBrk="0" fontAlgn="base" hangingPunct="0">
        <a:spcBef>
          <a:spcPts val="110"/>
        </a:spcBef>
        <a:spcAft>
          <a:spcPct val="0"/>
        </a:spcAft>
        <a:buChar char="•"/>
        <a:defRPr kumimoji="1" sz="2250">
          <a:solidFill>
            <a:schemeClr val="tx1"/>
          </a:solidFill>
          <a:latin typeface="+mn-lt"/>
          <a:ea typeface="+mn-ea"/>
        </a:defRPr>
      </a:lvl3pPr>
      <a:lvl4pPr marL="1800225" indent="-257175" algn="l" rtl="0" eaLnBrk="0" fontAlgn="base" hangingPunct="0">
        <a:spcBef>
          <a:spcPts val="110"/>
        </a:spcBef>
        <a:spcAft>
          <a:spcPct val="0"/>
        </a:spcAft>
        <a:buChar char="–"/>
        <a:defRPr kumimoji="1">
          <a:solidFill>
            <a:schemeClr val="tx1"/>
          </a:solidFill>
          <a:latin typeface="+mn-lt"/>
          <a:ea typeface="+mn-ea"/>
        </a:defRPr>
      </a:lvl4pPr>
      <a:lvl5pPr marL="2314575" indent="-257175" algn="l" rtl="0" eaLnBrk="0" fontAlgn="base" hangingPunct="0">
        <a:spcBef>
          <a:spcPts val="110"/>
        </a:spcBef>
        <a:spcAft>
          <a:spcPct val="0"/>
        </a:spcAft>
        <a:buChar char="»"/>
        <a:defRPr kumimoji="1">
          <a:solidFill>
            <a:schemeClr val="tx1"/>
          </a:solidFill>
          <a:latin typeface="+mn-lt"/>
          <a:ea typeface="+mn-ea"/>
        </a:defRPr>
      </a:lvl5pPr>
      <a:lvl6pPr marL="2828925" indent="-257175" algn="l" rtl="0" fontAlgn="base">
        <a:spcBef>
          <a:spcPts val="110"/>
        </a:spcBef>
        <a:spcAft>
          <a:spcPct val="0"/>
        </a:spcAft>
        <a:buChar char="»"/>
        <a:defRPr kumimoji="1">
          <a:solidFill>
            <a:schemeClr val="tx1"/>
          </a:solidFill>
          <a:latin typeface="+mn-lt"/>
          <a:ea typeface="+mn-ea"/>
        </a:defRPr>
      </a:lvl6pPr>
      <a:lvl7pPr marL="3343275" indent="-257175" algn="l" rtl="0" fontAlgn="base">
        <a:spcBef>
          <a:spcPts val="110"/>
        </a:spcBef>
        <a:spcAft>
          <a:spcPct val="0"/>
        </a:spcAft>
        <a:buChar char="»"/>
        <a:defRPr kumimoji="1">
          <a:solidFill>
            <a:schemeClr val="tx1"/>
          </a:solidFill>
          <a:latin typeface="+mn-lt"/>
          <a:ea typeface="+mn-ea"/>
        </a:defRPr>
      </a:lvl7pPr>
      <a:lvl8pPr marL="3857625" indent="-257175" algn="l" rtl="0" fontAlgn="base">
        <a:spcBef>
          <a:spcPts val="110"/>
        </a:spcBef>
        <a:spcAft>
          <a:spcPct val="0"/>
        </a:spcAft>
        <a:buChar char="»"/>
        <a:defRPr kumimoji="1">
          <a:solidFill>
            <a:schemeClr val="tx1"/>
          </a:solidFill>
          <a:latin typeface="+mn-lt"/>
          <a:ea typeface="+mn-ea"/>
        </a:defRPr>
      </a:lvl8pPr>
      <a:lvl9pPr marL="4371975" indent="-257175" algn="l" rtl="0" fontAlgn="base">
        <a:spcBef>
          <a:spcPts val="110"/>
        </a:spcBef>
        <a:spcAft>
          <a:spcPct val="0"/>
        </a:spcAft>
        <a:buChar char="»"/>
        <a:defRPr kumimoji="1">
          <a:solidFill>
            <a:schemeClr val="tx1"/>
          </a:solidFill>
          <a:latin typeface="+mn-lt"/>
          <a:ea typeface="+mn-ea"/>
        </a:defRPr>
      </a:lvl9pPr>
    </p:bodyStyle>
    <p:otherStyle>
      <a:defPPr>
        <a:defRPr lang="zh-CN"/>
      </a:defPPr>
      <a:lvl1pPr marL="0" algn="l" defTabSz="1028700" rtl="0" eaLnBrk="1" latinLnBrk="0" hangingPunct="1">
        <a:defRPr sz="2025" kern="1200">
          <a:solidFill>
            <a:schemeClr val="tx1"/>
          </a:solidFill>
          <a:latin typeface="+mn-lt"/>
          <a:ea typeface="+mn-ea"/>
          <a:cs typeface="+mn-cs"/>
        </a:defRPr>
      </a:lvl1pPr>
      <a:lvl2pPr marL="514350" algn="l" defTabSz="1028700" rtl="0" eaLnBrk="1" latinLnBrk="0" hangingPunct="1">
        <a:defRPr sz="2025" kern="1200">
          <a:solidFill>
            <a:schemeClr val="tx1"/>
          </a:solidFill>
          <a:latin typeface="+mn-lt"/>
          <a:ea typeface="+mn-ea"/>
          <a:cs typeface="+mn-cs"/>
        </a:defRPr>
      </a:lvl2pPr>
      <a:lvl3pPr marL="1028700" algn="l" defTabSz="1028700" rtl="0" eaLnBrk="1" latinLnBrk="0" hangingPunct="1">
        <a:defRPr sz="2025" kern="1200">
          <a:solidFill>
            <a:schemeClr val="tx1"/>
          </a:solidFill>
          <a:latin typeface="+mn-lt"/>
          <a:ea typeface="+mn-ea"/>
          <a:cs typeface="+mn-cs"/>
        </a:defRPr>
      </a:lvl3pPr>
      <a:lvl4pPr marL="1543050" algn="l" defTabSz="1028700" rtl="0" eaLnBrk="1" latinLnBrk="0" hangingPunct="1">
        <a:defRPr sz="2025" kern="1200">
          <a:solidFill>
            <a:schemeClr val="tx1"/>
          </a:solidFill>
          <a:latin typeface="+mn-lt"/>
          <a:ea typeface="+mn-ea"/>
          <a:cs typeface="+mn-cs"/>
        </a:defRPr>
      </a:lvl4pPr>
      <a:lvl5pPr marL="2057400" algn="l" defTabSz="1028700" rtl="0" eaLnBrk="1" latinLnBrk="0" hangingPunct="1">
        <a:defRPr sz="2025" kern="1200">
          <a:solidFill>
            <a:schemeClr val="tx1"/>
          </a:solidFill>
          <a:latin typeface="+mn-lt"/>
          <a:ea typeface="+mn-ea"/>
          <a:cs typeface="+mn-cs"/>
        </a:defRPr>
      </a:lvl5pPr>
      <a:lvl6pPr marL="2571750" algn="l" defTabSz="1028700" rtl="0" eaLnBrk="1" latinLnBrk="0" hangingPunct="1">
        <a:defRPr sz="2025" kern="1200">
          <a:solidFill>
            <a:schemeClr val="tx1"/>
          </a:solidFill>
          <a:latin typeface="+mn-lt"/>
          <a:ea typeface="+mn-ea"/>
          <a:cs typeface="+mn-cs"/>
        </a:defRPr>
      </a:lvl6pPr>
      <a:lvl7pPr marL="3086100" algn="l" defTabSz="1028700" rtl="0" eaLnBrk="1" latinLnBrk="0" hangingPunct="1">
        <a:defRPr sz="2025" kern="1200">
          <a:solidFill>
            <a:schemeClr val="tx1"/>
          </a:solidFill>
          <a:latin typeface="+mn-lt"/>
          <a:ea typeface="+mn-ea"/>
          <a:cs typeface="+mn-cs"/>
        </a:defRPr>
      </a:lvl7pPr>
      <a:lvl8pPr marL="3600450" algn="l" defTabSz="1028700" rtl="0" eaLnBrk="1" latinLnBrk="0" hangingPunct="1">
        <a:defRPr sz="2025" kern="1200">
          <a:solidFill>
            <a:schemeClr val="tx1"/>
          </a:solidFill>
          <a:latin typeface="+mn-lt"/>
          <a:ea typeface="+mn-ea"/>
          <a:cs typeface="+mn-cs"/>
        </a:defRPr>
      </a:lvl8pPr>
      <a:lvl9pPr marL="4114800" algn="l" defTabSz="1028700" rtl="0" eaLnBrk="1" latinLnBrk="0" hangingPunct="1">
        <a:defRPr sz="20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6.png"/><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png"/><Relationship Id="rId1"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18.jpeg"/><Relationship Id="rId1"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22.jpeg"/><Relationship Id="rId1" Type="http://schemas.openxmlformats.org/officeDocument/2006/relationships/image" Target="../media/image21.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25.jpeg"/><Relationship Id="rId1"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7.png"/><Relationship Id="rId1" Type="http://schemas.openxmlformats.org/officeDocument/2006/relationships/image" Target="../media/image26.png"/></Relationships>
</file>

<file path=ppt/slides/_rels/slide31.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2.xml"/><Relationship Id="rId2" Type="http://schemas.openxmlformats.org/officeDocument/2006/relationships/image" Target="../media/image29.png"/><Relationship Id="rId1"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1.png"/><Relationship Id="rId1" Type="http://schemas.openxmlformats.org/officeDocument/2006/relationships/image" Target="../media/image3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2.xml"/><Relationship Id="rId2" Type="http://schemas.openxmlformats.org/officeDocument/2006/relationships/image" Target="../media/image33.png"/><Relationship Id="rId1"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36.png"/><Relationship Id="rId1" Type="http://schemas.openxmlformats.org/officeDocument/2006/relationships/image" Target="../media/image35.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3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9.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4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42.jpeg"/><Relationship Id="rId1" Type="http://schemas.openxmlformats.org/officeDocument/2006/relationships/image" Target="../media/image41.jpe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audio" Target="../media/audio1.wav"/></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audio" Target="../media/audio1.wav"/></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43.jpe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44.jpeg"/></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45.jpeg"/></Relationships>
</file>

<file path=ppt/slides/_rels/slide60.xml.rels><?xml version="1.0" encoding="UTF-8" standalone="yes"?>
<Relationships xmlns="http://schemas.openxmlformats.org/package/2006/relationships"><Relationship Id="rId9" Type="http://schemas.openxmlformats.org/officeDocument/2006/relationships/slideLayout" Target="../slideLayouts/slideLayout18.xml"/><Relationship Id="rId8" Type="http://schemas.openxmlformats.org/officeDocument/2006/relationships/image" Target="../media/image53.jpeg"/><Relationship Id="rId7" Type="http://schemas.openxmlformats.org/officeDocument/2006/relationships/image" Target="../media/image52.jpeg"/><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image" Target="../media/image46.jpe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54.jpe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hyperlink" Target="file:///D:\&#25105;&#30340;&#25991;&#26723;\My%20Documents\&#21608;&#24681;&#26469;&#24635;&#29702;&#22312;&#19975;&#38534;&#20250;&#35758;&#19978;&#30340;&#35762;&#35805;&#21450;&#24847;&#20041;.asf" TargetMode="External"/><Relationship Id="rId1" Type="http://schemas.openxmlformats.org/officeDocument/2006/relationships/slide" Target="slide44.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56.jpeg"/><Relationship Id="rId1" Type="http://schemas.openxmlformats.org/officeDocument/2006/relationships/image" Target="../media/image55.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7.xml"/><Relationship Id="rId1" Type="http://schemas.openxmlformats.org/officeDocument/2006/relationships/image" Target="../media/image57.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5" Type="http://schemas.openxmlformats.org/officeDocument/2006/relationships/notesSlide" Target="../notesSlides/notesSlide16.xml"/><Relationship Id="rId4" Type="http://schemas.openxmlformats.org/officeDocument/2006/relationships/vmlDrawing" Target="../drawings/vmlDrawing1.vml"/><Relationship Id="rId3" Type="http://schemas.openxmlformats.org/officeDocument/2006/relationships/slideLayout" Target="../slideLayouts/slideLayout13.xml"/><Relationship Id="rId2" Type="http://schemas.openxmlformats.org/officeDocument/2006/relationships/image" Target="../media/image58.emf"/><Relationship Id="rId1" Type="http://schemas.openxmlformats.org/officeDocument/2006/relationships/oleObject" Target="../embeddings/oleObject1.bin"/></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7"/>
          <p:cNvSpPr>
            <a:spLocks noChangeArrowheads="1"/>
          </p:cNvSpPr>
          <p:nvPr/>
        </p:nvSpPr>
        <p:spPr bwMode="auto">
          <a:xfrm>
            <a:off x="1393190" y="127635"/>
            <a:ext cx="9404985" cy="2122805"/>
          </a:xfrm>
          <a:prstGeom prst="rect">
            <a:avLst/>
          </a:prstGeom>
          <a:noFill/>
          <a:ln w="9525">
            <a:noFill/>
            <a:miter lim="800000"/>
          </a:ln>
        </p:spPr>
        <p:txBody>
          <a:bodyPr wrap="square">
            <a:spAutoFit/>
          </a:bodyPr>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第</a:t>
            </a:r>
            <a:r>
              <a:rPr kumimoji="1" lang="en-US"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26</a:t>
            </a:r>
            <a:r>
              <a:rPr kumimoji="1" lang="zh-CN" altLang="en-US"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课</a:t>
            </a:r>
            <a:endParaRPr kumimoji="1" lang="zh-CN" altLang="en-US"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中华人民共和国成立和社会主义革命</a:t>
            </a:r>
            <a:endPar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stretch>
            <a:fillRect/>
          </a:stretch>
        </p:blipFill>
        <p:spPr>
          <a:xfrm>
            <a:off x="3023870" y="2329180"/>
            <a:ext cx="6409055" cy="426212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10852150" cy="5021580"/>
          </a:xfrm>
        </p:spPr>
        <p:txBody>
          <a:bodyPr/>
          <a:p>
            <a:r>
              <a:rPr lang="zh-CN" altLang="en-US" sz="3200">
                <a:solidFill>
                  <a:srgbClr val="FF0000"/>
                </a:solidFill>
              </a:rPr>
              <a:t>课程标准：</a:t>
            </a:r>
            <a:br>
              <a:rPr lang="zh-CN" altLang="en-US" sz="3200"/>
            </a:br>
            <a:r>
              <a:rPr lang="en-US" altLang="zh-CN" sz="3200"/>
              <a:t>1.</a:t>
            </a:r>
            <a:r>
              <a:rPr lang="zh-CN" altLang="en-US" sz="3200"/>
              <a:t>认识中华人民共和国成立的伟大意义；</a:t>
            </a:r>
            <a:br>
              <a:rPr lang="zh-CN" altLang="en-US" sz="3200"/>
            </a:br>
            <a:r>
              <a:rPr lang="en-US" altLang="zh-CN" sz="3200"/>
              <a:t>2.</a:t>
            </a:r>
            <a:r>
              <a:rPr lang="zh-CN" altLang="en-US" sz="3200"/>
              <a:t>概述新中国巩固人民政权的主要举措；</a:t>
            </a:r>
            <a:br>
              <a:rPr lang="zh-CN" altLang="en-US" sz="3200"/>
            </a:br>
            <a:r>
              <a:rPr lang="en-US" altLang="zh-CN" sz="3200"/>
              <a:t>3.</a:t>
            </a:r>
            <a:r>
              <a:rPr lang="zh-CN" altLang="en-US" sz="3200"/>
              <a:t>认识新中国为民主政治建设和向社会主义过渡所做出的努力。</a:t>
            </a:r>
            <a:endParaRPr lang="zh-CN" altLang="en-US" sz="32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291580" cy="647700"/>
          </a:xfrm>
        </p:spPr>
        <p:txBody>
          <a:bodyPr/>
          <a:p>
            <a:r>
              <a:rPr sz="3600">
                <a:solidFill>
                  <a:srgbClr val="FF0000"/>
                </a:solidFill>
                <a:latin typeface="黑体" panose="02010609060101010101" pitchFamily="2" charset="-122"/>
                <a:ea typeface="黑体" panose="02010609060101010101" pitchFamily="2" charset="-122"/>
                <a:sym typeface="+mn-ea"/>
              </a:rPr>
              <a:t>一、中华人民共和国的成立</a:t>
            </a:r>
            <a:endParaRPr lang="zh-CN" altLang="en-US" sz="3600">
              <a:solidFill>
                <a:srgbClr val="FF0000"/>
              </a:solidFill>
              <a:latin typeface="黑体" panose="02010609060101010101" pitchFamily="2" charset="-122"/>
              <a:ea typeface="黑体" panose="02010609060101010101" pitchFamily="2" charset="-122"/>
              <a:sym typeface="+mn-ea"/>
            </a:endParaRPr>
          </a:p>
        </p:txBody>
      </p:sp>
      <p:sp>
        <p:nvSpPr>
          <p:cNvPr id="3" name="内容占位符 2"/>
          <p:cNvSpPr>
            <a:spLocks noGrp="1"/>
          </p:cNvSpPr>
          <p:nvPr>
            <p:ph idx="1"/>
          </p:nvPr>
        </p:nvSpPr>
        <p:spPr/>
        <p:txBody>
          <a:bodyPr/>
          <a:p>
            <a:r>
              <a:rPr lang="zh-CN" altLang="en-US" sz="3200"/>
              <a:t>1．中国人民政治协商会议第一届全体会议</a:t>
            </a:r>
            <a:endParaRPr lang="zh-CN" altLang="en-US" sz="3200"/>
          </a:p>
          <a:p>
            <a:r>
              <a:rPr lang="zh-CN" altLang="en-US" sz="3200"/>
              <a:t>(1)1949年9月，中国人民政治协商会议第一届全体会议在北平中南海怀仁堂隆重开幕。来自党派、区域、军队、团体等界别的代表</a:t>
            </a:r>
            <a:r>
              <a:rPr lang="en-US" altLang="zh-CN" sz="3200"/>
              <a:t>662</a:t>
            </a:r>
            <a:r>
              <a:rPr sz="3200"/>
              <a:t>人</a:t>
            </a:r>
            <a:r>
              <a:rPr lang="zh-CN" altLang="en-US" sz="3200"/>
              <a:t>参加了会议。</a:t>
            </a:r>
            <a:endParaRPr lang="zh-CN" altLang="en-US" sz="3200"/>
          </a:p>
          <a:p>
            <a:r>
              <a:rPr lang="zh-CN" altLang="en-US" sz="3200"/>
              <a:t>(2)毛泽东在全体会议上致开幕词，大会一致决定采用“中华人民共和国”的国名，通过了《中国人民政治协商会议共同纲领》等几个重要文件。</a:t>
            </a:r>
            <a:endParaRPr lang="zh-CN" altLang="en-US" sz="32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5"/>
          <p:cNvPicPr>
            <a:picLocks noChangeAspect="1"/>
          </p:cNvPicPr>
          <p:nvPr>
            <p:ph idx="1"/>
          </p:nvPr>
        </p:nvPicPr>
        <p:blipFill>
          <a:blip r:embed="rId1"/>
          <a:stretch>
            <a:fillRect/>
          </a:stretch>
        </p:blipFill>
        <p:spPr>
          <a:xfrm>
            <a:off x="1511300" y="353695"/>
            <a:ext cx="8722995" cy="6280785"/>
          </a:xfrm>
          <a:prstGeom prst="rect">
            <a:avLst/>
          </a:prstGeom>
        </p:spPr>
      </p:pic>
      <p:pic>
        <p:nvPicPr>
          <p:cNvPr id="8" name="图片 7"/>
          <p:cNvPicPr>
            <a:picLocks noChangeAspect="1"/>
          </p:cNvPicPr>
          <p:nvPr/>
        </p:nvPicPr>
        <p:blipFill>
          <a:blip r:embed="rId2"/>
          <a:stretch>
            <a:fillRect/>
          </a:stretch>
        </p:blipFill>
        <p:spPr>
          <a:xfrm>
            <a:off x="1164590" y="353695"/>
            <a:ext cx="9862820" cy="61690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a:picLocks noChangeAspect="1"/>
          </p:cNvPicPr>
          <p:nvPr/>
        </p:nvPicPr>
        <p:blipFill>
          <a:blip r:embed="rId1"/>
          <a:stretch>
            <a:fillRect/>
          </a:stretch>
        </p:blipFill>
        <p:spPr>
          <a:xfrm>
            <a:off x="6924040" y="1671320"/>
            <a:ext cx="4659630" cy="4888230"/>
          </a:xfrm>
          <a:prstGeom prst="rect">
            <a:avLst/>
          </a:prstGeom>
        </p:spPr>
      </p:pic>
      <p:sp>
        <p:nvSpPr>
          <p:cNvPr id="10" name="文本框 9"/>
          <p:cNvSpPr txBox="1"/>
          <p:nvPr/>
        </p:nvSpPr>
        <p:spPr>
          <a:xfrm>
            <a:off x="1368425" y="2616835"/>
            <a:ext cx="4849495" cy="2553335"/>
          </a:xfrm>
          <a:prstGeom prst="rect">
            <a:avLst/>
          </a:prstGeom>
          <a:noFill/>
          <a:ln w="38100" cmpd="thickThin">
            <a:solidFill>
              <a:srgbClr val="7030A0"/>
            </a:solidFill>
            <a:prstDash val="solid"/>
          </a:ln>
        </p:spPr>
        <p:txBody>
          <a:bodyPr wrap="square" rtlCol="0">
            <a:spAutoFit/>
          </a:bodyPr>
          <a:p>
            <a:r>
              <a:rPr lang="zh-CN" altLang="en-US" sz="3200" b="1">
                <a:latin typeface="楷体" panose="02010609060101010101" charset="-122"/>
                <a:ea typeface="楷体" panose="02010609060101010101" charset="-122"/>
              </a:rPr>
              <a:t>学习聚焦：</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   </a:t>
            </a:r>
            <a:r>
              <a:rPr lang="zh-CN" altLang="en-US" sz="3200" b="1">
                <a:effectLst/>
                <a:latin typeface="宋体" panose="02010600030101010101" pitchFamily="2" charset="-122"/>
                <a:ea typeface="宋体" panose="02010600030101010101" pitchFamily="2" charset="-122"/>
                <a:cs typeface="宋体" panose="02010600030101010101" pitchFamily="2" charset="-122"/>
              </a:rPr>
              <a:t> 中国人民政治协商会议是中国共产党领导的以工农联盟为基础的</a:t>
            </a:r>
            <a:r>
              <a:rPr lang="zh-CN" altLang="en-US" sz="3200" b="1">
                <a:solidFill>
                  <a:srgbClr val="FF0000"/>
                </a:solidFill>
                <a:effectLst/>
                <a:latin typeface="宋体" panose="02010600030101010101" pitchFamily="2" charset="-122"/>
                <a:ea typeface="宋体" panose="02010600030101010101" pitchFamily="2" charset="-122"/>
                <a:cs typeface="宋体" panose="02010600030101010101" pitchFamily="2" charset="-122"/>
              </a:rPr>
              <a:t>人民民主统一战线</a:t>
            </a:r>
            <a:r>
              <a:rPr lang="zh-CN" altLang="en-US" sz="3200" b="1">
                <a:effectLst/>
                <a:latin typeface="宋体" panose="02010600030101010101" pitchFamily="2" charset="-122"/>
                <a:ea typeface="宋体" panose="02010600030101010101" pitchFamily="2" charset="-122"/>
                <a:cs typeface="宋体" panose="02010600030101010101" pitchFamily="2" charset="-122"/>
              </a:rPr>
              <a:t>的组织形式。</a:t>
            </a:r>
            <a:endParaRPr lang="zh-CN" altLang="en-US" sz="3200" b="1">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500"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图片 7"/>
          <p:cNvPicPr>
            <a:picLocks noChangeAspect="1"/>
          </p:cNvPicPr>
          <p:nvPr/>
        </p:nvPicPr>
        <p:blipFill>
          <a:blip r:embed="rId1"/>
          <a:stretch>
            <a:fillRect/>
          </a:stretch>
        </p:blipFill>
        <p:spPr>
          <a:xfrm>
            <a:off x="2874645" y="307975"/>
            <a:ext cx="4058285" cy="5070475"/>
          </a:xfrm>
          <a:prstGeom prst="rect">
            <a:avLst/>
          </a:prstGeom>
        </p:spPr>
      </p:pic>
      <p:pic>
        <p:nvPicPr>
          <p:cNvPr id="11" name="图片 10"/>
          <p:cNvPicPr>
            <a:picLocks noChangeAspect="1"/>
          </p:cNvPicPr>
          <p:nvPr/>
        </p:nvPicPr>
        <p:blipFill>
          <a:blip r:embed="rId2"/>
          <a:stretch>
            <a:fillRect/>
          </a:stretch>
        </p:blipFill>
        <p:spPr>
          <a:xfrm>
            <a:off x="7040880" y="497205"/>
            <a:ext cx="3440430" cy="4822190"/>
          </a:xfrm>
          <a:prstGeom prst="rect">
            <a:avLst/>
          </a:prstGeom>
        </p:spPr>
      </p:pic>
      <p:sp>
        <p:nvSpPr>
          <p:cNvPr id="12" name="文本框 11"/>
          <p:cNvSpPr txBox="1"/>
          <p:nvPr/>
        </p:nvSpPr>
        <p:spPr>
          <a:xfrm>
            <a:off x="3812540" y="5488940"/>
            <a:ext cx="4265930" cy="1076325"/>
          </a:xfrm>
          <a:prstGeom prst="rect">
            <a:avLst/>
          </a:prstGeom>
          <a:noFill/>
          <a:ln w="44450" cmpd="thickThin">
            <a:noFill/>
            <a:prstDash val="solid"/>
          </a:ln>
        </p:spPr>
        <p:txBody>
          <a:bodyPr wrap="none" rtlCol="0">
            <a:spAutoFit/>
          </a:bodyPr>
          <a:p>
            <a:r>
              <a:rPr lang="zh-CN" altLang="en-US" sz="3200" b="1">
                <a:latin typeface="楷体" panose="02010609060101010101" charset="-122"/>
                <a:ea typeface="楷体" panose="02010609060101010101" charset="-122"/>
              </a:rPr>
              <a:t>是新中国的建国纲领，</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具有临时宪法的作用。</a:t>
            </a:r>
            <a:endParaRPr lang="zh-CN" altLang="en-US" sz="32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58825" y="445770"/>
            <a:ext cx="10852150" cy="1620520"/>
          </a:xfrm>
        </p:spPr>
        <p:txBody>
          <a:bodyPr/>
          <a:p>
            <a:r>
              <a:rPr lang="zh-CN" altLang="en-US" sz="3200"/>
              <a:t>(3)大会选举了中央人民政府委员会，毛泽东为主席，朱德、刘少奇、宋庆龄、李济深、张澜、高岗为副主席。</a:t>
            </a:r>
            <a:endParaRPr lang="zh-CN" altLang="en-US" sz="3200"/>
          </a:p>
        </p:txBody>
      </p:sp>
      <p:pic>
        <p:nvPicPr>
          <p:cNvPr id="4" name="图片 3"/>
          <p:cNvPicPr>
            <a:picLocks noChangeAspect="1"/>
          </p:cNvPicPr>
          <p:nvPr/>
        </p:nvPicPr>
        <p:blipFill>
          <a:blip r:embed="rId1"/>
          <a:stretch>
            <a:fillRect/>
          </a:stretch>
        </p:blipFill>
        <p:spPr>
          <a:xfrm>
            <a:off x="2098040" y="1749425"/>
            <a:ext cx="7303770" cy="4888865"/>
          </a:xfrm>
          <a:prstGeom prst="rect">
            <a:avLst/>
          </a:prstGeom>
        </p:spPr>
      </p:pic>
      <p:pic>
        <p:nvPicPr>
          <p:cNvPr id="5" name="图片 4"/>
          <p:cNvPicPr>
            <a:picLocks noChangeAspect="1"/>
          </p:cNvPicPr>
          <p:nvPr/>
        </p:nvPicPr>
        <p:blipFill>
          <a:blip r:embed="rId2"/>
          <a:stretch>
            <a:fillRect/>
          </a:stretch>
        </p:blipFill>
        <p:spPr>
          <a:xfrm>
            <a:off x="417830" y="336550"/>
            <a:ext cx="11534140" cy="63017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3773170" cy="647700"/>
          </a:xfrm>
        </p:spPr>
        <p:txBody>
          <a:bodyPr/>
          <a:p>
            <a:r>
              <a:rPr>
                <a:sym typeface="+mn-ea"/>
              </a:rPr>
              <a:t>2．开国大典</a:t>
            </a:r>
            <a:endParaRPr lang="zh-CN" altLang="en-US"/>
          </a:p>
        </p:txBody>
      </p:sp>
      <p:sp>
        <p:nvSpPr>
          <p:cNvPr id="3" name="内容占位符 2"/>
          <p:cNvSpPr>
            <a:spLocks noGrp="1"/>
          </p:cNvSpPr>
          <p:nvPr>
            <p:ph idx="1"/>
          </p:nvPr>
        </p:nvSpPr>
        <p:spPr/>
        <p:txBody>
          <a:bodyPr/>
          <a:p>
            <a:r>
              <a:rPr lang="zh-CN" altLang="en-US" sz="3200"/>
              <a:t>(1)1949年10月1日，中央人民政府举行第一次会议，决议接受《中国人民政治协商会议共同纲领》为施政方针。</a:t>
            </a:r>
            <a:endParaRPr lang="zh-CN" altLang="en-US" sz="3200"/>
          </a:p>
          <a:p>
            <a:r>
              <a:rPr lang="zh-CN" altLang="en-US" sz="3200"/>
              <a:t>(2)政府主席、副主席和委员就职，任命周恩来为政务院总理兼外交部部长，中央人民政府宣告成立。下午3时，在天安门广场举行了盛大的开国大典。</a:t>
            </a:r>
            <a:endParaRPr lang="zh-CN" altLang="en-US"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5"/>
          <p:cNvPicPr>
            <a:picLocks noChangeAspect="1"/>
          </p:cNvPicPr>
          <p:nvPr>
            <p:ph idx="1"/>
          </p:nvPr>
        </p:nvPicPr>
        <p:blipFill>
          <a:blip r:embed="rId1"/>
          <a:stretch>
            <a:fillRect/>
          </a:stretch>
        </p:blipFill>
        <p:spPr>
          <a:xfrm>
            <a:off x="264160" y="677545"/>
            <a:ext cx="11498580" cy="5892165"/>
          </a:xfrm>
          <a:prstGeom prst="rect">
            <a:avLst/>
          </a:prstGeom>
        </p:spPr>
      </p:pic>
      <p:pic>
        <p:nvPicPr>
          <p:cNvPr id="7" name="图片 6"/>
          <p:cNvPicPr>
            <a:picLocks noChangeAspect="1"/>
          </p:cNvPicPr>
          <p:nvPr/>
        </p:nvPicPr>
        <p:blipFill>
          <a:blip r:embed="rId2"/>
          <a:stretch>
            <a:fillRect/>
          </a:stretch>
        </p:blipFill>
        <p:spPr>
          <a:xfrm>
            <a:off x="179705" y="523875"/>
            <a:ext cx="11583035" cy="61753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501765" cy="647700"/>
          </a:xfrm>
        </p:spPr>
        <p:txBody>
          <a:bodyPr/>
          <a:p>
            <a:r>
              <a:rPr>
                <a:sym typeface="+mn-ea"/>
              </a:rPr>
              <a:t>3．中华人民共和国成立的意义</a:t>
            </a:r>
            <a:endParaRPr lang="zh-CN" altLang="en-US"/>
          </a:p>
        </p:txBody>
      </p:sp>
      <p:sp>
        <p:nvSpPr>
          <p:cNvPr id="3" name="内容占位符 2"/>
          <p:cNvSpPr>
            <a:spLocks noGrp="1"/>
          </p:cNvSpPr>
          <p:nvPr>
            <p:ph idx="1"/>
          </p:nvPr>
        </p:nvSpPr>
        <p:spPr/>
        <p:txBody>
          <a:bodyPr/>
          <a:p>
            <a:r>
              <a:rPr lang="zh-CN" altLang="en-US" sz="3200"/>
              <a:t>(1)中华人民共和国的成立，结束了帝国主义、封建主义和官僚资本主义长期压迫和剥削中国各族人民的历史，人民真正成为国家的主人。</a:t>
            </a:r>
            <a:endParaRPr lang="zh-CN" altLang="en-US" sz="3200"/>
          </a:p>
          <a:p>
            <a:r>
              <a:rPr lang="zh-CN" altLang="en-US" sz="3200"/>
              <a:t>(2)从根本上改变了中国社会的发展方向，为实现由新民主主义向社会主义过渡创造了前提条件。</a:t>
            </a:r>
            <a:endParaRPr lang="zh-CN" altLang="en-US" sz="3200"/>
          </a:p>
          <a:p>
            <a:r>
              <a:rPr lang="zh-CN" altLang="en-US" sz="3200"/>
              <a:t>(3)中华民族开始以崭新的姿态自立于世界民族之林，中国历史进入新纪元。</a:t>
            </a:r>
            <a:endParaRPr lang="zh-CN" altLang="en-US" sz="32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1137" y="445735"/>
            <a:ext cx="10852237" cy="5041355"/>
          </a:xfrm>
        </p:spPr>
        <p:txBody>
          <a:bodyPr/>
          <a:p>
            <a:r>
              <a:rPr lang="zh-CN" altLang="en-US" sz="3200"/>
              <a:t>[学习聚焦]</a:t>
            </a:r>
            <a:endParaRPr lang="zh-CN" altLang="en-US" sz="3200"/>
          </a:p>
          <a:p>
            <a:r>
              <a:rPr lang="zh-CN" altLang="en-US" sz="3200"/>
              <a:t>中华人民共和国的成立，开启了中华民族伟大复兴的历史新纪元。中国人民政治协商会议是中国共产党领导的以工农联盟为基础的人民民主统一战线的组织形式。</a:t>
            </a:r>
            <a:endParaRPr lang="zh-CN" altLang="en-US" sz="3200"/>
          </a:p>
          <a:p>
            <a:r>
              <a:rPr lang="zh-CN" altLang="en-US" sz="3200"/>
              <a:t>《中国人民政治协商会议共同纲领》包括序言和总纲、政权机关、军事制度、经济政策、文化教育政策、民族政策、外交政策，是新中国的建国纲领，具有临时宪法的作用。</a:t>
            </a:r>
            <a:endParaRPr lang="zh-CN" altLang="en-US" sz="32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157980" cy="647700"/>
          </a:xfrm>
        </p:spPr>
        <p:txBody>
          <a:bodyPr/>
          <a:p>
            <a:r>
              <a:rPr sz="3200">
                <a:solidFill>
                  <a:srgbClr val="FF0000"/>
                </a:solidFill>
                <a:sym typeface="+mn-ea"/>
              </a:rPr>
              <a:t>二　人民政权的巩固</a:t>
            </a:r>
            <a:endParaRPr lang="zh-CN" altLang="en-US" sz="3200">
              <a:solidFill>
                <a:srgbClr val="FF0000"/>
              </a:solidFill>
              <a:sym typeface="+mn-ea"/>
            </a:endParaRPr>
          </a:p>
        </p:txBody>
      </p:sp>
      <p:sp>
        <p:nvSpPr>
          <p:cNvPr id="3" name="内容占位符 2"/>
          <p:cNvSpPr>
            <a:spLocks noGrp="1"/>
          </p:cNvSpPr>
          <p:nvPr>
            <p:ph idx="1"/>
          </p:nvPr>
        </p:nvSpPr>
        <p:spPr/>
        <p:txBody>
          <a:bodyPr/>
          <a:p>
            <a:r>
              <a:rPr lang="zh-CN" altLang="en-US" sz="2800"/>
              <a:t>1.新中国面临的严峻形势</a:t>
            </a:r>
            <a:endParaRPr lang="zh-CN" altLang="en-US" sz="2800"/>
          </a:p>
          <a:p>
            <a:r>
              <a:rPr lang="zh-CN" altLang="en-US" sz="2800"/>
              <a:t>(1)新中国成立时，国民党残余军队还盘踞在华南、西南地区。人民解放军仍在进行人民解放战争的后期作战，肃清土匪和一切反革命武装。</a:t>
            </a:r>
            <a:endParaRPr lang="zh-CN" altLang="en-US" sz="2800"/>
          </a:p>
          <a:p>
            <a:r>
              <a:rPr lang="zh-CN" altLang="en-US" sz="2800"/>
              <a:t>(2)为了巩固人民政权，新中国必须完成新解放区的土地改革，克服财政经济上的巨大困难。</a:t>
            </a:r>
            <a:endParaRPr lang="zh-CN" altLang="en-US" sz="2800"/>
          </a:p>
          <a:p>
            <a:r>
              <a:rPr lang="zh-CN" altLang="en-US" sz="2800"/>
              <a:t>(3)还要面对美国发动的侵朝战争给国家带来的安全威胁。</a:t>
            </a:r>
            <a:endParaRPr lang="zh-CN" altLang="en-US" sz="2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955040" y="102235"/>
            <a:ext cx="10092055" cy="653161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162685" y="70485"/>
            <a:ext cx="10210800" cy="671639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125220" y="1750060"/>
            <a:ext cx="10129520" cy="3046095"/>
          </a:xfrm>
          <a:prstGeom prst="rect">
            <a:avLst/>
          </a:prstGeom>
          <a:noFill/>
          <a:ln w="44450" cmpd="thickThin">
            <a:solidFill>
              <a:srgbClr val="7030A0"/>
            </a:solidFill>
            <a:prstDash val="solid"/>
          </a:ln>
        </p:spPr>
        <p:txBody>
          <a:bodyPr wrap="square" rtlCol="0">
            <a:spAutoFit/>
          </a:bodyPr>
          <a:p>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rPr>
              <a:t>就旧中国一般的土地状况来说，大体是这样的：占乡村人口不到</a:t>
            </a:r>
            <a:r>
              <a:rPr lang="en-US" altLang="zh-CN" sz="3200" b="1">
                <a:latin typeface="楷体" panose="02010609060101010101" charset="-122"/>
                <a:ea typeface="楷体" panose="02010609060101010101" charset="-122"/>
                <a:cs typeface="楷体" panose="02010609060101010101" charset="-122"/>
              </a:rPr>
              <a:t>10%</a:t>
            </a:r>
            <a:r>
              <a:rPr lang="zh-CN" altLang="en-US" sz="3200" b="1">
                <a:latin typeface="楷体" panose="02010609060101010101" charset="-122"/>
                <a:ea typeface="楷体" panose="02010609060101010101" charset="-122"/>
                <a:cs typeface="楷体" panose="02010609060101010101" charset="-122"/>
              </a:rPr>
              <a:t>的地主和富农，占有约</a:t>
            </a:r>
            <a:r>
              <a:rPr lang="en-US" altLang="zh-CN" sz="3200" b="1">
                <a:latin typeface="楷体" panose="02010609060101010101" charset="-122"/>
                <a:ea typeface="楷体" panose="02010609060101010101" charset="-122"/>
                <a:cs typeface="楷体" panose="02010609060101010101" charset="-122"/>
              </a:rPr>
              <a:t>70-80%</a:t>
            </a:r>
            <a:r>
              <a:rPr lang="zh-CN" altLang="en-US" sz="3200" b="1">
                <a:latin typeface="楷体" panose="02010609060101010101" charset="-122"/>
                <a:ea typeface="楷体" panose="02010609060101010101" charset="-122"/>
                <a:cs typeface="楷体" panose="02010609060101010101" charset="-122"/>
              </a:rPr>
              <a:t>的土地，他们借此残酷的剥削农民。而占乡村人口</a:t>
            </a:r>
            <a:r>
              <a:rPr lang="en-US" altLang="zh-CN" sz="3200" b="1">
                <a:latin typeface="楷体" panose="02010609060101010101" charset="-122"/>
                <a:ea typeface="楷体" panose="02010609060101010101" charset="-122"/>
                <a:cs typeface="楷体" panose="02010609060101010101" charset="-122"/>
              </a:rPr>
              <a:t>90%</a:t>
            </a:r>
            <a:r>
              <a:rPr lang="zh-CN" altLang="en-US" sz="3200" b="1">
                <a:latin typeface="楷体" panose="02010609060101010101" charset="-122"/>
                <a:ea typeface="楷体" panose="02010609060101010101" charset="-122"/>
                <a:cs typeface="楷体" panose="02010609060101010101" charset="-122"/>
              </a:rPr>
              <a:t>以上的贫农、雇农、中农和其他人，却总共只占有约</a:t>
            </a:r>
            <a:r>
              <a:rPr lang="en-US" altLang="zh-CN" sz="3200" b="1">
                <a:latin typeface="楷体" panose="02010609060101010101" charset="-122"/>
                <a:ea typeface="楷体" panose="02010609060101010101" charset="-122"/>
                <a:cs typeface="楷体" panose="02010609060101010101" charset="-122"/>
              </a:rPr>
              <a:t>20-30%</a:t>
            </a:r>
            <a:r>
              <a:rPr lang="zh-CN" altLang="en-US" sz="3200" b="1">
                <a:latin typeface="楷体" panose="02010609060101010101" charset="-122"/>
                <a:ea typeface="楷体" panose="02010609060101010101" charset="-122"/>
                <a:cs typeface="楷体" panose="02010609060101010101" charset="-122"/>
              </a:rPr>
              <a:t>的土地，他们终年劳动，不得温饱。</a:t>
            </a:r>
            <a:endParaRPr lang="zh-CN" altLang="en-US" sz="3200" b="1">
              <a:latin typeface="楷体" panose="02010609060101010101" charset="-122"/>
              <a:ea typeface="楷体" panose="02010609060101010101" charset="-122"/>
              <a:cs typeface="楷体" panose="02010609060101010101" charset="-122"/>
            </a:endParaRPr>
          </a:p>
          <a:p>
            <a:r>
              <a:rPr lang="zh-CN" altLang="en-US" sz="3200" b="1">
                <a:latin typeface="楷体" panose="02010609060101010101" charset="-122"/>
                <a:ea typeface="楷体" panose="02010609060101010101" charset="-122"/>
                <a:cs typeface="楷体" panose="02010609060101010101" charset="-122"/>
              </a:rPr>
              <a:t>                  </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《建国以来重要文献选编》</a:t>
            </a:r>
            <a:endParaRPr lang="zh-CN" altLang="en-US" sz="3200" b="1">
              <a:latin typeface="楷体" panose="02010609060101010101" charset="-122"/>
              <a:ea typeface="楷体" panose="02010609060101010101" charset="-122"/>
              <a:cs typeface="楷体" panose="02010609060101010101" charset="-122"/>
            </a:endParaRPr>
          </a:p>
        </p:txBody>
      </p:sp>
      <p:sp>
        <p:nvSpPr>
          <p:cNvPr id="6" name="矩形 5"/>
          <p:cNvSpPr/>
          <p:nvPr/>
        </p:nvSpPr>
        <p:spPr>
          <a:xfrm>
            <a:off x="5081270" y="9639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土地改革</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7" name="文本框 6"/>
          <p:cNvSpPr txBox="1"/>
          <p:nvPr/>
        </p:nvSpPr>
        <p:spPr>
          <a:xfrm>
            <a:off x="934085" y="4892040"/>
            <a:ext cx="11019155" cy="1198880"/>
          </a:xfrm>
          <a:prstGeom prst="rect">
            <a:avLst/>
          </a:prstGeom>
          <a:noFill/>
        </p:spPr>
        <p:txBody>
          <a:bodyPr wrap="square" rtlCol="0">
            <a:spAutoFit/>
          </a:bodyPr>
          <a:p>
            <a:r>
              <a:rPr lang="en-US" altLang="zh-CN" sz="3600">
                <a:solidFill>
                  <a:srgbClr val="FF0000"/>
                </a:solidFill>
                <a:latin typeface="黑体" panose="02010609060101010101" pitchFamily="2" charset="-122"/>
                <a:ea typeface="黑体" panose="02010609060101010101" pitchFamily="2" charset="-122"/>
              </a:rPr>
              <a:t>    </a:t>
            </a:r>
            <a:r>
              <a:rPr lang="zh-CN" altLang="en-US" sz="3600">
                <a:solidFill>
                  <a:srgbClr val="FF0000"/>
                </a:solidFill>
                <a:latin typeface="黑体" panose="02010609060101010101" pitchFamily="2" charset="-122"/>
                <a:ea typeface="黑体" panose="02010609060101010101" pitchFamily="2" charset="-122"/>
              </a:rPr>
              <a:t>原因：封建土地制度严重阻碍了农村经济和中国社会的发展。</a:t>
            </a:r>
            <a:endParaRPr lang="zh-CN" altLang="en-US" sz="360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3" name="图片 2"/>
          <p:cNvPicPr>
            <a:picLocks noChangeAspect="1"/>
          </p:cNvPicPr>
          <p:nvPr/>
        </p:nvPicPr>
        <p:blipFill>
          <a:blip r:embed="rId1"/>
          <a:srcRect t="2984" r="26013" b="3074"/>
          <a:stretch>
            <a:fillRect/>
          </a:stretch>
        </p:blipFill>
        <p:spPr>
          <a:xfrm>
            <a:off x="1730375" y="337185"/>
            <a:ext cx="7898765" cy="6183630"/>
          </a:xfrm>
          <a:prstGeom prst="rect">
            <a:avLst/>
          </a:prstGeom>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10852150" cy="5462905"/>
          </a:xfrm>
        </p:spPr>
        <p:txBody>
          <a:bodyPr/>
          <a:p>
            <a:r>
              <a:rPr lang="zh-CN" altLang="en-US" sz="3200"/>
              <a:t>1950年6月30日，中央人民政府根据全国解放后的新情况，颁布了《中华人民共和国土地改革法》，它规定废除地主阶级封建剥削的土地所有制，实行农民的土地所有制。同年起，没收地主的土地，分给无地或少地的农民耕种，同时也分给地主应得的一份，让他们自己耕种，自食其力，借以解放农村生产力，发展农业生产，为新中国的工业化开辟道路。规定了没收、征收和分配土地的原则和办法。1952年冬，全国除新疆、西藏等少数民族地区以及台湾省外，基本上完成了土地改革任务。</a:t>
            </a:r>
            <a:endParaRPr lang="zh-CN" altLang="en-US" sz="32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9"/>
          <p:cNvSpPr txBox="1"/>
          <p:nvPr/>
        </p:nvSpPr>
        <p:spPr>
          <a:xfrm>
            <a:off x="706755" y="5432425"/>
            <a:ext cx="4467860" cy="460375"/>
          </a:xfrm>
          <a:prstGeom prst="rect">
            <a:avLst/>
          </a:prstGeom>
          <a:noFill/>
        </p:spPr>
        <p:txBody>
          <a:bodyPr wrap="none" rtlCol="0">
            <a:spAutoFit/>
          </a:bodyPr>
          <a:p>
            <a:r>
              <a:rPr lang="zh-CN" altLang="en-US" sz="2400" b="1">
                <a:latin typeface="楷体" panose="02010609060101010101" charset="-122"/>
                <a:ea typeface="楷体" panose="02010609060101010101" charset="-122"/>
              </a:rPr>
              <a:t>《中华人民共和国土地改革法》</a:t>
            </a:r>
            <a:endParaRPr lang="zh-CN" altLang="en-US" sz="2400" b="1">
              <a:latin typeface="楷体" panose="02010609060101010101" charset="-122"/>
              <a:ea typeface="楷体" panose="02010609060101010101" charset="-122"/>
            </a:endParaRPr>
          </a:p>
        </p:txBody>
      </p:sp>
      <p:sp>
        <p:nvSpPr>
          <p:cNvPr id="3" name="文本框 2"/>
          <p:cNvSpPr txBox="1"/>
          <p:nvPr/>
        </p:nvSpPr>
        <p:spPr>
          <a:xfrm>
            <a:off x="5243830" y="1146810"/>
            <a:ext cx="6044565" cy="2245360"/>
          </a:xfrm>
          <a:prstGeom prst="rect">
            <a:avLst/>
          </a:prstGeom>
          <a:noFill/>
          <a:ln w="44450" cmpd="dbl">
            <a:solidFill>
              <a:srgbClr val="7030A0"/>
            </a:solidFill>
            <a:prstDash val="solid"/>
          </a:ln>
        </p:spPr>
        <p:txBody>
          <a:bodyPr wrap="square" rtlCol="0" anchor="t">
            <a:spAutoFit/>
          </a:bodyPr>
          <a:p>
            <a:r>
              <a:rPr lang="en-US" altLang="zh-CN" sz="2800">
                <a:latin typeface="楷体" panose="02010609060101010101" charset="-122"/>
                <a:ea typeface="楷体" panose="02010609060101010101" charset="-122"/>
                <a:cs typeface="楷体" panose="02010609060101010101" charset="-122"/>
              </a:rPr>
              <a:t>    </a:t>
            </a:r>
            <a:r>
              <a:rPr lang="zh-CN" altLang="en-US" sz="2800">
                <a:latin typeface="楷体" panose="02010609060101010101" charset="-122"/>
                <a:ea typeface="楷体" panose="02010609060101010101" charset="-122"/>
                <a:cs typeface="楷体" panose="02010609060101010101" charset="-122"/>
              </a:rPr>
              <a:t>废除地主阶级封建剥削的土地所有制，实行农民的土地所有制，借以解放农村生产力，发展农业生产，为新中国的工业化开辟道路。 </a:t>
            </a:r>
            <a:endParaRPr lang="zh-CN" altLang="en-US" sz="2800">
              <a:latin typeface="楷体" panose="02010609060101010101" charset="-122"/>
              <a:ea typeface="楷体" panose="02010609060101010101" charset="-122"/>
              <a:cs typeface="楷体" panose="02010609060101010101" charset="-122"/>
            </a:endParaRPr>
          </a:p>
          <a:p>
            <a:r>
              <a:rPr lang="zh-CN" altLang="en-US" sz="2800">
                <a:solidFill>
                  <a:srgbClr val="000099"/>
                </a:solidFill>
                <a:latin typeface="楷体" panose="02010609060101010101" charset="-122"/>
                <a:ea typeface="楷体" panose="02010609060101010101" charset="-122"/>
                <a:cs typeface="楷体" panose="02010609060101010101" charset="-122"/>
              </a:rPr>
              <a:t> ——《中华人民共和国土地改革法》</a:t>
            </a:r>
            <a:endParaRPr lang="zh-CN" altLang="en-US" sz="2800">
              <a:solidFill>
                <a:srgbClr val="000099"/>
              </a:solidFill>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5073015" y="3724275"/>
            <a:ext cx="6912610" cy="460375"/>
          </a:xfrm>
          <a:prstGeom prst="rect">
            <a:avLst/>
          </a:prstGeom>
          <a:noFill/>
        </p:spPr>
        <p:txBody>
          <a:bodyPr wrap="square" rtlCol="0">
            <a:spAutoFit/>
          </a:bodyPr>
          <a:p>
            <a:r>
              <a:rPr lang="zh-CN" altLang="en-US" sz="2400" b="1">
                <a:solidFill>
                  <a:srgbClr val="7030A0"/>
                </a:solidFill>
                <a:latin typeface="黑体" panose="02010609060101010101" pitchFamily="2" charset="-122"/>
                <a:ea typeface="黑体" panose="02010609060101010101" pitchFamily="2" charset="-122"/>
              </a:rPr>
              <a:t>从材料中可以看出，土改的内容和影响是什么？</a:t>
            </a:r>
            <a:endParaRPr lang="zh-CN" altLang="en-US" sz="2400" b="1">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5064125" y="4356100"/>
            <a:ext cx="6921500" cy="1076325"/>
          </a:xfrm>
          <a:prstGeom prst="rect">
            <a:avLst/>
          </a:prstGeom>
          <a:noFill/>
        </p:spPr>
        <p:txBody>
          <a:bodyPr wrap="square" rtlCol="0">
            <a:spAutoFit/>
          </a:bodyPr>
          <a:p>
            <a:pPr algn="ctr"/>
            <a:r>
              <a:rPr lang="zh-CN" altLang="en-US" sz="3200">
                <a:solidFill>
                  <a:srgbClr val="FF0000"/>
                </a:solidFill>
                <a:latin typeface="黑体" panose="02010609060101010101" pitchFamily="2" charset="-122"/>
                <a:ea typeface="黑体" panose="02010609060101010101" pitchFamily="2" charset="-122"/>
              </a:rPr>
              <a:t>土地所有权的变化</a:t>
            </a:r>
            <a:endParaRPr lang="zh-CN" altLang="en-US" sz="3200">
              <a:solidFill>
                <a:srgbClr val="FF0000"/>
              </a:solidFill>
              <a:latin typeface="黑体" panose="02010609060101010101" pitchFamily="2" charset="-122"/>
              <a:ea typeface="黑体" panose="02010609060101010101" pitchFamily="2" charset="-122"/>
            </a:endParaRPr>
          </a:p>
          <a:p>
            <a:pPr algn="ctr"/>
            <a:r>
              <a:rPr lang="zh-CN" altLang="en-US" sz="3200">
                <a:solidFill>
                  <a:srgbClr val="FF0000"/>
                </a:solidFill>
                <a:latin typeface="黑体" panose="02010609060101010101" pitchFamily="2" charset="-122"/>
                <a:ea typeface="黑体" panose="02010609060101010101" pitchFamily="2" charset="-122"/>
              </a:rPr>
              <a:t>封建土地所有制   农民土地所有制</a:t>
            </a:r>
            <a:endParaRPr lang="zh-CN" altLang="en-US" sz="3200">
              <a:solidFill>
                <a:srgbClr val="FF0000"/>
              </a:solidFill>
              <a:latin typeface="黑体" panose="02010609060101010101" pitchFamily="2" charset="-122"/>
              <a:ea typeface="黑体" panose="02010609060101010101" pitchFamily="2" charset="-122"/>
            </a:endParaRPr>
          </a:p>
        </p:txBody>
      </p:sp>
      <p:sp>
        <p:nvSpPr>
          <p:cNvPr id="6" name="右箭头 5"/>
          <p:cNvSpPr/>
          <p:nvPr/>
        </p:nvSpPr>
        <p:spPr>
          <a:xfrm>
            <a:off x="8259445" y="5050790"/>
            <a:ext cx="539750" cy="180340"/>
          </a:xfrm>
          <a:prstGeom prst="rightArrow">
            <a:avLst/>
          </a:prstGeom>
          <a:solidFill>
            <a:srgbClr val="7030A0"/>
          </a:solidFill>
          <a:ln w="9525" cap="flat" cmpd="sng" algn="ctr">
            <a:solidFill>
              <a:srgbClr val="7030A0"/>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pic>
        <p:nvPicPr>
          <p:cNvPr id="7" name="图片 6"/>
          <p:cNvPicPr>
            <a:picLocks noChangeAspect="1"/>
          </p:cNvPicPr>
          <p:nvPr/>
        </p:nvPicPr>
        <p:blipFill>
          <a:blip r:embed="rId1"/>
          <a:srcRect t="27359" r="26892"/>
          <a:stretch>
            <a:fillRect/>
          </a:stretch>
        </p:blipFill>
        <p:spPr>
          <a:xfrm>
            <a:off x="1109980" y="1131570"/>
            <a:ext cx="3744595" cy="42856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500" fill="hold">
                                          <p:stCondLst>
                                            <p:cond delay="0"/>
                                          </p:stCondLst>
                                        </p:cTn>
                                        <p:tgtEl>
                                          <p:spTgt spid="5">
                                            <p:txEl>
                                              <p:pRg st="0" end="0"/>
                                            </p:txEl>
                                          </p:spTgt>
                                        </p:tgtEl>
                                        <p:attrNameLst>
                                          <p:attrName>style.visibility</p:attrName>
                                        </p:attrNameLst>
                                      </p:cBhvr>
                                      <p:to>
                                        <p:strVal val="visible"/>
                                      </p:to>
                                    </p:set>
                                    <p:animEffect transition="in" filter="box(i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500" fill="hold">
                                          <p:stCondLst>
                                            <p:cond delay="0"/>
                                          </p:stCondLst>
                                        </p:cTn>
                                        <p:tgtEl>
                                          <p:spTgt spid="5">
                                            <p:txEl>
                                              <p:pRg st="1" end="1"/>
                                            </p:txEl>
                                          </p:spTgt>
                                        </p:tgtEl>
                                        <p:attrNameLst>
                                          <p:attrName>style.visibility</p:attrName>
                                        </p:attrNameLst>
                                      </p:cBhvr>
                                      <p:to>
                                        <p:strVal val="visible"/>
                                      </p:to>
                                    </p:set>
                                    <p:animEffect transition="in" filter="box(i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5895340" y="2319655"/>
            <a:ext cx="5929630" cy="4142740"/>
          </a:xfrm>
          <a:prstGeom prst="rect">
            <a:avLst/>
          </a:prstGeom>
        </p:spPr>
      </p:pic>
      <p:pic>
        <p:nvPicPr>
          <p:cNvPr id="5" name="图片 4"/>
          <p:cNvPicPr>
            <a:picLocks noChangeAspect="1"/>
          </p:cNvPicPr>
          <p:nvPr/>
        </p:nvPicPr>
        <p:blipFill>
          <a:blip r:embed="rId2"/>
          <a:stretch>
            <a:fillRect/>
          </a:stretch>
        </p:blipFill>
        <p:spPr>
          <a:xfrm>
            <a:off x="273685" y="171450"/>
            <a:ext cx="5709920" cy="380365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145530" cy="647700"/>
          </a:xfrm>
        </p:spPr>
        <p:txBody>
          <a:bodyPr/>
          <a:p>
            <a:r>
              <a:rPr>
                <a:sym typeface="+mn-ea"/>
              </a:rPr>
              <a:t>3．“银元之战”和“米棉之战”</a:t>
            </a:r>
            <a:endParaRPr lang="zh-CN" altLang="en-US"/>
          </a:p>
        </p:txBody>
      </p:sp>
      <p:sp>
        <p:nvSpPr>
          <p:cNvPr id="3" name="内容占位符 2"/>
          <p:cNvSpPr>
            <a:spLocks noGrp="1"/>
          </p:cNvSpPr>
          <p:nvPr>
            <p:ph idx="1"/>
          </p:nvPr>
        </p:nvSpPr>
        <p:spPr/>
        <p:txBody>
          <a:bodyPr/>
          <a:p>
            <a:r>
              <a:rPr lang="zh-CN" altLang="en-US" sz="3200"/>
              <a:t>(1)新中国面临一个经济上千疮百孔的烂摊子。国家财政困难，投机商人乘机抢购物资，囤积居奇，拒用人民币，倒卖银元，加剧物价飞速上涨。</a:t>
            </a:r>
            <a:endParaRPr lang="zh-CN" altLang="en-US" sz="3200"/>
          </a:p>
          <a:p>
            <a:r>
              <a:rPr lang="zh-CN" altLang="en-US" sz="3200"/>
              <a:t>(2)为了制止投机资本制造的市场混乱，党和政府采取有力的经济措施和必要的行政、法律等手段，同上海等大城市的投机资本进行“银元之战”和“米棉之战”。</a:t>
            </a:r>
            <a:endParaRPr lang="zh-CN" altLang="en-US" sz="32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2" name="Picture 3" descr="5D20002a"/>
          <p:cNvPicPr>
            <a:picLocks noChangeAspect="1"/>
          </p:cNvPicPr>
          <p:nvPr/>
        </p:nvPicPr>
        <p:blipFill>
          <a:blip r:embed="rId1"/>
          <a:stretch>
            <a:fillRect/>
          </a:stretch>
        </p:blipFill>
        <p:spPr>
          <a:xfrm>
            <a:off x="1136650" y="1443990"/>
            <a:ext cx="4792980" cy="3369310"/>
          </a:xfrm>
          <a:prstGeom prst="rect">
            <a:avLst/>
          </a:prstGeom>
          <a:noFill/>
          <a:ln w="9525">
            <a:noFill/>
          </a:ln>
        </p:spPr>
      </p:pic>
      <p:pic>
        <p:nvPicPr>
          <p:cNvPr id="43015" name="Picture 3" descr="5D20001a"/>
          <p:cNvPicPr>
            <a:picLocks noChangeAspect="1"/>
          </p:cNvPicPr>
          <p:nvPr/>
        </p:nvPicPr>
        <p:blipFill>
          <a:blip r:embed="rId2"/>
          <a:stretch>
            <a:fillRect/>
          </a:stretch>
        </p:blipFill>
        <p:spPr>
          <a:xfrm>
            <a:off x="6549390" y="922020"/>
            <a:ext cx="4716145" cy="3600450"/>
          </a:xfrm>
          <a:prstGeom prst="rect">
            <a:avLst/>
          </a:prstGeom>
          <a:noFill/>
          <a:ln w="9525">
            <a:noFill/>
          </a:ln>
        </p:spPr>
      </p:pic>
      <p:sp>
        <p:nvSpPr>
          <p:cNvPr id="428034" name="Rectangle 2"/>
          <p:cNvSpPr/>
          <p:nvPr/>
        </p:nvSpPr>
        <p:spPr>
          <a:xfrm>
            <a:off x="6188075" y="4429125"/>
            <a:ext cx="5438775" cy="460375"/>
          </a:xfrm>
          <a:prstGeom prst="rect">
            <a:avLst/>
          </a:prstGeom>
          <a:noFill/>
          <a:ln w="9525">
            <a:noFill/>
          </a:ln>
        </p:spPr>
        <p:txBody>
          <a:bodyPr wrap="square">
            <a:spAutoFit/>
          </a:bodyPr>
          <a:p>
            <a:r>
              <a:rPr lang="en-US" altLang="zh-CN" sz="2400" b="1" dirty="0">
                <a:solidFill>
                  <a:schemeClr val="tx2"/>
                </a:solidFill>
                <a:latin typeface="宋体" panose="02010600030101010101" pitchFamily="2" charset="-122"/>
                <a:ea typeface="宋体" panose="02010600030101010101" pitchFamily="2" charset="-122"/>
              </a:rPr>
              <a:t>  </a:t>
            </a:r>
            <a:r>
              <a:rPr lang="zh-CN" altLang="en-US" sz="2400" b="1" dirty="0">
                <a:solidFill>
                  <a:schemeClr val="tx2"/>
                </a:solidFill>
                <a:latin typeface="宋体" panose="02010600030101010101" pitchFamily="2" charset="-122"/>
                <a:ea typeface="宋体" panose="02010600030101010101" pitchFamily="2" charset="-122"/>
              </a:rPr>
              <a:t>解放初期国民党留下来的基本国情。</a:t>
            </a:r>
            <a:endParaRPr lang="en-US" altLang="zh-CN" sz="2400" b="1" dirty="0">
              <a:solidFill>
                <a:schemeClr val="tx2"/>
              </a:solidFill>
              <a:latin typeface="Times New Roman" panose="02020603050405020304" charset="0"/>
              <a:ea typeface="宋体" panose="02010600030101010101" pitchFamily="2" charset="-122"/>
            </a:endParaRPr>
          </a:p>
        </p:txBody>
      </p:sp>
      <p:sp>
        <p:nvSpPr>
          <p:cNvPr id="7172" name="Text Box 6"/>
          <p:cNvSpPr txBox="1"/>
          <p:nvPr/>
        </p:nvSpPr>
        <p:spPr>
          <a:xfrm>
            <a:off x="1136650" y="921703"/>
            <a:ext cx="8388350" cy="521970"/>
          </a:xfrm>
          <a:prstGeom prst="rect">
            <a:avLst/>
          </a:prstGeom>
          <a:noFill/>
          <a:ln w="9525">
            <a:noFill/>
          </a:ln>
        </p:spPr>
        <p:txBody>
          <a:bodyPr>
            <a:spAutoFit/>
          </a:bodyPr>
          <a:p>
            <a:pPr>
              <a:spcBef>
                <a:spcPct val="50000"/>
              </a:spcBef>
            </a:pPr>
            <a:r>
              <a:rPr lang="zh-CN" altLang="en-US" sz="2800" b="1" dirty="0">
                <a:solidFill>
                  <a:srgbClr val="7030A0"/>
                </a:solidFill>
                <a:latin typeface="黑体" panose="02010609060101010101" pitchFamily="2" charset="-122"/>
                <a:ea typeface="黑体" panose="02010609060101010101" pitchFamily="2" charset="-122"/>
              </a:rPr>
              <a:t>国民党留下的千疮百孔的烂摊子：</a:t>
            </a:r>
            <a:endParaRPr lang="zh-CN" altLang="en-US" sz="2800" b="1" dirty="0">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1136650" y="4889500"/>
            <a:ext cx="10584815" cy="1599565"/>
          </a:xfrm>
          <a:prstGeom prst="rect">
            <a:avLst/>
          </a:prstGeom>
          <a:noFill/>
        </p:spPr>
        <p:txBody>
          <a:bodyPr wrap="square" rtlCol="0" anchor="t">
            <a:spAutoFit/>
          </a:bodyPr>
          <a:p>
            <a:pPr algn="l">
              <a:spcBef>
                <a:spcPct val="50000"/>
              </a:spcBef>
            </a:pPr>
            <a:r>
              <a:rPr lang="zh-CN" altLang="en-US" sz="2800" b="1" dirty="0">
                <a:solidFill>
                  <a:srgbClr val="7030A0"/>
                </a:solidFill>
                <a:latin typeface="黑体" panose="02010609060101010101" pitchFamily="2" charset="-122"/>
                <a:ea typeface="黑体" panose="02010609060101010101" pitchFamily="2" charset="-122"/>
                <a:sym typeface="+mn-ea"/>
              </a:rPr>
              <a:t>投机商的囤积居奇：</a:t>
            </a:r>
            <a:r>
              <a:rPr lang="en-US" altLang="zh-CN" sz="2800" dirty="0">
                <a:latin typeface="楷体_GB2312" pitchFamily="49" charset="-122"/>
                <a:ea typeface="楷体_GB2312" pitchFamily="49" charset="-122"/>
                <a:sym typeface="+mn-ea"/>
              </a:rPr>
              <a:t> </a:t>
            </a:r>
            <a:r>
              <a:rPr lang="en-US" altLang="zh-CN" sz="2800" b="1" dirty="0">
                <a:latin typeface="楷体_GB2312" pitchFamily="49" charset="-122"/>
                <a:ea typeface="楷体_GB2312" pitchFamily="49" charset="-122"/>
                <a:sym typeface="+mn-ea"/>
              </a:rPr>
              <a:t>1949</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4</a:t>
            </a:r>
            <a:r>
              <a:rPr lang="zh-CN" altLang="en-US" sz="2800" b="1" dirty="0">
                <a:latin typeface="楷体_GB2312" pitchFamily="49" charset="-122"/>
                <a:ea typeface="楷体_GB2312" pitchFamily="49" charset="-122"/>
                <a:sym typeface="+mn-ea"/>
              </a:rPr>
              <a:t>月</a:t>
            </a:r>
            <a:r>
              <a:rPr lang="en-US" altLang="zh-CN" sz="2800" b="1" dirty="0">
                <a:ea typeface="楷体_GB2312" pitchFamily="49" charset="-122"/>
                <a:sym typeface="+mn-ea"/>
              </a:rPr>
              <a:t>—</a:t>
            </a:r>
            <a:r>
              <a:rPr lang="en-US" altLang="zh-CN" sz="2800" b="1" dirty="0">
                <a:latin typeface="楷体_GB2312" pitchFamily="49" charset="-122"/>
                <a:ea typeface="楷体_GB2312" pitchFamily="49" charset="-122"/>
                <a:sym typeface="+mn-ea"/>
              </a:rPr>
              <a:t>1950</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2</a:t>
            </a:r>
            <a:r>
              <a:rPr lang="zh-CN" altLang="en-US" sz="2800" b="1" dirty="0">
                <a:latin typeface="楷体_GB2312" pitchFamily="49" charset="-122"/>
                <a:ea typeface="楷体_GB2312" pitchFamily="49" charset="-122"/>
                <a:sym typeface="+mn-ea"/>
              </a:rPr>
              <a:t>月，上海物价上涨</a:t>
            </a:r>
            <a:r>
              <a:rPr lang="en-US" altLang="zh-CN" sz="2800" b="1" dirty="0">
                <a:latin typeface="楷体_GB2312" pitchFamily="49" charset="-122"/>
                <a:ea typeface="楷体_GB2312" pitchFamily="49" charset="-122"/>
                <a:sym typeface="+mn-ea"/>
              </a:rPr>
              <a:t>20</a:t>
            </a:r>
            <a:r>
              <a:rPr lang="zh-CN" altLang="en-US" sz="2800" b="1" dirty="0">
                <a:latin typeface="楷体_GB2312" pitchFamily="49" charset="-122"/>
                <a:ea typeface="楷体_GB2312" pitchFamily="49" charset="-122"/>
                <a:sym typeface="+mn-ea"/>
              </a:rPr>
              <a:t>倍，不到一年里全国发生四次物价上涨。</a:t>
            </a:r>
            <a:endParaRPr lang="zh-CN" altLang="en-US" sz="2800" b="1" dirty="0">
              <a:latin typeface="楷体_GB2312" pitchFamily="49" charset="-122"/>
              <a:ea typeface="楷体_GB2312" pitchFamily="49" charset="-122"/>
            </a:endParaRPr>
          </a:p>
          <a:p>
            <a:pPr>
              <a:spcBef>
                <a:spcPct val="50000"/>
              </a:spcBef>
            </a:pPr>
            <a:endParaRPr lang="zh-CN" altLang="en-US" sz="2800" b="1" dirty="0">
              <a:solidFill>
                <a:srgbClr val="7030A0"/>
              </a:solidFill>
              <a:latin typeface="黑体" panose="02010609060101010101" pitchFamily="2" charset="-122"/>
              <a:ea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arn(inHorizontal)">
                                      <p:cBhvr>
                                        <p:cTn id="7" dur="500"/>
                                        <p:tgtEl>
                                          <p:spTgt spid="430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43015"/>
                                        </p:tgtEl>
                                        <p:attrNameLst>
                                          <p:attrName>style.visibility</p:attrName>
                                        </p:attrNameLst>
                                      </p:cBhvr>
                                      <p:to>
                                        <p:strVal val="visible"/>
                                      </p:to>
                                    </p:set>
                                    <p:animEffect transition="in" filter="barn(inHorizontal)">
                                      <p:cBhvr>
                                        <p:cTn id="12" dur="500"/>
                                        <p:tgtEl>
                                          <p:spTgt spid="4301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28034"/>
                                        </p:tgtEl>
                                        <p:attrNameLst>
                                          <p:attrName>style.visibility</p:attrName>
                                        </p:attrNameLst>
                                      </p:cBhvr>
                                      <p:to>
                                        <p:strVal val="visible"/>
                                      </p:to>
                                    </p:set>
                                    <p:animEffect transition="in" filter="strips(downLeft)">
                                      <p:cBhvr>
                                        <p:cTn id="17" dur="500"/>
                                        <p:tgtEl>
                                          <p:spTgt spid="428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5042535" y="10782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稳定物价</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3" name="文本框 2"/>
          <p:cNvSpPr txBox="1"/>
          <p:nvPr/>
        </p:nvSpPr>
        <p:spPr>
          <a:xfrm>
            <a:off x="1413510" y="2092325"/>
            <a:ext cx="3855720" cy="2306955"/>
          </a:xfrm>
          <a:prstGeom prst="rect">
            <a:avLst/>
          </a:prstGeom>
          <a:noFill/>
        </p:spPr>
        <p:txBody>
          <a:bodyPr wrap="none" rtlCol="0">
            <a:spAutoFit/>
          </a:bodyPr>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zh-CN" sz="4800" b="1">
                <a:latin typeface="黑体" panose="02010609060101010101" pitchFamily="2" charset="-122"/>
                <a:ea typeface="黑体" panose="02010609060101010101" pitchFamily="2" charset="-122"/>
                <a:cs typeface="黑体" panose="02010609060101010101" pitchFamily="2" charset="-122"/>
              </a:rPr>
              <a:t>银元之战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a:p>
            <a:endParaRPr lang="en-US" altLang="zh-CN" sz="4800" b="1">
              <a:latin typeface="黑体" panose="02010609060101010101" pitchFamily="2" charset="-122"/>
              <a:ea typeface="黑体" panose="02010609060101010101" pitchFamily="2" charset="-122"/>
              <a:cs typeface="黑体" panose="02010609060101010101" pitchFamily="2" charset="-122"/>
            </a:endParaRPr>
          </a:p>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en-US" sz="4800" b="1">
                <a:latin typeface="黑体" panose="02010609060101010101" pitchFamily="2" charset="-122"/>
                <a:ea typeface="黑体" panose="02010609060101010101" pitchFamily="2" charset="-122"/>
                <a:cs typeface="黑体" panose="02010609060101010101" pitchFamily="2" charset="-122"/>
              </a:rPr>
              <a:t>米棉之战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p:txBody>
      </p:sp>
      <p:sp>
        <p:nvSpPr>
          <p:cNvPr id="4" name="右大括号 3"/>
          <p:cNvSpPr/>
          <p:nvPr/>
        </p:nvSpPr>
        <p:spPr>
          <a:xfrm>
            <a:off x="5042535" y="2186940"/>
            <a:ext cx="400050" cy="2212340"/>
          </a:xfrm>
          <a:prstGeom prst="rightBrace">
            <a:avLst/>
          </a:prstGeom>
          <a:noFill/>
          <a:ln w="38100"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sp>
        <p:nvSpPr>
          <p:cNvPr id="5" name="矩形 4"/>
          <p:cNvSpPr/>
          <p:nvPr/>
        </p:nvSpPr>
        <p:spPr>
          <a:xfrm>
            <a:off x="5042535" y="2932430"/>
            <a:ext cx="7011670" cy="706755"/>
          </a:xfrm>
          <a:prstGeom prst="rect">
            <a:avLst/>
          </a:prstGeom>
          <a:noFill/>
          <a:ln>
            <a:noFill/>
          </a:ln>
        </p:spPr>
        <p:txBody>
          <a:bodyPr wrap="square" rtlCol="0" anchor="t">
            <a:spAutoFit/>
            <a:scene3d>
              <a:camera prst="orthographicFront"/>
              <a:lightRig rig="soft" dir="t">
                <a:rot lat="0" lon="0" rev="15600000"/>
              </a:lightRig>
            </a:scene3d>
            <a:sp3d extrusionH="57150" prstMaterial="softEdge">
              <a:bevelT w="25400" h="38100"/>
            </a:sp3d>
          </a:bodyPr>
          <a:p>
            <a:pPr algn="ct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经济措施</a:t>
            </a:r>
            <a:r>
              <a:rPr lang="en-US" altLang="zh-CN"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a:t>
            </a: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行政、立法手段</a:t>
            </a:r>
            <a:endPar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875665" y="5389245"/>
            <a:ext cx="11037570" cy="521970"/>
          </a:xfrm>
          <a:prstGeom prst="rect">
            <a:avLst/>
          </a:prstGeom>
          <a:noFill/>
        </p:spPr>
        <p:txBody>
          <a:bodyPr wrap="square" rtlCol="0" anchor="t">
            <a:spAutoFit/>
          </a:bodyPr>
          <a:p>
            <a:r>
              <a:rPr lang="zh-CN" altLang="en-US" sz="2800" b="1">
                <a:solidFill>
                  <a:srgbClr val="7030A0"/>
                </a:solidFill>
                <a:effectLst>
                  <a:outerShdw blurRad="38100" dist="38100" dir="2700000" algn="tl">
                    <a:srgbClr val="000000">
                      <a:alpha val="43137"/>
                    </a:srgbClr>
                  </a:outerShdw>
                </a:effectLst>
              </a:rPr>
              <a:t>中国共产党向世界证明了：中国共产党不仅能打天下，还会治理天下。</a:t>
            </a:r>
            <a:endParaRPr lang="zh-CN" altLang="en-US" sz="2800" b="1">
              <a:solidFill>
                <a:srgbClr val="7030A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10852150" cy="4681220"/>
          </a:xfrm>
        </p:spPr>
        <p:txBody>
          <a:bodyPr/>
          <a:p>
            <a:r>
              <a:rPr lang="en-US" sz="3200" b="0">
                <a:latin typeface="Times New Roman" panose="02020603050405020304" charset="0"/>
                <a:ea typeface="宋体" panose="02010600030101010101" pitchFamily="2" charset="-122"/>
                <a:sym typeface="+mn-ea"/>
              </a:rPr>
              <a:t>4</a:t>
            </a:r>
            <a:r>
              <a:rPr sz="3200" b="0">
                <a:ea typeface="宋体" panose="02010600030101010101" pitchFamily="2" charset="-122"/>
                <a:sym typeface="+mn-ea"/>
              </a:rPr>
              <a:t>．抗美援朝战争</a:t>
            </a:r>
            <a:br>
              <a:rPr sz="3200" b="0">
                <a:ea typeface="宋体" panose="02010600030101010101" pitchFamily="2" charset="-122"/>
                <a:sym typeface="+mn-ea"/>
              </a:rPr>
            </a:br>
            <a:r>
              <a:rPr lang="en-US" sz="3200" b="0">
                <a:latin typeface="Times New Roman" panose="02020603050405020304" charset="0"/>
                <a:ea typeface="宋体" panose="02010600030101010101" pitchFamily="2" charset="-122"/>
                <a:sym typeface="+mn-ea"/>
              </a:rPr>
              <a:t>(1)</a:t>
            </a:r>
            <a:r>
              <a:rPr sz="3200" b="0">
                <a:ea typeface="宋体" panose="02010600030101010101" pitchFamily="2" charset="-122"/>
                <a:sym typeface="+mn-ea"/>
              </a:rPr>
              <a:t>原因</a:t>
            </a:r>
            <a:r>
              <a:rPr lang="en-US" sz="3200" b="0">
                <a:latin typeface="宋体" panose="02010600030101010101" pitchFamily="2" charset="-122"/>
                <a:cs typeface="Times New Roman" panose="02020603050405020304" charset="0"/>
                <a:sym typeface="+mn-ea"/>
              </a:rPr>
              <a:t>①</a:t>
            </a:r>
            <a:r>
              <a:rPr lang="en-US" sz="3200" b="0">
                <a:latin typeface="Times New Roman" panose="02020603050405020304" charset="0"/>
                <a:ea typeface="宋体" panose="02010600030101010101" pitchFamily="2" charset="-122"/>
                <a:sym typeface="+mn-ea"/>
              </a:rPr>
              <a:t>1950</a:t>
            </a:r>
            <a:r>
              <a:rPr sz="3200" b="0">
                <a:ea typeface="宋体" panose="02010600030101010101" pitchFamily="2" charset="-122"/>
                <a:sym typeface="+mn-ea"/>
              </a:rPr>
              <a:t>年，朝鲜内战爆发。美国操纵联合国安理会通过决议，组成以美国为首的</a:t>
            </a:r>
            <a:r>
              <a:rPr lang="en-US" sz="3200" b="0">
                <a:latin typeface="宋体" panose="02010600030101010101" pitchFamily="2" charset="-122"/>
                <a:cs typeface="Times New Roman" panose="02020603050405020304" charset="0"/>
                <a:sym typeface="+mn-ea"/>
              </a:rPr>
              <a:t>“</a:t>
            </a:r>
            <a:r>
              <a:rPr sz="3200" b="0" u="sng">
                <a:ea typeface="宋体" panose="02010600030101010101" pitchFamily="2" charset="-122"/>
                <a:sym typeface="+mn-ea"/>
              </a:rPr>
              <a:t>联合国军</a:t>
            </a:r>
            <a:r>
              <a:rPr lang="en-US" sz="3200" b="0">
                <a:latin typeface="宋体" panose="02010600030101010101" pitchFamily="2" charset="-122"/>
                <a:cs typeface="Times New Roman" panose="02020603050405020304" charset="0"/>
                <a:sym typeface="+mn-ea"/>
              </a:rPr>
              <a:t>”</a:t>
            </a:r>
            <a:r>
              <a:rPr sz="3200" b="0">
                <a:ea typeface="宋体" panose="02010600030101010101" pitchFamily="2" charset="-122"/>
                <a:sym typeface="+mn-ea"/>
              </a:rPr>
              <a:t>，越过</a:t>
            </a:r>
            <a:r>
              <a:rPr lang="en-US" sz="3200" b="0">
                <a:latin typeface="宋体" panose="02010600030101010101" pitchFamily="2" charset="-122"/>
                <a:cs typeface="Times New Roman" panose="02020603050405020304" charset="0"/>
                <a:sym typeface="+mn-ea"/>
              </a:rPr>
              <a:t>“</a:t>
            </a:r>
            <a:r>
              <a:rPr sz="3200" b="0">
                <a:ea typeface="宋体" panose="02010600030101010101" pitchFamily="2" charset="-122"/>
                <a:sym typeface="+mn-ea"/>
              </a:rPr>
              <a:t>三八线</a:t>
            </a:r>
            <a:r>
              <a:rPr lang="en-US" sz="3200" b="0">
                <a:latin typeface="宋体" panose="02010600030101010101" pitchFamily="2" charset="-122"/>
                <a:cs typeface="Times New Roman" panose="02020603050405020304" charset="0"/>
                <a:sym typeface="+mn-ea"/>
              </a:rPr>
              <a:t>”</a:t>
            </a:r>
            <a:r>
              <a:rPr sz="3200" b="0">
                <a:ea typeface="宋体" panose="02010600030101010101" pitchFamily="2" charset="-122"/>
                <a:sym typeface="+mn-ea"/>
              </a:rPr>
              <a:t>，侵略朝鲜。</a:t>
            </a:r>
            <a:r>
              <a:rPr lang="en-US" sz="3200" b="0">
                <a:latin typeface="宋体" panose="02010600030101010101" pitchFamily="2" charset="-122"/>
                <a:cs typeface="Times New Roman" panose="02020603050405020304" charset="0"/>
                <a:sym typeface="+mn-ea"/>
              </a:rPr>
              <a:t>②</a:t>
            </a:r>
            <a:r>
              <a:rPr sz="3200" b="0">
                <a:ea typeface="宋体" panose="02010600030101010101" pitchFamily="2" charset="-122"/>
                <a:sym typeface="+mn-ea"/>
              </a:rPr>
              <a:t>美国第七舰队侵入中国</a:t>
            </a:r>
            <a:r>
              <a:rPr sz="3200" b="0" u="sng">
                <a:ea typeface="宋体" panose="02010600030101010101" pitchFamily="2" charset="-122"/>
                <a:sym typeface="+mn-ea"/>
              </a:rPr>
              <a:t>台湾海峡</a:t>
            </a:r>
            <a:r>
              <a:rPr sz="3200" b="0">
                <a:ea typeface="宋体" panose="02010600030101010101" pitchFamily="2" charset="-122"/>
                <a:sym typeface="+mn-ea"/>
              </a:rPr>
              <a:t>，阻挠中国人民解放台湾，严重威胁到中国国家安全。</a:t>
            </a:r>
            <a:br>
              <a:rPr lang="zh-CN" altLang="en-US"/>
            </a:br>
            <a:endParaRPr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3131820" y="124460"/>
            <a:ext cx="5078730" cy="643191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9538" name="Picture 4" descr="美国《新闻与世界报导》登载的美国第七舰队入侵台湾海峡的消息。"/>
          <p:cNvPicPr>
            <a:picLocks noChangeAspect="1"/>
          </p:cNvPicPr>
          <p:nvPr/>
        </p:nvPicPr>
        <p:blipFill>
          <a:blip r:embed="rId1"/>
          <a:stretch>
            <a:fillRect/>
          </a:stretch>
        </p:blipFill>
        <p:spPr>
          <a:xfrm>
            <a:off x="1462405" y="986790"/>
            <a:ext cx="6697345" cy="4957445"/>
          </a:xfrm>
          <a:prstGeom prst="rect">
            <a:avLst/>
          </a:prstGeom>
          <a:noFill/>
          <a:ln w="76200" cap="flat" cmpd="sng">
            <a:solidFill>
              <a:srgbClr val="000000"/>
            </a:solidFill>
            <a:prstDash val="solid"/>
            <a:miter/>
            <a:headEnd type="none" w="med" len="med"/>
            <a:tailEnd type="none" w="med" len="med"/>
          </a:ln>
        </p:spPr>
      </p:pic>
      <p:sp>
        <p:nvSpPr>
          <p:cNvPr id="449539" name="Rectangle 5"/>
          <p:cNvSpPr/>
          <p:nvPr/>
        </p:nvSpPr>
        <p:spPr>
          <a:xfrm>
            <a:off x="8455660" y="2397760"/>
            <a:ext cx="3506470" cy="2061210"/>
          </a:xfrm>
          <a:prstGeom prst="rect">
            <a:avLst/>
          </a:prstGeom>
          <a:noFill/>
          <a:ln w="9525">
            <a:noFill/>
          </a:ln>
        </p:spPr>
        <p:txBody>
          <a:bodyPr wrap="square">
            <a:spAutoFit/>
          </a:bodyPr>
          <a:p>
            <a:r>
              <a:rPr lang="zh-CN" altLang="en-US" sz="3200" b="1" dirty="0">
                <a:solidFill>
                  <a:srgbClr val="7030A0"/>
                </a:solidFill>
                <a:latin typeface="Arial" panose="020B0604020202020204" pitchFamily="34" charset="0"/>
                <a:ea typeface="华文新魏" panose="02010800040101010101" pitchFamily="2" charset="-122"/>
              </a:rPr>
              <a:t>美国</a:t>
            </a:r>
            <a:r>
              <a:rPr lang="en-US" altLang="zh-CN" sz="3200" b="1" dirty="0">
                <a:solidFill>
                  <a:srgbClr val="7030A0"/>
                </a:solidFill>
                <a:latin typeface="Arial" panose="020B0604020202020204" pitchFamily="34" charset="0"/>
                <a:ea typeface="华文新魏" panose="02010800040101010101" pitchFamily="2" charset="-122"/>
              </a:rPr>
              <a:t>《</a:t>
            </a:r>
            <a:r>
              <a:rPr lang="zh-CN" altLang="en-US" sz="3200" b="1" dirty="0">
                <a:solidFill>
                  <a:srgbClr val="7030A0"/>
                </a:solidFill>
                <a:latin typeface="Arial" panose="020B0604020202020204" pitchFamily="34" charset="0"/>
                <a:ea typeface="华文新魏" panose="02010800040101010101" pitchFamily="2" charset="-122"/>
              </a:rPr>
              <a:t>新闻与世界报导</a:t>
            </a:r>
            <a:r>
              <a:rPr lang="en-US" altLang="zh-CN" sz="3200" b="1" dirty="0">
                <a:solidFill>
                  <a:srgbClr val="7030A0"/>
                </a:solidFill>
                <a:latin typeface="Arial" panose="020B0604020202020204" pitchFamily="34" charset="0"/>
                <a:ea typeface="华文新魏" panose="02010800040101010101" pitchFamily="2" charset="-122"/>
              </a:rPr>
              <a:t>》</a:t>
            </a:r>
            <a:r>
              <a:rPr lang="zh-CN" altLang="en-US" sz="3200" b="1" dirty="0">
                <a:solidFill>
                  <a:srgbClr val="7030A0"/>
                </a:solidFill>
                <a:latin typeface="Arial" panose="020B0604020202020204" pitchFamily="34" charset="0"/>
                <a:ea typeface="华文新魏" panose="02010800040101010101" pitchFamily="2" charset="-122"/>
              </a:rPr>
              <a:t>登载的美国第七舰队入侵台湾海峡的消息。</a:t>
            </a:r>
            <a:endParaRPr lang="zh-CN" altLang="en-US" sz="3200" b="1" dirty="0">
              <a:solidFill>
                <a:srgbClr val="7030A0"/>
              </a:solidFill>
              <a:latin typeface="Arial" panose="020B0604020202020204" pitchFamily="34" charset="0"/>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50562" name="Picture 2052" descr="二战以来美军图片img013"/>
          <p:cNvPicPr>
            <a:picLocks noChangeAspect="1"/>
          </p:cNvPicPr>
          <p:nvPr/>
        </p:nvPicPr>
        <p:blipFill>
          <a:blip r:embed="rId1"/>
          <a:srcRect l="21443"/>
          <a:stretch>
            <a:fillRect/>
          </a:stretch>
        </p:blipFill>
        <p:spPr>
          <a:xfrm>
            <a:off x="1293495" y="1050925"/>
            <a:ext cx="4430395" cy="3994150"/>
          </a:xfrm>
          <a:prstGeom prst="rect">
            <a:avLst/>
          </a:prstGeom>
          <a:noFill/>
          <a:ln w="76200" cap="flat" cmpd="sng">
            <a:solidFill>
              <a:srgbClr val="000000"/>
            </a:solidFill>
            <a:prstDash val="solid"/>
            <a:miter/>
            <a:headEnd type="none" w="med" len="med"/>
            <a:tailEnd type="none" w="med" len="med"/>
          </a:ln>
        </p:spPr>
      </p:pic>
      <p:sp>
        <p:nvSpPr>
          <p:cNvPr id="450563" name="Text Box 2053"/>
          <p:cNvSpPr txBox="1"/>
          <p:nvPr/>
        </p:nvSpPr>
        <p:spPr>
          <a:xfrm>
            <a:off x="1217930" y="5044440"/>
            <a:ext cx="4958080" cy="1076325"/>
          </a:xfrm>
          <a:prstGeom prst="rect">
            <a:avLst/>
          </a:prstGeom>
          <a:noFill/>
          <a:ln w="9525">
            <a:noFill/>
          </a:ln>
        </p:spPr>
        <p:txBody>
          <a:bodyPr wrap="square">
            <a:spAutoFit/>
          </a:bodyPr>
          <a:p>
            <a:r>
              <a:rPr lang="zh-CN" altLang="en-US" sz="3200" b="1" dirty="0">
                <a:solidFill>
                  <a:srgbClr val="7030A0"/>
                </a:solidFill>
                <a:latin typeface="楷体" panose="02010609060101010101" charset="-122"/>
                <a:ea typeface="楷体" panose="02010609060101010101" charset="-122"/>
              </a:rPr>
              <a:t>美国第七舰队在台湾海峡巡逻，干涉中国内政。</a:t>
            </a:r>
            <a:endParaRPr lang="zh-CN" altLang="en-US" sz="3200" b="1" dirty="0">
              <a:solidFill>
                <a:srgbClr val="7030A0"/>
              </a:solidFill>
              <a:latin typeface="楷体" panose="02010609060101010101" charset="-122"/>
              <a:ea typeface="楷体" panose="02010609060101010101" charset="-122"/>
            </a:endParaRPr>
          </a:p>
        </p:txBody>
      </p:sp>
      <p:pic>
        <p:nvPicPr>
          <p:cNvPr id="451586" name="Picture 1029" descr="9-28-13"/>
          <p:cNvPicPr>
            <a:picLocks noChangeAspect="1"/>
          </p:cNvPicPr>
          <p:nvPr/>
        </p:nvPicPr>
        <p:blipFill>
          <a:blip r:embed="rId2"/>
          <a:stretch>
            <a:fillRect/>
          </a:stretch>
        </p:blipFill>
        <p:spPr>
          <a:xfrm>
            <a:off x="6176010" y="1050925"/>
            <a:ext cx="4870450" cy="3993515"/>
          </a:xfrm>
          <a:prstGeom prst="rect">
            <a:avLst/>
          </a:prstGeom>
          <a:noFill/>
          <a:ln w="76200" cap="flat" cmpd="sng">
            <a:solidFill>
              <a:srgbClr val="000000"/>
            </a:solidFill>
            <a:prstDash val="solid"/>
            <a:miter/>
            <a:headEnd type="none" w="med" len="med"/>
            <a:tailEnd type="none" w="med" len="med"/>
          </a:ln>
        </p:spPr>
      </p:pic>
      <p:sp>
        <p:nvSpPr>
          <p:cNvPr id="451587" name="Rectangle 1030"/>
          <p:cNvSpPr/>
          <p:nvPr/>
        </p:nvSpPr>
        <p:spPr>
          <a:xfrm>
            <a:off x="6120765" y="5045075"/>
            <a:ext cx="5078095" cy="1076325"/>
          </a:xfrm>
          <a:prstGeom prst="rect">
            <a:avLst/>
          </a:prstGeom>
          <a:noFill/>
          <a:ln w="9525">
            <a:noFill/>
          </a:ln>
        </p:spPr>
        <p:txBody>
          <a:bodyPr wrap="square">
            <a:spAutoFit/>
          </a:bodyPr>
          <a:p>
            <a:r>
              <a:rPr lang="en-US" altLang="zh-CN" sz="3200" b="1" dirty="0">
                <a:solidFill>
                  <a:srgbClr val="7030A0"/>
                </a:solidFill>
                <a:latin typeface="楷体" panose="02010609060101010101" charset="-122"/>
                <a:ea typeface="楷体" panose="02010609060101010101" charset="-122"/>
                <a:cs typeface="楷体" panose="02010609060101010101" charset="-122"/>
              </a:rPr>
              <a:t>1950</a:t>
            </a:r>
            <a:r>
              <a:rPr lang="zh-CN" altLang="en-US" sz="3200" b="1" dirty="0">
                <a:solidFill>
                  <a:srgbClr val="7030A0"/>
                </a:solidFill>
                <a:latin typeface="楷体" panose="02010609060101010101" charset="-122"/>
                <a:ea typeface="楷体" panose="02010609060101010101" charset="-122"/>
                <a:cs typeface="楷体" panose="02010609060101010101" charset="-122"/>
              </a:rPr>
              <a:t>年</a:t>
            </a:r>
            <a:r>
              <a:rPr lang="en-US" altLang="zh-CN" sz="3200" b="1" dirty="0">
                <a:solidFill>
                  <a:srgbClr val="7030A0"/>
                </a:solidFill>
                <a:latin typeface="楷体" panose="02010609060101010101" charset="-122"/>
                <a:ea typeface="楷体" panose="02010609060101010101" charset="-122"/>
                <a:cs typeface="楷体" panose="02010609060101010101" charset="-122"/>
              </a:rPr>
              <a:t>9</a:t>
            </a:r>
            <a:r>
              <a:rPr lang="zh-CN" altLang="en-US" sz="3200" b="1" dirty="0">
                <a:solidFill>
                  <a:srgbClr val="7030A0"/>
                </a:solidFill>
                <a:latin typeface="楷体" panose="02010609060101010101" charset="-122"/>
                <a:ea typeface="楷体" panose="02010609060101010101" charset="-122"/>
                <a:cs typeface="楷体" panose="02010609060101010101" charset="-122"/>
              </a:rPr>
              <a:t>月</a:t>
            </a:r>
            <a:r>
              <a:rPr lang="en-US" altLang="zh-CN" sz="3200" b="1" dirty="0">
                <a:solidFill>
                  <a:srgbClr val="7030A0"/>
                </a:solidFill>
                <a:latin typeface="楷体" panose="02010609060101010101" charset="-122"/>
                <a:ea typeface="楷体" panose="02010609060101010101" charset="-122"/>
                <a:cs typeface="楷体" panose="02010609060101010101" charset="-122"/>
              </a:rPr>
              <a:t>15</a:t>
            </a:r>
            <a:r>
              <a:rPr lang="zh-CN" altLang="en-US" sz="3200" b="1" dirty="0">
                <a:solidFill>
                  <a:srgbClr val="7030A0"/>
                </a:solidFill>
                <a:latin typeface="楷体" panose="02010609060101010101" charset="-122"/>
                <a:ea typeface="楷体" panose="02010609060101010101" charset="-122"/>
                <a:cs typeface="楷体" panose="02010609060101010101" charset="-122"/>
              </a:rPr>
              <a:t>日，美军在仁川港登陆。</a:t>
            </a:r>
            <a:endParaRPr lang="zh-CN" altLang="en-US" sz="3200" b="1" dirty="0">
              <a:solidFill>
                <a:srgbClr val="7030A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8514" name="Picture 3077" descr="9-28-04"/>
          <p:cNvPicPr>
            <a:picLocks noChangeAspect="1"/>
          </p:cNvPicPr>
          <p:nvPr/>
        </p:nvPicPr>
        <p:blipFill>
          <a:blip r:embed="rId1"/>
          <a:stretch>
            <a:fillRect/>
          </a:stretch>
        </p:blipFill>
        <p:spPr>
          <a:xfrm>
            <a:off x="1395095" y="1069340"/>
            <a:ext cx="6913563" cy="4779963"/>
          </a:xfrm>
          <a:prstGeom prst="rect">
            <a:avLst/>
          </a:prstGeom>
          <a:noFill/>
          <a:ln w="76200" cap="flat" cmpd="sng">
            <a:solidFill>
              <a:srgbClr val="000000"/>
            </a:solidFill>
            <a:prstDash val="solid"/>
            <a:miter/>
            <a:headEnd type="none" w="med" len="med"/>
            <a:tailEnd type="none" w="med" len="med"/>
          </a:ln>
        </p:spPr>
      </p:pic>
      <p:sp>
        <p:nvSpPr>
          <p:cNvPr id="448515" name="Rectangle 3078"/>
          <p:cNvSpPr/>
          <p:nvPr/>
        </p:nvSpPr>
        <p:spPr>
          <a:xfrm>
            <a:off x="8308975" y="1983740"/>
            <a:ext cx="3722370" cy="2553335"/>
          </a:xfrm>
          <a:prstGeom prst="rect">
            <a:avLst/>
          </a:prstGeom>
          <a:noFill/>
          <a:ln w="9525">
            <a:noFill/>
          </a:ln>
        </p:spPr>
        <p:txBody>
          <a:bodyPr wrap="square">
            <a:spAutoFit/>
          </a:bodyPr>
          <a:p>
            <a:r>
              <a:rPr lang="zh-CN" altLang="en-US" sz="3200" b="1" dirty="0">
                <a:solidFill>
                  <a:srgbClr val="7030A0"/>
                </a:solidFill>
                <a:latin typeface="楷体" panose="02010609060101010101" charset="-122"/>
                <a:ea typeface="楷体" panose="02010609060101010101" charset="-122"/>
              </a:rPr>
              <a:t>美国空军飞机对中国东北边境地区进行轰炸扫射。</a:t>
            </a:r>
            <a:endParaRPr lang="zh-CN" altLang="en-US" sz="3200" b="1" dirty="0">
              <a:solidFill>
                <a:srgbClr val="7030A0"/>
              </a:solidFill>
              <a:latin typeface="楷体" panose="02010609060101010101" charset="-122"/>
              <a:ea typeface="楷体" panose="02010609060101010101" charset="-122"/>
            </a:endParaRPr>
          </a:p>
          <a:p>
            <a:r>
              <a:rPr lang="zh-CN" altLang="en-US" sz="3200" b="1" dirty="0">
                <a:solidFill>
                  <a:srgbClr val="7030A0"/>
                </a:solidFill>
                <a:latin typeface="楷体" panose="02010609060101010101" charset="-122"/>
                <a:ea typeface="楷体" panose="02010609060101010101" charset="-122"/>
              </a:rPr>
              <a:t>图为安东（今丹东）被炸一景</a:t>
            </a:r>
            <a:endParaRPr lang="zh-CN" altLang="en-US" sz="3200" b="1" dirty="0">
              <a:solidFill>
                <a:srgbClr val="7030A0"/>
              </a:solidFill>
              <a:latin typeface="楷体" panose="02010609060101010101" charset="-122"/>
              <a:ea typeface="楷体" panose="02010609060101010101"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2299970" cy="647700"/>
          </a:xfrm>
        </p:spPr>
        <p:txBody>
          <a:bodyPr/>
          <a:p>
            <a:r>
              <a:rPr>
                <a:sym typeface="+mn-ea"/>
              </a:rPr>
              <a:t>(2)胜利</a:t>
            </a:r>
            <a:endParaRPr lang="zh-CN" altLang="en-US"/>
          </a:p>
        </p:txBody>
      </p:sp>
      <p:sp>
        <p:nvSpPr>
          <p:cNvPr id="3" name="内容占位符 2"/>
          <p:cNvSpPr>
            <a:spLocks noGrp="1"/>
          </p:cNvSpPr>
          <p:nvPr>
            <p:ph idx="1"/>
          </p:nvPr>
        </p:nvSpPr>
        <p:spPr>
          <a:xfrm>
            <a:off x="669925" y="1296035"/>
            <a:ext cx="11158855" cy="5041265"/>
          </a:xfrm>
        </p:spPr>
        <p:txBody>
          <a:bodyPr/>
          <a:p>
            <a:r>
              <a:rPr lang="zh-CN" altLang="en-US" sz="3200"/>
              <a:t>①1950年，应朝鲜政府要求，以彭德怀为司令员的中国人民志愿军开赴朝鲜。</a:t>
            </a:r>
            <a:endParaRPr lang="zh-CN" altLang="en-US" sz="3200"/>
          </a:p>
          <a:p>
            <a:r>
              <a:rPr lang="zh-CN" altLang="en-US" sz="3200"/>
              <a:t>②经过五次战役，中朝军队把美军赶回到“三八线”附近。</a:t>
            </a:r>
            <a:endParaRPr lang="zh-CN" altLang="en-US" sz="3200"/>
          </a:p>
          <a:p>
            <a:r>
              <a:rPr lang="zh-CN" altLang="en-US" sz="3200"/>
              <a:t>③经过边谈边打、反复较量，1953年，美国不得不在《朝鲜停战协定》上签字。中国人民取得抗美援朝战争的胜利。</a:t>
            </a:r>
            <a:endParaRPr lang="zh-CN" altLang="en-US" sz="32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7357745" y="1062990"/>
            <a:ext cx="3945890" cy="4831080"/>
          </a:xfrm>
          <a:prstGeom prst="rect">
            <a:avLst/>
          </a:prstGeom>
        </p:spPr>
      </p:pic>
      <p:pic>
        <p:nvPicPr>
          <p:cNvPr id="452610" name="Picture 4" descr="1950年10月1日，朝鲜党和政府领导人金日成、朴宪永紧急致函毛泽东主席，请求中国出兵援助朝鲜。"/>
          <p:cNvPicPr>
            <a:picLocks noChangeAspect="1"/>
          </p:cNvPicPr>
          <p:nvPr/>
        </p:nvPicPr>
        <p:blipFill>
          <a:blip r:embed="rId2"/>
          <a:stretch>
            <a:fillRect/>
          </a:stretch>
        </p:blipFill>
        <p:spPr>
          <a:xfrm>
            <a:off x="1547495" y="1062990"/>
            <a:ext cx="5252085" cy="4197350"/>
          </a:xfrm>
          <a:prstGeom prst="rect">
            <a:avLst/>
          </a:prstGeom>
          <a:noFill/>
          <a:ln w="76200" cap="flat" cmpd="sng">
            <a:solidFill>
              <a:srgbClr val="000000"/>
            </a:solidFill>
            <a:prstDash val="solid"/>
            <a:miter/>
            <a:headEnd type="none" w="med" len="med"/>
            <a:tailEnd type="none" w="med" len="med"/>
          </a:ln>
        </p:spPr>
      </p:pic>
      <p:sp>
        <p:nvSpPr>
          <p:cNvPr id="452611" name="Rectangle 5"/>
          <p:cNvSpPr/>
          <p:nvPr/>
        </p:nvSpPr>
        <p:spPr>
          <a:xfrm>
            <a:off x="781050" y="5280025"/>
            <a:ext cx="6450965" cy="829945"/>
          </a:xfrm>
          <a:prstGeom prst="rect">
            <a:avLst/>
          </a:prstGeom>
          <a:noFill/>
          <a:ln w="9525">
            <a:noFill/>
          </a:ln>
        </p:spPr>
        <p:txBody>
          <a:bodyPr wrap="square">
            <a:spAutoFit/>
          </a:bodyPr>
          <a:p>
            <a:r>
              <a:rPr lang="en-US" altLang="zh-CN" sz="2400" b="1" dirty="0">
                <a:solidFill>
                  <a:srgbClr val="7030A0"/>
                </a:solidFill>
                <a:latin typeface="楷体" panose="02010609060101010101" charset="-122"/>
                <a:ea typeface="楷体" panose="02010609060101010101" charset="-122"/>
                <a:cs typeface="楷体" panose="02010609060101010101" charset="-122"/>
              </a:rPr>
              <a:t>1950</a:t>
            </a:r>
            <a:r>
              <a:rPr lang="zh-CN" altLang="en-US" sz="2400" b="1" dirty="0">
                <a:solidFill>
                  <a:srgbClr val="7030A0"/>
                </a:solidFill>
                <a:latin typeface="楷体" panose="02010609060101010101" charset="-122"/>
                <a:ea typeface="楷体" panose="02010609060101010101" charset="-122"/>
                <a:cs typeface="楷体" panose="02010609060101010101" charset="-122"/>
              </a:rPr>
              <a:t>年</a:t>
            </a:r>
            <a:r>
              <a:rPr lang="en-US" altLang="zh-CN" sz="2400" b="1" dirty="0">
                <a:solidFill>
                  <a:srgbClr val="7030A0"/>
                </a:solidFill>
                <a:latin typeface="楷体" panose="02010609060101010101" charset="-122"/>
                <a:ea typeface="楷体" panose="02010609060101010101" charset="-122"/>
                <a:cs typeface="楷体" panose="02010609060101010101" charset="-122"/>
              </a:rPr>
              <a:t>10</a:t>
            </a:r>
            <a:r>
              <a:rPr lang="zh-CN" altLang="en-US" sz="2400" b="1" dirty="0">
                <a:solidFill>
                  <a:srgbClr val="7030A0"/>
                </a:solidFill>
                <a:latin typeface="楷体" panose="02010609060101010101" charset="-122"/>
                <a:ea typeface="楷体" panose="02010609060101010101" charset="-122"/>
                <a:cs typeface="楷体" panose="02010609060101010101" charset="-122"/>
              </a:rPr>
              <a:t>月</a:t>
            </a:r>
            <a:r>
              <a:rPr lang="en-US" altLang="zh-CN" sz="2400" b="1" dirty="0">
                <a:solidFill>
                  <a:srgbClr val="7030A0"/>
                </a:solidFill>
                <a:latin typeface="楷体" panose="02010609060101010101" charset="-122"/>
                <a:ea typeface="楷体" panose="02010609060101010101" charset="-122"/>
                <a:cs typeface="楷体" panose="02010609060101010101" charset="-122"/>
              </a:rPr>
              <a:t>1</a:t>
            </a:r>
            <a:r>
              <a:rPr lang="zh-CN" altLang="en-US" sz="2400" b="1" dirty="0">
                <a:solidFill>
                  <a:srgbClr val="7030A0"/>
                </a:solidFill>
                <a:latin typeface="楷体" panose="02010609060101010101" charset="-122"/>
                <a:ea typeface="楷体" panose="02010609060101010101" charset="-122"/>
                <a:cs typeface="楷体" panose="02010609060101010101" charset="-122"/>
              </a:rPr>
              <a:t>日，朝鲜党和政府领导人金日成紧急致函毛泽东主席，请求中国出兵援助朝鲜。</a:t>
            </a:r>
            <a:endParaRPr lang="zh-CN" altLang="en-US" sz="2400" b="1" dirty="0">
              <a:solidFill>
                <a:srgbClr val="7030A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510665" y="808355"/>
            <a:ext cx="8811260" cy="4759960"/>
          </a:xfrm>
          <a:prstGeom prst="rect">
            <a:avLst/>
          </a:prstGeom>
        </p:spPr>
      </p:pic>
      <p:pic>
        <p:nvPicPr>
          <p:cNvPr id="5" name="图片 4"/>
          <p:cNvPicPr>
            <a:picLocks noChangeAspect="1"/>
          </p:cNvPicPr>
          <p:nvPr/>
        </p:nvPicPr>
        <p:blipFill>
          <a:blip r:embed="rId2"/>
          <a:stretch>
            <a:fillRect/>
          </a:stretch>
        </p:blipFill>
        <p:spPr>
          <a:xfrm>
            <a:off x="2302510" y="808355"/>
            <a:ext cx="6965950" cy="55448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a:blip r:embed="rId1"/>
          <a:stretch>
            <a:fillRect/>
          </a:stretch>
        </p:blipFill>
        <p:spPr>
          <a:xfrm>
            <a:off x="1289685" y="1235710"/>
            <a:ext cx="4260850" cy="4448175"/>
          </a:xfrm>
          <a:prstGeom prst="rect">
            <a:avLst/>
          </a:prstGeom>
        </p:spPr>
      </p:pic>
      <p:pic>
        <p:nvPicPr>
          <p:cNvPr id="7" name="图片 6"/>
          <p:cNvPicPr>
            <a:picLocks noChangeAspect="1"/>
          </p:cNvPicPr>
          <p:nvPr/>
        </p:nvPicPr>
        <p:blipFill>
          <a:blip r:embed="rId2"/>
          <a:stretch>
            <a:fillRect/>
          </a:stretch>
        </p:blipFill>
        <p:spPr>
          <a:xfrm>
            <a:off x="5821045" y="1082675"/>
            <a:ext cx="5433060" cy="4714240"/>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280035" y="375285"/>
            <a:ext cx="11571605" cy="6093460"/>
          </a:xfrm>
          <a:prstGeom prst="rect">
            <a:avLst/>
          </a:prstGeom>
        </p:spPr>
      </p:pic>
      <p:pic>
        <p:nvPicPr>
          <p:cNvPr id="5" name="图片 4"/>
          <p:cNvPicPr>
            <a:picLocks noChangeAspect="1"/>
          </p:cNvPicPr>
          <p:nvPr/>
        </p:nvPicPr>
        <p:blipFill>
          <a:blip r:embed="rId2"/>
          <a:stretch>
            <a:fillRect/>
          </a:stretch>
        </p:blipFill>
        <p:spPr>
          <a:xfrm>
            <a:off x="1932940" y="551180"/>
            <a:ext cx="8170545" cy="5867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3070225" cy="647700"/>
          </a:xfrm>
        </p:spPr>
        <p:txBody>
          <a:bodyPr/>
          <a:p>
            <a:r>
              <a:rPr>
                <a:sym typeface="+mn-ea"/>
              </a:rPr>
              <a:t>(3)意义</a:t>
            </a:r>
            <a:endParaRPr lang="zh-CN" altLang="en-US"/>
          </a:p>
        </p:txBody>
      </p:sp>
      <p:sp>
        <p:nvSpPr>
          <p:cNvPr id="3" name="内容占位符 2"/>
          <p:cNvSpPr>
            <a:spLocks noGrp="1"/>
          </p:cNvSpPr>
          <p:nvPr>
            <p:ph idx="1"/>
          </p:nvPr>
        </p:nvSpPr>
        <p:spPr>
          <a:xfrm>
            <a:off x="669925" y="1296035"/>
            <a:ext cx="10852150" cy="1718945"/>
          </a:xfrm>
        </p:spPr>
        <p:txBody>
          <a:bodyPr/>
          <a:p>
            <a:r>
              <a:rPr lang="zh-CN" altLang="en-US" sz="3200"/>
              <a:t>抗美援朝战争打出了国威和军威，提高了新中国的国际地位，造就了国内前所未有的团结统一和社会稳定。</a:t>
            </a:r>
            <a:endParaRPr lang="zh-CN" altLang="en-US" sz="32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1645285" y="1165860"/>
            <a:ext cx="4225290" cy="4753610"/>
          </a:xfrm>
          <a:prstGeom prst="rect">
            <a:avLst/>
          </a:prstGeom>
        </p:spPr>
      </p:pic>
      <p:pic>
        <p:nvPicPr>
          <p:cNvPr id="5" name="图片 4"/>
          <p:cNvPicPr>
            <a:picLocks noChangeAspect="1"/>
          </p:cNvPicPr>
          <p:nvPr/>
        </p:nvPicPr>
        <p:blipFill>
          <a:blip r:embed="rId2"/>
          <a:stretch>
            <a:fillRect/>
          </a:stretch>
        </p:blipFill>
        <p:spPr>
          <a:xfrm>
            <a:off x="6543675" y="1165860"/>
            <a:ext cx="4462145" cy="4753610"/>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652780" y="1181100"/>
            <a:ext cx="5645785" cy="4495800"/>
          </a:xfrm>
          <a:prstGeom prst="rect">
            <a:avLst/>
          </a:prstGeom>
        </p:spPr>
      </p:pic>
      <p:sp>
        <p:nvSpPr>
          <p:cNvPr id="4" name="文本框 3"/>
          <p:cNvSpPr txBox="1"/>
          <p:nvPr/>
        </p:nvSpPr>
        <p:spPr>
          <a:xfrm>
            <a:off x="6555105" y="1388745"/>
            <a:ext cx="5574030" cy="1814830"/>
          </a:xfrm>
          <a:prstGeom prst="rect">
            <a:avLst/>
          </a:prstGeom>
          <a:noFill/>
        </p:spPr>
        <p:txBody>
          <a:bodyPr wrap="square" rtlCol="0" anchor="t">
            <a:spAutoFit/>
          </a:bodyPr>
          <a:p>
            <a:r>
              <a:rPr lang="zh-CN" altLang="en-US" sz="2800">
                <a:latin typeface="楷体" panose="02010609060101010101" charset="-122"/>
                <a:ea typeface="楷体" panose="02010609060101010101" charset="-122"/>
                <a:cs typeface="楷体" panose="02010609060101010101" charset="-122"/>
              </a:rPr>
              <a:t>2018年6月19日，中共中央总书记、国家主席</a:t>
            </a:r>
            <a:r>
              <a:rPr lang="zh-CN" altLang="en-US" sz="2800" b="1">
                <a:solidFill>
                  <a:srgbClr val="FF0000"/>
                </a:solidFill>
                <a:latin typeface="楷体" panose="02010609060101010101" charset="-122"/>
                <a:ea typeface="楷体" panose="02010609060101010101" charset="-122"/>
                <a:cs typeface="楷体" panose="02010609060101010101" charset="-122"/>
              </a:rPr>
              <a:t>习近平</a:t>
            </a:r>
            <a:r>
              <a:rPr lang="zh-CN" altLang="en-US" sz="2800">
                <a:latin typeface="楷体" panose="02010609060101010101" charset="-122"/>
                <a:ea typeface="楷体" panose="02010609060101010101" charset="-122"/>
                <a:cs typeface="楷体" panose="02010609060101010101" charset="-122"/>
              </a:rPr>
              <a:t>同当日抵京对中国进行访问的朝鲜劳动党委员长、国务委员会委员长</a:t>
            </a:r>
            <a:r>
              <a:rPr lang="zh-CN" altLang="en-US" sz="2800" b="1">
                <a:solidFill>
                  <a:srgbClr val="FF0000"/>
                </a:solidFill>
                <a:latin typeface="楷体" panose="02010609060101010101" charset="-122"/>
                <a:ea typeface="楷体" panose="02010609060101010101" charset="-122"/>
                <a:cs typeface="楷体" panose="02010609060101010101" charset="-122"/>
              </a:rPr>
              <a:t>金正恩</a:t>
            </a:r>
            <a:r>
              <a:rPr lang="zh-CN" altLang="en-US" sz="2800">
                <a:latin typeface="楷体" panose="02010609060101010101" charset="-122"/>
                <a:ea typeface="楷体" panose="02010609060101010101" charset="-122"/>
                <a:cs typeface="楷体" panose="02010609060101010101" charset="-122"/>
              </a:rPr>
              <a:t>举行会谈。</a:t>
            </a:r>
            <a:endParaRPr lang="zh-CN" altLang="en-US" sz="2800">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75615" y="247650"/>
            <a:ext cx="6389370" cy="1072515"/>
          </a:xfrm>
        </p:spPr>
        <p:txBody>
          <a:bodyPr/>
          <a:p>
            <a:r>
              <a:rPr lang="zh-CN" altLang="en-US"/>
              <a:t>三、开创独立自主的和平外交</a:t>
            </a:r>
            <a:endParaRPr lang="zh-CN" altLang="en-US"/>
          </a:p>
        </p:txBody>
      </p:sp>
      <p:pic>
        <p:nvPicPr>
          <p:cNvPr id="4" name="内容占位符 3"/>
          <p:cNvPicPr>
            <a:picLocks noChangeAspect="1"/>
          </p:cNvPicPr>
          <p:nvPr>
            <p:ph idx="1"/>
          </p:nvPr>
        </p:nvPicPr>
        <p:blipFill>
          <a:blip r:embed="rId1"/>
          <a:stretch>
            <a:fillRect/>
          </a:stretch>
        </p:blipFill>
        <p:spPr>
          <a:xfrm>
            <a:off x="1310005" y="1397635"/>
            <a:ext cx="3748405" cy="4738370"/>
          </a:xfrm>
          <a:prstGeom prst="rect">
            <a:avLst/>
          </a:prstGeom>
        </p:spPr>
      </p:pic>
      <p:pic>
        <p:nvPicPr>
          <p:cNvPr id="5" name="图片 4"/>
          <p:cNvPicPr>
            <a:picLocks noChangeAspect="1"/>
          </p:cNvPicPr>
          <p:nvPr/>
        </p:nvPicPr>
        <p:blipFill>
          <a:blip r:embed="rId2"/>
          <a:stretch>
            <a:fillRect/>
          </a:stretch>
        </p:blipFill>
        <p:spPr>
          <a:xfrm>
            <a:off x="5306695" y="1757680"/>
            <a:ext cx="6573520" cy="437832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1619" name="Text Box 4"/>
          <p:cNvSpPr txBox="1"/>
          <p:nvPr/>
        </p:nvSpPr>
        <p:spPr>
          <a:xfrm>
            <a:off x="6248400" y="838200"/>
            <a:ext cx="3455988" cy="1568450"/>
          </a:xfrm>
          <a:prstGeom prst="rect">
            <a:avLst/>
          </a:prstGeom>
          <a:noFill/>
          <a:ln w="9525">
            <a:noFill/>
          </a:ln>
        </p:spPr>
        <p:txBody>
          <a:bodyPr>
            <a:spAutoFit/>
          </a:bodyPr>
          <a:p>
            <a:pPr>
              <a:spcBef>
                <a:spcPct val="50000"/>
              </a:spcBef>
            </a:pPr>
            <a:r>
              <a:rPr lang="en-US" altLang="zh-CN" sz="3200" b="1" dirty="0">
                <a:solidFill>
                  <a:srgbClr val="800080"/>
                </a:solidFill>
                <a:latin typeface="Times New Roman" panose="02020603050405020304" charset="0"/>
              </a:rPr>
              <a:t>    </a:t>
            </a:r>
            <a:r>
              <a:rPr lang="zh-CN" altLang="en-US" sz="3200" b="1" dirty="0">
                <a:latin typeface="Times New Roman" panose="02020603050405020304" charset="0"/>
              </a:rPr>
              <a:t>你能用一两个词概括旧中国外交的特点吗？</a:t>
            </a:r>
            <a:endParaRPr lang="zh-CN" altLang="en-US" sz="3200" b="1" dirty="0">
              <a:latin typeface="Times New Roman" panose="02020603050405020304" charset="0"/>
            </a:endParaRPr>
          </a:p>
        </p:txBody>
      </p:sp>
      <p:sp>
        <p:nvSpPr>
          <p:cNvPr id="7176" name="Text Box 8"/>
          <p:cNvSpPr txBox="1"/>
          <p:nvPr/>
        </p:nvSpPr>
        <p:spPr>
          <a:xfrm>
            <a:off x="3657600" y="838200"/>
            <a:ext cx="1403350" cy="829945"/>
          </a:xfrm>
          <a:prstGeom prst="rect">
            <a:avLst/>
          </a:prstGeom>
          <a:noFill/>
          <a:ln w="9525">
            <a:noFill/>
          </a:ln>
        </p:spPr>
        <p:txBody>
          <a:bodyPr wrap="none">
            <a:spAutoFit/>
          </a:bodyPr>
          <a:p>
            <a:r>
              <a:rPr lang="zh-CN" altLang="en-US" sz="4800" b="1" dirty="0">
                <a:solidFill>
                  <a:srgbClr val="F22240"/>
                </a:solidFill>
                <a:latin typeface="Arial" panose="020B0604020202020204" pitchFamily="34" charset="0"/>
                <a:ea typeface="华文新魏" panose="02010800040101010101" pitchFamily="2" charset="-122"/>
              </a:rPr>
              <a:t>屈辱</a:t>
            </a:r>
            <a:endParaRPr lang="zh-CN" altLang="en-US" sz="4800" b="1" dirty="0">
              <a:solidFill>
                <a:srgbClr val="F22240"/>
              </a:solidFill>
              <a:latin typeface="Arial" panose="020B0604020202020204" pitchFamily="34" charset="0"/>
              <a:ea typeface="华文新魏" panose="02010800040101010101" pitchFamily="2" charset="-122"/>
            </a:endParaRPr>
          </a:p>
        </p:txBody>
      </p:sp>
      <p:sp>
        <p:nvSpPr>
          <p:cNvPr id="7177" name="Text Box 9"/>
          <p:cNvSpPr txBox="1"/>
          <p:nvPr/>
        </p:nvSpPr>
        <p:spPr>
          <a:xfrm>
            <a:off x="1649095" y="3446145"/>
            <a:ext cx="8579485" cy="3143885"/>
          </a:xfrm>
          <a:prstGeom prst="rect">
            <a:avLst/>
          </a:prstGeom>
          <a:noFill/>
          <a:ln w="9525">
            <a:noFill/>
          </a:ln>
        </p:spPr>
        <p:txBody>
          <a:bodyPr wrap="square">
            <a:spAutoFit/>
          </a:bodyPr>
          <a:p>
            <a:pPr>
              <a:spcBef>
                <a:spcPct val="20000"/>
              </a:spcBef>
            </a:pPr>
            <a:r>
              <a:rPr lang="en-US" altLang="zh-CN" sz="3200" b="1" dirty="0">
                <a:latin typeface="华文新魏" panose="02010800040101010101" pitchFamily="2" charset="-122"/>
                <a:ea typeface="华文新魏" panose="02010800040101010101" pitchFamily="2" charset="-122"/>
              </a:rPr>
              <a:t>   </a:t>
            </a:r>
            <a:r>
              <a:rPr lang="zh-CN" altLang="en-US" sz="3200" b="1" dirty="0">
                <a:latin typeface="宋体" panose="02010600030101010101" pitchFamily="2" charset="-122"/>
                <a:cs typeface="宋体" panose="02010600030101010101" pitchFamily="2" charset="-122"/>
              </a:rPr>
              <a:t>中国的反动分子在外交上一贯是神经衰弱怕帝国主义的，清朝的西太后，北洋政府的袁世凯，国民党的蒋介石，</a:t>
            </a:r>
            <a:r>
              <a:rPr lang="zh-CN" altLang="en-US" sz="3200" b="1" u="sng" dirty="0">
                <a:solidFill>
                  <a:srgbClr val="F22240"/>
                </a:solidFill>
                <a:latin typeface="宋体" panose="02010600030101010101" pitchFamily="2" charset="-122"/>
                <a:cs typeface="宋体" panose="02010600030101010101" pitchFamily="2" charset="-122"/>
              </a:rPr>
              <a:t>哪一个不是跪在地上办外交呢？</a:t>
            </a:r>
            <a:r>
              <a:rPr lang="zh-CN" altLang="en-US" sz="3200" b="1" dirty="0">
                <a:solidFill>
                  <a:srgbClr val="FF0000"/>
                </a:solidFill>
                <a:latin typeface="宋体" panose="02010600030101010101" pitchFamily="2" charset="-122"/>
                <a:cs typeface="宋体" panose="02010600030101010101" pitchFamily="2" charset="-122"/>
              </a:rPr>
              <a:t> </a:t>
            </a:r>
            <a:endParaRPr lang="zh-CN" altLang="en-US" sz="3200" b="1" dirty="0">
              <a:solidFill>
                <a:srgbClr val="FF0000"/>
              </a:solidFill>
              <a:latin typeface="宋体" panose="02010600030101010101" pitchFamily="2" charset="-122"/>
              <a:cs typeface="宋体" panose="02010600030101010101" pitchFamily="2" charset="-122"/>
            </a:endParaRPr>
          </a:p>
          <a:p>
            <a:pPr algn="r">
              <a:spcBef>
                <a:spcPct val="20000"/>
              </a:spcBef>
            </a:pPr>
            <a:r>
              <a:rPr lang="zh-CN" altLang="en-US" sz="3200" b="1" dirty="0">
                <a:latin typeface="宋体" panose="02010600030101010101" pitchFamily="2" charset="-122"/>
                <a:cs typeface="宋体" panose="02010600030101010101" pitchFamily="2" charset="-122"/>
              </a:rPr>
              <a:t>  </a:t>
            </a:r>
            <a:r>
              <a:rPr lang="zh-CN" altLang="en-US" sz="3200" b="1" dirty="0">
                <a:latin typeface="华文新魏" panose="02010800040101010101" pitchFamily="2" charset="-122"/>
                <a:ea typeface="华文新魏" panose="02010800040101010101" pitchFamily="2" charset="-122"/>
              </a:rPr>
              <a:t>                                                                                                </a:t>
            </a:r>
            <a:r>
              <a:rPr lang="en-US" altLang="zh-CN" sz="3200" b="1" dirty="0">
                <a:latin typeface="Times New Roman" panose="02020603050405020304" charset="0"/>
                <a:ea typeface="华文新魏" panose="02010800040101010101" pitchFamily="2" charset="-122"/>
              </a:rPr>
              <a:t>——</a:t>
            </a:r>
            <a:r>
              <a:rPr lang="en-US" altLang="zh-CN" sz="3200" b="1" dirty="0">
                <a:solidFill>
                  <a:srgbClr val="FF0000"/>
                </a:solidFill>
                <a:latin typeface="华文新魏" panose="02010800040101010101" pitchFamily="2" charset="-122"/>
                <a:ea typeface="华文新魏" panose="02010800040101010101" pitchFamily="2" charset="-122"/>
              </a:rPr>
              <a:t> </a:t>
            </a:r>
            <a:r>
              <a:rPr lang="zh-CN" altLang="en-US" sz="3200" b="1" dirty="0">
                <a:latin typeface="华文新魏" panose="02010800040101010101" pitchFamily="2" charset="-122"/>
                <a:ea typeface="华文新魏" panose="02010800040101010101" pitchFamily="2" charset="-122"/>
              </a:rPr>
              <a:t>周恩来</a:t>
            </a:r>
            <a:endParaRPr lang="zh-CN" altLang="en-US" sz="3200" b="1" u="sng" dirty="0">
              <a:solidFill>
                <a:srgbClr val="F22240"/>
              </a:solidFill>
              <a:latin typeface="华文新魏" panose="02010800040101010101" pitchFamily="2" charset="-122"/>
              <a:ea typeface="华文新魏" panose="02010800040101010101" pitchFamily="2" charset="-122"/>
            </a:endParaRPr>
          </a:p>
        </p:txBody>
      </p:sp>
      <p:pic>
        <p:nvPicPr>
          <p:cNvPr id="111622" name="Picture 11"/>
          <p:cNvPicPr>
            <a:picLocks noChangeAspect="1"/>
          </p:cNvPicPr>
          <p:nvPr/>
        </p:nvPicPr>
        <p:blipFill>
          <a:blip r:embed="rId1"/>
          <a:stretch>
            <a:fillRect/>
          </a:stretch>
        </p:blipFill>
        <p:spPr>
          <a:xfrm>
            <a:off x="1709738" y="990600"/>
            <a:ext cx="1185862" cy="1524000"/>
          </a:xfrm>
          <a:prstGeom prst="rect">
            <a:avLst/>
          </a:prstGeom>
          <a:noFill/>
          <a:ln w="9525">
            <a:noFill/>
          </a:ln>
        </p:spPr>
      </p:pic>
      <p:sp>
        <p:nvSpPr>
          <p:cNvPr id="111623" name="Text Box 12"/>
          <p:cNvSpPr txBox="1"/>
          <p:nvPr/>
        </p:nvSpPr>
        <p:spPr>
          <a:xfrm>
            <a:off x="3657600" y="1828800"/>
            <a:ext cx="2013585" cy="829945"/>
          </a:xfrm>
          <a:prstGeom prst="rect">
            <a:avLst/>
          </a:prstGeom>
          <a:noFill/>
          <a:ln w="9525">
            <a:noFill/>
          </a:ln>
        </p:spPr>
        <p:txBody>
          <a:bodyPr wrap="none">
            <a:spAutoFit/>
          </a:bodyPr>
          <a:p>
            <a:r>
              <a:rPr lang="zh-CN" altLang="en-US" sz="4800" b="1" dirty="0">
                <a:solidFill>
                  <a:srgbClr val="F22240"/>
                </a:solidFill>
                <a:latin typeface="Arial" panose="020B0604020202020204" pitchFamily="34" charset="0"/>
                <a:ea typeface="华文新魏" panose="02010800040101010101" pitchFamily="2" charset="-122"/>
              </a:rPr>
              <a:t>不平等</a:t>
            </a:r>
            <a:endParaRPr lang="zh-CN" altLang="en-US" sz="4800" b="1" dirty="0">
              <a:solidFill>
                <a:srgbClr val="F22240"/>
              </a:solidFill>
              <a:latin typeface="Arial" panose="020B0604020202020204" pitchFamily="34" charset="0"/>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77"/>
                                        </p:tgtEl>
                                        <p:attrNameLst>
                                          <p:attrName>style.visibility</p:attrName>
                                        </p:attrNameLst>
                                      </p:cBhvr>
                                      <p:to>
                                        <p:strVal val="visible"/>
                                      </p:to>
                                    </p:set>
                                    <p:animEffect transition="in" filter="wipe(left)">
                                      <p:cBhvr>
                                        <p:cTn id="7" dur="500"/>
                                        <p:tgtEl>
                                          <p:spTgt spid="7177"/>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7176"/>
                                        </p:tgtEl>
                                        <p:attrNameLst>
                                          <p:attrName>style.visibility</p:attrName>
                                        </p:attrNameLst>
                                      </p:cBhvr>
                                      <p:to>
                                        <p:strVal val="visible"/>
                                      </p:to>
                                    </p:set>
                                    <p:anim calcmode="lin" valueType="num">
                                      <p:cBhvr>
                                        <p:cTn id="12" dur="500" fill="hold"/>
                                        <p:tgtEl>
                                          <p:spTgt spid="7176"/>
                                        </p:tgtEl>
                                        <p:attrNameLst>
                                          <p:attrName>ppt_w</p:attrName>
                                        </p:attrNameLst>
                                      </p:cBhvr>
                                      <p:tavLst>
                                        <p:tav tm="0">
                                          <p:val>
                                            <p:strVal val="#ppt_w*0.70"/>
                                          </p:val>
                                        </p:tav>
                                        <p:tav tm="100000">
                                          <p:val>
                                            <p:strVal val="#ppt_w"/>
                                          </p:val>
                                        </p:tav>
                                      </p:tavLst>
                                    </p:anim>
                                    <p:anim calcmode="lin" valueType="num">
                                      <p:cBhvr>
                                        <p:cTn id="13" dur="500" fill="hold"/>
                                        <p:tgtEl>
                                          <p:spTgt spid="7176"/>
                                        </p:tgtEl>
                                        <p:attrNameLst>
                                          <p:attrName>ppt_h</p:attrName>
                                        </p:attrNameLst>
                                      </p:cBhvr>
                                      <p:tavLst>
                                        <p:tav tm="0">
                                          <p:val>
                                            <p:strVal val="#ppt_h"/>
                                          </p:val>
                                        </p:tav>
                                        <p:tav tm="100000">
                                          <p:val>
                                            <p:strVal val="#ppt_h"/>
                                          </p:val>
                                        </p:tav>
                                      </p:tavLst>
                                    </p:anim>
                                    <p:animEffect transition="in" filter="fade">
                                      <p:cBhvr>
                                        <p:cTn id="14" dur="500"/>
                                        <p:tgtEl>
                                          <p:spTgt spid="7176"/>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111623"/>
                                        </p:tgtEl>
                                        <p:attrNameLst>
                                          <p:attrName>style.visibility</p:attrName>
                                        </p:attrNameLst>
                                      </p:cBhvr>
                                      <p:to>
                                        <p:strVal val="visible"/>
                                      </p:to>
                                    </p:set>
                                    <p:anim calcmode="lin" valueType="num">
                                      <p:cBhvr>
                                        <p:cTn id="19" dur="500" fill="hold"/>
                                        <p:tgtEl>
                                          <p:spTgt spid="111623"/>
                                        </p:tgtEl>
                                        <p:attrNameLst>
                                          <p:attrName>ppt_w</p:attrName>
                                        </p:attrNameLst>
                                      </p:cBhvr>
                                      <p:tavLst>
                                        <p:tav tm="0">
                                          <p:val>
                                            <p:strVal val="#ppt_w*0.70"/>
                                          </p:val>
                                        </p:tav>
                                        <p:tav tm="100000">
                                          <p:val>
                                            <p:strVal val="#ppt_w"/>
                                          </p:val>
                                        </p:tav>
                                      </p:tavLst>
                                    </p:anim>
                                    <p:anim calcmode="lin" valueType="num">
                                      <p:cBhvr>
                                        <p:cTn id="20" dur="500" fill="hold"/>
                                        <p:tgtEl>
                                          <p:spTgt spid="111623"/>
                                        </p:tgtEl>
                                        <p:attrNameLst>
                                          <p:attrName>ppt_h</p:attrName>
                                        </p:attrNameLst>
                                      </p:cBhvr>
                                      <p:tavLst>
                                        <p:tav tm="0">
                                          <p:val>
                                            <p:strVal val="#ppt_h"/>
                                          </p:val>
                                        </p:tav>
                                        <p:tav tm="100000">
                                          <p:val>
                                            <p:strVal val="#ppt_h"/>
                                          </p:val>
                                        </p:tav>
                                      </p:tavLst>
                                    </p:anim>
                                    <p:animEffect transition="in" filter="fade">
                                      <p:cBhvr>
                                        <p:cTn id="21" dur="500"/>
                                        <p:tgtEl>
                                          <p:spTgt spid="111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p:bldP spid="7177" grpId="0"/>
      <p:bldP spid="11162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4" name="文本占位符 69633"/>
          <p:cNvSpPr>
            <a:spLocks noGrp="1"/>
          </p:cNvSpPr>
          <p:nvPr>
            <p:ph type="body" idx="1"/>
          </p:nvPr>
        </p:nvSpPr>
        <p:spPr>
          <a:xfrm>
            <a:off x="1524000" y="918210"/>
            <a:ext cx="9144000" cy="3536315"/>
          </a:xfrm>
        </p:spPr>
        <p:txBody>
          <a:bodyPr/>
          <a:p>
            <a:r>
              <a:rPr lang="en-US" altLang="zh-CN" sz="4000" dirty="0">
                <a:latin typeface="华文新魏" panose="02010800040101010101" pitchFamily="2" charset="-122"/>
                <a:ea typeface="华文新魏" panose="02010800040101010101" pitchFamily="2" charset="-122"/>
              </a:rPr>
              <a:t>   </a:t>
            </a:r>
            <a:r>
              <a:rPr sz="3600" dirty="0">
                <a:latin typeface="华文新魏" panose="02010800040101010101" pitchFamily="2" charset="-122"/>
                <a:ea typeface="华文新魏" panose="02010800040101010101" pitchFamily="2" charset="-122"/>
              </a:rPr>
              <a:t>截至201</a:t>
            </a:r>
            <a:r>
              <a:rPr lang="en-US" sz="3600" dirty="0">
                <a:latin typeface="华文新魏" panose="02010800040101010101" pitchFamily="2" charset="-122"/>
                <a:ea typeface="华文新魏" panose="02010800040101010101" pitchFamily="2" charset="-122"/>
              </a:rPr>
              <a:t>9</a:t>
            </a:r>
            <a:r>
              <a:rPr sz="3600" dirty="0">
                <a:latin typeface="华文新魏" panose="02010800040101010101" pitchFamily="2" charset="-122"/>
                <a:ea typeface="华文新魏" panose="02010800040101010101" pitchFamily="2" charset="-122"/>
              </a:rPr>
              <a:t>年</a:t>
            </a:r>
            <a:r>
              <a:rPr lang="en-US" sz="3600" dirty="0">
                <a:latin typeface="华文新魏" panose="02010800040101010101" pitchFamily="2" charset="-122"/>
                <a:ea typeface="华文新魏" panose="02010800040101010101" pitchFamily="2" charset="-122"/>
              </a:rPr>
              <a:t>10</a:t>
            </a:r>
            <a:r>
              <a:rPr sz="3600" dirty="0">
                <a:latin typeface="华文新魏" panose="02010800040101010101" pitchFamily="2" charset="-122"/>
                <a:ea typeface="华文新魏" panose="02010800040101010101" pitchFamily="2" charset="-122"/>
              </a:rPr>
              <a:t>月，已与中华人民共和国建交的国家达到</a:t>
            </a:r>
            <a:r>
              <a:rPr sz="3600" dirty="0">
                <a:solidFill>
                  <a:srgbClr val="7030A0"/>
                </a:solidFill>
                <a:latin typeface="华文新魏" panose="02010800040101010101" pitchFamily="2" charset="-122"/>
                <a:ea typeface="华文新魏" panose="02010800040101010101" pitchFamily="2" charset="-122"/>
              </a:rPr>
              <a:t>177个</a:t>
            </a:r>
            <a:r>
              <a:rPr sz="3600" dirty="0">
                <a:latin typeface="华文新魏" panose="02010800040101010101" pitchFamily="2" charset="-122"/>
                <a:ea typeface="华文新魏" panose="02010800040101010101" pitchFamily="2" charset="-122"/>
              </a:rPr>
              <a:t>。截止2017年6月12日，共有21个国家未与中国建交。可是在新中国成立一周年时只有17个国家与中国建交，那当时是一种什么样的国际形势呢？我国又采取了什么样的外交政策，。</a:t>
            </a:r>
            <a:endParaRPr dirty="0">
              <a:latin typeface="华文新魏" panose="02010800040101010101" pitchFamily="2" charset="-122"/>
              <a:ea typeface="华文新魏" panose="02010800040101010101" pitchFamily="2" charset="-122"/>
            </a:endParaRPr>
          </a:p>
          <a:p>
            <a:endParaRPr dirty="0">
              <a:latin typeface="华文新魏" panose="02010800040101010101" pitchFamily="2" charset="-122"/>
              <a:ea typeface="华文新魏" panose="02010800040101010101"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4210" name="文本占位符 94209"/>
          <p:cNvSpPr>
            <a:spLocks noGrp="1"/>
          </p:cNvSpPr>
          <p:nvPr>
            <p:ph type="body" idx="1"/>
          </p:nvPr>
        </p:nvSpPr>
        <p:spPr>
          <a:xfrm>
            <a:off x="7229475" y="1071880"/>
            <a:ext cx="3228975" cy="3404870"/>
          </a:xfrm>
        </p:spPr>
        <p:txBody>
          <a:bodyPr/>
          <a:p>
            <a:pPr>
              <a:lnSpc>
                <a:spcPct val="90000"/>
              </a:lnSpc>
            </a:pPr>
            <a:r>
              <a:rPr lang="zh-CN" altLang="en-US" b="1" dirty="0">
                <a:latin typeface="黑体" panose="02010609060101010101" pitchFamily="2" charset="-122"/>
                <a:ea typeface="黑体" panose="02010609060101010101" pitchFamily="2" charset="-122"/>
              </a:rPr>
              <a:t>新中国成立之初，制定了完全不同于以往的</a:t>
            </a:r>
            <a:r>
              <a:rPr lang="zh-CN" altLang="en-US" b="1" dirty="0">
                <a:solidFill>
                  <a:srgbClr val="FF0000"/>
                </a:solidFill>
                <a:latin typeface="黑体" panose="02010609060101010101" pitchFamily="2" charset="-122"/>
                <a:ea typeface="黑体" panose="02010609060101010101" pitchFamily="2" charset="-122"/>
              </a:rPr>
              <a:t>新</a:t>
            </a:r>
            <a:r>
              <a:rPr lang="zh-CN" altLang="en-US" b="1" dirty="0">
                <a:latin typeface="黑体" panose="02010609060101010101" pitchFamily="2" charset="-122"/>
                <a:ea typeface="黑体" panose="02010609060101010101" pitchFamily="2" charset="-122"/>
              </a:rPr>
              <a:t>的外交政策。</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与旧外交决裂）</a:t>
            </a:r>
            <a:endParaRPr lang="zh-CN" altLang="en-US" b="1" dirty="0">
              <a:latin typeface="黑体" panose="02010609060101010101" pitchFamily="2" charset="-122"/>
              <a:ea typeface="黑体" panose="02010609060101010101" pitchFamily="2" charset="-122"/>
            </a:endParaRPr>
          </a:p>
        </p:txBody>
      </p:sp>
      <p:sp>
        <p:nvSpPr>
          <p:cNvPr id="94213" name="矩形 94212"/>
          <p:cNvSpPr/>
          <p:nvPr/>
        </p:nvSpPr>
        <p:spPr>
          <a:xfrm>
            <a:off x="2209800" y="4946650"/>
            <a:ext cx="8077200" cy="1691640"/>
          </a:xfrm>
          <a:prstGeom prst="rect">
            <a:avLst/>
          </a:prstGeom>
          <a:noFill/>
          <a:ln w="9525">
            <a:noFill/>
          </a:ln>
        </p:spPr>
        <p:txBody>
          <a:bodyPr>
            <a:spAutoFit/>
          </a:bodyPr>
          <a:p>
            <a:r>
              <a:rPr lang="zh-CN" altLang="en-US" sz="3200" b="1" dirty="0">
                <a:latin typeface="Arial" panose="020B0604020202020204" pitchFamily="34" charset="0"/>
                <a:ea typeface="黑体" panose="02010609060101010101" pitchFamily="2" charset="-122"/>
              </a:rPr>
              <a:t>那就是建立在</a:t>
            </a:r>
            <a:r>
              <a:rPr lang="zh-CN" altLang="en-US" sz="3200" b="1" dirty="0">
                <a:solidFill>
                  <a:srgbClr val="FF0000"/>
                </a:solidFill>
                <a:latin typeface="Arial" panose="020B0604020202020204" pitchFamily="34" charset="0"/>
                <a:ea typeface="黑体" panose="02010609060101010101" pitchFamily="2" charset="-122"/>
              </a:rPr>
              <a:t>独立、自主、平等、互利</a:t>
            </a:r>
            <a:endParaRPr lang="zh-CN" altLang="en-US" sz="3200" b="1" dirty="0">
              <a:solidFill>
                <a:srgbClr val="FF0000"/>
              </a:solidFill>
              <a:latin typeface="Arial" panose="020B0604020202020204" pitchFamily="34" charset="0"/>
              <a:ea typeface="黑体" panose="02010609060101010101" pitchFamily="2" charset="-122"/>
            </a:endParaRPr>
          </a:p>
          <a:p>
            <a:r>
              <a:rPr lang="zh-CN" altLang="en-US" sz="3200" b="1" dirty="0">
                <a:latin typeface="Arial" panose="020B0604020202020204" pitchFamily="34" charset="0"/>
                <a:ea typeface="黑体" panose="02010609060101010101" pitchFamily="2" charset="-122"/>
              </a:rPr>
              <a:t>等原则基本之上的</a:t>
            </a:r>
            <a:r>
              <a:rPr lang="en-US" altLang="zh-CN" sz="3200" b="1">
                <a:latin typeface="Arial" panose="020B0604020202020204" pitchFamily="34" charset="0"/>
                <a:ea typeface="黑体" panose="02010609060101010101" pitchFamily="2" charset="-122"/>
              </a:rPr>
              <a:t>————</a:t>
            </a:r>
            <a:r>
              <a:rPr lang="zh-CN" altLang="en-US" sz="3600" b="1" dirty="0">
                <a:gradFill>
                  <a:gsLst>
                    <a:gs pos="0">
                      <a:srgbClr val="7B32B2"/>
                    </a:gs>
                    <a:gs pos="100000">
                      <a:srgbClr val="401A5D"/>
                    </a:gs>
                  </a:gsLst>
                  <a:lin scaled="0"/>
                </a:gradFill>
                <a:latin typeface="Arial" panose="020B0604020202020204" pitchFamily="34" charset="0"/>
                <a:ea typeface="黑体" panose="02010609060101010101" pitchFamily="2" charset="-122"/>
              </a:rPr>
              <a:t>独立自主的</a:t>
            </a:r>
            <a:endParaRPr lang="zh-CN" altLang="en-US" sz="3600" b="1" dirty="0">
              <a:gradFill>
                <a:gsLst>
                  <a:gs pos="0">
                    <a:srgbClr val="7B32B2"/>
                  </a:gs>
                  <a:gs pos="100000">
                    <a:srgbClr val="401A5D"/>
                  </a:gs>
                </a:gsLst>
                <a:lin scaled="0"/>
              </a:gradFill>
              <a:latin typeface="Arial" panose="020B0604020202020204" pitchFamily="34" charset="0"/>
              <a:ea typeface="黑体" panose="02010609060101010101" pitchFamily="2" charset="-122"/>
            </a:endParaRPr>
          </a:p>
          <a:p>
            <a:r>
              <a:rPr lang="zh-CN" altLang="en-US" sz="3600" b="1" dirty="0">
                <a:gradFill>
                  <a:gsLst>
                    <a:gs pos="0">
                      <a:srgbClr val="7B32B2"/>
                    </a:gs>
                    <a:gs pos="100000">
                      <a:srgbClr val="401A5D"/>
                    </a:gs>
                  </a:gsLst>
                  <a:lin scaled="0"/>
                </a:gradFill>
                <a:latin typeface="Arial" panose="020B0604020202020204" pitchFamily="34" charset="0"/>
                <a:ea typeface="黑体" panose="02010609060101010101" pitchFamily="2" charset="-122"/>
              </a:rPr>
              <a:t>和平外交方针。</a:t>
            </a:r>
            <a:endParaRPr lang="zh-CN" altLang="en-US" sz="3600" b="1" dirty="0">
              <a:gradFill>
                <a:gsLst>
                  <a:gs pos="0">
                    <a:srgbClr val="7B32B2"/>
                  </a:gs>
                  <a:gs pos="100000">
                    <a:srgbClr val="401A5D"/>
                  </a:gs>
                </a:gsLst>
                <a:lin scaled="0"/>
              </a:gradFill>
              <a:latin typeface="Arial" panose="020B0604020202020204" pitchFamily="34" charset="0"/>
              <a:ea typeface="黑体" panose="02010609060101010101" pitchFamily="2" charset="-122"/>
            </a:endParaRPr>
          </a:p>
        </p:txBody>
      </p:sp>
      <p:pic>
        <p:nvPicPr>
          <p:cNvPr id="3" name="图片 2"/>
          <p:cNvPicPr>
            <a:picLocks noChangeAspect="1"/>
          </p:cNvPicPr>
          <p:nvPr/>
        </p:nvPicPr>
        <p:blipFill>
          <a:blip r:embed="rId1"/>
          <a:stretch>
            <a:fillRect/>
          </a:stretch>
        </p:blipFill>
        <p:spPr>
          <a:xfrm>
            <a:off x="1714500" y="809625"/>
            <a:ext cx="5238750" cy="3667125"/>
          </a:xfrm>
          <a:prstGeom prst="rect">
            <a:avLst/>
          </a:prstGeom>
        </p:spPr>
      </p:pic>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355" name="文本框 100354"/>
          <p:cNvSpPr txBox="1"/>
          <p:nvPr/>
        </p:nvSpPr>
        <p:spPr>
          <a:xfrm>
            <a:off x="2932430" y="1390650"/>
            <a:ext cx="7010400" cy="706755"/>
          </a:xfrm>
          <a:prstGeom prst="rect">
            <a:avLst/>
          </a:prstGeom>
          <a:noFill/>
          <a:ln w="76200" cap="flat" cmpd="sng">
            <a:noFill/>
            <a:prstDash val="solid"/>
            <a:miter/>
            <a:headEnd type="none" w="med" len="med"/>
            <a:tailEnd type="none" w="med" len="med"/>
          </a:ln>
        </p:spPr>
        <p:txBody>
          <a:bodyPr>
            <a:spAutoFit/>
          </a:bodyPr>
          <a:p>
            <a:pPr>
              <a:spcBef>
                <a:spcPct val="50000"/>
              </a:spcBef>
              <a:buClr>
                <a:schemeClr val="bg1"/>
              </a:buClr>
            </a:pPr>
            <a:r>
              <a:rPr lang="zh-CN" altLang="en-US" sz="4000" b="1" dirty="0">
                <a:solidFill>
                  <a:schemeClr val="tx1"/>
                </a:solidFill>
                <a:effectLst/>
                <a:latin typeface="Times New Roman" panose="02020603050405020304" charset="0"/>
                <a:ea typeface="华文新魏" panose="02010800040101010101" pitchFamily="2" charset="-122"/>
              </a:rPr>
              <a:t>独立自主的和平外交方针</a:t>
            </a:r>
            <a:endParaRPr lang="zh-CN" altLang="en-US" sz="4000" b="1" dirty="0">
              <a:solidFill>
                <a:schemeClr val="tx1"/>
              </a:solidFill>
              <a:effectLst/>
              <a:latin typeface="Times New Roman" panose="02020603050405020304" charset="0"/>
              <a:ea typeface="华文新魏" panose="02010800040101010101" pitchFamily="2" charset="-122"/>
            </a:endParaRPr>
          </a:p>
        </p:txBody>
      </p:sp>
      <p:sp>
        <p:nvSpPr>
          <p:cNvPr id="100356" name="文本框 100355"/>
          <p:cNvSpPr txBox="1"/>
          <p:nvPr/>
        </p:nvSpPr>
        <p:spPr>
          <a:xfrm>
            <a:off x="1965325" y="2638425"/>
            <a:ext cx="2339975" cy="645160"/>
          </a:xfrm>
          <a:prstGeom prst="rect">
            <a:avLst/>
          </a:prstGeom>
          <a:noFill/>
          <a:ln w="9525" cap="flat" cmpd="sng">
            <a:solidFill>
              <a:srgbClr val="FFFF00"/>
            </a:solidFill>
            <a:prstDash val="solid"/>
            <a:miter/>
            <a:headEnd type="none" w="med" len="med"/>
            <a:tailEnd type="none" w="med" len="med"/>
          </a:ln>
        </p:spPr>
        <p:txBody>
          <a:bodyPr wrap="square">
            <a:spAutoFit/>
          </a:bodyPr>
          <a:p>
            <a:pPr>
              <a:spcBef>
                <a:spcPct val="50000"/>
              </a:spcBef>
              <a:buClr>
                <a:schemeClr val="bg1"/>
              </a:buClr>
            </a:pPr>
            <a:r>
              <a:rPr lang="zh-CN" altLang="en-US" sz="3600" b="1" dirty="0">
                <a:effectLst>
                  <a:outerShdw blurRad="38100" dist="38100" dir="2700000">
                    <a:srgbClr val="FFFFFF"/>
                  </a:outerShdw>
                </a:effectLst>
                <a:latin typeface="Times New Roman" panose="02020603050405020304" charset="0"/>
                <a:ea typeface="华文新魏" panose="02010800040101010101" pitchFamily="2" charset="-122"/>
              </a:rPr>
              <a:t>三大方针</a:t>
            </a:r>
            <a:endParaRPr lang="zh-CN" altLang="en-US" sz="3600" b="1" dirty="0">
              <a:effectLst>
                <a:outerShdw blurRad="38100" dist="38100" dir="2700000">
                  <a:srgbClr val="FFFFFF"/>
                </a:outerShdw>
              </a:effectLst>
              <a:latin typeface="Times New Roman" panose="02020603050405020304" charset="0"/>
              <a:ea typeface="华文新魏" panose="02010800040101010101" pitchFamily="2" charset="-122"/>
            </a:endParaRPr>
          </a:p>
        </p:txBody>
      </p:sp>
      <p:sp>
        <p:nvSpPr>
          <p:cNvPr id="100357" name="文本框 100356"/>
          <p:cNvSpPr txBox="1"/>
          <p:nvPr/>
        </p:nvSpPr>
        <p:spPr>
          <a:xfrm>
            <a:off x="4610100" y="2638425"/>
            <a:ext cx="4876800" cy="768350"/>
          </a:xfrm>
          <a:prstGeom prst="rect">
            <a:avLst/>
          </a:prstGeom>
          <a:gradFill>
            <a:gsLst>
              <a:gs pos="0">
                <a:srgbClr val="FBFB11"/>
              </a:gs>
              <a:gs pos="100000">
                <a:srgbClr val="838309"/>
              </a:gs>
            </a:gsLst>
            <a:lin ang="5400000" scaled="0"/>
          </a:gradFill>
          <a:ln w="9525" cap="flat" cmpd="sng">
            <a:solidFill>
              <a:srgbClr val="99CCFF"/>
            </a:solidFill>
            <a:prstDash val="solid"/>
            <a:miter/>
            <a:headEnd type="none" w="med" len="med"/>
            <a:tailEnd type="none" w="med" len="med"/>
          </a:ln>
        </p:spPr>
        <p:txBody>
          <a:bodyPr wrap="square">
            <a:spAutoFit/>
          </a:bodyPr>
          <a:p>
            <a:pPr>
              <a:spcBef>
                <a:spcPct val="50000"/>
              </a:spcBef>
              <a:buClr>
                <a:schemeClr val="bg1"/>
              </a:buClr>
            </a:pPr>
            <a:r>
              <a:rPr lang="en-US" altLang="zh-CN" sz="4400" b="1">
                <a:solidFill>
                  <a:srgbClr val="000099"/>
                </a:solidFill>
                <a:effectLst/>
                <a:latin typeface="黑体" panose="02010609060101010101" pitchFamily="2" charset="-122"/>
                <a:ea typeface="黑体" panose="02010609060101010101" pitchFamily="2" charset="-122"/>
              </a:rPr>
              <a:t>1</a:t>
            </a:r>
            <a:r>
              <a:rPr lang="en-US" altLang="zh-CN" sz="3200" b="1">
                <a:solidFill>
                  <a:srgbClr val="000099"/>
                </a:solidFill>
                <a:effectLst/>
                <a:latin typeface="黑体" panose="02010609060101010101" pitchFamily="2" charset="-122"/>
                <a:ea typeface="黑体" panose="02010609060101010101" pitchFamily="2" charset="-122"/>
              </a:rPr>
              <a:t>.</a:t>
            </a:r>
            <a:r>
              <a:rPr lang="en-US" altLang="zh-CN" sz="3200" b="1" dirty="0">
                <a:effectLst/>
                <a:latin typeface="黑体" panose="02010609060101010101" pitchFamily="2" charset="-122"/>
                <a:ea typeface="黑体" panose="02010609060101010101" pitchFamily="2" charset="-122"/>
              </a:rPr>
              <a:t>“</a:t>
            </a:r>
            <a:r>
              <a:rPr lang="zh-CN" altLang="en-US" sz="3200" b="1" dirty="0">
                <a:effectLst/>
                <a:latin typeface="黑体" panose="02010609060101010101" pitchFamily="2" charset="-122"/>
                <a:ea typeface="黑体" panose="02010609060101010101" pitchFamily="2" charset="-122"/>
              </a:rPr>
              <a:t>另起炉灶</a:t>
            </a:r>
            <a:r>
              <a:rPr lang="zh-CN" altLang="en-US" sz="4400" b="1" dirty="0">
                <a:effectLst/>
                <a:latin typeface="黑体" panose="02010609060101010101" pitchFamily="2" charset="-122"/>
                <a:ea typeface="黑体" panose="02010609060101010101" pitchFamily="2" charset="-122"/>
              </a:rPr>
              <a:t>”</a:t>
            </a:r>
            <a:endParaRPr lang="zh-CN" altLang="en-US" sz="4400" b="1" dirty="0">
              <a:effectLst/>
              <a:latin typeface="黑体" panose="02010609060101010101" pitchFamily="2" charset="-122"/>
              <a:ea typeface="黑体" panose="02010609060101010101" pitchFamily="2" charset="-122"/>
            </a:endParaRPr>
          </a:p>
        </p:txBody>
      </p:sp>
      <p:sp>
        <p:nvSpPr>
          <p:cNvPr id="100358" name="文本框 100357"/>
          <p:cNvSpPr txBox="1"/>
          <p:nvPr/>
        </p:nvSpPr>
        <p:spPr>
          <a:xfrm>
            <a:off x="4648200" y="4115435"/>
            <a:ext cx="4800600" cy="768350"/>
          </a:xfrm>
          <a:prstGeom prst="rect">
            <a:avLst/>
          </a:prstGeom>
          <a:solidFill>
            <a:srgbClr val="FFCCFF"/>
          </a:solidFill>
          <a:ln w="9525" cap="flat" cmpd="sng">
            <a:solidFill>
              <a:srgbClr val="FFCCFF"/>
            </a:solidFill>
            <a:prstDash val="solid"/>
            <a:miter/>
            <a:headEnd type="none" w="med" len="med"/>
            <a:tailEnd type="none" w="med" len="med"/>
          </a:ln>
        </p:spPr>
        <p:txBody>
          <a:bodyPr>
            <a:spAutoFit/>
          </a:bodyPr>
          <a:p>
            <a:pPr>
              <a:spcBef>
                <a:spcPct val="50000"/>
              </a:spcBef>
              <a:buClr>
                <a:schemeClr val="bg1"/>
              </a:buClr>
            </a:pPr>
            <a:r>
              <a:rPr lang="en-US" altLang="zh-CN" sz="4400" b="1">
                <a:solidFill>
                  <a:schemeClr val="bg2"/>
                </a:solidFill>
                <a:effectLst/>
                <a:latin typeface="黑体" panose="02010609060101010101" pitchFamily="2" charset="-122"/>
                <a:ea typeface="黑体" panose="02010609060101010101" pitchFamily="2" charset="-122"/>
              </a:rPr>
              <a:t>2</a:t>
            </a:r>
            <a:r>
              <a:rPr lang="en-US" altLang="zh-CN" sz="3200" b="1">
                <a:solidFill>
                  <a:schemeClr val="bg2"/>
                </a:solidFill>
                <a:effectLst/>
                <a:latin typeface="黑体" panose="02010609060101010101" pitchFamily="2" charset="-122"/>
                <a:ea typeface="黑体" panose="02010609060101010101" pitchFamily="2" charset="-122"/>
              </a:rPr>
              <a:t>.</a:t>
            </a:r>
            <a:r>
              <a:rPr lang="en-US" altLang="zh-CN" sz="3200" b="1" dirty="0">
                <a:solidFill>
                  <a:srgbClr val="3333FF"/>
                </a:solidFill>
                <a:effectLst/>
                <a:latin typeface="黑体" panose="02010609060101010101" pitchFamily="2" charset="-122"/>
                <a:ea typeface="黑体" panose="02010609060101010101" pitchFamily="2" charset="-122"/>
              </a:rPr>
              <a:t>“</a:t>
            </a:r>
            <a:r>
              <a:rPr lang="zh-CN" altLang="en-US" sz="3200" b="1" dirty="0">
                <a:solidFill>
                  <a:srgbClr val="3333FF"/>
                </a:solidFill>
                <a:effectLst/>
                <a:latin typeface="黑体" panose="02010609060101010101" pitchFamily="2" charset="-122"/>
                <a:ea typeface="黑体" panose="02010609060101010101" pitchFamily="2" charset="-122"/>
              </a:rPr>
              <a:t>一边倒</a:t>
            </a:r>
            <a:r>
              <a:rPr lang="zh-CN" altLang="en-US" sz="3200" b="1" dirty="0">
                <a:solidFill>
                  <a:srgbClr val="3333FF"/>
                </a:solidFill>
                <a:effectLst>
                  <a:outerShdw blurRad="38100" dist="38100" dir="2700000">
                    <a:srgbClr val="000000"/>
                  </a:outerShdw>
                </a:effectLst>
                <a:latin typeface="黑体" panose="02010609060101010101" pitchFamily="2" charset="-122"/>
                <a:ea typeface="黑体" panose="02010609060101010101" pitchFamily="2" charset="-122"/>
              </a:rPr>
              <a:t>”</a:t>
            </a:r>
            <a:endParaRPr lang="zh-CN" altLang="en-US" sz="3200" b="1" dirty="0">
              <a:solidFill>
                <a:srgbClr val="3333FF"/>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100359" name="文本框 100358"/>
          <p:cNvSpPr txBox="1"/>
          <p:nvPr/>
        </p:nvSpPr>
        <p:spPr>
          <a:xfrm>
            <a:off x="4648200" y="5715000"/>
            <a:ext cx="5934710" cy="583565"/>
          </a:xfrm>
          <a:prstGeom prst="rect">
            <a:avLst/>
          </a:prstGeom>
          <a:solidFill>
            <a:srgbClr val="CCFFFF"/>
          </a:solidFill>
          <a:ln w="9525" cap="flat" cmpd="sng">
            <a:solidFill>
              <a:srgbClr val="CCFFFF"/>
            </a:solidFill>
            <a:prstDash val="solid"/>
            <a:miter/>
            <a:headEnd type="none" w="med" len="med"/>
            <a:tailEnd type="none" w="med" len="med"/>
          </a:ln>
        </p:spPr>
        <p:txBody>
          <a:bodyPr wrap="square">
            <a:spAutoFit/>
          </a:bodyPr>
          <a:p>
            <a:pPr>
              <a:spcBef>
                <a:spcPct val="50000"/>
              </a:spcBef>
              <a:buClr>
                <a:schemeClr val="bg1"/>
              </a:buClr>
            </a:pPr>
            <a:r>
              <a:rPr lang="en-US" altLang="zh-CN" sz="3200" b="1" dirty="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rPr>
              <a:t>3</a:t>
            </a:r>
            <a:r>
              <a:rPr lang="en-US" altLang="zh-CN" sz="3200" b="1" dirty="0">
                <a:solidFill>
                  <a:srgbClr val="FF0000"/>
                </a:solidFill>
                <a:effectLst/>
                <a:latin typeface="黑体" panose="02010609060101010101" pitchFamily="2" charset="-122"/>
                <a:ea typeface="黑体" panose="02010609060101010101" pitchFamily="2" charset="-122"/>
              </a:rPr>
              <a:t>.“</a:t>
            </a:r>
            <a:r>
              <a:rPr lang="zh-CN" altLang="en-US" sz="3200" b="1" dirty="0">
                <a:solidFill>
                  <a:srgbClr val="FF0000"/>
                </a:solidFill>
                <a:effectLst/>
                <a:latin typeface="黑体" panose="02010609060101010101" pitchFamily="2" charset="-122"/>
                <a:ea typeface="黑体" panose="02010609060101010101" pitchFamily="2" charset="-122"/>
              </a:rPr>
              <a:t>打扫干净屋子再请客”</a:t>
            </a:r>
            <a:endParaRPr lang="zh-CN" altLang="en-US" sz="3200" b="1" dirty="0">
              <a:solidFill>
                <a:srgbClr val="FF0000"/>
              </a:solidFill>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0355"/>
                                        </p:tgtEl>
                                        <p:attrNameLst>
                                          <p:attrName>style.visibility</p:attrName>
                                        </p:attrNameLst>
                                      </p:cBhvr>
                                      <p:to>
                                        <p:strVal val="visible"/>
                                      </p:to>
                                    </p:set>
                                    <p:animEffect transition="in" filter="blinds(horizontal)">
                                      <p:cBhvr>
                                        <p:cTn id="7" dur="500"/>
                                        <p:tgtEl>
                                          <p:spTgt spid="10035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0356"/>
                                        </p:tgtEl>
                                        <p:attrNameLst>
                                          <p:attrName>style.visibility</p:attrName>
                                        </p:attrNameLst>
                                      </p:cBhvr>
                                      <p:to>
                                        <p:strVal val="visible"/>
                                      </p:to>
                                    </p:set>
                                    <p:animEffect transition="in" filter="blinds(horizontal)">
                                      <p:cBhvr>
                                        <p:cTn id="12" dur="500"/>
                                        <p:tgtEl>
                                          <p:spTgt spid="10035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00357"/>
                                        </p:tgtEl>
                                        <p:attrNameLst>
                                          <p:attrName>style.visibility</p:attrName>
                                        </p:attrNameLst>
                                      </p:cBhvr>
                                      <p:to>
                                        <p:strVal val="visible"/>
                                      </p:to>
                                    </p:set>
                                    <p:anim calcmode="lin" valueType="num">
                                      <p:cBhvr additive="base">
                                        <p:cTn id="17" dur="500" fill="hold"/>
                                        <p:tgtEl>
                                          <p:spTgt spid="100357"/>
                                        </p:tgtEl>
                                        <p:attrNameLst>
                                          <p:attrName>ppt_x</p:attrName>
                                        </p:attrNameLst>
                                      </p:cBhvr>
                                      <p:tavLst>
                                        <p:tav tm="0">
                                          <p:val>
                                            <p:strVal val="0-#ppt_w/2"/>
                                          </p:val>
                                        </p:tav>
                                        <p:tav tm="100000">
                                          <p:val>
                                            <p:strVal val="#ppt_x"/>
                                          </p:val>
                                        </p:tav>
                                      </p:tavLst>
                                    </p:anim>
                                    <p:anim calcmode="lin" valueType="num">
                                      <p:cBhvr additive="base">
                                        <p:cTn id="18" dur="500" fill="hold"/>
                                        <p:tgtEl>
                                          <p:spTgt spid="10035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0358"/>
                                        </p:tgtEl>
                                        <p:attrNameLst>
                                          <p:attrName>style.visibility</p:attrName>
                                        </p:attrNameLst>
                                      </p:cBhvr>
                                      <p:to>
                                        <p:strVal val="visible"/>
                                      </p:to>
                                    </p:set>
                                    <p:animEffect transition="in" filter="blinds(horizontal)">
                                      <p:cBhvr>
                                        <p:cTn id="23" dur="500"/>
                                        <p:tgtEl>
                                          <p:spTgt spid="100358"/>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0359"/>
                                        </p:tgtEl>
                                        <p:attrNameLst>
                                          <p:attrName>style.visibility</p:attrName>
                                        </p:attrNameLst>
                                      </p:cBhvr>
                                      <p:to>
                                        <p:strVal val="visible"/>
                                      </p:to>
                                    </p:set>
                                    <p:animEffect transition="in" filter="blinds(horizontal)">
                                      <p:cBhvr>
                                        <p:cTn id="28" dur="500"/>
                                        <p:tgtEl>
                                          <p:spTgt spid="100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bldLvl="0" animBg="1"/>
      <p:bldP spid="100356" grpId="0" bldLvl="0" animBg="1"/>
      <p:bldP spid="100357" grpId="0" bldLvl="0" animBg="1"/>
      <p:bldP spid="100358" grpId="0" bldLvl="0" animBg="1"/>
      <p:bldP spid="100359"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72706" name="表格 72705"/>
          <p:cNvGraphicFramePr/>
          <p:nvPr/>
        </p:nvGraphicFramePr>
        <p:xfrm>
          <a:off x="1760538" y="333375"/>
          <a:ext cx="8713470" cy="6121400"/>
        </p:xfrm>
        <a:graphic>
          <a:graphicData uri="http://schemas.openxmlformats.org/drawingml/2006/table">
            <a:tbl>
              <a:tblPr/>
              <a:tblGrid>
                <a:gridCol w="2305050"/>
                <a:gridCol w="3310890"/>
                <a:gridCol w="3097530"/>
              </a:tblGrid>
              <a:tr h="792163">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dirty="0">
                          <a:ea typeface="黑体" panose="02010609060101010101" pitchFamily="2" charset="-122"/>
                        </a:rPr>
                        <a:t>内容</a:t>
                      </a:r>
                      <a:endParaRPr lang="zh-CN" altLang="en-US" sz="4000" b="1" dirty="0">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dirty="0">
                          <a:ea typeface="黑体" panose="02010609060101010101" pitchFamily="2" charset="-122"/>
                        </a:rPr>
                        <a:t>含义</a:t>
                      </a:r>
                      <a:endParaRPr lang="zh-CN" altLang="en-US" sz="4000" b="1" dirty="0">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4000" b="1" dirty="0">
                          <a:ea typeface="黑体" panose="02010609060101010101" pitchFamily="2" charset="-122"/>
                        </a:rPr>
                        <a:t>意义</a:t>
                      </a:r>
                      <a:endParaRPr lang="zh-CN" altLang="en-US" sz="4000" b="1" dirty="0">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71662">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376488">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81087">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solidFill>
                          <a:srgbClr val="00FFFF"/>
                        </a:solidFill>
                        <a:ea typeface="黑体" panose="0201060906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72728" name="文本框 72727"/>
          <p:cNvSpPr txBox="1"/>
          <p:nvPr/>
        </p:nvSpPr>
        <p:spPr>
          <a:xfrm>
            <a:off x="1524000" y="1700213"/>
            <a:ext cx="2732088" cy="583565"/>
          </a:xfrm>
          <a:prstGeom prst="rect">
            <a:avLst/>
          </a:prstGeom>
          <a:noFill/>
          <a:ln w="9525">
            <a:noFill/>
          </a:ln>
        </p:spPr>
        <p:txBody>
          <a:bodyPr>
            <a:spAutoFit/>
          </a:bodyPr>
          <a:p>
            <a:pPr>
              <a:buClr>
                <a:schemeClr val="bg1"/>
              </a:buClr>
            </a:pPr>
            <a:r>
              <a:rPr lang="en-US" altLang="zh-CN" sz="3200" b="1" dirty="0">
                <a:latin typeface="Times New Roman" panose="02020603050405020304" charset="0"/>
                <a:ea typeface="黑体" panose="02010609060101010101" pitchFamily="2" charset="-122"/>
              </a:rPr>
              <a:t>“</a:t>
            </a:r>
            <a:r>
              <a:rPr lang="zh-CN" altLang="en-US" sz="3200" b="1" dirty="0">
                <a:latin typeface="Times New Roman" panose="02020603050405020304" charset="0"/>
                <a:ea typeface="黑体" panose="02010609060101010101" pitchFamily="2" charset="-122"/>
              </a:rPr>
              <a:t>另起炉灶”</a:t>
            </a:r>
            <a:endParaRPr lang="zh-CN" altLang="en-US" sz="3200" b="1" dirty="0">
              <a:latin typeface="Times New Roman" panose="02020603050405020304" charset="0"/>
              <a:ea typeface="黑体" panose="02010609060101010101" pitchFamily="2" charset="-122"/>
            </a:endParaRPr>
          </a:p>
        </p:txBody>
      </p:sp>
      <p:sp>
        <p:nvSpPr>
          <p:cNvPr id="72729" name="文本框 72728"/>
          <p:cNvSpPr txBox="1"/>
          <p:nvPr/>
        </p:nvSpPr>
        <p:spPr>
          <a:xfrm>
            <a:off x="1689100" y="3644900"/>
            <a:ext cx="3155950" cy="1174115"/>
          </a:xfrm>
          <a:prstGeom prst="rect">
            <a:avLst/>
          </a:prstGeom>
          <a:noFill/>
          <a:ln w="9525">
            <a:noFill/>
          </a:ln>
        </p:spPr>
        <p:txBody>
          <a:bodyPr>
            <a:spAutoFit/>
          </a:bodyPr>
          <a:p>
            <a:pPr>
              <a:spcBef>
                <a:spcPct val="20000"/>
              </a:spcBef>
              <a:buClr>
                <a:schemeClr val="bg1"/>
              </a:buClr>
            </a:pPr>
            <a:r>
              <a:rPr lang="en-US" altLang="zh-CN" sz="3200" b="1" dirty="0">
                <a:latin typeface="Times New Roman" panose="02020603050405020304" charset="0"/>
                <a:ea typeface="黑体" panose="02010609060101010101" pitchFamily="2" charset="-122"/>
              </a:rPr>
              <a:t>“</a:t>
            </a:r>
            <a:r>
              <a:rPr lang="zh-CN" altLang="en-US" sz="3200" b="1" dirty="0">
                <a:latin typeface="Times New Roman" panose="02020603050405020304" charset="0"/>
                <a:ea typeface="黑体" panose="02010609060101010101" pitchFamily="2" charset="-122"/>
              </a:rPr>
              <a:t>打扫干净</a:t>
            </a:r>
            <a:endParaRPr lang="zh-CN" altLang="en-US" sz="3200" b="1" dirty="0">
              <a:latin typeface="Times New Roman" panose="02020603050405020304" charset="0"/>
              <a:ea typeface="黑体" panose="02010609060101010101" pitchFamily="2" charset="-122"/>
            </a:endParaRPr>
          </a:p>
          <a:p>
            <a:pPr>
              <a:spcBef>
                <a:spcPct val="20000"/>
              </a:spcBef>
              <a:buClr>
                <a:schemeClr val="bg1"/>
              </a:buClr>
            </a:pPr>
            <a:r>
              <a:rPr lang="zh-CN" altLang="en-US" sz="3200" b="1" dirty="0">
                <a:latin typeface="Times New Roman" panose="02020603050405020304" charset="0"/>
                <a:ea typeface="黑体" panose="02010609060101010101" pitchFamily="2" charset="-122"/>
              </a:rPr>
              <a:t>屋子再请客”</a:t>
            </a:r>
            <a:endParaRPr lang="zh-CN" altLang="en-US" sz="3200" dirty="0">
              <a:latin typeface="Times New Roman" panose="02020603050405020304" charset="0"/>
              <a:ea typeface="黑体" panose="02010609060101010101" pitchFamily="2" charset="-122"/>
            </a:endParaRPr>
          </a:p>
        </p:txBody>
      </p:sp>
      <p:sp>
        <p:nvSpPr>
          <p:cNvPr id="72730" name="文本框 72729"/>
          <p:cNvSpPr txBox="1"/>
          <p:nvPr/>
        </p:nvSpPr>
        <p:spPr>
          <a:xfrm>
            <a:off x="1978025" y="5661025"/>
            <a:ext cx="2389188" cy="583565"/>
          </a:xfrm>
          <a:prstGeom prst="rect">
            <a:avLst/>
          </a:prstGeom>
          <a:noFill/>
          <a:ln w="9525">
            <a:noFill/>
          </a:ln>
        </p:spPr>
        <p:txBody>
          <a:bodyPr>
            <a:spAutoFit/>
          </a:bodyPr>
          <a:p>
            <a:pPr>
              <a:spcBef>
                <a:spcPct val="20000"/>
              </a:spcBef>
              <a:buClr>
                <a:schemeClr val="bg1"/>
              </a:buClr>
            </a:pPr>
            <a:r>
              <a:rPr lang="en-US" altLang="zh-CN" sz="3200" b="1" dirty="0">
                <a:latin typeface="Times New Roman" panose="02020603050405020304" charset="0"/>
                <a:ea typeface="黑体" panose="02010609060101010101" pitchFamily="2" charset="-122"/>
              </a:rPr>
              <a:t>“</a:t>
            </a:r>
            <a:r>
              <a:rPr lang="zh-CN" altLang="en-US" sz="3200" b="1" dirty="0">
                <a:latin typeface="Times New Roman" panose="02020603050405020304" charset="0"/>
                <a:ea typeface="黑体" panose="02010609060101010101" pitchFamily="2" charset="-122"/>
              </a:rPr>
              <a:t>一边倒”</a:t>
            </a:r>
            <a:endParaRPr lang="zh-CN" altLang="en-US" sz="3200" b="1" dirty="0">
              <a:latin typeface="Times New Roman" panose="02020603050405020304" charset="0"/>
              <a:ea typeface="黑体" panose="02010609060101010101" pitchFamily="2" charset="-122"/>
            </a:endParaRPr>
          </a:p>
        </p:txBody>
      </p:sp>
      <p:sp>
        <p:nvSpPr>
          <p:cNvPr id="72731" name="文本框 72730"/>
          <p:cNvSpPr txBox="1"/>
          <p:nvPr/>
        </p:nvSpPr>
        <p:spPr>
          <a:xfrm>
            <a:off x="4137025" y="1196975"/>
            <a:ext cx="3127375" cy="1814830"/>
          </a:xfrm>
          <a:prstGeom prst="rect">
            <a:avLst/>
          </a:prstGeom>
          <a:noFill/>
          <a:ln w="9525">
            <a:noFill/>
          </a:ln>
        </p:spPr>
        <p:txBody>
          <a:bodyPr>
            <a:spAutoFit/>
          </a:bodyPr>
          <a:p>
            <a:pPr>
              <a:spcBef>
                <a:spcPct val="20000"/>
              </a:spcBef>
              <a:buClr>
                <a:schemeClr val="bg1"/>
              </a:buClr>
            </a:pPr>
            <a:r>
              <a:rPr lang="zh-CN" altLang="en-US" sz="2800" b="1" dirty="0">
                <a:solidFill>
                  <a:srgbClr val="FF3300"/>
                </a:solidFill>
                <a:latin typeface="Times New Roman" panose="02020603050405020304" charset="0"/>
                <a:ea typeface="黑体" panose="02010609060101010101" pitchFamily="2" charset="-122"/>
              </a:rPr>
              <a:t>不承认旧的屈辱外交关系，而在新的基础上另建新的平等外交关系</a:t>
            </a:r>
            <a:endParaRPr lang="zh-CN" altLang="en-US" sz="2800" dirty="0">
              <a:solidFill>
                <a:srgbClr val="FF3300"/>
              </a:solidFill>
              <a:latin typeface="Times New Roman" panose="02020603050405020304" charset="0"/>
              <a:ea typeface="黑体" panose="02010609060101010101" pitchFamily="2" charset="-122"/>
            </a:endParaRPr>
          </a:p>
        </p:txBody>
      </p:sp>
      <p:sp>
        <p:nvSpPr>
          <p:cNvPr id="72732" name="文本框 72731"/>
          <p:cNvSpPr txBox="1"/>
          <p:nvPr/>
        </p:nvSpPr>
        <p:spPr>
          <a:xfrm>
            <a:off x="7269163" y="1220788"/>
            <a:ext cx="3400425" cy="1383665"/>
          </a:xfrm>
          <a:prstGeom prst="rect">
            <a:avLst/>
          </a:prstGeom>
          <a:noFill/>
          <a:ln w="9525">
            <a:noFill/>
          </a:ln>
        </p:spPr>
        <p:txBody>
          <a:bodyPr wrap="none" anchor="t">
            <a:spAutoFit/>
          </a:bodyPr>
          <a:p>
            <a:pPr>
              <a:buClr>
                <a:schemeClr val="bg1"/>
              </a:buClr>
            </a:pPr>
            <a:r>
              <a:rPr lang="zh-CN" altLang="en-US" sz="2800" b="1" dirty="0">
                <a:latin typeface="Times New Roman" panose="02020603050405020304" charset="0"/>
                <a:ea typeface="黑体" panose="02010609060101010101" pitchFamily="2" charset="-122"/>
              </a:rPr>
              <a:t>使我国改变了半殖</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民地的地位，在国</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际交往中独立自主。</a:t>
            </a:r>
            <a:endParaRPr lang="zh-CN" altLang="en-US" sz="2800" b="1" dirty="0">
              <a:latin typeface="Times New Roman" panose="02020603050405020304" charset="0"/>
              <a:ea typeface="黑体" panose="02010609060101010101" pitchFamily="2" charset="-122"/>
            </a:endParaRPr>
          </a:p>
        </p:txBody>
      </p:sp>
      <p:sp>
        <p:nvSpPr>
          <p:cNvPr id="72733" name="文本框 72732"/>
          <p:cNvSpPr txBox="1"/>
          <p:nvPr/>
        </p:nvSpPr>
        <p:spPr>
          <a:xfrm>
            <a:off x="4137025" y="3141663"/>
            <a:ext cx="2952750" cy="1814830"/>
          </a:xfrm>
          <a:prstGeom prst="rect">
            <a:avLst/>
          </a:prstGeom>
          <a:noFill/>
          <a:ln w="9525">
            <a:noFill/>
          </a:ln>
        </p:spPr>
        <p:txBody>
          <a:bodyPr>
            <a:spAutoFit/>
          </a:bodyPr>
          <a:p>
            <a:pPr>
              <a:buClr>
                <a:schemeClr val="bg1"/>
              </a:buClr>
            </a:pPr>
            <a:r>
              <a:rPr lang="zh-CN" altLang="en-US" sz="2800" b="1" dirty="0">
                <a:solidFill>
                  <a:srgbClr val="FF3300"/>
                </a:solidFill>
                <a:latin typeface="Times New Roman" panose="02020603050405020304" charset="0"/>
                <a:ea typeface="黑体" panose="02010609060101010101" pitchFamily="2" charset="-122"/>
              </a:rPr>
              <a:t>先消除帝国主义在华势力和一切特权，再考虑与西方国家建交</a:t>
            </a:r>
            <a:endParaRPr lang="zh-CN" altLang="en-US" sz="2800" b="1" dirty="0">
              <a:solidFill>
                <a:srgbClr val="FF3300"/>
              </a:solidFill>
              <a:latin typeface="Times New Roman" panose="02020603050405020304" charset="0"/>
              <a:ea typeface="黑体" panose="02010609060101010101" pitchFamily="2" charset="-122"/>
            </a:endParaRPr>
          </a:p>
        </p:txBody>
      </p:sp>
      <p:sp>
        <p:nvSpPr>
          <p:cNvPr id="72734" name="文本框 72733"/>
          <p:cNvSpPr txBox="1"/>
          <p:nvPr/>
        </p:nvSpPr>
        <p:spPr>
          <a:xfrm>
            <a:off x="7305675" y="3092450"/>
            <a:ext cx="3042920" cy="2245360"/>
          </a:xfrm>
          <a:prstGeom prst="rect">
            <a:avLst/>
          </a:prstGeom>
          <a:noFill/>
          <a:ln w="9525">
            <a:noFill/>
          </a:ln>
        </p:spPr>
        <p:txBody>
          <a:bodyPr wrap="none" anchor="t">
            <a:spAutoFit/>
          </a:bodyPr>
          <a:p>
            <a:pPr>
              <a:buClr>
                <a:schemeClr val="bg1"/>
              </a:buClr>
            </a:pPr>
            <a:r>
              <a:rPr lang="zh-CN" altLang="en-US" sz="2800" b="1" dirty="0">
                <a:latin typeface="Times New Roman" panose="02020603050405020304" charset="0"/>
                <a:ea typeface="黑体" panose="02010609060101010101" pitchFamily="2" charset="-122"/>
              </a:rPr>
              <a:t>巩固了新中国的独</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立与主权，奠定了</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与世界各国建立平</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等互利外交关系的</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基础。</a:t>
            </a:r>
            <a:endParaRPr lang="zh-CN" altLang="en-US" sz="2800" b="1" dirty="0">
              <a:latin typeface="Times New Roman" panose="02020603050405020304" charset="0"/>
              <a:ea typeface="黑体" panose="02010609060101010101" pitchFamily="2" charset="-122"/>
            </a:endParaRPr>
          </a:p>
        </p:txBody>
      </p:sp>
      <p:sp>
        <p:nvSpPr>
          <p:cNvPr id="72735" name="文本框 72734"/>
          <p:cNvSpPr txBox="1"/>
          <p:nvPr/>
        </p:nvSpPr>
        <p:spPr>
          <a:xfrm>
            <a:off x="4065588" y="5468938"/>
            <a:ext cx="3400425" cy="953135"/>
          </a:xfrm>
          <a:prstGeom prst="rect">
            <a:avLst/>
          </a:prstGeom>
          <a:noFill/>
          <a:ln w="9525">
            <a:noFill/>
          </a:ln>
        </p:spPr>
        <p:txBody>
          <a:bodyPr wrap="none" anchor="t">
            <a:spAutoFit/>
          </a:bodyPr>
          <a:p>
            <a:pPr>
              <a:buClr>
                <a:schemeClr val="bg1"/>
              </a:buClr>
            </a:pPr>
            <a:r>
              <a:rPr lang="zh-CN" altLang="en-US" sz="2800" b="1" dirty="0">
                <a:solidFill>
                  <a:srgbClr val="FF3300"/>
                </a:solidFill>
                <a:latin typeface="Times New Roman" panose="02020603050405020304" charset="0"/>
                <a:ea typeface="黑体" panose="02010609060101010101" pitchFamily="2" charset="-122"/>
              </a:rPr>
              <a:t>坚定不移的站在社会</a:t>
            </a:r>
            <a:endParaRPr lang="zh-CN" altLang="en-US" sz="2800" b="1" dirty="0">
              <a:solidFill>
                <a:srgbClr val="FF3300"/>
              </a:solidFill>
              <a:latin typeface="Times New Roman" panose="02020603050405020304" charset="0"/>
              <a:ea typeface="黑体" panose="02010609060101010101" pitchFamily="2" charset="-122"/>
            </a:endParaRPr>
          </a:p>
          <a:p>
            <a:pPr>
              <a:buClr>
                <a:schemeClr val="bg1"/>
              </a:buClr>
            </a:pPr>
            <a:r>
              <a:rPr lang="zh-CN" altLang="en-US" sz="2800" b="1" dirty="0">
                <a:solidFill>
                  <a:srgbClr val="FF3300"/>
                </a:solidFill>
                <a:latin typeface="Times New Roman" panose="02020603050405020304" charset="0"/>
                <a:ea typeface="黑体" panose="02010609060101010101" pitchFamily="2" charset="-122"/>
              </a:rPr>
              <a:t>主义阵营一边</a:t>
            </a:r>
            <a:endParaRPr lang="zh-CN" altLang="en-US" sz="2800" b="1" dirty="0">
              <a:solidFill>
                <a:srgbClr val="FF3300"/>
              </a:solidFill>
              <a:latin typeface="Times New Roman" panose="02020603050405020304" charset="0"/>
              <a:ea typeface="黑体" panose="02010609060101010101" pitchFamily="2" charset="-122"/>
            </a:endParaRPr>
          </a:p>
        </p:txBody>
      </p:sp>
      <p:sp>
        <p:nvSpPr>
          <p:cNvPr id="72736" name="文本框 72735"/>
          <p:cNvSpPr txBox="1"/>
          <p:nvPr/>
        </p:nvSpPr>
        <p:spPr>
          <a:xfrm>
            <a:off x="7521575" y="5445125"/>
            <a:ext cx="2736850" cy="953135"/>
          </a:xfrm>
          <a:prstGeom prst="rect">
            <a:avLst/>
          </a:prstGeom>
          <a:noFill/>
          <a:ln w="9525">
            <a:noFill/>
          </a:ln>
        </p:spPr>
        <p:txBody>
          <a:bodyPr>
            <a:spAutoFit/>
          </a:bodyPr>
          <a:p>
            <a:pPr>
              <a:buClr>
                <a:schemeClr val="bg1"/>
              </a:buClr>
            </a:pPr>
            <a:r>
              <a:rPr lang="zh-CN" altLang="en-US" sz="2800" b="1" dirty="0">
                <a:latin typeface="Times New Roman" panose="02020603050405020304" charset="0"/>
                <a:ea typeface="黑体" panose="02010609060101010101" pitchFamily="2" charset="-122"/>
              </a:rPr>
              <a:t>在国际交往中</a:t>
            </a:r>
            <a:endParaRPr lang="zh-CN" altLang="en-US" sz="2800" b="1" dirty="0">
              <a:latin typeface="Times New Roman" panose="02020603050405020304" charset="0"/>
              <a:ea typeface="黑体" panose="02010609060101010101" pitchFamily="2" charset="-122"/>
            </a:endParaRPr>
          </a:p>
          <a:p>
            <a:pPr>
              <a:buClr>
                <a:schemeClr val="bg1"/>
              </a:buClr>
            </a:pPr>
            <a:r>
              <a:rPr lang="zh-CN" altLang="en-US" sz="2800" b="1" dirty="0">
                <a:latin typeface="Times New Roman" panose="02020603050405020304" charset="0"/>
                <a:ea typeface="黑体" panose="02010609060101010101" pitchFamily="2" charset="-122"/>
              </a:rPr>
              <a:t>不致孤立</a:t>
            </a:r>
            <a:endParaRPr lang="zh-CN" altLang="en-US" sz="2800" b="1" dirty="0">
              <a:latin typeface="Times New Roman" panose="02020603050405020304" charset="0"/>
              <a:ea typeface="黑体" panose="02010609060101010101" pitchFamily="2" charset="-122"/>
            </a:endParaRP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2731"/>
                                        </p:tgtEl>
                                        <p:attrNameLst>
                                          <p:attrName>style.visibility</p:attrName>
                                        </p:attrNameLst>
                                      </p:cBhvr>
                                      <p:to>
                                        <p:strVal val="visible"/>
                                      </p:to>
                                    </p:set>
                                    <p:anim calcmode="lin" valueType="num">
                                      <p:cBhvr additive="base">
                                        <p:cTn id="7" dur="500" fill="hold"/>
                                        <p:tgtEl>
                                          <p:spTgt spid="72731"/>
                                        </p:tgtEl>
                                        <p:attrNameLst>
                                          <p:attrName>ppt_x</p:attrName>
                                        </p:attrNameLst>
                                      </p:cBhvr>
                                      <p:tavLst>
                                        <p:tav tm="0">
                                          <p:val>
                                            <p:strVal val="#ppt_x"/>
                                          </p:val>
                                        </p:tav>
                                        <p:tav tm="100000">
                                          <p:val>
                                            <p:strVal val="#ppt_x"/>
                                          </p:val>
                                        </p:tav>
                                      </p:tavLst>
                                    </p:anim>
                                    <p:anim calcmode="lin" valueType="num">
                                      <p:cBhvr additive="base">
                                        <p:cTn id="8" dur="500" fill="hold"/>
                                        <p:tgtEl>
                                          <p:spTgt spid="727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2732"/>
                                        </p:tgtEl>
                                        <p:attrNameLst>
                                          <p:attrName>style.visibility</p:attrName>
                                        </p:attrNameLst>
                                      </p:cBhvr>
                                      <p:to>
                                        <p:strVal val="visible"/>
                                      </p:to>
                                    </p:set>
                                    <p:anim calcmode="lin" valueType="num">
                                      <p:cBhvr additive="base">
                                        <p:cTn id="13" dur="500" fill="hold"/>
                                        <p:tgtEl>
                                          <p:spTgt spid="72732"/>
                                        </p:tgtEl>
                                        <p:attrNameLst>
                                          <p:attrName>ppt_x</p:attrName>
                                        </p:attrNameLst>
                                      </p:cBhvr>
                                      <p:tavLst>
                                        <p:tav tm="0">
                                          <p:val>
                                            <p:strVal val="#ppt_x"/>
                                          </p:val>
                                        </p:tav>
                                        <p:tav tm="100000">
                                          <p:val>
                                            <p:strVal val="#ppt_x"/>
                                          </p:val>
                                        </p:tav>
                                      </p:tavLst>
                                    </p:anim>
                                    <p:anim calcmode="lin" valueType="num">
                                      <p:cBhvr additive="base">
                                        <p:cTn id="14" dur="500" fill="hold"/>
                                        <p:tgtEl>
                                          <p:spTgt spid="7273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2733"/>
                                        </p:tgtEl>
                                        <p:attrNameLst>
                                          <p:attrName>style.visibility</p:attrName>
                                        </p:attrNameLst>
                                      </p:cBhvr>
                                      <p:to>
                                        <p:strVal val="visible"/>
                                      </p:to>
                                    </p:set>
                                    <p:anim calcmode="lin" valueType="num">
                                      <p:cBhvr additive="base">
                                        <p:cTn id="19" dur="500" fill="hold"/>
                                        <p:tgtEl>
                                          <p:spTgt spid="72733"/>
                                        </p:tgtEl>
                                        <p:attrNameLst>
                                          <p:attrName>ppt_x</p:attrName>
                                        </p:attrNameLst>
                                      </p:cBhvr>
                                      <p:tavLst>
                                        <p:tav tm="0">
                                          <p:val>
                                            <p:strVal val="#ppt_x"/>
                                          </p:val>
                                        </p:tav>
                                        <p:tav tm="100000">
                                          <p:val>
                                            <p:strVal val="#ppt_x"/>
                                          </p:val>
                                        </p:tav>
                                      </p:tavLst>
                                    </p:anim>
                                    <p:anim calcmode="lin" valueType="num">
                                      <p:cBhvr additive="base">
                                        <p:cTn id="20" dur="500" fill="hold"/>
                                        <p:tgtEl>
                                          <p:spTgt spid="727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2734"/>
                                        </p:tgtEl>
                                        <p:attrNameLst>
                                          <p:attrName>style.visibility</p:attrName>
                                        </p:attrNameLst>
                                      </p:cBhvr>
                                      <p:to>
                                        <p:strVal val="visible"/>
                                      </p:to>
                                    </p:set>
                                    <p:anim calcmode="lin" valueType="num">
                                      <p:cBhvr additive="base">
                                        <p:cTn id="25" dur="500" fill="hold"/>
                                        <p:tgtEl>
                                          <p:spTgt spid="72734"/>
                                        </p:tgtEl>
                                        <p:attrNameLst>
                                          <p:attrName>ppt_x</p:attrName>
                                        </p:attrNameLst>
                                      </p:cBhvr>
                                      <p:tavLst>
                                        <p:tav tm="0">
                                          <p:val>
                                            <p:strVal val="#ppt_x"/>
                                          </p:val>
                                        </p:tav>
                                        <p:tav tm="100000">
                                          <p:val>
                                            <p:strVal val="#ppt_x"/>
                                          </p:val>
                                        </p:tav>
                                      </p:tavLst>
                                    </p:anim>
                                    <p:anim calcmode="lin" valueType="num">
                                      <p:cBhvr additive="base">
                                        <p:cTn id="26" dur="500" fill="hold"/>
                                        <p:tgtEl>
                                          <p:spTgt spid="727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2735"/>
                                        </p:tgtEl>
                                        <p:attrNameLst>
                                          <p:attrName>style.visibility</p:attrName>
                                        </p:attrNameLst>
                                      </p:cBhvr>
                                      <p:to>
                                        <p:strVal val="visible"/>
                                      </p:to>
                                    </p:set>
                                    <p:anim calcmode="lin" valueType="num">
                                      <p:cBhvr additive="base">
                                        <p:cTn id="31" dur="500" fill="hold"/>
                                        <p:tgtEl>
                                          <p:spTgt spid="72735"/>
                                        </p:tgtEl>
                                        <p:attrNameLst>
                                          <p:attrName>ppt_x</p:attrName>
                                        </p:attrNameLst>
                                      </p:cBhvr>
                                      <p:tavLst>
                                        <p:tav tm="0">
                                          <p:val>
                                            <p:strVal val="#ppt_x"/>
                                          </p:val>
                                        </p:tav>
                                        <p:tav tm="100000">
                                          <p:val>
                                            <p:strVal val="#ppt_x"/>
                                          </p:val>
                                        </p:tav>
                                      </p:tavLst>
                                    </p:anim>
                                    <p:anim calcmode="lin" valueType="num">
                                      <p:cBhvr additive="base">
                                        <p:cTn id="32" dur="500" fill="hold"/>
                                        <p:tgtEl>
                                          <p:spTgt spid="7273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2736"/>
                                        </p:tgtEl>
                                        <p:attrNameLst>
                                          <p:attrName>style.visibility</p:attrName>
                                        </p:attrNameLst>
                                      </p:cBhvr>
                                      <p:to>
                                        <p:strVal val="visible"/>
                                      </p:to>
                                    </p:set>
                                    <p:anim calcmode="lin" valueType="num">
                                      <p:cBhvr additive="base">
                                        <p:cTn id="37" dur="500" fill="hold"/>
                                        <p:tgtEl>
                                          <p:spTgt spid="72736"/>
                                        </p:tgtEl>
                                        <p:attrNameLst>
                                          <p:attrName>ppt_x</p:attrName>
                                        </p:attrNameLst>
                                      </p:cBhvr>
                                      <p:tavLst>
                                        <p:tav tm="0">
                                          <p:val>
                                            <p:strVal val="#ppt_x"/>
                                          </p:val>
                                        </p:tav>
                                        <p:tav tm="100000">
                                          <p:val>
                                            <p:strVal val="#ppt_x"/>
                                          </p:val>
                                        </p:tav>
                                      </p:tavLst>
                                    </p:anim>
                                    <p:anim calcmode="lin" valueType="num">
                                      <p:cBhvr additive="base">
                                        <p:cTn id="38" dur="500" fill="hold"/>
                                        <p:tgtEl>
                                          <p:spTgt spid="727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31" grpId="0"/>
      <p:bldP spid="72732" grpId="0"/>
      <p:bldP spid="72733" grpId="0"/>
      <p:bldP spid="72734" grpId="0"/>
      <p:bldP spid="72735" grpId="0"/>
      <p:bldP spid="7273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2578" name="图片 152577"/>
          <p:cNvPicPr>
            <a:picLocks noChangeAspect="1"/>
          </p:cNvPicPr>
          <p:nvPr/>
        </p:nvPicPr>
        <p:blipFill>
          <a:blip r:embed="rId1"/>
          <a:stretch>
            <a:fillRect/>
          </a:stretch>
        </p:blipFill>
        <p:spPr>
          <a:xfrm>
            <a:off x="1620520" y="554355"/>
            <a:ext cx="8783955" cy="5650230"/>
          </a:xfrm>
          <a:prstGeom prst="rect">
            <a:avLst/>
          </a:prstGeom>
          <a:noFill/>
          <a:ln w="9525">
            <a:noFill/>
          </a:ln>
        </p:spPr>
      </p:pic>
      <p:sp>
        <p:nvSpPr>
          <p:cNvPr id="152579" name="直接连接符 152578"/>
          <p:cNvSpPr/>
          <p:nvPr/>
        </p:nvSpPr>
        <p:spPr>
          <a:xfrm>
            <a:off x="3654743" y="2569290"/>
            <a:ext cx="588169" cy="1067990"/>
          </a:xfrm>
          <a:prstGeom prst="line">
            <a:avLst/>
          </a:prstGeom>
          <a:ln w="41275" cap="flat" cmpd="sng">
            <a:solidFill>
              <a:schemeClr val="tx1"/>
            </a:solidFill>
            <a:prstDash val="solid"/>
            <a:headEnd type="none" w="med" len="med"/>
            <a:tailEnd type="none" w="med" len="med"/>
          </a:ln>
        </p:spPr>
      </p:sp>
      <p:sp>
        <p:nvSpPr>
          <p:cNvPr id="152580" name="直接连接符 152579"/>
          <p:cNvSpPr/>
          <p:nvPr/>
        </p:nvSpPr>
        <p:spPr>
          <a:xfrm>
            <a:off x="6123385" y="3826669"/>
            <a:ext cx="697706" cy="0"/>
          </a:xfrm>
          <a:prstGeom prst="line">
            <a:avLst/>
          </a:prstGeom>
          <a:ln w="41275" cap="flat" cmpd="sng">
            <a:solidFill>
              <a:schemeClr val="tx1"/>
            </a:solidFill>
            <a:prstDash val="solid"/>
            <a:headEnd type="none" w="med" len="med"/>
            <a:tailEnd type="none" w="med" len="med"/>
          </a:ln>
        </p:spPr>
      </p:sp>
      <p:sp>
        <p:nvSpPr>
          <p:cNvPr id="152581" name="直接连接符 152580"/>
          <p:cNvSpPr/>
          <p:nvPr/>
        </p:nvSpPr>
        <p:spPr>
          <a:xfrm>
            <a:off x="3840798" y="4161949"/>
            <a:ext cx="588169" cy="1067991"/>
          </a:xfrm>
          <a:prstGeom prst="line">
            <a:avLst/>
          </a:prstGeom>
          <a:ln w="41275" cap="flat" cmpd="sng">
            <a:solidFill>
              <a:schemeClr val="tx1"/>
            </a:solidFill>
            <a:prstDash val="solid"/>
            <a:headEnd type="none" w="med" len="med"/>
            <a:tailEnd type="none" w="med" len="med"/>
          </a:ln>
        </p:spPr>
      </p:sp>
      <p:sp>
        <p:nvSpPr>
          <p:cNvPr id="152582" name="直接连接符 152581"/>
          <p:cNvSpPr/>
          <p:nvPr/>
        </p:nvSpPr>
        <p:spPr>
          <a:xfrm flipH="1">
            <a:off x="6123385" y="2569369"/>
            <a:ext cx="803672" cy="2322910"/>
          </a:xfrm>
          <a:prstGeom prst="line">
            <a:avLst/>
          </a:prstGeom>
          <a:ln w="41275" cap="flat" cmpd="sng">
            <a:solidFill>
              <a:schemeClr val="tx1"/>
            </a:solidFill>
            <a:prstDash val="solid"/>
            <a:headEnd type="none" w="med" len="med"/>
            <a:tailEnd type="none" w="med" len="med"/>
          </a:ln>
        </p:spPr>
      </p:sp>
      <p:sp>
        <p:nvSpPr>
          <p:cNvPr id="152583" name="直接连接符 152582"/>
          <p:cNvSpPr/>
          <p:nvPr/>
        </p:nvSpPr>
        <p:spPr>
          <a:xfrm flipV="1">
            <a:off x="3386852" y="2884885"/>
            <a:ext cx="856059" cy="2197894"/>
          </a:xfrm>
          <a:prstGeom prst="line">
            <a:avLst/>
          </a:prstGeom>
          <a:ln w="41275" cap="flat" cmpd="sng">
            <a:solidFill>
              <a:schemeClr val="tx1"/>
            </a:solidFill>
            <a:prstDash val="solid"/>
            <a:headEnd type="none" w="med" len="med"/>
            <a:tailEnd type="none" w="med" len="med"/>
          </a:ln>
        </p:spPr>
      </p:sp>
      <p:sp>
        <p:nvSpPr>
          <p:cNvPr id="152584" name="直接连接符 152583"/>
          <p:cNvSpPr/>
          <p:nvPr/>
        </p:nvSpPr>
        <p:spPr>
          <a:xfrm>
            <a:off x="6123385" y="2884885"/>
            <a:ext cx="858440" cy="2071688"/>
          </a:xfrm>
          <a:prstGeom prst="line">
            <a:avLst/>
          </a:prstGeom>
          <a:ln w="41275" cap="flat" cmpd="sng">
            <a:solidFill>
              <a:schemeClr val="tx1"/>
            </a:solidFill>
            <a:prstDash val="solid"/>
            <a:headEnd type="none" w="med" len="med"/>
            <a:tailEnd type="none" w="med" len="med"/>
          </a:ln>
        </p:spPr>
      </p:sp>
      <p:sp>
        <p:nvSpPr>
          <p:cNvPr id="152585" name="矩形 152584"/>
          <p:cNvSpPr/>
          <p:nvPr/>
        </p:nvSpPr>
        <p:spPr>
          <a:xfrm>
            <a:off x="2635250" y="2172494"/>
            <a:ext cx="6922770" cy="521970"/>
          </a:xfrm>
          <a:prstGeom prst="rect">
            <a:avLst/>
          </a:prstGeom>
          <a:solidFill>
            <a:srgbClr val="0000FF"/>
          </a:solidFill>
          <a:ln w="9525">
            <a:noFill/>
          </a:ln>
        </p:spPr>
        <p:txBody>
          <a:bodyPr wrap="none" anchor="t">
            <a:spAutoFit/>
          </a:bodyPr>
          <a:p>
            <a:r>
              <a:rPr lang="en-US" altLang="zh-CN" sz="2400" b="1">
                <a:solidFill>
                  <a:srgbClr val="FFFF00"/>
                </a:solidFill>
                <a:latin typeface="Arial" panose="020B0604020202020204" pitchFamily="34" charset="0"/>
                <a:ea typeface="黑体" panose="02010609060101010101" pitchFamily="2" charset="-122"/>
              </a:rPr>
              <a:t>—</a:t>
            </a:r>
            <a:r>
              <a:rPr lang="zh-CN" altLang="en-US" sz="2800" b="1" dirty="0">
                <a:solidFill>
                  <a:srgbClr val="FFFF00"/>
                </a:solidFill>
                <a:latin typeface="Arial" panose="020B0604020202020204" pitchFamily="34" charset="0"/>
                <a:ea typeface="黑体" panose="02010609060101010101" pitchFamily="2" charset="-122"/>
              </a:rPr>
              <a:t>解决了如何建立起自己的对外关系的问题</a:t>
            </a:r>
            <a:endParaRPr lang="zh-CN" altLang="en-US" sz="2800" b="1" dirty="0">
              <a:solidFill>
                <a:srgbClr val="FFFF00"/>
              </a:solidFill>
              <a:latin typeface="Arial" panose="020B0604020202020204" pitchFamily="34" charset="0"/>
              <a:ea typeface="黑体" panose="02010609060101010101" pitchFamily="2" charset="-122"/>
            </a:endParaRPr>
          </a:p>
        </p:txBody>
      </p:sp>
      <p:sp>
        <p:nvSpPr>
          <p:cNvPr id="152586" name="矩形 152585"/>
          <p:cNvSpPr/>
          <p:nvPr/>
        </p:nvSpPr>
        <p:spPr>
          <a:xfrm>
            <a:off x="2068195" y="4434840"/>
            <a:ext cx="8056245" cy="521970"/>
          </a:xfrm>
          <a:prstGeom prst="rect">
            <a:avLst/>
          </a:prstGeom>
          <a:solidFill>
            <a:srgbClr val="0000FF"/>
          </a:solidFill>
          <a:ln w="9525">
            <a:noFill/>
          </a:ln>
        </p:spPr>
        <p:txBody>
          <a:bodyPr wrap="square" anchor="t">
            <a:spAutoFit/>
          </a:bodyPr>
          <a:p>
            <a:r>
              <a:rPr lang="en-US" altLang="zh-CN" sz="2800" b="1">
                <a:solidFill>
                  <a:srgbClr val="FFFF00"/>
                </a:solidFill>
                <a:latin typeface="Arial" panose="020B0604020202020204" pitchFamily="34" charset="0"/>
                <a:ea typeface="黑体" panose="02010609060101010101" pitchFamily="2" charset="-122"/>
              </a:rPr>
              <a:t>—</a:t>
            </a:r>
            <a:r>
              <a:rPr lang="zh-CN" altLang="en-US" sz="2800" b="1" dirty="0">
                <a:solidFill>
                  <a:srgbClr val="FFFF00"/>
                </a:solidFill>
                <a:latin typeface="Arial" panose="020B0604020202020204" pitchFamily="34" charset="0"/>
                <a:ea typeface="黑体" panose="02010609060101010101" pitchFamily="2" charset="-122"/>
              </a:rPr>
              <a:t>解决了如何对待苏联和其他社会主义国家的问题</a:t>
            </a:r>
            <a:r>
              <a:rPr lang="zh-CN" altLang="en-US" sz="2400" dirty="0">
                <a:solidFill>
                  <a:srgbClr val="FFFF00"/>
                </a:solidFill>
                <a:latin typeface="Arial" panose="020B0604020202020204" pitchFamily="34" charset="0"/>
                <a:ea typeface="黑体" panose="02010609060101010101" pitchFamily="2" charset="-122"/>
              </a:rPr>
              <a:t>；</a:t>
            </a:r>
            <a:endParaRPr lang="zh-CN" altLang="en-US" sz="2400" dirty="0">
              <a:solidFill>
                <a:srgbClr val="FFFF00"/>
              </a:solidFill>
              <a:latin typeface="Arial" panose="020B0604020202020204" pitchFamily="34" charset="0"/>
              <a:ea typeface="黑体" panose="02010609060101010101" pitchFamily="2" charset="-122"/>
            </a:endParaRPr>
          </a:p>
        </p:txBody>
      </p:sp>
      <p:sp>
        <p:nvSpPr>
          <p:cNvPr id="152587" name="矩形 152586"/>
          <p:cNvSpPr/>
          <p:nvPr/>
        </p:nvSpPr>
        <p:spPr>
          <a:xfrm>
            <a:off x="2013585" y="3469640"/>
            <a:ext cx="8164195" cy="521970"/>
          </a:xfrm>
          <a:prstGeom prst="rect">
            <a:avLst/>
          </a:prstGeom>
          <a:solidFill>
            <a:srgbClr val="0000FF"/>
          </a:solidFill>
          <a:ln w="9525">
            <a:noFill/>
          </a:ln>
        </p:spPr>
        <p:txBody>
          <a:bodyPr wrap="square" anchor="t">
            <a:spAutoFit/>
          </a:bodyPr>
          <a:p>
            <a:r>
              <a:rPr lang="en-US" altLang="zh-CN" sz="2400" b="1">
                <a:solidFill>
                  <a:srgbClr val="FFFF00"/>
                </a:solidFill>
                <a:latin typeface="Arial" panose="020B0604020202020204" pitchFamily="34" charset="0"/>
                <a:ea typeface="黑体" panose="02010609060101010101" pitchFamily="2" charset="-122"/>
              </a:rPr>
              <a:t>—</a:t>
            </a:r>
            <a:r>
              <a:rPr lang="zh-CN" altLang="en-US" sz="2800" b="1" dirty="0">
                <a:solidFill>
                  <a:srgbClr val="FFFF00"/>
                </a:solidFill>
                <a:latin typeface="Arial" panose="020B0604020202020204" pitchFamily="34" charset="0"/>
                <a:ea typeface="黑体" panose="02010609060101010101" pitchFamily="2" charset="-122"/>
              </a:rPr>
              <a:t>解决了如何对待美国和其他资本主义国家的问题</a:t>
            </a:r>
            <a:r>
              <a:rPr lang="zh-CN" altLang="en-US" sz="2400" b="1" dirty="0">
                <a:solidFill>
                  <a:srgbClr val="FFFF00"/>
                </a:solidFill>
                <a:latin typeface="Arial" panose="020B0604020202020204" pitchFamily="34" charset="0"/>
                <a:ea typeface="黑体" panose="02010609060101010101" pitchFamily="2" charset="-122"/>
              </a:rPr>
              <a:t>；</a:t>
            </a:r>
            <a:endParaRPr lang="zh-CN" altLang="en-US" sz="2400" b="1" dirty="0">
              <a:solidFill>
                <a:srgbClr val="FFFF00"/>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2579"/>
                                        </p:tgtEl>
                                        <p:attrNameLst>
                                          <p:attrName>style.visibility</p:attrName>
                                        </p:attrNameLst>
                                      </p:cBhvr>
                                      <p:to>
                                        <p:strVal val="visible"/>
                                      </p:to>
                                    </p:set>
                                    <p:anim calcmode="lin" valueType="num">
                                      <p:cBhvr additive="base">
                                        <p:cTn id="7" dur="500" fill="hold"/>
                                        <p:tgtEl>
                                          <p:spTgt spid="152579"/>
                                        </p:tgtEl>
                                        <p:attrNameLst>
                                          <p:attrName>ppt_x</p:attrName>
                                        </p:attrNameLst>
                                      </p:cBhvr>
                                      <p:tavLst>
                                        <p:tav tm="0">
                                          <p:val>
                                            <p:strVal val="#ppt_x"/>
                                          </p:val>
                                        </p:tav>
                                        <p:tav tm="100000">
                                          <p:val>
                                            <p:strVal val="#ppt_x"/>
                                          </p:val>
                                        </p:tav>
                                      </p:tavLst>
                                    </p:anim>
                                    <p:anim calcmode="lin" valueType="num">
                                      <p:cBhvr additive="base">
                                        <p:cTn id="8" dur="500" fill="hold"/>
                                        <p:tgtEl>
                                          <p:spTgt spid="1525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2580"/>
                                        </p:tgtEl>
                                        <p:attrNameLst>
                                          <p:attrName>style.visibility</p:attrName>
                                        </p:attrNameLst>
                                      </p:cBhvr>
                                      <p:to>
                                        <p:strVal val="visible"/>
                                      </p:to>
                                    </p:set>
                                    <p:anim calcmode="lin" valueType="num">
                                      <p:cBhvr additive="base">
                                        <p:cTn id="13" dur="500" fill="hold"/>
                                        <p:tgtEl>
                                          <p:spTgt spid="152580"/>
                                        </p:tgtEl>
                                        <p:attrNameLst>
                                          <p:attrName>ppt_x</p:attrName>
                                        </p:attrNameLst>
                                      </p:cBhvr>
                                      <p:tavLst>
                                        <p:tav tm="0">
                                          <p:val>
                                            <p:strVal val="#ppt_x"/>
                                          </p:val>
                                        </p:tav>
                                        <p:tav tm="100000">
                                          <p:val>
                                            <p:strVal val="#ppt_x"/>
                                          </p:val>
                                        </p:tav>
                                      </p:tavLst>
                                    </p:anim>
                                    <p:anim calcmode="lin" valueType="num">
                                      <p:cBhvr additive="base">
                                        <p:cTn id="14" dur="500" fill="hold"/>
                                        <p:tgtEl>
                                          <p:spTgt spid="15258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2581"/>
                                        </p:tgtEl>
                                        <p:attrNameLst>
                                          <p:attrName>style.visibility</p:attrName>
                                        </p:attrNameLst>
                                      </p:cBhvr>
                                      <p:to>
                                        <p:strVal val="visible"/>
                                      </p:to>
                                    </p:set>
                                    <p:anim calcmode="lin" valueType="num">
                                      <p:cBhvr additive="base">
                                        <p:cTn id="19" dur="500" fill="hold"/>
                                        <p:tgtEl>
                                          <p:spTgt spid="152581"/>
                                        </p:tgtEl>
                                        <p:attrNameLst>
                                          <p:attrName>ppt_x</p:attrName>
                                        </p:attrNameLst>
                                      </p:cBhvr>
                                      <p:tavLst>
                                        <p:tav tm="0">
                                          <p:val>
                                            <p:strVal val="#ppt_x"/>
                                          </p:val>
                                        </p:tav>
                                        <p:tav tm="100000">
                                          <p:val>
                                            <p:strVal val="#ppt_x"/>
                                          </p:val>
                                        </p:tav>
                                      </p:tavLst>
                                    </p:anim>
                                    <p:anim calcmode="lin" valueType="num">
                                      <p:cBhvr additive="base">
                                        <p:cTn id="20" dur="500" fill="hold"/>
                                        <p:tgtEl>
                                          <p:spTgt spid="1525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2582"/>
                                        </p:tgtEl>
                                        <p:attrNameLst>
                                          <p:attrName>style.visibility</p:attrName>
                                        </p:attrNameLst>
                                      </p:cBhvr>
                                      <p:to>
                                        <p:strVal val="visible"/>
                                      </p:to>
                                    </p:set>
                                    <p:anim calcmode="lin" valueType="num">
                                      <p:cBhvr additive="base">
                                        <p:cTn id="25" dur="500" fill="hold"/>
                                        <p:tgtEl>
                                          <p:spTgt spid="152582"/>
                                        </p:tgtEl>
                                        <p:attrNameLst>
                                          <p:attrName>ppt_x</p:attrName>
                                        </p:attrNameLst>
                                      </p:cBhvr>
                                      <p:tavLst>
                                        <p:tav tm="0">
                                          <p:val>
                                            <p:strVal val="#ppt_x"/>
                                          </p:val>
                                        </p:tav>
                                        <p:tav tm="100000">
                                          <p:val>
                                            <p:strVal val="#ppt_x"/>
                                          </p:val>
                                        </p:tav>
                                      </p:tavLst>
                                    </p:anim>
                                    <p:anim calcmode="lin" valueType="num">
                                      <p:cBhvr additive="base">
                                        <p:cTn id="26" dur="500" fill="hold"/>
                                        <p:tgtEl>
                                          <p:spTgt spid="15258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2583"/>
                                        </p:tgtEl>
                                        <p:attrNameLst>
                                          <p:attrName>style.visibility</p:attrName>
                                        </p:attrNameLst>
                                      </p:cBhvr>
                                      <p:to>
                                        <p:strVal val="visible"/>
                                      </p:to>
                                    </p:set>
                                    <p:anim calcmode="lin" valueType="num">
                                      <p:cBhvr additive="base">
                                        <p:cTn id="31" dur="500" fill="hold"/>
                                        <p:tgtEl>
                                          <p:spTgt spid="152583"/>
                                        </p:tgtEl>
                                        <p:attrNameLst>
                                          <p:attrName>ppt_x</p:attrName>
                                        </p:attrNameLst>
                                      </p:cBhvr>
                                      <p:tavLst>
                                        <p:tav tm="0">
                                          <p:val>
                                            <p:strVal val="#ppt_x"/>
                                          </p:val>
                                        </p:tav>
                                        <p:tav tm="100000">
                                          <p:val>
                                            <p:strVal val="#ppt_x"/>
                                          </p:val>
                                        </p:tav>
                                      </p:tavLst>
                                    </p:anim>
                                    <p:anim calcmode="lin" valueType="num">
                                      <p:cBhvr additive="base">
                                        <p:cTn id="32" dur="500" fill="hold"/>
                                        <p:tgtEl>
                                          <p:spTgt spid="15258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2584"/>
                                        </p:tgtEl>
                                        <p:attrNameLst>
                                          <p:attrName>style.visibility</p:attrName>
                                        </p:attrNameLst>
                                      </p:cBhvr>
                                      <p:to>
                                        <p:strVal val="visible"/>
                                      </p:to>
                                    </p:set>
                                    <p:anim calcmode="lin" valueType="num">
                                      <p:cBhvr additive="base">
                                        <p:cTn id="37" dur="500" fill="hold"/>
                                        <p:tgtEl>
                                          <p:spTgt spid="152584"/>
                                        </p:tgtEl>
                                        <p:attrNameLst>
                                          <p:attrName>ppt_x</p:attrName>
                                        </p:attrNameLst>
                                      </p:cBhvr>
                                      <p:tavLst>
                                        <p:tav tm="0">
                                          <p:val>
                                            <p:strVal val="#ppt_x"/>
                                          </p:val>
                                        </p:tav>
                                        <p:tav tm="100000">
                                          <p:val>
                                            <p:strVal val="#ppt_x"/>
                                          </p:val>
                                        </p:tav>
                                      </p:tavLst>
                                    </p:anim>
                                    <p:anim calcmode="lin" valueType="num">
                                      <p:cBhvr additive="base">
                                        <p:cTn id="38" dur="500" fill="hold"/>
                                        <p:tgtEl>
                                          <p:spTgt spid="15258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2585"/>
                                        </p:tgtEl>
                                        <p:attrNameLst>
                                          <p:attrName>style.visibility</p:attrName>
                                        </p:attrNameLst>
                                      </p:cBhvr>
                                      <p:to>
                                        <p:strVal val="visible"/>
                                      </p:to>
                                    </p:set>
                                    <p:anim calcmode="lin" valueType="num">
                                      <p:cBhvr additive="base">
                                        <p:cTn id="43" dur="500" fill="hold"/>
                                        <p:tgtEl>
                                          <p:spTgt spid="152585"/>
                                        </p:tgtEl>
                                        <p:attrNameLst>
                                          <p:attrName>ppt_x</p:attrName>
                                        </p:attrNameLst>
                                      </p:cBhvr>
                                      <p:tavLst>
                                        <p:tav tm="0">
                                          <p:val>
                                            <p:strVal val="#ppt_x"/>
                                          </p:val>
                                        </p:tav>
                                        <p:tav tm="100000">
                                          <p:val>
                                            <p:strVal val="#ppt_x"/>
                                          </p:val>
                                        </p:tav>
                                      </p:tavLst>
                                    </p:anim>
                                    <p:anim calcmode="lin" valueType="num">
                                      <p:cBhvr additive="base">
                                        <p:cTn id="44" dur="500" fill="hold"/>
                                        <p:tgtEl>
                                          <p:spTgt spid="15258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2587"/>
                                        </p:tgtEl>
                                        <p:attrNameLst>
                                          <p:attrName>style.visibility</p:attrName>
                                        </p:attrNameLst>
                                      </p:cBhvr>
                                      <p:to>
                                        <p:strVal val="visible"/>
                                      </p:to>
                                    </p:set>
                                    <p:anim calcmode="lin" valueType="num">
                                      <p:cBhvr additive="base">
                                        <p:cTn id="49" dur="500" fill="hold"/>
                                        <p:tgtEl>
                                          <p:spTgt spid="152587"/>
                                        </p:tgtEl>
                                        <p:attrNameLst>
                                          <p:attrName>ppt_x</p:attrName>
                                        </p:attrNameLst>
                                      </p:cBhvr>
                                      <p:tavLst>
                                        <p:tav tm="0">
                                          <p:val>
                                            <p:strVal val="#ppt_x"/>
                                          </p:val>
                                        </p:tav>
                                        <p:tav tm="100000">
                                          <p:val>
                                            <p:strVal val="#ppt_x"/>
                                          </p:val>
                                        </p:tav>
                                      </p:tavLst>
                                    </p:anim>
                                    <p:anim calcmode="lin" valueType="num">
                                      <p:cBhvr additive="base">
                                        <p:cTn id="50" dur="500" fill="hold"/>
                                        <p:tgtEl>
                                          <p:spTgt spid="15258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2586"/>
                                        </p:tgtEl>
                                        <p:attrNameLst>
                                          <p:attrName>style.visibility</p:attrName>
                                        </p:attrNameLst>
                                      </p:cBhvr>
                                      <p:to>
                                        <p:strVal val="visible"/>
                                      </p:to>
                                    </p:set>
                                    <p:anim calcmode="lin" valueType="num">
                                      <p:cBhvr additive="base">
                                        <p:cTn id="55" dur="500" fill="hold"/>
                                        <p:tgtEl>
                                          <p:spTgt spid="152586"/>
                                        </p:tgtEl>
                                        <p:attrNameLst>
                                          <p:attrName>ppt_x</p:attrName>
                                        </p:attrNameLst>
                                      </p:cBhvr>
                                      <p:tavLst>
                                        <p:tav tm="0">
                                          <p:val>
                                            <p:strVal val="#ppt_x"/>
                                          </p:val>
                                        </p:tav>
                                        <p:tav tm="100000">
                                          <p:val>
                                            <p:strVal val="#ppt_x"/>
                                          </p:val>
                                        </p:tav>
                                      </p:tavLst>
                                    </p:anim>
                                    <p:anim calcmode="lin" valueType="num">
                                      <p:cBhvr additive="base">
                                        <p:cTn id="56" dur="500" fill="hold"/>
                                        <p:tgtEl>
                                          <p:spTgt spid="1525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5" grpId="0" bldLvl="0" animBg="1"/>
      <p:bldP spid="152586" grpId="0" bldLvl="0" animBg="1"/>
      <p:bldP spid="152587"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6738" name="Text Box 2"/>
          <p:cNvSpPr txBox="1"/>
          <p:nvPr/>
        </p:nvSpPr>
        <p:spPr>
          <a:xfrm>
            <a:off x="1847850" y="837883"/>
            <a:ext cx="8496300" cy="1931670"/>
          </a:xfrm>
          <a:prstGeom prst="rect">
            <a:avLst/>
          </a:prstGeom>
          <a:noFill/>
          <a:ln w="9525">
            <a:noFill/>
          </a:ln>
        </p:spPr>
        <p:txBody>
          <a:bodyPr wrap="square">
            <a:spAutoFit/>
          </a:bodyPr>
          <a:p>
            <a:pPr>
              <a:lnSpc>
                <a:spcPct val="115000"/>
              </a:lnSpc>
              <a:spcBef>
                <a:spcPct val="100000"/>
              </a:spcBef>
            </a:pPr>
            <a:r>
              <a:rPr lang="en-US" altLang="zh-CN" sz="4000" b="1" dirty="0">
                <a:solidFill>
                  <a:schemeClr val="accent1"/>
                </a:solidFill>
                <a:latin typeface="Times New Roman" panose="02020603050405020304" charset="0"/>
              </a:rPr>
              <a:t>      </a:t>
            </a:r>
            <a:r>
              <a:rPr lang="zh-CN" altLang="en-US" sz="3200" b="1" dirty="0">
                <a:solidFill>
                  <a:schemeClr val="tx2"/>
                </a:solidFill>
                <a:latin typeface="宋体" panose="02010600030101010101" pitchFamily="2" charset="-122"/>
              </a:rPr>
              <a:t>假如你是新中国的一名外交官，</a:t>
            </a:r>
            <a:r>
              <a:rPr lang="zh-CN" altLang="en-US" sz="3200" b="1" dirty="0">
                <a:latin typeface="宋体" panose="02010600030101010101" pitchFamily="2" charset="-122"/>
              </a:rPr>
              <a:t>正好出席外交部的新闻发布会</a:t>
            </a:r>
            <a:r>
              <a:rPr lang="zh-CN" altLang="en-US" sz="3200" b="1" dirty="0">
                <a:solidFill>
                  <a:schemeClr val="tx2"/>
                </a:solidFill>
                <a:latin typeface="宋体" panose="02010600030101010101" pitchFamily="2" charset="-122"/>
              </a:rPr>
              <a:t>，有记者提出问题</a:t>
            </a:r>
            <a:r>
              <a:rPr lang="en-US" altLang="zh-CN" sz="3200" b="1" dirty="0">
                <a:solidFill>
                  <a:schemeClr val="tx2"/>
                </a:solidFill>
                <a:latin typeface="宋体" panose="02010600030101010101" pitchFamily="2" charset="-122"/>
              </a:rPr>
              <a:t>:</a:t>
            </a:r>
            <a:r>
              <a:rPr lang="zh-CN" altLang="en-US" sz="3200" b="1" dirty="0">
                <a:solidFill>
                  <a:schemeClr val="tx2"/>
                </a:solidFill>
                <a:latin typeface="宋体" panose="02010600030101010101" pitchFamily="2" charset="-122"/>
              </a:rPr>
              <a:t>新中国为什么必须</a:t>
            </a:r>
            <a:r>
              <a:rPr lang="zh-CN" altLang="en-US" sz="3200" b="1" dirty="0">
                <a:latin typeface="宋体" panose="02010600030101010101" pitchFamily="2" charset="-122"/>
              </a:rPr>
              <a:t>“</a:t>
            </a:r>
            <a:r>
              <a:rPr lang="zh-CN" altLang="en-US" sz="3200" b="1" dirty="0">
                <a:latin typeface="Times New Roman" panose="02020603050405020304" charset="0"/>
              </a:rPr>
              <a:t>一边倒</a:t>
            </a:r>
            <a:r>
              <a:rPr lang="zh-CN" altLang="en-US" sz="3200" b="1" dirty="0">
                <a:latin typeface="宋体" panose="02010600030101010101" pitchFamily="2" charset="-122"/>
              </a:rPr>
              <a:t>”</a:t>
            </a:r>
            <a:r>
              <a:rPr lang="zh-CN" altLang="en-US" sz="3200" b="1" dirty="0">
                <a:latin typeface="Times New Roman" panose="02020603050405020304" charset="0"/>
              </a:rPr>
              <a:t>？</a:t>
            </a:r>
            <a:endParaRPr lang="zh-CN" altLang="en-US" sz="3200" b="1" dirty="0">
              <a:solidFill>
                <a:schemeClr val="tx2"/>
              </a:solidFill>
              <a:latin typeface="宋体" panose="02010600030101010101" pitchFamily="2" charset="-122"/>
            </a:endParaRPr>
          </a:p>
        </p:txBody>
      </p:sp>
      <p:sp>
        <p:nvSpPr>
          <p:cNvPr id="133126" name="Text Box 6"/>
          <p:cNvSpPr txBox="1">
            <a:spLocks noChangeArrowheads="1"/>
          </p:cNvSpPr>
          <p:nvPr/>
        </p:nvSpPr>
        <p:spPr bwMode="auto">
          <a:xfrm>
            <a:off x="3735705" y="44450"/>
            <a:ext cx="2771775" cy="829945"/>
          </a:xfrm>
          <a:prstGeom prst="rect">
            <a:avLst/>
          </a:prstGeom>
          <a:noFill/>
          <a:ln w="9525" algn="ctr">
            <a:noFill/>
            <a:miter lim="800000"/>
          </a:ln>
          <a:effectLst/>
        </p:spPr>
        <p:txBody>
          <a:bodyPr>
            <a:spAutoFit/>
          </a:bodyPr>
          <a:lstStyle/>
          <a:p>
            <a:pPr marR="0" defTabSz="914400">
              <a:buClrTx/>
              <a:buSzTx/>
              <a:buFontTx/>
              <a:buNone/>
              <a:defRPr/>
            </a:pPr>
            <a:r>
              <a:rPr kumimoji="1" lang="zh-CN" altLang="en-US" sz="4800" b="1" i="1" kern="1200" cap="none" spc="0" normalizeH="0" baseline="0" noProof="0" smtClean="0">
                <a:solidFill>
                  <a:srgbClr val="FF3300"/>
                </a:solidFill>
                <a:effectLst>
                  <a:outerShdw blurRad="38100" dist="38100" dir="2700000" algn="tl">
                    <a:srgbClr val="C0C0C0"/>
                  </a:outerShdw>
                </a:effectLst>
                <a:latin typeface="Times New Roman" panose="02020603050405020304" charset="0"/>
                <a:ea typeface="宋体" panose="02010600030101010101" pitchFamily="2" charset="-122"/>
                <a:cs typeface="+mn-cs"/>
              </a:rPr>
              <a:t>一边倒？</a:t>
            </a:r>
            <a:endParaRPr kumimoji="0" lang="zh-CN" altLang="en-US" sz="4800" b="1" kern="1200" cap="none" spc="0" normalizeH="0" baseline="0" noProof="0" smtClean="0">
              <a:solidFill>
                <a:srgbClr val="FF0000"/>
              </a:solidFill>
              <a:latin typeface="Times New Roman" panose="02020603050405020304" charset="0"/>
              <a:ea typeface="宋体" panose="02010600030101010101" pitchFamily="2" charset="-122"/>
              <a:cs typeface="+mn-cs"/>
            </a:endParaRPr>
          </a:p>
        </p:txBody>
      </p:sp>
      <p:grpSp>
        <p:nvGrpSpPr>
          <p:cNvPr id="116746" name="组合 116745"/>
          <p:cNvGrpSpPr/>
          <p:nvPr/>
        </p:nvGrpSpPr>
        <p:grpSpPr>
          <a:xfrm>
            <a:off x="1600200" y="34925"/>
            <a:ext cx="1676400" cy="803275"/>
            <a:chOff x="48" y="262"/>
            <a:chExt cx="1056" cy="506"/>
          </a:xfrm>
        </p:grpSpPr>
        <p:pic>
          <p:nvPicPr>
            <p:cNvPr id="116739" name="Picture 3" descr="ws_prntimg"/>
            <p:cNvPicPr>
              <a:picLocks noChangeAspect="1"/>
            </p:cNvPicPr>
            <p:nvPr/>
          </p:nvPicPr>
          <p:blipFill>
            <a:blip r:embed="rId1"/>
            <a:stretch>
              <a:fillRect/>
            </a:stretch>
          </p:blipFill>
          <p:spPr>
            <a:xfrm>
              <a:off x="48" y="262"/>
              <a:ext cx="1056" cy="506"/>
            </a:xfrm>
            <a:prstGeom prst="rect">
              <a:avLst/>
            </a:prstGeom>
            <a:noFill/>
            <a:ln w="9525">
              <a:noFill/>
            </a:ln>
          </p:spPr>
        </p:pic>
        <p:sp>
          <p:nvSpPr>
            <p:cNvPr id="116743" name="Text Box 7"/>
            <p:cNvSpPr txBox="1"/>
            <p:nvPr/>
          </p:nvSpPr>
          <p:spPr>
            <a:xfrm>
              <a:off x="144" y="268"/>
              <a:ext cx="816" cy="406"/>
            </a:xfrm>
            <a:prstGeom prst="rect">
              <a:avLst/>
            </a:prstGeom>
            <a:noFill/>
            <a:ln w="9525">
              <a:noFill/>
            </a:ln>
          </p:spPr>
          <p:txBody>
            <a:bodyPr>
              <a:spAutoFit/>
            </a:bodyPr>
            <a:p>
              <a:pPr>
                <a:spcBef>
                  <a:spcPct val="50000"/>
                </a:spcBef>
              </a:pPr>
              <a:r>
                <a:rPr lang="zh-CN" altLang="en-US" sz="3600" b="1" i="1" dirty="0">
                  <a:latin typeface="Times New Roman" panose="02020603050405020304" charset="0"/>
                  <a:ea typeface="隶书" panose="02010509060101010101" pitchFamily="49" charset="-122"/>
                </a:rPr>
                <a:t>探究</a:t>
              </a:r>
              <a:endParaRPr lang="zh-CN" altLang="en-US" sz="3600" b="1" i="1" dirty="0">
                <a:latin typeface="Times New Roman" panose="02020603050405020304" charset="0"/>
                <a:ea typeface="隶书" panose="02010509060101010101" pitchFamily="49" charset="-122"/>
              </a:endParaRPr>
            </a:p>
          </p:txBody>
        </p:sp>
      </p:grpSp>
      <p:sp>
        <p:nvSpPr>
          <p:cNvPr id="116744" name="Text Box 8"/>
          <p:cNvSpPr txBox="1"/>
          <p:nvPr/>
        </p:nvSpPr>
        <p:spPr>
          <a:xfrm>
            <a:off x="1600200" y="2859405"/>
            <a:ext cx="8994775" cy="3782695"/>
          </a:xfrm>
          <a:prstGeom prst="rect">
            <a:avLst/>
          </a:prstGeom>
          <a:solidFill>
            <a:schemeClr val="accent1"/>
          </a:solidFill>
          <a:ln w="9525" cap="flat" cmpd="sng">
            <a:solidFill>
              <a:schemeClr val="tx1"/>
            </a:solidFill>
            <a:prstDash val="solid"/>
            <a:miter/>
            <a:headEnd type="none" w="med" len="med"/>
            <a:tailEnd type="none" w="med" len="med"/>
          </a:ln>
        </p:spPr>
        <p:txBody>
          <a:bodyPr wrap="square">
            <a:spAutoFit/>
          </a:bodyPr>
          <a:p>
            <a:r>
              <a:rPr lang="zh-CN" altLang="en-US" sz="3200" b="1" dirty="0">
                <a:solidFill>
                  <a:srgbClr val="CC0000"/>
                </a:solidFill>
                <a:latin typeface="Arial Black" panose="020B0A04020102020204" pitchFamily="34" charset="0"/>
              </a:rPr>
              <a:t>一边倒</a:t>
            </a:r>
            <a:r>
              <a:rPr lang="zh-CN" altLang="en-US" sz="3200" b="1" dirty="0">
                <a:solidFill>
                  <a:srgbClr val="CC0000"/>
                </a:solidFill>
                <a:latin typeface="宋体" panose="02010600030101010101" pitchFamily="2" charset="-122"/>
              </a:rPr>
              <a:t>”</a:t>
            </a:r>
            <a:r>
              <a:rPr lang="zh-CN" altLang="en-US" sz="3200" b="1" dirty="0">
                <a:solidFill>
                  <a:srgbClr val="CC0000"/>
                </a:solidFill>
                <a:latin typeface="Arial Black" panose="020B0A04020102020204" pitchFamily="34" charset="0"/>
              </a:rPr>
              <a:t>是历史的必然选择。</a:t>
            </a:r>
            <a:endParaRPr lang="zh-CN" altLang="en-US" sz="3200" b="1" dirty="0">
              <a:solidFill>
                <a:srgbClr val="CC0000"/>
              </a:solidFill>
              <a:latin typeface="Arial Black" panose="020B0A04020102020204" pitchFamily="34" charset="0"/>
            </a:endParaRPr>
          </a:p>
          <a:p>
            <a:pPr algn="just">
              <a:lnSpc>
                <a:spcPct val="120000"/>
              </a:lnSpc>
              <a:spcBef>
                <a:spcPct val="50000"/>
              </a:spcBef>
              <a:buClr>
                <a:schemeClr val="bg1"/>
              </a:buClr>
              <a:buSzPct val="60000"/>
              <a:buFont typeface="Wingdings" panose="05000000000000000000" pitchFamily="2" charset="2"/>
              <a:buNone/>
            </a:pPr>
            <a:r>
              <a:rPr lang="zh-CN" altLang="en-US" sz="3200" b="1" dirty="0">
                <a:solidFill>
                  <a:srgbClr val="CC0000"/>
                </a:solidFill>
                <a:latin typeface="Times New Roman" panose="02020603050405020304" charset="0"/>
              </a:rPr>
              <a:t>从目的看：</a:t>
            </a:r>
            <a:r>
              <a:rPr lang="zh-CN" altLang="en-US" sz="3200" b="1" dirty="0">
                <a:solidFill>
                  <a:schemeClr val="tx2"/>
                </a:solidFill>
                <a:latin typeface="Times New Roman" panose="02020603050405020304" charset="0"/>
              </a:rPr>
              <a:t>捍卫新中国的独立与主权。</a:t>
            </a:r>
            <a:endParaRPr lang="zh-CN" altLang="en-US" sz="3200" b="1" dirty="0">
              <a:solidFill>
                <a:schemeClr val="tx2"/>
              </a:solidFill>
              <a:latin typeface="Times New Roman" panose="02020603050405020304" charset="0"/>
            </a:endParaRPr>
          </a:p>
          <a:p>
            <a:pPr>
              <a:lnSpc>
                <a:spcPct val="120000"/>
              </a:lnSpc>
            </a:pPr>
            <a:r>
              <a:rPr lang="zh-CN" altLang="en-US" sz="3200" b="1" dirty="0">
                <a:solidFill>
                  <a:srgbClr val="CC0000"/>
                </a:solidFill>
                <a:latin typeface="Times New Roman" panose="02020603050405020304" charset="0"/>
              </a:rPr>
              <a:t>从当时的</a:t>
            </a:r>
            <a:r>
              <a:rPr lang="zh-CN" altLang="en-US" sz="3200" b="1" u="sng" dirty="0">
                <a:solidFill>
                  <a:srgbClr val="CC0000"/>
                </a:solidFill>
                <a:latin typeface="Times New Roman" panose="02020603050405020304" charset="0"/>
              </a:rPr>
              <a:t>国际形势</a:t>
            </a:r>
            <a:r>
              <a:rPr lang="zh-CN" altLang="en-US" sz="3200" b="1" dirty="0">
                <a:solidFill>
                  <a:srgbClr val="CC0000"/>
                </a:solidFill>
                <a:latin typeface="Times New Roman" panose="02020603050405020304" charset="0"/>
              </a:rPr>
              <a:t>看：</a:t>
            </a:r>
            <a:r>
              <a:rPr lang="zh-CN" altLang="en-US" sz="3200" b="1" dirty="0">
                <a:solidFill>
                  <a:schemeClr val="tx2"/>
                </a:solidFill>
                <a:latin typeface="Times New Roman" panose="02020603050405020304" charset="0"/>
              </a:rPr>
              <a:t>二大阵营的对峙，</a:t>
            </a:r>
            <a:r>
              <a:rPr lang="zh-CN" altLang="en-US" sz="3200" b="1" dirty="0">
                <a:latin typeface="Times New Roman" panose="02020603050405020304" charset="0"/>
              </a:rPr>
              <a:t>美国为首的资本主义阵营对新中国实行孤立和封锁政策。</a:t>
            </a:r>
            <a:endParaRPr lang="zh-CN" altLang="en-US" sz="3200" b="1" dirty="0">
              <a:latin typeface="Times New Roman" panose="02020603050405020304" charset="0"/>
            </a:endParaRPr>
          </a:p>
          <a:p>
            <a:pPr>
              <a:lnSpc>
                <a:spcPct val="120000"/>
              </a:lnSpc>
            </a:pPr>
            <a:r>
              <a:rPr lang="zh-CN" altLang="en-US" sz="3200" b="1" dirty="0">
                <a:solidFill>
                  <a:srgbClr val="CC0000"/>
                </a:solidFill>
                <a:latin typeface="Times New Roman" panose="02020603050405020304" charset="0"/>
              </a:rPr>
              <a:t>是近代中国人民革命斗争经验的总结：</a:t>
            </a:r>
            <a:r>
              <a:rPr lang="zh-CN" altLang="en-US" sz="3200" b="1" dirty="0">
                <a:solidFill>
                  <a:schemeClr val="tx2"/>
                </a:solidFill>
                <a:latin typeface="Times New Roman" panose="02020603050405020304" charset="0"/>
              </a:rPr>
              <a:t>帝国主义是中国革命的敌人，苏联曾是中国革命的盟友。</a:t>
            </a:r>
            <a:endParaRPr lang="zh-CN" altLang="en-US" sz="3200" b="1" dirty="0">
              <a:solidFill>
                <a:schemeClr val="tx2"/>
              </a:solidFill>
              <a:latin typeface="Times New Roman" panose="02020603050405020304" charset="0"/>
            </a:endParaRPr>
          </a:p>
        </p:txBody>
      </p:sp>
    </p:spTree>
  </p:cSld>
  <p:clrMapOvr>
    <a:masterClrMapping/>
  </p:clrMapOvr>
  <p:transition>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6744"/>
                                        </p:tgtEl>
                                        <p:attrNameLst>
                                          <p:attrName>style.visibility</p:attrName>
                                        </p:attrNameLst>
                                      </p:cBhvr>
                                      <p:to>
                                        <p:strVal val="visible"/>
                                      </p:to>
                                    </p:set>
                                    <p:animEffect transition="in" filter="checkerboard(across)">
                                      <p:cBhvr>
                                        <p:cTn id="7" dur="500"/>
                                        <p:tgtEl>
                                          <p:spTgt spid="116744"/>
                                        </p:tgtEl>
                                      </p:cBhvr>
                                    </p:animEffect>
                                  </p:childTnLst>
                                  <p:subTnLst>
                                    <p:set>
                                      <p:cBhvr override="childStyle">
                                        <p:cTn dur="1" fill="hold" display="0" masterRel="nextClick" afterEffect="1"/>
                                        <p:tgtEl>
                                          <p:spTgt spid="11674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44" grpId="0" bldLvl="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02" name="文本框 153601"/>
          <p:cNvSpPr txBox="1"/>
          <p:nvPr/>
        </p:nvSpPr>
        <p:spPr>
          <a:xfrm>
            <a:off x="1841500" y="541338"/>
            <a:ext cx="8207375" cy="583565"/>
          </a:xfrm>
          <a:prstGeom prst="rect">
            <a:avLst/>
          </a:prstGeom>
          <a:noFill/>
          <a:ln w="9525">
            <a:noFill/>
          </a:ln>
        </p:spPr>
        <p:txBody>
          <a:bodyPr>
            <a:spAutoFit/>
          </a:bodyPr>
          <a:p>
            <a:pPr>
              <a:buClr>
                <a:schemeClr val="bg1"/>
              </a:buClr>
            </a:pPr>
            <a:r>
              <a:rPr lang="zh-CN" altLang="en-US" sz="3200" dirty="0">
                <a:solidFill>
                  <a:srgbClr val="FF0000"/>
                </a:solidFill>
                <a:effectLst/>
                <a:latin typeface="Arial Black" panose="020B0A04020102020204" pitchFamily="34" charset="0"/>
                <a:ea typeface="华文中宋" panose="02010600040101010101" pitchFamily="2" charset="-122"/>
              </a:rPr>
              <a:t>新中国实行“一边倒”方针的影响？</a:t>
            </a:r>
            <a:endParaRPr lang="zh-CN" altLang="en-US" sz="3200">
              <a:solidFill>
                <a:srgbClr val="FF0000"/>
              </a:solidFill>
              <a:effectLst/>
              <a:latin typeface="Arial Black" panose="020B0A04020102020204" pitchFamily="34" charset="0"/>
              <a:ea typeface="华文中宋" panose="02010600040101010101" pitchFamily="2" charset="-122"/>
            </a:endParaRPr>
          </a:p>
        </p:txBody>
      </p:sp>
      <p:sp>
        <p:nvSpPr>
          <p:cNvPr id="153605" name="文本框 153604"/>
          <p:cNvSpPr txBox="1"/>
          <p:nvPr/>
        </p:nvSpPr>
        <p:spPr>
          <a:xfrm>
            <a:off x="1841500" y="1615440"/>
            <a:ext cx="8351838" cy="3046095"/>
          </a:xfrm>
          <a:prstGeom prst="rect">
            <a:avLst/>
          </a:prstGeom>
          <a:noFill/>
          <a:ln w="9525" cap="flat" cmpd="sng">
            <a:noFill/>
            <a:prstDash val="solid"/>
            <a:miter/>
            <a:headEnd type="none" w="med" len="med"/>
            <a:tailEnd type="none" w="med" len="med"/>
          </a:ln>
        </p:spPr>
        <p:txBody>
          <a:bodyPr>
            <a:spAutoFit/>
          </a:bodyPr>
          <a:p>
            <a:pPr>
              <a:buClr>
                <a:schemeClr val="bg1"/>
              </a:buClr>
            </a:pPr>
            <a:r>
              <a:rPr lang="zh-CN" altLang="en-US" sz="3200" dirty="0">
                <a:solidFill>
                  <a:schemeClr val="accent2"/>
                </a:solidFill>
                <a:latin typeface="黑体" panose="02010609060101010101" pitchFamily="2" charset="-122"/>
                <a:ea typeface="黑体" panose="02010609060101010101" pitchFamily="2" charset="-122"/>
              </a:rPr>
              <a:t>有利</a:t>
            </a:r>
            <a:r>
              <a:rPr lang="zh-CN" altLang="en-US" sz="3200" dirty="0">
                <a:solidFill>
                  <a:schemeClr val="accent2"/>
                </a:solidFill>
                <a:latin typeface="黑体" panose="02010609060101010101" pitchFamily="2" charset="-122"/>
                <a:ea typeface="黑体" panose="02010609060101010101" pitchFamily="2" charset="-122"/>
                <a:sym typeface="Wingdings" panose="05000000000000000000" pitchFamily="2" charset="2"/>
              </a:rPr>
              <a:t>：</a:t>
            </a:r>
            <a:endParaRPr lang="zh-CN" altLang="en-US" sz="3200" dirty="0">
              <a:solidFill>
                <a:schemeClr val="accent2"/>
              </a:solidFill>
              <a:latin typeface="黑体" panose="02010609060101010101" pitchFamily="2" charset="-122"/>
              <a:ea typeface="黑体" panose="02010609060101010101" pitchFamily="2" charset="-122"/>
              <a:sym typeface="Wingdings" panose="05000000000000000000" pitchFamily="2" charset="2"/>
            </a:endParaRPr>
          </a:p>
          <a:p>
            <a:pPr>
              <a:buClr>
                <a:schemeClr val="bg1"/>
              </a:buClr>
            </a:pPr>
            <a:r>
              <a:rPr lang="zh-CN" altLang="en-US" sz="3200" dirty="0">
                <a:solidFill>
                  <a:srgbClr val="FF0000"/>
                </a:solidFill>
                <a:latin typeface="黑体" panose="02010609060101010101" pitchFamily="2" charset="-122"/>
                <a:ea typeface="黑体" panose="02010609060101010101" pitchFamily="2" charset="-122"/>
                <a:sym typeface="Wingdings" panose="05000000000000000000" pitchFamily="2" charset="2"/>
              </a:rPr>
              <a:t>（</a:t>
            </a:r>
            <a:r>
              <a:rPr lang="en-US" altLang="zh-CN" sz="3200" dirty="0">
                <a:solidFill>
                  <a:srgbClr val="FF0000"/>
                </a:solidFill>
                <a:latin typeface="黑体" panose="02010609060101010101" pitchFamily="2" charset="-122"/>
                <a:ea typeface="黑体" panose="02010609060101010101" pitchFamily="2" charset="-122"/>
                <a:sym typeface="Wingdings" panose="05000000000000000000" pitchFamily="2" charset="2"/>
              </a:rPr>
              <a:t>1</a:t>
            </a:r>
            <a:r>
              <a:rPr lang="zh-CN" altLang="en-US" sz="3200" dirty="0">
                <a:solidFill>
                  <a:srgbClr val="FF0000"/>
                </a:solidFill>
                <a:latin typeface="黑体" panose="02010609060101010101" pitchFamily="2" charset="-122"/>
                <a:ea typeface="黑体" panose="02010609060101010101" pitchFamily="2" charset="-122"/>
                <a:sym typeface="Wingdings" panose="05000000000000000000" pitchFamily="2" charset="2"/>
              </a:rPr>
              <a:t>）</a:t>
            </a:r>
            <a:r>
              <a:rPr lang="zh-CN" altLang="en-US" sz="3200" dirty="0">
                <a:latin typeface="黑体" panose="02010609060101010101" pitchFamily="2" charset="-122"/>
                <a:ea typeface="黑体" panose="02010609060101010101" pitchFamily="2" charset="-122"/>
              </a:rPr>
              <a:t>有社会主义阵营作后盾，使新中国在经济上、外交上  </a:t>
            </a:r>
            <a:r>
              <a:rPr lang="zh-CN" altLang="en-US" sz="3200" dirty="0">
                <a:solidFill>
                  <a:srgbClr val="FF0000"/>
                </a:solidFill>
                <a:latin typeface="黑体" panose="02010609060101010101" pitchFamily="2" charset="-122"/>
                <a:ea typeface="黑体" panose="02010609060101010101" pitchFamily="2" charset="-122"/>
              </a:rPr>
              <a:t>不处于孤立</a:t>
            </a:r>
            <a:r>
              <a:rPr lang="zh-CN" altLang="en-US" sz="3200" dirty="0">
                <a:latin typeface="黑体" panose="02010609060101010101" pitchFamily="2" charset="-122"/>
                <a:ea typeface="黑体" panose="02010609060101010101" pitchFamily="2" charset="-122"/>
              </a:rPr>
              <a:t>的地位；</a:t>
            </a:r>
            <a:endParaRPr lang="zh-CN" altLang="en-US" sz="3200" dirty="0">
              <a:latin typeface="黑体" panose="02010609060101010101" pitchFamily="2" charset="-122"/>
              <a:ea typeface="黑体" panose="02010609060101010101" pitchFamily="2" charset="-122"/>
            </a:endParaRPr>
          </a:p>
          <a:p>
            <a:pPr>
              <a:buClr>
                <a:schemeClr val="bg1"/>
              </a:buClr>
            </a:pPr>
            <a:r>
              <a:rPr lang="zh-CN" altLang="en-US" sz="3200" dirty="0">
                <a:latin typeface="黑体" panose="02010609060101010101" pitchFamily="2" charset="-122"/>
                <a:ea typeface="黑体" panose="02010609060101010101" pitchFamily="2" charset="-122"/>
              </a:rPr>
              <a:t>（</a:t>
            </a:r>
            <a:r>
              <a:rPr lang="en-US" altLang="zh-CN" sz="3200" dirty="0">
                <a:latin typeface="黑体" panose="02010609060101010101" pitchFamily="2" charset="-122"/>
                <a:ea typeface="黑体" panose="02010609060101010101" pitchFamily="2" charset="-122"/>
              </a:rPr>
              <a:t>2</a:t>
            </a:r>
            <a:r>
              <a:rPr lang="zh-CN" altLang="en-US" sz="3200" dirty="0">
                <a:latin typeface="黑体" panose="02010609060101010101" pitchFamily="2" charset="-122"/>
                <a:ea typeface="黑体" panose="02010609060101010101" pitchFamily="2" charset="-122"/>
              </a:rPr>
              <a:t>）有助于巩固革命成果，维护国家的主权和独立。</a:t>
            </a:r>
            <a:endParaRPr lang="zh-CN" altLang="en-US" sz="3200" dirty="0">
              <a:latin typeface="黑体" panose="02010609060101010101" pitchFamily="2" charset="-122"/>
              <a:ea typeface="黑体" panose="02010609060101010101" pitchFamily="2" charset="-122"/>
            </a:endParaRPr>
          </a:p>
          <a:p>
            <a:pPr>
              <a:buClr>
                <a:schemeClr val="bg1"/>
              </a:buClr>
            </a:pPr>
            <a:endParaRPr lang="zh-CN" altLang="en-US" sz="3200" dirty="0">
              <a:latin typeface="黑体" panose="02010609060101010101" pitchFamily="2" charset="-122"/>
              <a:ea typeface="黑体" panose="0201060906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clickPar">
                                  <p:stCondLst>
                                    <p:cond delay="0"/>
                                  </p:stCondLst>
                                  <p:childTnLst>
                                    <p:set>
                                      <p:cBhvr>
                                        <p:cTn id="6" dur="500" fill="hold">
                                          <p:stCondLst>
                                            <p:cond delay="0"/>
                                          </p:stCondLst>
                                        </p:cTn>
                                        <p:tgtEl>
                                          <p:spTgt spid="153605">
                                            <p:txEl>
                                              <p:charRg st="0" end="4"/>
                                            </p:txEl>
                                          </p:spTgt>
                                        </p:tgtEl>
                                        <p:attrNameLst>
                                          <p:attrName>style.visibility</p:attrName>
                                        </p:attrNameLst>
                                      </p:cBhvr>
                                      <p:to>
                                        <p:strVal val="visible"/>
                                      </p:to>
                                    </p:set>
                                    <p:animEffect transition="in" filter="blinds(horizontal)">
                                      <p:cBhvr>
                                        <p:cTn id="7" dur="500"/>
                                        <p:tgtEl>
                                          <p:spTgt spid="153605">
                                            <p:txEl>
                                              <p:charRg st="0"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3605">
                                            <p:txEl>
                                              <p:charRg st="4" end="42"/>
                                            </p:txEl>
                                          </p:spTgt>
                                        </p:tgtEl>
                                        <p:attrNameLst>
                                          <p:attrName>style.visibility</p:attrName>
                                        </p:attrNameLst>
                                      </p:cBhvr>
                                      <p:to>
                                        <p:strVal val="visible"/>
                                      </p:to>
                                    </p:set>
                                    <p:animEffect transition="in" filter="blinds(horizontal)">
                                      <p:cBhvr>
                                        <p:cTn id="12" dur="500"/>
                                        <p:tgtEl>
                                          <p:spTgt spid="153605">
                                            <p:txEl>
                                              <p:charRg st="4" end="4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53605">
                                            <p:txEl>
                                              <p:charRg st="42" end="67"/>
                                            </p:txEl>
                                          </p:spTgt>
                                        </p:tgtEl>
                                        <p:attrNameLst>
                                          <p:attrName>style.visibility</p:attrName>
                                        </p:attrNameLst>
                                      </p:cBhvr>
                                      <p:to>
                                        <p:strVal val="visible"/>
                                      </p:to>
                                    </p:set>
                                    <p:animEffect transition="in" filter="blinds(horizontal)">
                                      <p:cBhvr>
                                        <p:cTn id="15" dur="500"/>
                                        <p:tgtEl>
                                          <p:spTgt spid="153605">
                                            <p:txEl>
                                              <p:charRg st="42" end="6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931035" y="931545"/>
            <a:ext cx="8348345" cy="3046095"/>
          </a:xfrm>
          <a:prstGeom prst="rect">
            <a:avLst/>
          </a:prstGeom>
          <a:noFill/>
        </p:spPr>
        <p:txBody>
          <a:bodyPr wrap="square" rtlCol="0" anchor="t">
            <a:spAutoFit/>
          </a:bodyPr>
          <a:p>
            <a:pPr>
              <a:buClr>
                <a:schemeClr val="bg1"/>
              </a:buClr>
            </a:pPr>
            <a:r>
              <a:rPr lang="zh-CN" altLang="en-US" sz="3200" dirty="0">
                <a:solidFill>
                  <a:schemeClr val="accent2"/>
                </a:solidFill>
                <a:latin typeface="黑体" panose="02010609060101010101" pitchFamily="2" charset="-122"/>
                <a:ea typeface="黑体" panose="02010609060101010101" pitchFamily="2" charset="-122"/>
                <a:sym typeface="+mn-ea"/>
              </a:rPr>
              <a:t>不利：</a:t>
            </a:r>
            <a:endParaRPr lang="zh-CN" altLang="en-US" sz="3200" dirty="0">
              <a:solidFill>
                <a:schemeClr val="accent2"/>
              </a:solidFill>
              <a:latin typeface="黑体" panose="02010609060101010101" pitchFamily="2" charset="-122"/>
              <a:ea typeface="黑体" panose="02010609060101010101" pitchFamily="2" charset="-122"/>
            </a:endParaRPr>
          </a:p>
          <a:p>
            <a:pPr>
              <a:buClr>
                <a:schemeClr val="bg1"/>
              </a:buClr>
            </a:pPr>
            <a:r>
              <a:rPr lang="zh-CN" altLang="en-US" sz="3200" dirty="0">
                <a:latin typeface="黑体" panose="02010609060101010101" pitchFamily="2" charset="-122"/>
                <a:ea typeface="黑体" panose="02010609060101010101" pitchFamily="2" charset="-122"/>
                <a:sym typeface="+mn-ea"/>
              </a:rPr>
              <a:t>（</a:t>
            </a:r>
            <a:r>
              <a:rPr lang="en-US" altLang="zh-CN" sz="3200" dirty="0">
                <a:latin typeface="黑体" panose="02010609060101010101" pitchFamily="2" charset="-122"/>
                <a:ea typeface="黑体" panose="02010609060101010101" pitchFamily="2" charset="-122"/>
                <a:sym typeface="+mn-ea"/>
              </a:rPr>
              <a:t>1</a:t>
            </a:r>
            <a:r>
              <a:rPr lang="zh-CN" altLang="en-US" sz="3200" dirty="0">
                <a:latin typeface="黑体" panose="02010609060101010101" pitchFamily="2" charset="-122"/>
                <a:ea typeface="黑体" panose="02010609060101010101" pitchFamily="2" charset="-122"/>
                <a:sym typeface="+mn-ea"/>
              </a:rPr>
              <a:t>）倒向社会主义阵营，</a:t>
            </a:r>
            <a:r>
              <a:rPr lang="zh-CN" altLang="en-US" sz="3200" dirty="0">
                <a:solidFill>
                  <a:srgbClr val="FF0000"/>
                </a:solidFill>
                <a:latin typeface="黑体" panose="02010609060101010101" pitchFamily="2" charset="-122"/>
                <a:ea typeface="黑体" panose="02010609060101010101" pitchFamily="2" charset="-122"/>
                <a:sym typeface="+mn-ea"/>
              </a:rPr>
              <a:t>隔断了与西方资本主义国家的联系</a:t>
            </a:r>
            <a:r>
              <a:rPr lang="zh-CN" altLang="en-US" sz="3200" dirty="0">
                <a:latin typeface="黑体" panose="02010609060101010101" pitchFamily="2" charset="-122"/>
                <a:ea typeface="黑体" panose="02010609060101010101" pitchFamily="2" charset="-122"/>
                <a:sym typeface="+mn-ea"/>
              </a:rPr>
              <a:t>，不利于中国的发展；</a:t>
            </a:r>
            <a:endParaRPr lang="zh-CN" altLang="en-US" sz="3200" dirty="0">
              <a:latin typeface="黑体" panose="02010609060101010101" pitchFamily="2" charset="-122"/>
              <a:ea typeface="黑体" panose="02010609060101010101" pitchFamily="2" charset="-122"/>
            </a:endParaRPr>
          </a:p>
          <a:p>
            <a:pPr>
              <a:buClr>
                <a:schemeClr val="bg1"/>
              </a:buClr>
            </a:pPr>
            <a:r>
              <a:rPr lang="zh-CN" altLang="en-US" sz="3200" dirty="0">
                <a:solidFill>
                  <a:srgbClr val="FF0000"/>
                </a:solidFill>
                <a:latin typeface="黑体" panose="02010609060101010101" pitchFamily="2" charset="-122"/>
                <a:ea typeface="黑体" panose="02010609060101010101" pitchFamily="2" charset="-122"/>
                <a:sym typeface="+mn-ea"/>
              </a:rPr>
              <a:t>（</a:t>
            </a:r>
            <a:r>
              <a:rPr lang="en-US" altLang="zh-CN" sz="3200" dirty="0">
                <a:solidFill>
                  <a:srgbClr val="FF0000"/>
                </a:solidFill>
                <a:latin typeface="黑体" panose="02010609060101010101" pitchFamily="2" charset="-122"/>
                <a:ea typeface="黑体" panose="02010609060101010101" pitchFamily="2" charset="-122"/>
                <a:sym typeface="+mn-ea"/>
              </a:rPr>
              <a:t>2</a:t>
            </a:r>
            <a:r>
              <a:rPr lang="zh-CN" altLang="en-US" sz="3200" dirty="0">
                <a:solidFill>
                  <a:srgbClr val="FF0000"/>
                </a:solidFill>
                <a:latin typeface="黑体" panose="02010609060101010101" pitchFamily="2" charset="-122"/>
                <a:ea typeface="黑体" panose="02010609060101010101" pitchFamily="2" charset="-122"/>
                <a:sym typeface="+mn-ea"/>
              </a:rPr>
              <a:t>）苏联的政治经济体制和后来的霸权主义政策</a:t>
            </a:r>
            <a:r>
              <a:rPr lang="zh-CN" altLang="en-US" sz="3200" dirty="0">
                <a:latin typeface="黑体" panose="02010609060101010101" pitchFamily="2" charset="-122"/>
                <a:ea typeface="黑体" panose="02010609060101010101" pitchFamily="2" charset="-122"/>
                <a:sym typeface="+mn-ea"/>
              </a:rPr>
              <a:t>，给中国的社会主义建设和国际环境带来负面影响</a:t>
            </a:r>
            <a:endParaRPr lang="zh-CN" altLang="en-US" sz="3200" dirty="0">
              <a:latin typeface="黑体" panose="02010609060101010101" pitchFamily="2" charset="-122"/>
              <a:ea typeface="黑体" panose="02010609060101010101" pitchFamily="2" charset="-122"/>
              <a:sym typeface="+mn-e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6" name="Rectangle 2"/>
          <p:cNvSpPr/>
          <p:nvPr>
            <p:ph type="title"/>
          </p:nvPr>
        </p:nvSpPr>
        <p:spPr>
          <a:xfrm>
            <a:off x="1524000" y="0"/>
            <a:ext cx="7477125" cy="609600"/>
          </a:xfrm>
          <a:noFill/>
        </p:spPr>
        <p:txBody>
          <a:bodyPr vert="horz" wrap="square" lIns="91440" tIns="45720" rIns="91440" bIns="45720" anchor="t"/>
          <a:p>
            <a:pPr algn="l"/>
            <a:r>
              <a:rPr lang="en-US" altLang="en-US" sz="2800" b="1" dirty="0">
                <a:solidFill>
                  <a:schemeClr val="tx1"/>
                </a:solidFill>
                <a:latin typeface="楷体_GB2312" pitchFamily="49" charset="-122"/>
                <a:ea typeface="楷体_GB2312" pitchFamily="49" charset="-122"/>
              </a:rPr>
              <a:t>②</a:t>
            </a:r>
            <a:r>
              <a:rPr lang="zh-CN" altLang="en-US" sz="2800" b="1" dirty="0">
                <a:solidFill>
                  <a:schemeClr val="tx1"/>
                </a:solidFill>
                <a:latin typeface="楷体_GB2312" pitchFamily="49" charset="-122"/>
                <a:ea typeface="楷体_GB2312" pitchFamily="49" charset="-122"/>
              </a:rPr>
              <a:t>新中国第一次建交高潮：</a:t>
            </a:r>
            <a:endParaRPr lang="zh-CN" altLang="en-US" sz="2800" b="1" dirty="0">
              <a:solidFill>
                <a:schemeClr val="tx1"/>
              </a:solidFill>
              <a:latin typeface="楷体_GB2312" pitchFamily="49" charset="-122"/>
              <a:ea typeface="楷体_GB2312" pitchFamily="49" charset="-122"/>
            </a:endParaRPr>
          </a:p>
        </p:txBody>
      </p:sp>
      <p:sp>
        <p:nvSpPr>
          <p:cNvPr id="118787" name="Rectangle 3"/>
          <p:cNvSpPr/>
          <p:nvPr>
            <p:ph type="body"/>
          </p:nvPr>
        </p:nvSpPr>
        <p:spPr>
          <a:xfrm>
            <a:off x="2897823" y="1000125"/>
            <a:ext cx="3803650" cy="5732463"/>
          </a:xfrm>
          <a:ln>
            <a:solidFill>
              <a:schemeClr val="tx1"/>
            </a:solidFill>
            <a:miter/>
          </a:ln>
        </p:spPr>
        <p:txBody>
          <a:bodyPr/>
          <a:p>
            <a:pPr>
              <a:buNone/>
            </a:pPr>
            <a:r>
              <a:rPr lang="zh-CN" altLang="en-US" sz="2800" b="1" dirty="0">
                <a:latin typeface="华文新魏" panose="02010800040101010101" pitchFamily="2" charset="-122"/>
                <a:ea typeface="华文新魏" panose="02010800040101010101" pitchFamily="2" charset="-122"/>
              </a:rPr>
              <a:t>苏联（</a:t>
            </a:r>
            <a:r>
              <a:rPr lang="en-US" altLang="zh-CN" sz="2800" b="1" dirty="0">
                <a:latin typeface="华文新魏" panose="02010800040101010101" pitchFamily="2" charset="-122"/>
                <a:ea typeface="华文新魏" panose="02010800040101010101" pitchFamily="2" charset="-122"/>
              </a:rPr>
              <a:t>1949.10.2</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保加利亚（</a:t>
            </a:r>
            <a:r>
              <a:rPr lang="en-US" altLang="zh-CN" sz="2800" b="1" dirty="0">
                <a:latin typeface="华文新魏" panose="02010800040101010101" pitchFamily="2" charset="-122"/>
                <a:ea typeface="华文新魏" panose="02010800040101010101" pitchFamily="2" charset="-122"/>
              </a:rPr>
              <a:t>10.4</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罗马尼亚（</a:t>
            </a:r>
            <a:r>
              <a:rPr lang="en-US" altLang="zh-CN" sz="2800" b="1" dirty="0">
                <a:latin typeface="华文新魏" panose="02010800040101010101" pitchFamily="2" charset="-122"/>
                <a:ea typeface="华文新魏" panose="02010800040101010101" pitchFamily="2" charset="-122"/>
              </a:rPr>
              <a:t>10.5</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匈牙利（</a:t>
            </a:r>
            <a:r>
              <a:rPr lang="en-US" altLang="zh-CN" sz="2800" b="1" dirty="0">
                <a:latin typeface="华文新魏" panose="02010800040101010101" pitchFamily="2" charset="-122"/>
                <a:ea typeface="华文新魏" panose="02010800040101010101" pitchFamily="2" charset="-122"/>
              </a:rPr>
              <a:t>10.6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朝鲜（</a:t>
            </a:r>
            <a:r>
              <a:rPr lang="en-US" altLang="zh-CN" sz="2800" b="1" dirty="0">
                <a:latin typeface="华文新魏" panose="02010800040101010101" pitchFamily="2" charset="-122"/>
                <a:ea typeface="华文新魏" panose="02010800040101010101" pitchFamily="2" charset="-122"/>
              </a:rPr>
              <a:t>10.6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捷克斯洛伐克（</a:t>
            </a:r>
            <a:r>
              <a:rPr lang="en-US" altLang="zh-CN" sz="2800" b="1" dirty="0">
                <a:latin typeface="华文新魏" panose="02010800040101010101" pitchFamily="2" charset="-122"/>
                <a:ea typeface="华文新魏" panose="02010800040101010101" pitchFamily="2" charset="-122"/>
              </a:rPr>
              <a:t>10.6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波兰（</a:t>
            </a:r>
            <a:r>
              <a:rPr lang="en-US" altLang="zh-CN" sz="2800" b="1" dirty="0">
                <a:latin typeface="华文新魏" panose="02010800040101010101" pitchFamily="2" charset="-122"/>
                <a:ea typeface="华文新魏" panose="02010800040101010101" pitchFamily="2" charset="-122"/>
              </a:rPr>
              <a:t>10.7</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蒙古（</a:t>
            </a:r>
            <a:r>
              <a:rPr lang="en-US" altLang="zh-CN" sz="2800" b="1" dirty="0">
                <a:latin typeface="华文新魏" panose="02010800040101010101" pitchFamily="2" charset="-122"/>
                <a:ea typeface="华文新魏" panose="02010800040101010101" pitchFamily="2" charset="-122"/>
              </a:rPr>
              <a:t>10.16</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民主德国（</a:t>
            </a:r>
            <a:r>
              <a:rPr lang="en-US" altLang="zh-CN" sz="2800" b="1" dirty="0">
                <a:latin typeface="华文新魏" panose="02010800040101010101" pitchFamily="2" charset="-122"/>
                <a:ea typeface="华文新魏" panose="02010800040101010101" pitchFamily="2" charset="-122"/>
              </a:rPr>
              <a:t>10.27</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阿尔巴尼亚（</a:t>
            </a:r>
            <a:r>
              <a:rPr lang="en-US" altLang="zh-CN" sz="2800" b="1" dirty="0">
                <a:latin typeface="华文新魏" panose="02010800040101010101" pitchFamily="2" charset="-122"/>
                <a:ea typeface="华文新魏" panose="02010800040101010101" pitchFamily="2" charset="-122"/>
              </a:rPr>
              <a:t>11.23</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a:p>
            <a:pPr>
              <a:buNone/>
            </a:pPr>
            <a:r>
              <a:rPr lang="zh-CN" altLang="en-US" sz="2800" b="1" dirty="0">
                <a:latin typeface="华文新魏" panose="02010800040101010101" pitchFamily="2" charset="-122"/>
                <a:ea typeface="华文新魏" panose="02010800040101010101" pitchFamily="2" charset="-122"/>
              </a:rPr>
              <a:t>越南（</a:t>
            </a:r>
            <a:r>
              <a:rPr lang="en-US" altLang="zh-CN" sz="2800" b="1" dirty="0">
                <a:latin typeface="华文新魏" panose="02010800040101010101" pitchFamily="2" charset="-122"/>
                <a:ea typeface="华文新魏" panose="02010800040101010101" pitchFamily="2" charset="-122"/>
              </a:rPr>
              <a:t>1950.1.18</a:t>
            </a:r>
            <a:r>
              <a:rPr lang="zh-CN" altLang="en-US" sz="2800" b="1" dirty="0">
                <a:latin typeface="华文新魏" panose="02010800040101010101" pitchFamily="2" charset="-122"/>
                <a:ea typeface="华文新魏" panose="02010800040101010101" pitchFamily="2" charset="-122"/>
              </a:rPr>
              <a:t>）</a:t>
            </a:r>
            <a:endParaRPr lang="zh-CN" altLang="en-US" sz="2800" b="1" dirty="0">
              <a:latin typeface="华文新魏" panose="02010800040101010101" pitchFamily="2" charset="-122"/>
              <a:ea typeface="华文新魏" panose="02010800040101010101" pitchFamily="2" charset="-122"/>
            </a:endParaRPr>
          </a:p>
        </p:txBody>
      </p:sp>
      <p:sp>
        <p:nvSpPr>
          <p:cNvPr id="87044" name="Text Box 4"/>
          <p:cNvSpPr txBox="1"/>
          <p:nvPr/>
        </p:nvSpPr>
        <p:spPr>
          <a:xfrm>
            <a:off x="6816725" y="1196975"/>
            <a:ext cx="3527425" cy="1426210"/>
          </a:xfrm>
          <a:prstGeom prst="rect">
            <a:avLst/>
          </a:prstGeom>
          <a:solidFill>
            <a:srgbClr val="CCECFF"/>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2800" b="1" dirty="0">
                <a:solidFill>
                  <a:srgbClr val="000066"/>
                </a:solidFill>
                <a:latin typeface="华文新魏" panose="02010800040101010101" pitchFamily="2" charset="-122"/>
                <a:ea typeface="华文新魏" panose="02010800040101010101" pitchFamily="2" charset="-122"/>
              </a:rPr>
              <a:t>印度（</a:t>
            </a:r>
            <a:r>
              <a:rPr lang="en-US" altLang="zh-CN" sz="2800" b="1" dirty="0">
                <a:solidFill>
                  <a:srgbClr val="000066"/>
                </a:solidFill>
                <a:latin typeface="华文新魏" panose="02010800040101010101" pitchFamily="2" charset="-122"/>
                <a:ea typeface="华文新魏" panose="02010800040101010101" pitchFamily="2" charset="-122"/>
              </a:rPr>
              <a:t>1950.4.1</a:t>
            </a:r>
            <a:r>
              <a:rPr lang="zh-CN" altLang="en-US" sz="2800" b="1" dirty="0">
                <a:solidFill>
                  <a:srgbClr val="000066"/>
                </a:solidFill>
                <a:latin typeface="华文新魏" panose="02010800040101010101" pitchFamily="2" charset="-122"/>
                <a:ea typeface="华文新魏" panose="02010800040101010101" pitchFamily="2" charset="-122"/>
              </a:rPr>
              <a:t>）</a:t>
            </a:r>
            <a:endParaRPr lang="zh-CN" altLang="en-US" sz="2800" b="1" dirty="0">
              <a:solidFill>
                <a:srgbClr val="000066"/>
              </a:solidFill>
              <a:latin typeface="华文新魏" panose="02010800040101010101" pitchFamily="2" charset="-122"/>
              <a:ea typeface="华文新魏" panose="02010800040101010101" pitchFamily="2" charset="-122"/>
            </a:endParaRPr>
          </a:p>
          <a:p>
            <a:pPr>
              <a:lnSpc>
                <a:spcPct val="30000"/>
              </a:lnSpc>
              <a:spcBef>
                <a:spcPct val="50000"/>
              </a:spcBef>
            </a:pPr>
            <a:r>
              <a:rPr lang="en-US" altLang="zh-CN" sz="2800" b="1" dirty="0">
                <a:solidFill>
                  <a:srgbClr val="000066"/>
                </a:solidFill>
                <a:latin typeface="Arial" panose="020B0604020202020204" pitchFamily="34" charset="0"/>
                <a:ea typeface="华文新魏" panose="02010800040101010101" pitchFamily="2" charset="-122"/>
              </a:rPr>
              <a:t>——</a:t>
            </a:r>
            <a:r>
              <a:rPr lang="zh-CN" altLang="en-US" sz="2800" b="1" dirty="0">
                <a:solidFill>
                  <a:srgbClr val="000066"/>
                </a:solidFill>
                <a:latin typeface="华文新魏" panose="02010800040101010101" pitchFamily="2" charset="-122"/>
                <a:ea typeface="华文新魏" panose="02010800040101010101" pitchFamily="2" charset="-122"/>
              </a:rPr>
              <a:t>第一个与中国建</a:t>
            </a:r>
            <a:endParaRPr lang="zh-CN" altLang="en-US" sz="2800" b="1" dirty="0">
              <a:solidFill>
                <a:srgbClr val="000066"/>
              </a:solidFill>
              <a:latin typeface="华文新魏" panose="02010800040101010101" pitchFamily="2" charset="-122"/>
              <a:ea typeface="华文新魏" panose="02010800040101010101" pitchFamily="2" charset="-122"/>
            </a:endParaRPr>
          </a:p>
          <a:p>
            <a:pPr>
              <a:lnSpc>
                <a:spcPct val="80000"/>
              </a:lnSpc>
              <a:spcBef>
                <a:spcPct val="50000"/>
              </a:spcBef>
            </a:pPr>
            <a:r>
              <a:rPr lang="zh-CN" altLang="en-US" sz="2800" b="1" dirty="0">
                <a:solidFill>
                  <a:srgbClr val="000066"/>
                </a:solidFill>
                <a:latin typeface="华文新魏" panose="02010800040101010101" pitchFamily="2" charset="-122"/>
                <a:ea typeface="华文新魏" panose="02010800040101010101" pitchFamily="2" charset="-122"/>
              </a:rPr>
              <a:t>交的</a:t>
            </a:r>
            <a:r>
              <a:rPr lang="zh-CN" altLang="en-US" sz="2800" b="1" dirty="0">
                <a:solidFill>
                  <a:srgbClr val="CC0000"/>
                </a:solidFill>
                <a:latin typeface="华文新魏" panose="02010800040101010101" pitchFamily="2" charset="-122"/>
                <a:ea typeface="华文新魏" panose="02010800040101010101" pitchFamily="2" charset="-122"/>
              </a:rPr>
              <a:t>非</a:t>
            </a:r>
            <a:r>
              <a:rPr lang="zh-CN" altLang="en-US" sz="2800" b="1" dirty="0">
                <a:solidFill>
                  <a:srgbClr val="000066"/>
                </a:solidFill>
                <a:latin typeface="华文新魏" panose="02010800040101010101" pitchFamily="2" charset="-122"/>
                <a:ea typeface="华文新魏" panose="02010800040101010101" pitchFamily="2" charset="-122"/>
              </a:rPr>
              <a:t>社会主义国家</a:t>
            </a:r>
            <a:endParaRPr lang="zh-CN" altLang="en-US" sz="2800" b="1" dirty="0">
              <a:solidFill>
                <a:srgbClr val="000066"/>
              </a:solidFill>
              <a:latin typeface="华文新魏" panose="02010800040101010101" pitchFamily="2" charset="-122"/>
              <a:ea typeface="华文新魏" panose="02010800040101010101" pitchFamily="2" charset="-122"/>
            </a:endParaRPr>
          </a:p>
        </p:txBody>
      </p:sp>
      <p:sp>
        <p:nvSpPr>
          <p:cNvPr id="87045" name="Text Box 5"/>
          <p:cNvSpPr txBox="1"/>
          <p:nvPr/>
        </p:nvSpPr>
        <p:spPr>
          <a:xfrm>
            <a:off x="6821488" y="2852738"/>
            <a:ext cx="3313112" cy="1383665"/>
          </a:xfrm>
          <a:prstGeom prst="rect">
            <a:avLst/>
          </a:prstGeom>
          <a:solidFill>
            <a:srgbClr val="CCFFCC"/>
          </a:solidFill>
          <a:ln w="9525" cap="flat" cmpd="sng">
            <a:solidFill>
              <a:schemeClr val="tx1"/>
            </a:solidFill>
            <a:prstDash val="solid"/>
            <a:miter/>
            <a:headEnd type="none" w="med" len="med"/>
            <a:tailEnd type="none" w="med" len="med"/>
          </a:ln>
        </p:spPr>
        <p:txBody>
          <a:bodyPr>
            <a:spAutoFit/>
          </a:bodyPr>
          <a:p>
            <a:r>
              <a:rPr lang="zh-CN" altLang="en-US" sz="2800" b="1" dirty="0">
                <a:solidFill>
                  <a:srgbClr val="003300"/>
                </a:solidFill>
                <a:latin typeface="华文新魏" panose="02010800040101010101" pitchFamily="2" charset="-122"/>
                <a:ea typeface="华文新魏" panose="02010800040101010101" pitchFamily="2" charset="-122"/>
              </a:rPr>
              <a:t>瑞典（</a:t>
            </a:r>
            <a:r>
              <a:rPr lang="en-US" altLang="zh-CN" sz="2800" b="1" dirty="0">
                <a:solidFill>
                  <a:srgbClr val="003300"/>
                </a:solidFill>
                <a:latin typeface="华文新魏" panose="02010800040101010101" pitchFamily="2" charset="-122"/>
                <a:ea typeface="华文新魏" panose="02010800040101010101" pitchFamily="2" charset="-122"/>
              </a:rPr>
              <a:t>1950.5.9</a:t>
            </a:r>
            <a:r>
              <a:rPr lang="zh-CN" altLang="en-US" sz="2800" b="1" dirty="0">
                <a:solidFill>
                  <a:srgbClr val="003300"/>
                </a:solidFill>
                <a:latin typeface="华文新魏" panose="02010800040101010101" pitchFamily="2" charset="-122"/>
                <a:ea typeface="华文新魏" panose="02010800040101010101" pitchFamily="2" charset="-122"/>
              </a:rPr>
              <a:t>）</a:t>
            </a:r>
            <a:endParaRPr lang="zh-CN" altLang="en-US" sz="2800" b="1" dirty="0">
              <a:solidFill>
                <a:srgbClr val="003300"/>
              </a:solidFill>
              <a:latin typeface="华文新魏" panose="02010800040101010101" pitchFamily="2" charset="-122"/>
              <a:ea typeface="华文新魏" panose="02010800040101010101" pitchFamily="2" charset="-122"/>
            </a:endParaRPr>
          </a:p>
          <a:p>
            <a:r>
              <a:rPr lang="en-US" altLang="zh-CN" sz="2800" b="1" dirty="0">
                <a:solidFill>
                  <a:srgbClr val="003300"/>
                </a:solidFill>
                <a:latin typeface="Arial" panose="020B0604020202020204" pitchFamily="34" charset="0"/>
                <a:ea typeface="华文新魏" panose="02010800040101010101" pitchFamily="2" charset="-122"/>
              </a:rPr>
              <a:t>——</a:t>
            </a:r>
            <a:r>
              <a:rPr lang="zh-CN" altLang="en-US" sz="2800" b="1" dirty="0">
                <a:solidFill>
                  <a:srgbClr val="003300"/>
                </a:solidFill>
                <a:latin typeface="华文新魏" panose="02010800040101010101" pitchFamily="2" charset="-122"/>
                <a:ea typeface="华文新魏" panose="02010800040101010101" pitchFamily="2" charset="-122"/>
              </a:rPr>
              <a:t>第一个与中国建交的</a:t>
            </a:r>
            <a:r>
              <a:rPr lang="zh-CN" altLang="en-US" sz="2800" b="1" dirty="0">
                <a:solidFill>
                  <a:srgbClr val="CC0000"/>
                </a:solidFill>
                <a:latin typeface="华文新魏" panose="02010800040101010101" pitchFamily="2" charset="-122"/>
                <a:ea typeface="华文新魏" panose="02010800040101010101" pitchFamily="2" charset="-122"/>
              </a:rPr>
              <a:t>西方国家</a:t>
            </a:r>
            <a:endParaRPr lang="zh-CN" altLang="en-US" sz="2800" b="1" dirty="0">
              <a:solidFill>
                <a:srgbClr val="CC0000"/>
              </a:solidFill>
              <a:latin typeface="华文新魏" panose="02010800040101010101" pitchFamily="2" charset="-122"/>
              <a:ea typeface="华文新魏" panose="02010800040101010101" pitchFamily="2" charset="-122"/>
            </a:endParaRPr>
          </a:p>
        </p:txBody>
      </p:sp>
      <p:sp>
        <p:nvSpPr>
          <p:cNvPr id="87046" name="Text Box 6"/>
          <p:cNvSpPr txBox="1"/>
          <p:nvPr/>
        </p:nvSpPr>
        <p:spPr>
          <a:xfrm>
            <a:off x="6842125" y="4437063"/>
            <a:ext cx="3673475" cy="1814830"/>
          </a:xfrm>
          <a:prstGeom prst="rect">
            <a:avLst/>
          </a:prstGeom>
          <a:solidFill>
            <a:srgbClr val="CCECFF"/>
          </a:solidFill>
          <a:ln w="9525" cap="flat" cmpd="sng">
            <a:solidFill>
              <a:schemeClr val="tx1"/>
            </a:solidFill>
            <a:prstDash val="solid"/>
            <a:miter/>
            <a:headEnd type="none" w="med" len="med"/>
            <a:tailEnd type="none" w="med" len="med"/>
          </a:ln>
        </p:spPr>
        <p:txBody>
          <a:bodyPr>
            <a:spAutoFit/>
          </a:bodyPr>
          <a:p>
            <a:r>
              <a:rPr lang="zh-CN" altLang="en-US" sz="2800" b="1" dirty="0">
                <a:solidFill>
                  <a:srgbClr val="000066"/>
                </a:solidFill>
                <a:latin typeface="华文新魏" panose="02010800040101010101" pitchFamily="2" charset="-122"/>
                <a:ea typeface="华文新魏" panose="02010800040101010101" pitchFamily="2" charset="-122"/>
              </a:rPr>
              <a:t>英国</a:t>
            </a:r>
            <a:endParaRPr lang="zh-CN" altLang="en-US" sz="2800" b="1" dirty="0">
              <a:solidFill>
                <a:srgbClr val="000066"/>
              </a:solidFill>
              <a:latin typeface="华文新魏" panose="02010800040101010101" pitchFamily="2" charset="-122"/>
              <a:ea typeface="华文新魏" panose="02010800040101010101" pitchFamily="2" charset="-122"/>
            </a:endParaRPr>
          </a:p>
          <a:p>
            <a:r>
              <a:rPr lang="en-US" altLang="zh-CN" sz="2800" b="1" dirty="0">
                <a:solidFill>
                  <a:srgbClr val="000066"/>
                </a:solidFill>
                <a:latin typeface="Arial" panose="020B0604020202020204" pitchFamily="34" charset="0"/>
                <a:ea typeface="华文新魏" panose="02010800040101010101" pitchFamily="2" charset="-122"/>
              </a:rPr>
              <a:t>——</a:t>
            </a:r>
            <a:r>
              <a:rPr lang="zh-CN" altLang="en-US" sz="2800" b="1" dirty="0">
                <a:solidFill>
                  <a:srgbClr val="CC0000"/>
                </a:solidFill>
                <a:latin typeface="华文新魏" panose="02010800040101010101" pitchFamily="2" charset="-122"/>
                <a:ea typeface="华文新魏" panose="02010800040101010101" pitchFamily="2" charset="-122"/>
              </a:rPr>
              <a:t>最早承认</a:t>
            </a:r>
            <a:r>
              <a:rPr lang="zh-CN" altLang="en-US" sz="2800" b="1" dirty="0">
                <a:solidFill>
                  <a:srgbClr val="000066"/>
                </a:solidFill>
                <a:latin typeface="华文新魏" panose="02010800040101010101" pitchFamily="2" charset="-122"/>
                <a:ea typeface="华文新魏" panose="02010800040101010101" pitchFamily="2" charset="-122"/>
              </a:rPr>
              <a:t>中国的西方大国（</a:t>
            </a:r>
            <a:r>
              <a:rPr lang="en-US" altLang="zh-CN" sz="2800" b="1" dirty="0">
                <a:solidFill>
                  <a:srgbClr val="000066"/>
                </a:solidFill>
                <a:latin typeface="华文新魏" panose="02010800040101010101" pitchFamily="2" charset="-122"/>
                <a:ea typeface="华文新魏" panose="02010800040101010101" pitchFamily="2" charset="-122"/>
              </a:rPr>
              <a:t>1950.1.6</a:t>
            </a:r>
            <a:r>
              <a:rPr lang="zh-CN" altLang="en-US" sz="2800" b="1" dirty="0">
                <a:solidFill>
                  <a:srgbClr val="000066"/>
                </a:solidFill>
                <a:latin typeface="华文新魏" panose="02010800040101010101" pitchFamily="2" charset="-122"/>
                <a:ea typeface="华文新魏" panose="02010800040101010101" pitchFamily="2" charset="-122"/>
              </a:rPr>
              <a:t>）</a:t>
            </a:r>
            <a:endParaRPr lang="zh-CN" altLang="en-US" sz="2800" b="1" dirty="0">
              <a:solidFill>
                <a:srgbClr val="000066"/>
              </a:solidFill>
              <a:latin typeface="华文新魏" panose="02010800040101010101" pitchFamily="2" charset="-122"/>
              <a:ea typeface="华文新魏" panose="02010800040101010101" pitchFamily="2" charset="-122"/>
            </a:endParaRPr>
          </a:p>
          <a:p>
            <a:r>
              <a:rPr lang="en-US" altLang="zh-CN" sz="2800" b="1" dirty="0">
                <a:solidFill>
                  <a:srgbClr val="000066"/>
                </a:solidFill>
                <a:latin typeface="华文新魏" panose="02010800040101010101" pitchFamily="2" charset="-122"/>
                <a:ea typeface="华文新魏" panose="02010800040101010101" pitchFamily="2" charset="-122"/>
              </a:rPr>
              <a:t>1954.6</a:t>
            </a:r>
            <a:r>
              <a:rPr lang="zh-CN" altLang="en-US" sz="2800" b="1" dirty="0">
                <a:solidFill>
                  <a:srgbClr val="000066"/>
                </a:solidFill>
                <a:latin typeface="华文新魏" panose="02010800040101010101" pitchFamily="2" charset="-122"/>
                <a:ea typeface="华文新魏" panose="02010800040101010101" pitchFamily="2" charset="-122"/>
              </a:rPr>
              <a:t>，互设代办处</a:t>
            </a:r>
            <a:endParaRPr lang="zh-CN" altLang="en-US" sz="2800" b="1" dirty="0">
              <a:solidFill>
                <a:srgbClr val="000066"/>
              </a:solidFill>
              <a:latin typeface="华文新魏" panose="02010800040101010101" pitchFamily="2" charset="-122"/>
              <a:ea typeface="华文新魏" panose="02010800040101010101" pitchFamily="2" charset="-122"/>
            </a:endParaRPr>
          </a:p>
        </p:txBody>
      </p:sp>
      <p:sp>
        <p:nvSpPr>
          <p:cNvPr id="87047" name="Text Box 7"/>
          <p:cNvSpPr txBox="1"/>
          <p:nvPr/>
        </p:nvSpPr>
        <p:spPr>
          <a:xfrm>
            <a:off x="1709738" y="2060575"/>
            <a:ext cx="736600" cy="2951163"/>
          </a:xfrm>
          <a:prstGeom prst="rect">
            <a:avLst/>
          </a:prstGeom>
          <a:noFill/>
          <a:ln w="9525" cap="flat" cmpd="sng">
            <a:solidFill>
              <a:schemeClr val="tx1"/>
            </a:solidFill>
            <a:prstDash val="solid"/>
            <a:miter/>
            <a:headEnd type="none" w="med" len="med"/>
            <a:tailEnd type="none" w="med" len="med"/>
          </a:ln>
        </p:spPr>
        <p:txBody>
          <a:bodyPr vert="eaVert">
            <a:spAutoFit/>
          </a:bodyPr>
          <a:p>
            <a:pPr>
              <a:spcBef>
                <a:spcPct val="50000"/>
              </a:spcBef>
            </a:pPr>
            <a:r>
              <a:rPr lang="zh-CN" altLang="en-US" sz="3600" b="1" dirty="0">
                <a:solidFill>
                  <a:schemeClr val="accent2"/>
                </a:solidFill>
                <a:latin typeface="Verdana" panose="020B0604030504040204" pitchFamily="34" charset="0"/>
                <a:ea typeface="隶书" panose="02010509060101010101" pitchFamily="49" charset="-122"/>
              </a:rPr>
              <a:t>社会主义国家</a:t>
            </a:r>
            <a:endParaRPr lang="zh-CN" altLang="en-US" sz="3600" b="1" dirty="0">
              <a:solidFill>
                <a:schemeClr val="accent2"/>
              </a:solidFill>
              <a:latin typeface="Verdana" panose="020B0604030504040204" pitchFamily="34" charset="0"/>
              <a:ea typeface="隶书" panose="02010509060101010101" pitchFamily="49" charset="-122"/>
            </a:endParaRPr>
          </a:p>
        </p:txBody>
      </p:sp>
      <p:sp>
        <p:nvSpPr>
          <p:cNvPr id="87048" name="AutoShape 8"/>
          <p:cNvSpPr/>
          <p:nvPr/>
        </p:nvSpPr>
        <p:spPr>
          <a:xfrm>
            <a:off x="2640013" y="1196975"/>
            <a:ext cx="142875" cy="4824413"/>
          </a:xfrm>
          <a:prstGeom prst="leftBrace">
            <a:avLst>
              <a:gd name="adj1" fmla="val 281388"/>
              <a:gd name="adj2" fmla="val 50000"/>
            </a:avLst>
          </a:prstGeom>
          <a:noFill/>
          <a:ln w="9525" cap="flat" cmpd="sng">
            <a:solidFill>
              <a:schemeClr val="tx1"/>
            </a:solidFill>
            <a:prstDash val="solid"/>
            <a:headEnd type="none" w="med" len="med"/>
            <a:tailEnd type="none" w="med" len="med"/>
          </a:ln>
        </p:spPr>
        <p:txBody>
          <a:bodyPr wrap="none" anchor="ctr"/>
          <a:p>
            <a:endParaRPr sz="2400" b="1" dirty="0">
              <a:solidFill>
                <a:srgbClr val="FF0000"/>
              </a:solidFill>
              <a:latin typeface="Times New Roman" panose="02020603050405020304" charset="0"/>
            </a:endParaRP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4" name="文本框 3"/>
          <p:cNvSpPr txBox="1"/>
          <p:nvPr/>
        </p:nvSpPr>
        <p:spPr>
          <a:xfrm>
            <a:off x="783590" y="1167765"/>
            <a:ext cx="10405110" cy="4523105"/>
          </a:xfrm>
          <a:prstGeom prst="rect">
            <a:avLst/>
          </a:prstGeom>
          <a:noFill/>
        </p:spPr>
        <p:txBody>
          <a:bodyPr wrap="square" rtlCol="0" anchor="t">
            <a:spAutoFit/>
          </a:bodyPr>
          <a:p>
            <a:r>
              <a:rPr lang="en-US" altLang="zh-CN" sz="3200" b="1">
                <a:solidFill>
                  <a:srgbClr val="000099"/>
                </a:solidFill>
                <a:latin typeface="楷体" panose="02010609060101010101" charset="-122"/>
                <a:ea typeface="楷体" panose="02010609060101010101" charset="-122"/>
                <a:cs typeface="楷体" panose="02010609060101010101" charset="-122"/>
              </a:rPr>
              <a:t>    </a:t>
            </a:r>
            <a:r>
              <a:rPr lang="zh-CN" altLang="en-US" sz="3200" b="1">
                <a:solidFill>
                  <a:srgbClr val="000099"/>
                </a:solidFill>
                <a:latin typeface="楷体" panose="02010609060101010101" charset="-122"/>
                <a:ea typeface="楷体" panose="02010609060101010101" charset="-122"/>
                <a:cs typeface="楷体" panose="02010609060101010101" charset="-122"/>
              </a:rPr>
              <a:t>代办级应该是指两国还没有正式建交，由代办担任驻该国的最高代表,权限有限。</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    外交关系主要有以下分类：</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①正式的外交关系。以双方互派常驻使节为特征。(大使级） </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②不完全外交关系。指双方长期保持互派代办的关系。（代办级） </a:t>
            </a:r>
            <a:endParaRPr lang="zh-CN" altLang="en-US" sz="3200" b="1">
              <a:solidFill>
                <a:srgbClr val="000099"/>
              </a:solidFill>
              <a:latin typeface="楷体" panose="02010609060101010101" charset="-122"/>
              <a:ea typeface="楷体" panose="02010609060101010101" charset="-122"/>
              <a:cs typeface="楷体" panose="02010609060101010101" charset="-122"/>
            </a:endParaRPr>
          </a:p>
          <a:p>
            <a:r>
              <a:rPr lang="zh-CN" altLang="en-US" sz="3200" b="1">
                <a:solidFill>
                  <a:srgbClr val="000099"/>
                </a:solidFill>
                <a:latin typeface="楷体" panose="02010609060101010101" charset="-122"/>
                <a:ea typeface="楷体" panose="02010609060101010101" charset="-122"/>
                <a:cs typeface="楷体" panose="02010609060101010101" charset="-122"/>
              </a:rPr>
              <a:t>③非正式的外交关系。指双方通过正式外交代表机构以外的渠道保持外交接触。（联络处） </a:t>
            </a:r>
            <a:endParaRPr lang="zh-CN" altLang="en-US" sz="3200" b="1">
              <a:solidFill>
                <a:srgbClr val="000099"/>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 name="文本框 2"/>
          <p:cNvSpPr txBox="1"/>
          <p:nvPr/>
        </p:nvSpPr>
        <p:spPr>
          <a:xfrm>
            <a:off x="360680" y="889000"/>
            <a:ext cx="11221085" cy="5292725"/>
          </a:xfrm>
          <a:prstGeom prst="rect">
            <a:avLst/>
          </a:prstGeom>
          <a:noFill/>
        </p:spPr>
        <p:txBody>
          <a:bodyPr wrap="square" rtlCol="0" anchor="t">
            <a:spAutoFit/>
          </a:bodyPr>
          <a:p>
            <a:r>
              <a:rPr lang="en-US" altLang="zh-CN" sz="2600" b="1">
                <a:solidFill>
                  <a:srgbClr val="000099"/>
                </a:solidFill>
                <a:uFillTx/>
                <a:latin typeface="楷体" panose="02010609060101010101" charset="-122"/>
                <a:ea typeface="楷体" panose="02010609060101010101" charset="-122"/>
                <a:cs typeface="楷体" panose="02010609060101010101" charset="-122"/>
              </a:rPr>
              <a:t>    </a:t>
            </a:r>
            <a:r>
              <a:rPr lang="zh-CN" altLang="en-US" sz="2600" b="1">
                <a:solidFill>
                  <a:srgbClr val="000099"/>
                </a:solidFill>
                <a:uFillTx/>
                <a:latin typeface="楷体" panose="02010609060101010101" charset="-122"/>
                <a:ea typeface="楷体" panose="02010609060101010101" charset="-122"/>
                <a:cs typeface="楷体" panose="02010609060101010101" charset="-122"/>
              </a:rPr>
              <a:t>外交关系有多种形式，根据《维也纳外交关系公约》，国家之间的外交关系可以分为大使级、公使级和代办级三种。 </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a:p>
            <a:r>
              <a:rPr lang="zh-CN" altLang="en-US" sz="2600" b="1">
                <a:solidFill>
                  <a:srgbClr val="000099"/>
                </a:solidFill>
                <a:uFillTx/>
                <a:latin typeface="楷体" panose="02010609060101010101" charset="-122"/>
                <a:ea typeface="楷体" panose="02010609060101010101" charset="-122"/>
                <a:cs typeface="楷体" panose="02010609060101010101" charset="-122"/>
              </a:rPr>
              <a:t>    大使级外交关系最高级别的外交关系。大使，全称为“特命全权大使”，是最高一级的外交使节，享有比其他两个等级（公使、代办）的外交使节更高的礼遇，有权请求驻在国元首接见，与驻地国高级官员谈判。 </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a:p>
            <a:r>
              <a:rPr lang="zh-CN" altLang="en-US" sz="2600" b="1">
                <a:solidFill>
                  <a:srgbClr val="000099"/>
                </a:solidFill>
                <a:uFillTx/>
                <a:latin typeface="楷体" panose="02010609060101010101" charset="-122"/>
                <a:ea typeface="楷体" panose="02010609060101010101" charset="-122"/>
                <a:cs typeface="楷体" panose="02010609060101010101" charset="-122"/>
              </a:rPr>
              <a:t>    公使，全称为“特命全权公使”。公使为外交使节的第二等级，但实质地位、职务以及所享受的外交特权与豁免与大使相同。有些国家在大使馆中设有公使，此类公使与特命全权公使不同，是使馆中仅次于大使一级的外交官司。 </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a:p>
            <a:r>
              <a:rPr lang="zh-CN" altLang="en-US" sz="2600" b="1">
                <a:solidFill>
                  <a:srgbClr val="000099"/>
                </a:solidFill>
                <a:uFillTx/>
                <a:latin typeface="楷体" panose="02010609060101010101" charset="-122"/>
                <a:ea typeface="楷体" panose="02010609060101010101" charset="-122"/>
                <a:cs typeface="楷体" panose="02010609060101010101" charset="-122"/>
              </a:rPr>
              <a:t>    代办级外交关系是使馆馆长因故缺位时，由代办担任驻该国的最高代表。代办的担任者一般是作为首席官馆员的政务参赞。参赞作为外交官的一种，其外交地位仅次于大使、公使。有些国家的参赞还分为公使衔参赞、参赞、或一等参赞、二等参赞。</a:t>
            </a:r>
            <a:endParaRPr lang="zh-CN" altLang="en-US" sz="2600" b="1">
              <a:solidFill>
                <a:srgbClr val="000099"/>
              </a:solidFill>
              <a:uFillTx/>
              <a:latin typeface="楷体" panose="02010609060101010101" charset="-122"/>
              <a:ea typeface="楷体" panose="02010609060101010101" charset="-122"/>
              <a:cs typeface="楷体" panose="02010609060101010101" charset="-122"/>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05" name="矩形 102404"/>
          <p:cNvSpPr/>
          <p:nvPr/>
        </p:nvSpPr>
        <p:spPr>
          <a:xfrm>
            <a:off x="2179955" y="4682490"/>
            <a:ext cx="609600" cy="953135"/>
          </a:xfrm>
          <a:prstGeom prst="rect">
            <a:avLst/>
          </a:prstGeom>
          <a:noFill/>
          <a:ln w="9525" cap="flat" cmpd="sng">
            <a:solidFill>
              <a:srgbClr val="0000FF"/>
            </a:solidFill>
            <a:prstDash val="solid"/>
            <a:miter/>
            <a:headEnd type="none" w="med" len="med"/>
            <a:tailEnd type="none" w="med" len="med"/>
          </a:ln>
        </p:spPr>
        <p:txBody>
          <a:bodyPr>
            <a:spAutoFit/>
          </a:bodyPr>
          <a:p>
            <a:r>
              <a:rPr lang="zh-CN" altLang="en-US" sz="2800" b="1" dirty="0">
                <a:latin typeface="Arial" panose="020B0604020202020204" pitchFamily="34" charset="0"/>
                <a:ea typeface="黑体" panose="02010609060101010101" pitchFamily="2" charset="-122"/>
              </a:rPr>
              <a:t>意</a:t>
            </a:r>
            <a:endParaRPr lang="zh-CN" altLang="en-US" sz="2800" b="1" dirty="0">
              <a:latin typeface="Arial" panose="020B0604020202020204" pitchFamily="34" charset="0"/>
              <a:ea typeface="黑体" panose="02010609060101010101" pitchFamily="2" charset="-122"/>
            </a:endParaRPr>
          </a:p>
          <a:p>
            <a:r>
              <a:rPr lang="zh-CN" altLang="en-US" sz="2800" b="1" dirty="0">
                <a:latin typeface="Arial" panose="020B0604020202020204" pitchFamily="34" charset="0"/>
                <a:ea typeface="黑体" panose="02010609060101010101" pitchFamily="2" charset="-122"/>
              </a:rPr>
              <a:t>义</a:t>
            </a:r>
            <a:endParaRPr lang="zh-CN" altLang="en-US" sz="2800" b="1" dirty="0">
              <a:latin typeface="Arial" panose="020B0604020202020204" pitchFamily="34" charset="0"/>
              <a:ea typeface="黑体" panose="02010609060101010101" pitchFamily="2" charset="-122"/>
            </a:endParaRPr>
          </a:p>
        </p:txBody>
      </p:sp>
      <p:sp>
        <p:nvSpPr>
          <p:cNvPr id="102408" name="矩形 102407"/>
          <p:cNvSpPr/>
          <p:nvPr/>
        </p:nvSpPr>
        <p:spPr>
          <a:xfrm>
            <a:off x="3048000" y="1143000"/>
            <a:ext cx="7132320" cy="1076325"/>
          </a:xfrm>
          <a:prstGeom prst="rect">
            <a:avLst/>
          </a:prstGeom>
          <a:noFill/>
          <a:ln w="9525">
            <a:noFill/>
          </a:ln>
        </p:spPr>
        <p:txBody>
          <a:bodyPr wrap="square">
            <a:spAutoFit/>
          </a:bodyPr>
          <a:p>
            <a:r>
              <a:rPr lang="zh-CN" altLang="en-US" sz="3200" b="1" dirty="0">
                <a:latin typeface="楷体_GB2312" pitchFamily="49" charset="-122"/>
                <a:ea typeface="楷体_GB2312" pitchFamily="49" charset="-122"/>
              </a:rPr>
              <a:t>发展同邻国及新兴民族独立国家的友好关系</a:t>
            </a:r>
            <a:endParaRPr lang="zh-CN" altLang="en-US" sz="3200" b="1" dirty="0">
              <a:latin typeface="楷体_GB2312" pitchFamily="49" charset="-122"/>
              <a:ea typeface="楷体_GB2312" pitchFamily="49" charset="-122"/>
            </a:endParaRPr>
          </a:p>
        </p:txBody>
      </p:sp>
      <p:sp>
        <p:nvSpPr>
          <p:cNvPr id="102409" name="矩形 102408"/>
          <p:cNvSpPr/>
          <p:nvPr/>
        </p:nvSpPr>
        <p:spPr>
          <a:xfrm>
            <a:off x="2133600" y="1143000"/>
            <a:ext cx="609600" cy="1014730"/>
          </a:xfrm>
          <a:prstGeom prst="rect">
            <a:avLst/>
          </a:prstGeom>
          <a:noFill/>
          <a:ln w="9525" cap="flat" cmpd="sng">
            <a:solidFill>
              <a:srgbClr val="0000FF"/>
            </a:solidFill>
            <a:prstDash val="solid"/>
            <a:miter/>
            <a:headEnd type="none" w="med" len="med"/>
            <a:tailEnd type="none" w="med" len="med"/>
          </a:ln>
        </p:spPr>
        <p:txBody>
          <a:bodyPr>
            <a:spAutoFit/>
          </a:bodyPr>
          <a:p>
            <a:r>
              <a:rPr lang="zh-CN" altLang="en-US" sz="2800" b="1" dirty="0">
                <a:solidFill>
                  <a:srgbClr val="0000CC"/>
                </a:solidFill>
                <a:latin typeface="Arial" panose="020B0604020202020204" pitchFamily="34" charset="0"/>
                <a:ea typeface="黑体" panose="02010609060101010101" pitchFamily="2" charset="-122"/>
              </a:rPr>
              <a:t>目的</a:t>
            </a:r>
            <a:r>
              <a:rPr lang="zh-CN" altLang="en-US" sz="3200" b="1" dirty="0">
                <a:solidFill>
                  <a:srgbClr val="0033CC"/>
                </a:solidFill>
                <a:latin typeface="Arial" panose="020B0604020202020204" pitchFamily="34" charset="0"/>
                <a:ea typeface="黑体" panose="02010609060101010101" pitchFamily="2" charset="-122"/>
              </a:rPr>
              <a:t>　</a:t>
            </a:r>
            <a:endParaRPr lang="zh-CN" altLang="en-US" sz="3200" b="1" dirty="0">
              <a:solidFill>
                <a:srgbClr val="0033CC"/>
              </a:solidFill>
              <a:latin typeface="Arial" panose="020B0604020202020204" pitchFamily="34" charset="0"/>
              <a:ea typeface="黑体" panose="02010609060101010101" pitchFamily="2" charset="-122"/>
            </a:endParaRPr>
          </a:p>
        </p:txBody>
      </p:sp>
      <p:sp>
        <p:nvSpPr>
          <p:cNvPr id="102410" name="矩形 102409"/>
          <p:cNvSpPr/>
          <p:nvPr/>
        </p:nvSpPr>
        <p:spPr>
          <a:xfrm>
            <a:off x="2133600" y="2708275"/>
            <a:ext cx="655638" cy="1014730"/>
          </a:xfrm>
          <a:prstGeom prst="rect">
            <a:avLst/>
          </a:prstGeom>
          <a:noFill/>
          <a:ln w="9525" cap="flat" cmpd="sng">
            <a:solidFill>
              <a:srgbClr val="0000FF"/>
            </a:solidFill>
            <a:prstDash val="solid"/>
            <a:miter/>
            <a:headEnd type="none" w="med" len="med"/>
            <a:tailEnd type="none" w="med" len="med"/>
          </a:ln>
        </p:spPr>
        <p:txBody>
          <a:bodyPr>
            <a:spAutoFit/>
          </a:bodyPr>
          <a:p>
            <a:r>
              <a:rPr lang="zh-CN" altLang="en-US" sz="2800" b="1" dirty="0">
                <a:solidFill>
                  <a:srgbClr val="0000CC"/>
                </a:solidFill>
                <a:latin typeface="Arial" panose="020B0604020202020204" pitchFamily="34" charset="0"/>
                <a:ea typeface="黑体" panose="02010609060101010101" pitchFamily="2" charset="-122"/>
              </a:rPr>
              <a:t>过程</a:t>
            </a:r>
            <a:r>
              <a:rPr lang="zh-CN" altLang="en-US" sz="3200" b="1" dirty="0">
                <a:solidFill>
                  <a:srgbClr val="0033CC"/>
                </a:solidFill>
                <a:latin typeface="Arial" panose="020B0604020202020204" pitchFamily="34" charset="0"/>
                <a:ea typeface="黑体" panose="02010609060101010101" pitchFamily="2" charset="-122"/>
              </a:rPr>
              <a:t>　</a:t>
            </a:r>
            <a:endParaRPr lang="zh-CN" altLang="en-US" sz="3200" b="1" dirty="0">
              <a:solidFill>
                <a:srgbClr val="0033CC"/>
              </a:solidFill>
              <a:latin typeface="Arial" panose="020B0604020202020204" pitchFamily="34" charset="0"/>
              <a:ea typeface="黑体" panose="02010609060101010101" pitchFamily="2" charset="-122"/>
            </a:endParaRPr>
          </a:p>
        </p:txBody>
      </p:sp>
      <p:sp>
        <p:nvSpPr>
          <p:cNvPr id="102411" name="矩形 102410"/>
          <p:cNvSpPr/>
          <p:nvPr/>
        </p:nvSpPr>
        <p:spPr>
          <a:xfrm>
            <a:off x="3048000" y="2432050"/>
            <a:ext cx="7513320" cy="2061210"/>
          </a:xfrm>
          <a:prstGeom prst="rect">
            <a:avLst/>
          </a:prstGeom>
          <a:noFill/>
          <a:ln w="9525">
            <a:noFill/>
          </a:ln>
        </p:spPr>
        <p:txBody>
          <a:bodyPr wrap="square">
            <a:spAutoFit/>
          </a:bodyPr>
          <a:p>
            <a:r>
              <a:rPr lang="zh-CN" altLang="zh-CN" sz="3200" b="1" dirty="0">
                <a:latin typeface="楷体_GB2312" pitchFamily="49" charset="-122"/>
                <a:ea typeface="楷体_GB2312" pitchFamily="49" charset="-122"/>
              </a:rPr>
              <a:t>1953</a:t>
            </a:r>
            <a:r>
              <a:rPr lang="zh-CN" altLang="en-US" sz="3200" b="1" dirty="0">
                <a:latin typeface="楷体_GB2312" pitchFamily="49" charset="-122"/>
                <a:ea typeface="楷体_GB2312" pitchFamily="49" charset="-122"/>
              </a:rPr>
              <a:t>年会见印度代表团时首次</a:t>
            </a:r>
            <a:r>
              <a:rPr lang="zh-CN" altLang="zh-CN" sz="3200" b="1" dirty="0">
                <a:latin typeface="楷体_GB2312" pitchFamily="49" charset="-122"/>
                <a:ea typeface="楷体_GB2312" pitchFamily="49" charset="-122"/>
              </a:rPr>
              <a:t>提出</a:t>
            </a:r>
            <a:endParaRPr lang="zh-CN" altLang="en-US" sz="3200" b="1" dirty="0">
              <a:latin typeface="楷体_GB2312" pitchFamily="49" charset="-122"/>
              <a:ea typeface="楷体_GB2312" pitchFamily="49" charset="-122"/>
            </a:endParaRPr>
          </a:p>
          <a:p>
            <a:r>
              <a:rPr lang="en-US" altLang="zh-CN" sz="3200" b="1" dirty="0">
                <a:solidFill>
                  <a:schemeClr val="accent2"/>
                </a:solidFill>
                <a:latin typeface="楷体_GB2312" pitchFamily="49" charset="-122"/>
                <a:ea typeface="楷体_GB2312" pitchFamily="49" charset="-122"/>
              </a:rPr>
              <a:t>→</a:t>
            </a:r>
            <a:r>
              <a:rPr lang="zh-CN" altLang="zh-CN" sz="3200" b="1" dirty="0">
                <a:latin typeface="楷体_GB2312" pitchFamily="49" charset="-122"/>
                <a:ea typeface="楷体_GB2312" pitchFamily="49" charset="-122"/>
              </a:rPr>
              <a:t>1954年</a:t>
            </a:r>
            <a:r>
              <a:rPr lang="zh-CN" altLang="en-US" sz="3200" b="1" dirty="0">
                <a:latin typeface="楷体_GB2312" pitchFamily="49" charset="-122"/>
                <a:ea typeface="楷体_GB2312" pitchFamily="49" charset="-122"/>
              </a:rPr>
              <a:t>在中印、中缅联合声明中确认并倡导作为知道国际关系的基本准则</a:t>
            </a:r>
            <a:r>
              <a:rPr lang="en-US" altLang="zh-CN" sz="3200" b="1" dirty="0">
                <a:solidFill>
                  <a:srgbClr val="FF0000"/>
                </a:solidFill>
                <a:latin typeface="楷体_GB2312" pitchFamily="49" charset="-122"/>
                <a:ea typeface="楷体_GB2312" pitchFamily="49" charset="-122"/>
              </a:rPr>
              <a:t>(1954.6.28-</a:t>
            </a:r>
            <a:r>
              <a:rPr lang="zh-CN" altLang="zh-CN" sz="3200" b="1" dirty="0">
                <a:solidFill>
                  <a:srgbClr val="FF0000"/>
                </a:solidFill>
                <a:latin typeface="楷体_GB2312" pitchFamily="49" charset="-122"/>
                <a:ea typeface="楷体_GB2312" pitchFamily="49" charset="-122"/>
              </a:rPr>
              <a:t>中印联合声明：纪念日</a:t>
            </a:r>
            <a:r>
              <a:rPr lang="en-US" altLang="zh-CN" sz="3200" b="1" dirty="0">
                <a:solidFill>
                  <a:srgbClr val="FF0000"/>
                </a:solidFill>
                <a:latin typeface="楷体_GB2312" pitchFamily="49" charset="-122"/>
                <a:ea typeface="楷体_GB2312" pitchFamily="49" charset="-122"/>
              </a:rPr>
              <a:t>)</a:t>
            </a:r>
            <a:endParaRPr lang="en-US" altLang="zh-CN" sz="3200" b="1" dirty="0">
              <a:solidFill>
                <a:srgbClr val="FF0000"/>
              </a:solidFill>
              <a:latin typeface="楷体_GB2312" pitchFamily="49" charset="-122"/>
              <a:ea typeface="楷体_GB2312" pitchFamily="49" charset="-122"/>
            </a:endParaRPr>
          </a:p>
        </p:txBody>
      </p:sp>
      <p:sp>
        <p:nvSpPr>
          <p:cNvPr id="102415" name="矩形 102414"/>
          <p:cNvSpPr/>
          <p:nvPr/>
        </p:nvSpPr>
        <p:spPr>
          <a:xfrm>
            <a:off x="3048000" y="128588"/>
            <a:ext cx="4999355" cy="583565"/>
          </a:xfrm>
          <a:prstGeom prst="rect">
            <a:avLst/>
          </a:prstGeom>
          <a:noFill/>
          <a:ln w="9525">
            <a:noFill/>
          </a:ln>
        </p:spPr>
        <p:txBody>
          <a:bodyPr wrap="none" anchor="t">
            <a:spAutoFit/>
          </a:bodyPr>
          <a:p>
            <a:r>
              <a:rPr lang="en-US" altLang="zh-CN" sz="3200" b="1" dirty="0">
                <a:solidFill>
                  <a:srgbClr val="FF0000"/>
                </a:solidFill>
                <a:latin typeface="Arial" panose="020B0604020202020204" pitchFamily="34" charset="0"/>
                <a:ea typeface="华文中宋" panose="02010600040101010101" pitchFamily="2" charset="-122"/>
              </a:rPr>
              <a:t>2.</a:t>
            </a:r>
            <a:r>
              <a:rPr lang="zh-CN" altLang="en-US" sz="3200" b="1" dirty="0">
                <a:solidFill>
                  <a:srgbClr val="FF0000"/>
                </a:solidFill>
                <a:latin typeface="Arial" panose="020B0604020202020204" pitchFamily="34" charset="0"/>
                <a:ea typeface="华文中宋" panose="02010600040101010101" pitchFamily="2" charset="-122"/>
              </a:rPr>
              <a:t>和平共处五项原则的提出</a:t>
            </a:r>
            <a:endParaRPr lang="zh-CN" altLang="en-US" sz="3200" b="1" dirty="0">
              <a:solidFill>
                <a:srgbClr val="FF0000"/>
              </a:solidFill>
              <a:latin typeface="Arial" panose="020B0604020202020204" pitchFamily="34" charset="0"/>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409"/>
                                        </p:tgtEl>
                                        <p:attrNameLst>
                                          <p:attrName>style.visibility</p:attrName>
                                        </p:attrNameLst>
                                      </p:cBhvr>
                                      <p:to>
                                        <p:strVal val="visible"/>
                                      </p:to>
                                    </p:set>
                                    <p:animEffect transition="in" filter="wipe(left)">
                                      <p:cBhvr>
                                        <p:cTn id="7" dur="500"/>
                                        <p:tgtEl>
                                          <p:spTgt spid="10240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08"/>
                                        </p:tgtEl>
                                        <p:attrNameLst>
                                          <p:attrName>style.visibility</p:attrName>
                                        </p:attrNameLst>
                                      </p:cBhvr>
                                      <p:to>
                                        <p:strVal val="visible"/>
                                      </p:to>
                                    </p:set>
                                    <p:animEffect transition="in" filter="blinds(horizontal)">
                                      <p:cBhvr>
                                        <p:cTn id="12" dur="500"/>
                                        <p:tgtEl>
                                          <p:spTgt spid="10240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2410"/>
                                        </p:tgtEl>
                                        <p:attrNameLst>
                                          <p:attrName>style.visibility</p:attrName>
                                        </p:attrNameLst>
                                      </p:cBhvr>
                                      <p:to>
                                        <p:strVal val="visible"/>
                                      </p:to>
                                    </p:set>
                                    <p:animEffect transition="in" filter="wipe(left)">
                                      <p:cBhvr>
                                        <p:cTn id="17" dur="500"/>
                                        <p:tgtEl>
                                          <p:spTgt spid="1024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2411"/>
                                        </p:tgtEl>
                                        <p:attrNameLst>
                                          <p:attrName>style.visibility</p:attrName>
                                        </p:attrNameLst>
                                      </p:cBhvr>
                                      <p:to>
                                        <p:strVal val="visible"/>
                                      </p:to>
                                    </p:set>
                                    <p:animEffect transition="in" filter="wipe(left)">
                                      <p:cBhvr>
                                        <p:cTn id="22" dur="500"/>
                                        <p:tgtEl>
                                          <p:spTgt spid="1024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2405"/>
                                        </p:tgtEl>
                                        <p:attrNameLst>
                                          <p:attrName>style.visibility</p:attrName>
                                        </p:attrNameLst>
                                      </p:cBhvr>
                                      <p:to>
                                        <p:strVal val="visible"/>
                                      </p:to>
                                    </p:set>
                                    <p:animEffect transition="in" filter="wipe(left)">
                                      <p:cBhvr>
                                        <p:cTn id="27" dur="500"/>
                                        <p:tgtEl>
                                          <p:spTgt spid="102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5" grpId="0" bldLvl="0" animBg="1"/>
      <p:bldP spid="102408" grpId="0"/>
      <p:bldP spid="102409" grpId="0" bldLvl="0" animBg="1"/>
      <p:bldP spid="102410" grpId="0" bldLvl="0" animBg="1"/>
      <p:bldP spid="1024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7459" name="图片 147458" descr="a10_01b">
            <a:hlinkClick r:id="" action="ppaction://noaction"/>
          </p:cNvPr>
          <p:cNvPicPr>
            <a:picLocks noChangeAspect="1"/>
          </p:cNvPicPr>
          <p:nvPr/>
        </p:nvPicPr>
        <p:blipFill>
          <a:blip r:embed="rId1"/>
          <a:stretch>
            <a:fillRect/>
          </a:stretch>
        </p:blipFill>
        <p:spPr>
          <a:xfrm>
            <a:off x="5943600" y="528638"/>
            <a:ext cx="4724400" cy="3341687"/>
          </a:xfrm>
          <a:prstGeom prst="rect">
            <a:avLst/>
          </a:prstGeom>
          <a:noFill/>
          <a:ln w="9525" cap="flat" cmpd="sng">
            <a:noFill/>
            <a:prstDash val="solid"/>
            <a:miter/>
            <a:headEnd type="none" w="med" len="med"/>
            <a:tailEnd type="none" w="med" len="med"/>
          </a:ln>
        </p:spPr>
      </p:pic>
      <p:sp>
        <p:nvSpPr>
          <p:cNvPr id="147460" name="文本框 147459">
            <a:hlinkClick r:id="" action="ppaction://noaction"/>
          </p:cNvPr>
          <p:cNvSpPr txBox="1"/>
          <p:nvPr/>
        </p:nvSpPr>
        <p:spPr>
          <a:xfrm>
            <a:off x="5943600" y="4186238"/>
            <a:ext cx="4724400" cy="2676525"/>
          </a:xfrm>
          <a:prstGeom prst="rect">
            <a:avLst/>
          </a:prstGeom>
          <a:noFill/>
          <a:ln w="9525" cap="flat" cmpd="sng">
            <a:solidFill>
              <a:srgbClr val="CC0000"/>
            </a:solidFill>
            <a:prstDash val="solid"/>
            <a:miter/>
            <a:headEnd type="none" w="med" len="med"/>
            <a:tailEnd type="none" w="med" len="med"/>
          </a:ln>
        </p:spPr>
        <p:txBody>
          <a:bodyPr>
            <a:spAutoFit/>
          </a:bodyPr>
          <a:p>
            <a:pPr>
              <a:spcBef>
                <a:spcPct val="50000"/>
              </a:spcBef>
            </a:pPr>
            <a:r>
              <a:rPr lang="en-US" altLang="zh-CN" sz="2800" b="1" dirty="0">
                <a:solidFill>
                  <a:srgbClr val="FF3300"/>
                </a:solidFill>
                <a:latin typeface="黑体" panose="02010609060101010101" pitchFamily="2" charset="-122"/>
                <a:ea typeface="黑体" panose="02010609060101010101" pitchFamily="2" charset="-122"/>
              </a:rPr>
              <a:t>1954</a:t>
            </a:r>
            <a:r>
              <a:rPr lang="zh-CN" altLang="en-US" sz="2800" b="1" dirty="0">
                <a:solidFill>
                  <a:srgbClr val="FF3300"/>
                </a:solidFill>
                <a:latin typeface="黑体" panose="02010609060101010101" pitchFamily="2" charset="-122"/>
                <a:ea typeface="黑体" panose="02010609060101010101" pitchFamily="2" charset="-122"/>
              </a:rPr>
              <a:t>年</a:t>
            </a:r>
            <a:r>
              <a:rPr lang="en-US" altLang="zh-CN" sz="2800" b="1" dirty="0">
                <a:solidFill>
                  <a:srgbClr val="FF3300"/>
                </a:solidFill>
                <a:latin typeface="黑体" panose="02010609060101010101" pitchFamily="2" charset="-122"/>
                <a:ea typeface="黑体" panose="02010609060101010101" pitchFamily="2" charset="-122"/>
              </a:rPr>
              <a:t>6</a:t>
            </a:r>
            <a:r>
              <a:rPr lang="zh-CN" altLang="en-US" sz="2800" b="1" dirty="0">
                <a:solidFill>
                  <a:srgbClr val="FF3300"/>
                </a:solidFill>
                <a:latin typeface="黑体" panose="02010609060101010101" pitchFamily="2" charset="-122"/>
                <a:ea typeface="黑体" panose="02010609060101010101" pitchFamily="2" charset="-122"/>
              </a:rPr>
              <a:t>月，周恩来总理访问印度和缅甸期间，同印、缅两国总理</a:t>
            </a:r>
            <a:r>
              <a:rPr lang="zh-CN" altLang="en-US" sz="2800" b="1" dirty="0">
                <a:solidFill>
                  <a:schemeClr val="tx2"/>
                </a:solidFill>
                <a:latin typeface="黑体" panose="02010609060101010101" pitchFamily="2" charset="-122"/>
                <a:ea typeface="黑体" panose="02010609060101010101" pitchFamily="2" charset="-122"/>
              </a:rPr>
              <a:t>共同倡导将和平共处五项原则</a:t>
            </a:r>
            <a:r>
              <a:rPr lang="zh-CN" altLang="en-US" sz="2800" b="1" dirty="0">
                <a:solidFill>
                  <a:srgbClr val="FF3300"/>
                </a:solidFill>
                <a:latin typeface="黑体" panose="02010609060101010101" pitchFamily="2" charset="-122"/>
                <a:ea typeface="黑体" panose="02010609060101010101" pitchFamily="2" charset="-122"/>
              </a:rPr>
              <a:t>作为处理国际关系的准则。图为周总理访印时受到尼赫鲁总理的欢迎</a:t>
            </a:r>
            <a:endParaRPr lang="zh-CN" altLang="en-US" sz="2800" b="1" dirty="0">
              <a:solidFill>
                <a:srgbClr val="FF3300"/>
              </a:solidFill>
              <a:latin typeface="黑体" panose="02010609060101010101" pitchFamily="2" charset="-122"/>
              <a:ea typeface="黑体" panose="02010609060101010101" pitchFamily="2" charset="-122"/>
            </a:endParaRPr>
          </a:p>
        </p:txBody>
      </p:sp>
      <p:grpSp>
        <p:nvGrpSpPr>
          <p:cNvPr id="147461" name="组合 147460"/>
          <p:cNvGrpSpPr/>
          <p:nvPr/>
        </p:nvGrpSpPr>
        <p:grpSpPr>
          <a:xfrm>
            <a:off x="1504950" y="528638"/>
            <a:ext cx="4343400" cy="6112205"/>
            <a:chOff x="3024" y="240"/>
            <a:chExt cx="2736" cy="3739"/>
          </a:xfrm>
        </p:grpSpPr>
        <p:pic>
          <p:nvPicPr>
            <p:cNvPr id="147462" name="图片 147461" descr="a10_02b">
              <a:hlinkClick r:id="" action="ppaction://noaction"/>
            </p:cNvPr>
            <p:cNvPicPr>
              <a:picLocks noChangeAspect="1"/>
            </p:cNvPicPr>
            <p:nvPr/>
          </p:nvPicPr>
          <p:blipFill>
            <a:blip r:embed="rId2"/>
            <a:stretch>
              <a:fillRect/>
            </a:stretch>
          </p:blipFill>
          <p:spPr>
            <a:xfrm>
              <a:off x="3024" y="240"/>
              <a:ext cx="2736" cy="2112"/>
            </a:xfrm>
            <a:prstGeom prst="rect">
              <a:avLst/>
            </a:prstGeom>
            <a:noFill/>
            <a:ln w="9525" cap="flat" cmpd="sng">
              <a:noFill/>
              <a:prstDash val="solid"/>
              <a:miter/>
              <a:headEnd type="none" w="med" len="med"/>
              <a:tailEnd type="none" w="med" len="med"/>
            </a:ln>
          </p:spPr>
        </p:pic>
        <p:sp>
          <p:nvSpPr>
            <p:cNvPr id="147463" name="文本框 147462">
              <a:hlinkClick r:id="" action="ppaction://noaction"/>
            </p:cNvPr>
            <p:cNvSpPr txBox="1"/>
            <p:nvPr/>
          </p:nvSpPr>
          <p:spPr>
            <a:xfrm>
              <a:off x="3024" y="2342"/>
              <a:ext cx="2736" cy="1637"/>
            </a:xfrm>
            <a:prstGeom prst="rect">
              <a:avLst/>
            </a:prstGeom>
            <a:noFill/>
            <a:ln w="9525" cap="flat" cmpd="sng">
              <a:noFill/>
              <a:prstDash val="solid"/>
              <a:miter/>
              <a:headEnd type="none" w="med" len="med"/>
              <a:tailEnd type="none" w="med" len="med"/>
            </a:ln>
          </p:spPr>
          <p:txBody>
            <a:bodyPr>
              <a:spAutoFit/>
            </a:bodyPr>
            <a:p>
              <a:pPr>
                <a:spcBef>
                  <a:spcPct val="50000"/>
                </a:spcBef>
              </a:pPr>
              <a:r>
                <a:rPr lang="en-US" altLang="zh-CN" sz="2800" b="1" dirty="0">
                  <a:solidFill>
                    <a:srgbClr val="FF3300"/>
                  </a:solidFill>
                  <a:latin typeface="黑体" panose="02010609060101010101" pitchFamily="2" charset="-122"/>
                  <a:ea typeface="黑体" panose="02010609060101010101" pitchFamily="2" charset="-122"/>
                </a:rPr>
                <a:t>1953</a:t>
              </a:r>
              <a:r>
                <a:rPr lang="zh-CN" altLang="en-US" sz="2800" b="1" dirty="0">
                  <a:solidFill>
                    <a:srgbClr val="FF3300"/>
                  </a:solidFill>
                  <a:latin typeface="黑体" panose="02010609060101010101" pitchFamily="2" charset="-122"/>
                  <a:ea typeface="黑体" panose="02010609060101010101" pitchFamily="2" charset="-122"/>
                </a:rPr>
                <a:t>年</a:t>
              </a:r>
              <a:r>
                <a:rPr lang="en-US" altLang="zh-CN" sz="2800" b="1" dirty="0">
                  <a:solidFill>
                    <a:srgbClr val="FF3300"/>
                  </a:solidFill>
                  <a:latin typeface="黑体" panose="02010609060101010101" pitchFamily="2" charset="-122"/>
                  <a:ea typeface="黑体" panose="02010609060101010101" pitchFamily="2" charset="-122"/>
                </a:rPr>
                <a:t>12</a:t>
              </a:r>
              <a:r>
                <a:rPr lang="zh-CN" altLang="en-US" sz="2800" b="1" dirty="0">
                  <a:solidFill>
                    <a:srgbClr val="FF3300"/>
                  </a:solidFill>
                  <a:latin typeface="黑体" panose="02010609060101010101" pitchFamily="2" charset="-122"/>
                  <a:ea typeface="黑体" panose="02010609060101010101" pitchFamily="2" charset="-122"/>
                </a:rPr>
                <a:t>月，中国和印度开始就中印关于中国西藏与印度之间的通商和交通协定进行谈判。</a:t>
              </a:r>
              <a:r>
                <a:rPr lang="zh-CN" altLang="en-US" sz="2800" b="1" dirty="0">
                  <a:solidFill>
                    <a:schemeClr val="tx2"/>
                  </a:solidFill>
                  <a:latin typeface="黑体" panose="02010609060101010101" pitchFamily="2" charset="-122"/>
                  <a:ea typeface="黑体" panose="02010609060101010101" pitchFamily="2" charset="-122"/>
                </a:rPr>
                <a:t>周恩来总理</a:t>
              </a:r>
              <a:r>
                <a:rPr lang="zh-CN" altLang="en-US" sz="2800" b="1" dirty="0">
                  <a:solidFill>
                    <a:srgbClr val="7030A0"/>
                  </a:solidFill>
                  <a:latin typeface="黑体" panose="02010609060101010101" pitchFamily="2" charset="-122"/>
                  <a:ea typeface="黑体" panose="02010609060101010101" pitchFamily="2" charset="-122"/>
                </a:rPr>
                <a:t>首次提出</a:t>
              </a:r>
              <a:r>
                <a:rPr lang="zh-CN" altLang="en-US" sz="2800" b="1" dirty="0">
                  <a:solidFill>
                    <a:schemeClr val="tx2"/>
                  </a:solidFill>
                  <a:latin typeface="黑体" panose="02010609060101010101" pitchFamily="2" charset="-122"/>
                  <a:ea typeface="黑体" panose="02010609060101010101" pitchFamily="2" charset="-122"/>
                </a:rPr>
                <a:t>了和平共处五项原则</a:t>
              </a:r>
              <a:r>
                <a:rPr lang="zh-CN" altLang="en-US" sz="2800" b="1" dirty="0">
                  <a:solidFill>
                    <a:srgbClr val="FF3300"/>
                  </a:solidFill>
                  <a:latin typeface="黑体" panose="02010609060101010101" pitchFamily="2" charset="-122"/>
                  <a:ea typeface="黑体" panose="02010609060101010101" pitchFamily="2" charset="-122"/>
                </a:rPr>
                <a:t>。</a:t>
              </a:r>
              <a:endParaRPr lang="zh-CN" altLang="en-US" sz="2800" b="1" dirty="0">
                <a:solidFill>
                  <a:srgbClr val="FF3300"/>
                </a:solidFill>
                <a:latin typeface="黑体" panose="02010609060101010101" pitchFamily="2" charset="-122"/>
                <a:ea typeface="黑体" panose="02010609060101010101" pitchFamily="2" charset="-122"/>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1" name="矩形 104450"/>
          <p:cNvSpPr/>
          <p:nvPr/>
        </p:nvSpPr>
        <p:spPr>
          <a:xfrm>
            <a:off x="2057400" y="4838700"/>
            <a:ext cx="8458200" cy="1568450"/>
          </a:xfrm>
          <a:prstGeom prst="rect">
            <a:avLst/>
          </a:prstGeom>
          <a:noFill/>
          <a:ln w="9525">
            <a:noFill/>
          </a:ln>
        </p:spPr>
        <p:txBody>
          <a:bodyPr>
            <a:spAutoFit/>
          </a:bodyPr>
          <a:p>
            <a:r>
              <a:rPr lang="en-US" altLang="zh-CN" sz="3200" b="1" dirty="0">
                <a:solidFill>
                  <a:srgbClr val="00FF00"/>
                </a:solidFill>
                <a:latin typeface="Tahoma" panose="020B0604030504040204" pitchFamily="34" charset="0"/>
              </a:rPr>
              <a:t> </a:t>
            </a:r>
            <a:r>
              <a:rPr lang="en-US" altLang="zh-CN" sz="3200" b="1" dirty="0">
                <a:solidFill>
                  <a:schemeClr val="tx1"/>
                </a:solidFill>
                <a:latin typeface="Tahoma" panose="020B0604030504040204" pitchFamily="34" charset="0"/>
              </a:rPr>
              <a:t>     1.</a:t>
            </a:r>
            <a:r>
              <a:rPr lang="zh-CN" altLang="en-US" sz="3200" b="1" dirty="0">
                <a:solidFill>
                  <a:schemeClr val="tx1"/>
                </a:solidFill>
                <a:latin typeface="Tahoma" panose="020B0604030504040204" pitchFamily="34" charset="0"/>
                <a:ea typeface="黑体" panose="02010609060101010101" pitchFamily="2" charset="-122"/>
              </a:rPr>
              <a:t>对中国：</a:t>
            </a:r>
            <a:r>
              <a:rPr lang="zh-CN" altLang="en-US" sz="3200" b="1" u="sng" dirty="0">
                <a:solidFill>
                  <a:schemeClr val="tx1"/>
                </a:solidFill>
                <a:latin typeface="Tahoma" panose="020B0604030504040204" pitchFamily="34" charset="0"/>
                <a:ea typeface="黑体" panose="02010609060101010101" pitchFamily="2" charset="-122"/>
              </a:rPr>
              <a:t>标志新中国外交的成熟。</a:t>
            </a:r>
            <a:r>
              <a:rPr lang="zh-CN" altLang="en-US" sz="3200" b="1" dirty="0">
                <a:solidFill>
                  <a:schemeClr val="tx1"/>
                </a:solidFill>
                <a:latin typeface="Tahoma" panose="020B0604030504040204" pitchFamily="34" charset="0"/>
                <a:ea typeface="黑体" panose="02010609060101010101" pitchFamily="2" charset="-122"/>
              </a:rPr>
              <a:t>成为我国处理国际关系的一项基本原则。为开创中国外交新局面奠定基础</a:t>
            </a:r>
            <a:endParaRPr lang="zh-CN" altLang="en-US" sz="3200" b="1" dirty="0">
              <a:solidFill>
                <a:schemeClr val="tx1"/>
              </a:solidFill>
              <a:latin typeface="Tahoma" panose="020B0604030504040204" pitchFamily="34" charset="0"/>
              <a:ea typeface="黑体" panose="02010609060101010101" pitchFamily="2" charset="-122"/>
            </a:endParaRPr>
          </a:p>
        </p:txBody>
      </p:sp>
      <p:sp>
        <p:nvSpPr>
          <p:cNvPr id="104453" name="文本占位符 104452"/>
          <p:cNvSpPr>
            <a:spLocks noGrp="1"/>
          </p:cNvSpPr>
          <p:nvPr>
            <p:ph type="body" idx="1"/>
          </p:nvPr>
        </p:nvSpPr>
        <p:spPr>
          <a:xfrm>
            <a:off x="1981200" y="304800"/>
            <a:ext cx="8229600" cy="4114800"/>
          </a:xfrm>
        </p:spPr>
        <p:txBody>
          <a:bodyPr vert="horz" wrap="square" lIns="91440" tIns="45720" rIns="91440" bIns="45720" anchor="t"/>
          <a:p>
            <a:r>
              <a:rPr lang="zh-CN" altLang="en-US" b="1" dirty="0">
                <a:latin typeface="黑体" panose="02010609060101010101" pitchFamily="2" charset="-122"/>
                <a:ea typeface="黑体" panose="02010609060101010101" pitchFamily="2" charset="-122"/>
              </a:rPr>
              <a:t>材料一：和平共处五项原则早已载入中国宪法，是中国长期奉行独立独立自主的和平外交政策的基础，也</a:t>
            </a:r>
            <a:r>
              <a:rPr lang="zh-CN" altLang="en-US" b="1" dirty="0">
                <a:solidFill>
                  <a:srgbClr val="FF3300"/>
                </a:solidFill>
                <a:latin typeface="黑体" panose="02010609060101010101" pitchFamily="2" charset="-122"/>
                <a:ea typeface="黑体" panose="02010609060101010101" pitchFamily="2" charset="-122"/>
              </a:rPr>
              <a:t>体现在中国与</a:t>
            </a:r>
            <a:r>
              <a:rPr lang="en-US" altLang="zh-CN" b="1" dirty="0">
                <a:solidFill>
                  <a:srgbClr val="FF3300"/>
                </a:solidFill>
                <a:latin typeface="黑体" panose="02010609060101010101" pitchFamily="2" charset="-122"/>
                <a:ea typeface="黑体" panose="02010609060101010101" pitchFamily="2" charset="-122"/>
              </a:rPr>
              <a:t>160</a:t>
            </a:r>
            <a:r>
              <a:rPr lang="zh-CN" altLang="en-US" b="1" dirty="0">
                <a:solidFill>
                  <a:srgbClr val="FF3300"/>
                </a:solidFill>
                <a:latin typeface="黑体" panose="02010609060101010101" pitchFamily="2" charset="-122"/>
                <a:ea typeface="黑体" panose="02010609060101010101" pitchFamily="2" charset="-122"/>
              </a:rPr>
              <a:t>多个国家的建设公报中</a:t>
            </a:r>
            <a:r>
              <a:rPr lang="zh-CN" altLang="en-US" b="1" dirty="0">
                <a:latin typeface="黑体" panose="02010609060101010101" pitchFamily="2" charset="-122"/>
                <a:ea typeface="黑体" panose="02010609060101010101" pitchFamily="2" charset="-122"/>
              </a:rPr>
              <a:t>。</a:t>
            </a:r>
            <a:r>
              <a:rPr lang="en-US" altLang="zh-CN" b="1" dirty="0">
                <a:latin typeface="黑体" panose="02010609060101010101" pitchFamily="2" charset="-122"/>
                <a:ea typeface="黑体" panose="02010609060101010101" pitchFamily="2" charset="-122"/>
              </a:rPr>
              <a:t>50</a:t>
            </a:r>
            <a:r>
              <a:rPr lang="zh-CN" altLang="en-US" b="1" dirty="0">
                <a:latin typeface="黑体" panose="02010609060101010101" pitchFamily="2" charset="-122"/>
                <a:ea typeface="黑体" panose="02010609060101010101" pitchFamily="2" charset="-122"/>
              </a:rPr>
              <a:t>多年来，中国努力实现和平共处五项原则，在此基础上发展同世界各国的友好合作关系。</a:t>
            </a:r>
            <a:br>
              <a:rPr lang="zh-CN" altLang="en-US" b="1" dirty="0">
                <a:latin typeface="黑体" panose="02010609060101010101" pitchFamily="2" charset="-122"/>
                <a:ea typeface="黑体" panose="02010609060101010101" pitchFamily="2" charset="-122"/>
              </a:rPr>
            </a:br>
            <a:r>
              <a:rPr lang="zh-CN" altLang="en-US" b="1" dirty="0">
                <a:latin typeface="黑体" panose="02010609060101010101" pitchFamily="2" charset="-122"/>
                <a:ea typeface="黑体" panose="02010609060101010101" pitchFamily="2" charset="-122"/>
              </a:rPr>
              <a:t>         </a:t>
            </a:r>
            <a:r>
              <a:rPr lang="zh-CN" altLang="en-US" sz="2400" b="1" dirty="0">
                <a:latin typeface="黑体" panose="02010609060101010101" pitchFamily="2" charset="-122"/>
                <a:ea typeface="黑体" panose="02010609060101010101" pitchFamily="2" charset="-122"/>
              </a:rPr>
              <a:t> </a:t>
            </a:r>
            <a:r>
              <a:rPr lang="en-US" altLang="zh-CN" sz="2400">
                <a:latin typeface="Tahoma" panose="020B0604030504040204" pitchFamily="34" charset="0"/>
                <a:ea typeface="黑体" panose="02010609060101010101" pitchFamily="2" charset="-122"/>
              </a:rPr>
              <a:t>——</a:t>
            </a:r>
            <a:r>
              <a:rPr lang="zh-CN" altLang="en-US" sz="2400" dirty="0">
                <a:latin typeface="黑体" panose="02010609060101010101" pitchFamily="2" charset="-122"/>
                <a:ea typeface="黑体" panose="02010609060101010101" pitchFamily="2" charset="-122"/>
              </a:rPr>
              <a:t>钱其琛在纪念和平共处五项原则发表</a:t>
            </a:r>
            <a:r>
              <a:rPr lang="en-US" altLang="zh-CN" sz="2400" dirty="0">
                <a:latin typeface="黑体" panose="02010609060101010101" pitchFamily="2" charset="-122"/>
                <a:ea typeface="黑体" panose="02010609060101010101" pitchFamily="2" charset="-122"/>
              </a:rPr>
              <a:t>50</a:t>
            </a:r>
            <a:r>
              <a:rPr lang="zh-CN" altLang="en-US" sz="2400" dirty="0">
                <a:latin typeface="黑体" panose="02010609060101010101" pitchFamily="2" charset="-122"/>
                <a:ea typeface="黑体" panose="02010609060101010101" pitchFamily="2" charset="-122"/>
              </a:rPr>
              <a:t>周年的国际研讨会上的讲话</a:t>
            </a:r>
            <a:endParaRPr lang="zh-CN" altLang="en-US" sz="2400" dirty="0">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4451">
                                            <p:txEl>
                                              <p:charRg st="0" end="22"/>
                                            </p:txEl>
                                          </p:spTgt>
                                        </p:tgtEl>
                                        <p:attrNameLst>
                                          <p:attrName>style.visibility</p:attrName>
                                        </p:attrNameLst>
                                      </p:cBhvr>
                                      <p:to>
                                        <p:strVal val="visible"/>
                                      </p:to>
                                    </p:set>
                                    <p:anim calcmode="lin" valueType="num">
                                      <p:cBhvr additive="base">
                                        <p:cTn id="7" dur="500" fill="hold"/>
                                        <p:tgtEl>
                                          <p:spTgt spid="104451">
                                            <p:txEl>
                                              <p:charRg st="0" end="2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4451">
                                            <p:txEl>
                                              <p:charRg st="0" end="2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r>
              <a:rPr lang="zh-CN" altLang="en-US"/>
              <a:t>和平共处五项原则，维护国家独立自主的权利，从而促进整个人类的和平和进步。实践证明，和平共处五项原则是我国在外交战线上取得胜利的主要保证。我国创造性地运用和平共处五项原则，从而赢得世界各国对我国现代化建设的帮助和支持。</a:t>
            </a:r>
            <a:endParaRPr lang="zh-CN" alt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4" name="文本占位符 105473"/>
          <p:cNvSpPr>
            <a:spLocks noGrp="1"/>
          </p:cNvSpPr>
          <p:nvPr>
            <p:ph type="body" idx="1"/>
          </p:nvPr>
        </p:nvSpPr>
        <p:spPr>
          <a:xfrm>
            <a:off x="1992630" y="260350"/>
            <a:ext cx="8229600" cy="3645535"/>
          </a:xfrm>
        </p:spPr>
        <p:txBody>
          <a:bodyPr/>
          <a:p>
            <a:r>
              <a:rPr lang="zh-CN" altLang="en-US" b="1" dirty="0">
                <a:solidFill>
                  <a:srgbClr val="FF0000"/>
                </a:solidFill>
                <a:latin typeface="黑体" panose="02010609060101010101" pitchFamily="2" charset="-122"/>
                <a:ea typeface="黑体" panose="02010609060101010101" pitchFamily="2" charset="-122"/>
              </a:rPr>
              <a:t>材料二：</a:t>
            </a:r>
            <a:r>
              <a:rPr lang="zh-CN" altLang="en-US" b="1" dirty="0">
                <a:solidFill>
                  <a:srgbClr val="FF3300"/>
                </a:solidFill>
                <a:latin typeface="黑体" panose="02010609060101010101" pitchFamily="2" charset="-122"/>
                <a:ea typeface="黑体" panose="02010609060101010101" pitchFamily="2" charset="-122"/>
              </a:rPr>
              <a:t>半个世纪以来，和平共处五项原则经受住了历史的考验，得到国际社会的广泛认同，成为指导国际关系的基本原则，为维护世界的和平与稳定，促进国际关系健康发展，作出了不可磨灭的贡献。</a:t>
            </a:r>
            <a:endParaRPr lang="zh-CN" altLang="en-US" b="1" dirty="0">
              <a:solidFill>
                <a:srgbClr val="FF3300"/>
              </a:solidFill>
              <a:latin typeface="黑体" panose="02010609060101010101" pitchFamily="2" charset="-122"/>
              <a:ea typeface="黑体" panose="02010609060101010101" pitchFamily="2" charset="-122"/>
            </a:endParaRPr>
          </a:p>
          <a:p>
            <a:pPr>
              <a:buNone/>
            </a:pPr>
            <a:r>
              <a:rPr lang="zh-CN" altLang="en-US">
                <a:solidFill>
                  <a:srgbClr val="FF3300"/>
                </a:solidFill>
                <a:latin typeface="黑体" panose="02010609060101010101" pitchFamily="2" charset="-122"/>
                <a:ea typeface="黑体" panose="02010609060101010101" pitchFamily="2" charset="-122"/>
              </a:rPr>
              <a:t>         </a:t>
            </a:r>
            <a:r>
              <a:rPr lang="en-US" altLang="zh-CN" sz="2800">
                <a:solidFill>
                  <a:srgbClr val="FF3300"/>
                </a:solidFill>
                <a:latin typeface="Tahoma" panose="020B0604030504040204" pitchFamily="34" charset="0"/>
                <a:ea typeface="黑体" panose="02010609060101010101" pitchFamily="2" charset="-122"/>
              </a:rPr>
              <a:t>——</a:t>
            </a:r>
            <a:r>
              <a:rPr lang="zh-CN" altLang="en-US" sz="2800" dirty="0">
                <a:solidFill>
                  <a:srgbClr val="FF3300"/>
                </a:solidFill>
                <a:latin typeface="黑体" panose="02010609060101010101" pitchFamily="2" charset="-122"/>
                <a:ea typeface="黑体" panose="02010609060101010101" pitchFamily="2" charset="-122"/>
              </a:rPr>
              <a:t>前外长唐家璇在</a:t>
            </a:r>
            <a:r>
              <a:rPr lang="en-US" altLang="zh-CN" sz="2800" dirty="0">
                <a:solidFill>
                  <a:srgbClr val="FF3300"/>
                </a:solidFill>
                <a:latin typeface="黑体" panose="02010609060101010101" pitchFamily="2" charset="-122"/>
                <a:ea typeface="黑体" panose="02010609060101010101" pitchFamily="2" charset="-122"/>
              </a:rPr>
              <a:t>2004</a:t>
            </a:r>
            <a:r>
              <a:rPr lang="zh-CN" altLang="en-US" sz="2800" dirty="0">
                <a:solidFill>
                  <a:srgbClr val="FF3300"/>
                </a:solidFill>
                <a:latin typeface="黑体" panose="02010609060101010101" pitchFamily="2" charset="-122"/>
                <a:ea typeface="黑体" panose="02010609060101010101" pitchFamily="2" charset="-122"/>
              </a:rPr>
              <a:t>年</a:t>
            </a:r>
            <a:r>
              <a:rPr lang="en-US" altLang="zh-CN" sz="2800" dirty="0">
                <a:solidFill>
                  <a:srgbClr val="FF3300"/>
                </a:solidFill>
                <a:latin typeface="黑体" panose="02010609060101010101" pitchFamily="2" charset="-122"/>
                <a:ea typeface="黑体" panose="02010609060101010101" pitchFamily="2" charset="-122"/>
              </a:rPr>
              <a:t>6</a:t>
            </a:r>
            <a:r>
              <a:rPr lang="zh-CN" altLang="en-US" sz="2800" dirty="0">
                <a:solidFill>
                  <a:srgbClr val="FF3300"/>
                </a:solidFill>
                <a:latin typeface="黑体" panose="02010609060101010101" pitchFamily="2" charset="-122"/>
                <a:ea typeface="黑体" panose="02010609060101010101" pitchFamily="2" charset="-122"/>
              </a:rPr>
              <a:t>月</a:t>
            </a:r>
            <a:r>
              <a:rPr lang="en-US" altLang="zh-CN" sz="2800" dirty="0">
                <a:solidFill>
                  <a:srgbClr val="FF3300"/>
                </a:solidFill>
                <a:latin typeface="黑体" panose="02010609060101010101" pitchFamily="2" charset="-122"/>
                <a:ea typeface="黑体" panose="02010609060101010101" pitchFamily="2" charset="-122"/>
              </a:rPr>
              <a:t>28</a:t>
            </a:r>
            <a:r>
              <a:rPr lang="zh-CN" altLang="en-US" sz="2800" dirty="0">
                <a:solidFill>
                  <a:srgbClr val="FF3300"/>
                </a:solidFill>
                <a:latin typeface="黑体" panose="02010609060101010101" pitchFamily="2" charset="-122"/>
                <a:ea typeface="黑体" panose="02010609060101010101" pitchFamily="2" charset="-122"/>
              </a:rPr>
              <a:t>日会见印度报业托拉斯记者约瑟夫时的讲话</a:t>
            </a:r>
            <a:endParaRPr lang="zh-CN" altLang="en-US" sz="2800" dirty="0">
              <a:solidFill>
                <a:srgbClr val="FF3300"/>
              </a:solidFill>
              <a:latin typeface="黑体" panose="02010609060101010101" pitchFamily="2" charset="-122"/>
              <a:ea typeface="黑体" panose="02010609060101010101" pitchFamily="2" charset="-122"/>
            </a:endParaRPr>
          </a:p>
          <a:p>
            <a:endParaRPr lang="zh-CN" altLang="en-US" sz="2800" dirty="0">
              <a:solidFill>
                <a:srgbClr val="FF3300"/>
              </a:solidFill>
              <a:latin typeface="黑体" panose="02010609060101010101" pitchFamily="2" charset="-122"/>
              <a:ea typeface="黑体" panose="02010609060101010101" pitchFamily="2" charset="-122"/>
            </a:endParaRPr>
          </a:p>
        </p:txBody>
      </p:sp>
      <p:sp>
        <p:nvSpPr>
          <p:cNvPr id="105475" name="矩形 105474"/>
          <p:cNvSpPr/>
          <p:nvPr/>
        </p:nvSpPr>
        <p:spPr>
          <a:xfrm>
            <a:off x="2272030" y="3906520"/>
            <a:ext cx="8291195" cy="2651125"/>
          </a:xfrm>
          <a:prstGeom prst="rect">
            <a:avLst/>
          </a:prstGeom>
          <a:noFill/>
          <a:ln w="9525">
            <a:noFill/>
          </a:ln>
        </p:spPr>
        <p:txBody>
          <a:bodyPr wrap="square">
            <a:spAutoFit/>
          </a:bodyPr>
          <a:p>
            <a:pPr>
              <a:lnSpc>
                <a:spcPct val="130000"/>
              </a:lnSpc>
              <a:spcBef>
                <a:spcPct val="50000"/>
              </a:spcBef>
              <a:buClr>
                <a:schemeClr val="bg1"/>
              </a:buClr>
            </a:pPr>
            <a:r>
              <a:rPr lang="en-US" altLang="zh-CN" sz="3200" b="1" dirty="0">
                <a:effectLst/>
                <a:latin typeface="Tahoma" panose="020B0604030504040204" pitchFamily="34" charset="0"/>
                <a:ea typeface="华文中宋" panose="02010600040101010101" pitchFamily="2" charset="-122"/>
              </a:rPr>
              <a:t>2.</a:t>
            </a:r>
            <a:r>
              <a:rPr lang="zh-CN" altLang="en-US" sz="3200" b="1" dirty="0">
                <a:effectLst/>
                <a:latin typeface="Tahoma" panose="020B0604030504040204" pitchFamily="34" charset="0"/>
                <a:ea typeface="华文中宋" panose="02010600040101010101" pitchFamily="2" charset="-122"/>
              </a:rPr>
              <a:t>对世界：</a:t>
            </a:r>
            <a:r>
              <a:rPr lang="zh-CN" altLang="en-US" sz="3200" b="1" dirty="0">
                <a:solidFill>
                  <a:schemeClr val="tx2"/>
                </a:solidFill>
                <a:effectLst/>
                <a:sym typeface="+mn-ea"/>
              </a:rPr>
              <a:t>它</a:t>
            </a:r>
            <a:r>
              <a:rPr lang="zh-CN" altLang="en-US" sz="3200" b="1" dirty="0">
                <a:solidFill>
                  <a:srgbClr val="7030A0"/>
                </a:solidFill>
                <a:effectLst/>
                <a:sym typeface="+mn-ea"/>
              </a:rPr>
              <a:t>超越了意识形态和社会制度的差异</a:t>
            </a:r>
            <a:r>
              <a:rPr lang="zh-CN" altLang="en-US" sz="3200" b="1" dirty="0">
                <a:solidFill>
                  <a:schemeClr val="tx2"/>
                </a:solidFill>
                <a:effectLst/>
                <a:sym typeface="+mn-ea"/>
              </a:rPr>
              <a:t>，以其</a:t>
            </a:r>
            <a:r>
              <a:rPr lang="zh-CN" altLang="en-US" sz="3200" b="1" dirty="0">
                <a:solidFill>
                  <a:srgbClr val="7030A0"/>
                </a:solidFill>
                <a:effectLst/>
                <a:sym typeface="+mn-ea"/>
              </a:rPr>
              <a:t>包容性和开放性</a:t>
            </a:r>
            <a:r>
              <a:rPr lang="zh-CN" altLang="en-US" sz="3200" b="1" dirty="0">
                <a:solidFill>
                  <a:schemeClr val="tx2"/>
                </a:solidFill>
                <a:effectLst/>
                <a:sym typeface="+mn-ea"/>
              </a:rPr>
              <a:t>等到了国际社会的广泛认可，</a:t>
            </a:r>
            <a:r>
              <a:rPr lang="zh-CN" altLang="en-US" sz="3200" b="1" u="sng" dirty="0">
                <a:solidFill>
                  <a:srgbClr val="FF0000"/>
                </a:solidFill>
                <a:effectLst/>
                <a:latin typeface="Tahoma" panose="020B0604030504040204" pitchFamily="34" charset="0"/>
                <a:ea typeface="华文中宋" panose="02010600040101010101" pitchFamily="2" charset="-122"/>
              </a:rPr>
              <a:t>成为解决国与国之间问题的基本准则。</a:t>
            </a:r>
            <a:endParaRPr lang="zh-CN" altLang="en-US" sz="3200" b="1" u="sng" dirty="0">
              <a:solidFill>
                <a:srgbClr val="FF0000"/>
              </a:solidFill>
              <a:effectLst/>
              <a:latin typeface="Tahoma" panose="020B0604030504040204" pitchFamily="34" charset="0"/>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5475">
                                            <p:txEl>
                                              <p:charRg st="0" end="27"/>
                                            </p:txEl>
                                          </p:spTgt>
                                        </p:tgtEl>
                                        <p:attrNameLst>
                                          <p:attrName>style.visibility</p:attrName>
                                        </p:attrNameLst>
                                      </p:cBhvr>
                                      <p:to>
                                        <p:strVal val="visible"/>
                                      </p:to>
                                    </p:set>
                                    <p:anim calcmode="lin" valueType="num">
                                      <p:cBhvr additive="base">
                                        <p:cTn id="7" dur="2000" fill="hold"/>
                                        <p:tgtEl>
                                          <p:spTgt spid="105475">
                                            <p:txEl>
                                              <p:charRg st="0" end="27"/>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05475">
                                            <p:txEl>
                                              <p:charRg st="0" end="27"/>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7" name="Text Box 3"/>
          <p:cNvSpPr txBox="1"/>
          <p:nvPr/>
        </p:nvSpPr>
        <p:spPr>
          <a:xfrm>
            <a:off x="2711450" y="0"/>
            <a:ext cx="5899150" cy="583565"/>
          </a:xfrm>
          <a:prstGeom prst="rect">
            <a:avLst/>
          </a:prstGeom>
          <a:noFill/>
          <a:ln w="9525">
            <a:noFill/>
          </a:ln>
        </p:spPr>
        <p:txBody>
          <a:bodyPr wrap="none">
            <a:spAutoFit/>
          </a:bodyPr>
          <a:p>
            <a:pPr algn="l"/>
            <a:r>
              <a:rPr lang="zh-CN" altLang="en-US" sz="3200" b="1" dirty="0">
                <a:latin typeface="Arial" panose="020B0604020202020204" pitchFamily="34" charset="0"/>
                <a:ea typeface="隶书" panose="02010509060101010101" pitchFamily="49" charset="-122"/>
              </a:rPr>
              <a:t>如何理解它的</a:t>
            </a:r>
            <a:r>
              <a:rPr lang="zh-CN" altLang="en-US" sz="3200" b="1" dirty="0">
                <a:solidFill>
                  <a:srgbClr val="FF0000"/>
                </a:solidFill>
                <a:latin typeface="Arial" panose="020B0604020202020204" pitchFamily="34" charset="0"/>
                <a:ea typeface="隶书" panose="02010509060101010101" pitchFamily="49" charset="-122"/>
              </a:rPr>
              <a:t>包容性与开放性</a:t>
            </a:r>
            <a:r>
              <a:rPr lang="zh-CN" altLang="en-US" sz="3200" b="1" dirty="0">
                <a:latin typeface="Arial" panose="020B0604020202020204" pitchFamily="34" charset="0"/>
                <a:ea typeface="隶书" panose="02010509060101010101" pitchFamily="49" charset="-122"/>
              </a:rPr>
              <a:t>？</a:t>
            </a:r>
            <a:endParaRPr lang="zh-CN" altLang="en-US" sz="3200" b="1" dirty="0">
              <a:latin typeface="Arial" panose="020B0604020202020204" pitchFamily="34" charset="0"/>
              <a:ea typeface="隶书" panose="02010509060101010101" pitchFamily="49" charset="-122"/>
            </a:endParaRPr>
          </a:p>
        </p:txBody>
      </p:sp>
      <p:sp>
        <p:nvSpPr>
          <p:cNvPr id="18436" name="Text Box 4"/>
          <p:cNvSpPr txBox="1"/>
          <p:nvPr/>
        </p:nvSpPr>
        <p:spPr>
          <a:xfrm>
            <a:off x="1847850" y="4292600"/>
            <a:ext cx="8732520" cy="2461260"/>
          </a:xfrm>
          <a:prstGeom prst="rect">
            <a:avLst/>
          </a:prstGeom>
          <a:noFill/>
          <a:ln w="9525">
            <a:noFill/>
          </a:ln>
        </p:spPr>
        <p:txBody>
          <a:bodyPr wrap="square">
            <a:spAutoFit/>
          </a:bodyPr>
          <a:p>
            <a:pPr algn="l">
              <a:spcBef>
                <a:spcPct val="50000"/>
              </a:spcBef>
            </a:pPr>
            <a:r>
              <a:rPr lang="zh-CN" altLang="en-US" sz="2800" b="1" dirty="0">
                <a:solidFill>
                  <a:srgbClr val="FF0000"/>
                </a:solidFill>
                <a:latin typeface="Arial" panose="020B0604020202020204" pitchFamily="34" charset="0"/>
                <a:ea typeface="黑体" panose="02010609060101010101" pitchFamily="2" charset="-122"/>
              </a:rPr>
              <a:t>包容性</a:t>
            </a:r>
            <a:r>
              <a:rPr lang="zh-CN" altLang="en-US" sz="2800" b="1" dirty="0">
                <a:solidFill>
                  <a:srgbClr val="3333FF"/>
                </a:solidFill>
                <a:latin typeface="Arial" panose="020B0604020202020204" pitchFamily="34" charset="0"/>
                <a:ea typeface="黑体" panose="02010609060101010101" pitchFamily="2" charset="-122"/>
              </a:rPr>
              <a:t>：</a:t>
            </a:r>
            <a:r>
              <a:rPr lang="zh-CN" altLang="en-US" sz="2800" b="1" dirty="0">
                <a:latin typeface="Arial" panose="020B0604020202020204" pitchFamily="34" charset="0"/>
                <a:ea typeface="黑体" panose="02010609060101010101" pitchFamily="2" charset="-122"/>
              </a:rPr>
              <a:t>五项原则适用于</a:t>
            </a:r>
            <a:r>
              <a:rPr lang="zh-CN" altLang="en-US" sz="2800" b="1" dirty="0">
                <a:solidFill>
                  <a:srgbClr val="FF0000"/>
                </a:solidFill>
                <a:latin typeface="Arial" panose="020B0604020202020204" pitchFamily="34" charset="0"/>
                <a:ea typeface="黑体" panose="02010609060101010101" pitchFamily="2" charset="-122"/>
              </a:rPr>
              <a:t>社会制度</a:t>
            </a:r>
            <a:r>
              <a:rPr lang="zh-CN" altLang="en-US" sz="2800" b="1" dirty="0">
                <a:latin typeface="Arial" panose="020B0604020202020204" pitchFamily="34" charset="0"/>
                <a:ea typeface="黑体" panose="02010609060101010101" pitchFamily="2" charset="-122"/>
              </a:rPr>
              <a:t>相同的国家，制度不同的国家，适用于</a:t>
            </a:r>
            <a:r>
              <a:rPr lang="zh-CN" altLang="en-US" sz="2800" b="1" dirty="0">
                <a:solidFill>
                  <a:srgbClr val="FF0000"/>
                </a:solidFill>
                <a:latin typeface="Arial" panose="020B0604020202020204" pitchFamily="34" charset="0"/>
                <a:ea typeface="黑体" panose="02010609060101010101" pitchFamily="2" charset="-122"/>
              </a:rPr>
              <a:t>发达国家，发展中国家</a:t>
            </a:r>
            <a:r>
              <a:rPr lang="zh-CN" altLang="en-US" sz="2800" b="1" dirty="0">
                <a:latin typeface="Arial" panose="020B0604020202020204" pitchFamily="34" charset="0"/>
                <a:ea typeface="黑体" panose="02010609060101010101" pitchFamily="2" charset="-122"/>
              </a:rPr>
              <a:t>，适用于国家间的</a:t>
            </a:r>
            <a:r>
              <a:rPr lang="zh-CN" altLang="en-US" sz="2800" b="1" dirty="0">
                <a:solidFill>
                  <a:srgbClr val="FF0000"/>
                </a:solidFill>
                <a:latin typeface="Arial" panose="020B0604020202020204" pitchFamily="34" charset="0"/>
                <a:ea typeface="黑体" panose="02010609060101010101" pitchFamily="2" charset="-122"/>
              </a:rPr>
              <a:t>政治</a:t>
            </a:r>
            <a:r>
              <a:rPr lang="zh-CN" altLang="en-US" sz="2800" b="1" dirty="0">
                <a:latin typeface="Arial" panose="020B0604020202020204" pitchFamily="34" charset="0"/>
                <a:ea typeface="黑体" panose="02010609060101010101" pitchFamily="2" charset="-122"/>
              </a:rPr>
              <a:t>关系，</a:t>
            </a:r>
            <a:r>
              <a:rPr lang="zh-CN" altLang="en-US" sz="2800" b="1" dirty="0">
                <a:solidFill>
                  <a:srgbClr val="FF0000"/>
                </a:solidFill>
                <a:latin typeface="Arial" panose="020B0604020202020204" pitchFamily="34" charset="0"/>
                <a:ea typeface="黑体" panose="02010609060101010101" pitchFamily="2" charset="-122"/>
              </a:rPr>
              <a:t>经济</a:t>
            </a:r>
            <a:r>
              <a:rPr lang="zh-CN" altLang="en-US" sz="2800" b="1" dirty="0">
                <a:latin typeface="Arial" panose="020B0604020202020204" pitchFamily="34" charset="0"/>
                <a:ea typeface="黑体" panose="02010609060101010101" pitchFamily="2" charset="-122"/>
              </a:rPr>
              <a:t>关系。</a:t>
            </a:r>
            <a:endParaRPr lang="zh-CN" altLang="en-US" sz="2800" b="1" dirty="0">
              <a:latin typeface="Arial" panose="020B0604020202020204" pitchFamily="34" charset="0"/>
              <a:ea typeface="黑体" panose="02010609060101010101" pitchFamily="2" charset="-122"/>
            </a:endParaRPr>
          </a:p>
          <a:p>
            <a:pPr algn="l">
              <a:spcBef>
                <a:spcPct val="50000"/>
              </a:spcBef>
            </a:pPr>
            <a:r>
              <a:rPr lang="zh-CN" altLang="en-US" sz="2800" b="1" dirty="0">
                <a:solidFill>
                  <a:srgbClr val="FF0000"/>
                </a:solidFill>
                <a:latin typeface="Arial" panose="020B0604020202020204" pitchFamily="34" charset="0"/>
                <a:ea typeface="黑体" panose="02010609060101010101" pitchFamily="2" charset="-122"/>
              </a:rPr>
              <a:t>开放性</a:t>
            </a:r>
            <a:r>
              <a:rPr lang="zh-CN" altLang="en-US" sz="2800" b="1" dirty="0">
                <a:solidFill>
                  <a:srgbClr val="3333FF"/>
                </a:solidFill>
                <a:latin typeface="Arial" panose="020B0604020202020204" pitchFamily="34" charset="0"/>
                <a:ea typeface="黑体" panose="02010609060101010101" pitchFamily="2" charset="-122"/>
              </a:rPr>
              <a:t>：</a:t>
            </a:r>
            <a:r>
              <a:rPr lang="zh-CN" altLang="en-US" sz="2800" b="1" dirty="0">
                <a:latin typeface="Arial" panose="020B0604020202020204" pitchFamily="34" charset="0"/>
                <a:ea typeface="黑体" panose="02010609060101010101" pitchFamily="2" charset="-122"/>
              </a:rPr>
              <a:t>五项原则是和平的，也是发展的，其内涵随着时代的发展而不断得到充实和丰富（与时俱进）。</a:t>
            </a:r>
            <a:endParaRPr lang="zh-CN" altLang="en-US" sz="2800" b="1" dirty="0">
              <a:latin typeface="Arial" panose="020B0604020202020204" pitchFamily="34" charset="0"/>
              <a:ea typeface="黑体" panose="02010609060101010101" pitchFamily="2" charset="-122"/>
            </a:endParaRPr>
          </a:p>
        </p:txBody>
      </p:sp>
      <p:sp>
        <p:nvSpPr>
          <p:cNvPr id="18437" name="Text Box 5"/>
          <p:cNvSpPr txBox="1"/>
          <p:nvPr/>
        </p:nvSpPr>
        <p:spPr>
          <a:xfrm>
            <a:off x="1704975" y="549275"/>
            <a:ext cx="8772525" cy="3538220"/>
          </a:xfrm>
          <a:prstGeom prst="rect">
            <a:avLst/>
          </a:prstGeom>
          <a:noFill/>
          <a:ln w="9525" cap="flat" cmpd="sng">
            <a:solidFill>
              <a:srgbClr val="FF0000"/>
            </a:solidFill>
            <a:prstDash val="solid"/>
            <a:miter/>
            <a:headEnd type="none" w="med" len="med"/>
            <a:tailEnd type="none" w="med" len="med"/>
          </a:ln>
        </p:spPr>
        <p:txBody>
          <a:bodyPr>
            <a:spAutoFit/>
          </a:bodyPr>
          <a:p>
            <a:pPr algn="l"/>
            <a:r>
              <a:rPr lang="zh-CN" altLang="en-US" sz="2800" b="1" dirty="0">
                <a:latin typeface="Times New Roman" panose="02020603050405020304" charset="0"/>
                <a:ea typeface="华文新魏" panose="02010800040101010101" pitchFamily="2" charset="-122"/>
              </a:rPr>
              <a:t>        </a:t>
            </a:r>
            <a:r>
              <a:rPr lang="zh-CN" altLang="en-US" sz="3200" b="1" dirty="0">
                <a:latin typeface="Times New Roman" panose="02020603050405020304" charset="0"/>
                <a:ea typeface="华文新魏" panose="02010800040101010101" pitchFamily="2" charset="-122"/>
              </a:rPr>
              <a:t>和平共处五项原则是中国外交的“定海神针”。不管国际风云变幻万千，国际力量格局组合多变，中国外交总是以之“不变”来应对外部环境之“多变”。靠这根神针，我们成功地处理了和社会主义国家家、民族独立国家、西方发达国家等等方方面面的关系。</a:t>
            </a:r>
            <a:r>
              <a:rPr lang="en-US" altLang="zh-CN" sz="3200" b="1" dirty="0">
                <a:latin typeface="Times New Roman" panose="02020603050405020304" charset="0"/>
                <a:ea typeface="华文新魏" panose="02010800040101010101" pitchFamily="2" charset="-122"/>
              </a:rPr>
              <a:t>——《</a:t>
            </a:r>
            <a:r>
              <a:rPr lang="zh-CN" altLang="en-US" sz="3200" b="1" dirty="0">
                <a:latin typeface="Times New Roman" panose="02020603050405020304" charset="0"/>
                <a:ea typeface="华文新魏" panose="02010800040101010101" pitchFamily="2" charset="-122"/>
              </a:rPr>
              <a:t>论和平共处五项原则</a:t>
            </a:r>
            <a:r>
              <a:rPr lang="en-US" altLang="zh-CN" sz="3200" b="1" dirty="0">
                <a:latin typeface="Times New Roman" panose="02020603050405020304" charset="0"/>
                <a:ea typeface="华文新魏" panose="02010800040101010101" pitchFamily="2" charset="-122"/>
              </a:rPr>
              <a:t>》</a:t>
            </a:r>
            <a:endParaRPr lang="en-US" altLang="zh-CN" sz="3200" b="1" dirty="0">
              <a:latin typeface="Times New Roman" panose="02020603050405020304" charset="0"/>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diamond(in)">
                                      <p:cBhvr>
                                        <p:cTn id="7" dur="2000"/>
                                        <p:tgtEl>
                                          <p:spTgt spid="18437"/>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Effect transition="in" filter="plus(in)">
                                      <p:cBhvr>
                                        <p:cTn id="12"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18437" grpId="0" bldLvl="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6678" name="矩形 156677"/>
          <p:cNvSpPr/>
          <p:nvPr/>
        </p:nvSpPr>
        <p:spPr>
          <a:xfrm>
            <a:off x="1796415" y="419100"/>
            <a:ext cx="8229600" cy="1143000"/>
          </a:xfrm>
          <a:prstGeom prst="rect">
            <a:avLst/>
          </a:prstGeom>
          <a:noFill/>
          <a:ln w="38100" cap="flat" cmpd="sng">
            <a:noFill/>
            <a:prstDash val="solid"/>
            <a:miter/>
            <a:headEnd type="none" w="med" len="med"/>
            <a:tailEnd type="none" w="med" len="med"/>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r>
              <a:rPr lang="zh-CN" altLang="en-US" b="0" dirty="0">
                <a:solidFill>
                  <a:srgbClr val="000000"/>
                </a:solidFill>
                <a:latin typeface="Times New Roman" panose="02020603050405020304" charset="0"/>
                <a:ea typeface="黑体" panose="02010609060101010101" pitchFamily="2" charset="-122"/>
              </a:rPr>
              <a:t>探究：和平共处五项原则与“一边倒”方针的差异何在？</a:t>
            </a:r>
            <a:endParaRPr lang="zh-CN" altLang="en-US" b="0" dirty="0">
              <a:solidFill>
                <a:srgbClr val="000000"/>
              </a:solidFill>
              <a:latin typeface="Times New Roman" panose="02020603050405020304" charset="0"/>
              <a:ea typeface="黑体" panose="02010609060101010101" pitchFamily="2" charset="-122"/>
            </a:endParaRPr>
          </a:p>
        </p:txBody>
      </p:sp>
      <p:sp>
        <p:nvSpPr>
          <p:cNvPr id="156679" name="文本框 156678"/>
          <p:cNvSpPr txBox="1"/>
          <p:nvPr/>
        </p:nvSpPr>
        <p:spPr>
          <a:xfrm>
            <a:off x="1910715" y="2306320"/>
            <a:ext cx="8001000" cy="3291840"/>
          </a:xfrm>
          <a:prstGeom prst="rect">
            <a:avLst/>
          </a:prstGeom>
          <a:noFill/>
          <a:ln w="9525">
            <a:noFill/>
          </a:ln>
        </p:spPr>
        <p:txBody>
          <a:bodyPr>
            <a:spAutoFit/>
          </a:bodyPr>
          <a:p>
            <a:pPr>
              <a:spcBef>
                <a:spcPct val="50000"/>
              </a:spcBef>
            </a:pPr>
            <a:r>
              <a:rPr lang="en-US" altLang="zh-CN" sz="3200" dirty="0">
                <a:solidFill>
                  <a:srgbClr val="CC3300"/>
                </a:solidFill>
                <a:latin typeface="Arial" panose="020B0604020202020204" pitchFamily="34" charset="0"/>
                <a:ea typeface="黑体" panose="02010609060101010101" pitchFamily="2" charset="-122"/>
              </a:rPr>
              <a:t>     “</a:t>
            </a:r>
            <a:r>
              <a:rPr lang="zh-CN" altLang="en-US" sz="3200" dirty="0">
                <a:solidFill>
                  <a:srgbClr val="CC3300"/>
                </a:solidFill>
                <a:latin typeface="Arial" panose="020B0604020202020204" pitchFamily="34" charset="0"/>
                <a:ea typeface="黑体" panose="02010609060101010101" pitchFamily="2" charset="-122"/>
              </a:rPr>
              <a:t>一边倒”方针，使中国在开展外交时，受制于</a:t>
            </a:r>
            <a:r>
              <a:rPr lang="zh-CN" altLang="en-US" sz="3200" dirty="0">
                <a:solidFill>
                  <a:srgbClr val="7030A0"/>
                </a:solidFill>
                <a:latin typeface="Arial" panose="020B0604020202020204" pitchFamily="34" charset="0"/>
                <a:ea typeface="黑体" panose="02010609060101010101" pitchFamily="2" charset="-122"/>
              </a:rPr>
              <a:t>社会制度和意识形态</a:t>
            </a:r>
            <a:r>
              <a:rPr lang="zh-CN" altLang="en-US" sz="3200" dirty="0">
                <a:solidFill>
                  <a:srgbClr val="CC3300"/>
                </a:solidFill>
                <a:latin typeface="Arial" panose="020B0604020202020204" pitchFamily="34" charset="0"/>
                <a:ea typeface="黑体" panose="02010609060101010101" pitchFamily="2" charset="-122"/>
              </a:rPr>
              <a:t>的差异；</a:t>
            </a:r>
            <a:endParaRPr lang="zh-CN" altLang="en-US" sz="3200" dirty="0">
              <a:solidFill>
                <a:srgbClr val="CC3300"/>
              </a:solidFill>
              <a:latin typeface="Arial" panose="020B0604020202020204" pitchFamily="34" charset="0"/>
              <a:ea typeface="黑体" panose="02010609060101010101" pitchFamily="2" charset="-122"/>
            </a:endParaRPr>
          </a:p>
          <a:p>
            <a:pPr>
              <a:spcBef>
                <a:spcPct val="50000"/>
              </a:spcBef>
            </a:pPr>
            <a:r>
              <a:rPr lang="zh-CN" altLang="en-US" sz="3200" dirty="0">
                <a:solidFill>
                  <a:srgbClr val="CC3300"/>
                </a:solidFill>
                <a:latin typeface="Arial" panose="020B0604020202020204" pitchFamily="34" charset="0"/>
                <a:ea typeface="黑体" panose="02010609060101010101" pitchFamily="2" charset="-122"/>
              </a:rPr>
              <a:t>     而和平共处五项原则，则超越了这一差异，</a:t>
            </a:r>
            <a:r>
              <a:rPr lang="zh-CN" altLang="en-US" sz="3200" dirty="0">
                <a:solidFill>
                  <a:srgbClr val="7030A0"/>
                </a:solidFill>
                <a:latin typeface="Arial" panose="020B0604020202020204" pitchFamily="34" charset="0"/>
                <a:ea typeface="黑体" panose="02010609060101010101" pitchFamily="2" charset="-122"/>
              </a:rPr>
              <a:t>具有包容性和开放性的特点</a:t>
            </a:r>
            <a:r>
              <a:rPr lang="zh-CN" altLang="en-US" sz="3200" dirty="0">
                <a:solidFill>
                  <a:srgbClr val="CC3300"/>
                </a:solidFill>
                <a:latin typeface="Arial" panose="020B0604020202020204" pitchFamily="34" charset="0"/>
                <a:ea typeface="黑体" panose="02010609060101010101" pitchFamily="2" charset="-122"/>
              </a:rPr>
              <a:t>。因此标志着新中国外交政策的成熟，也能为国际社会所公认。</a:t>
            </a:r>
            <a:endParaRPr lang="zh-CN" altLang="en-US" sz="3200" dirty="0">
              <a:solidFill>
                <a:srgbClr val="CC3300"/>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6678"/>
                                        </p:tgtEl>
                                        <p:attrNameLst>
                                          <p:attrName>style.visibility</p:attrName>
                                        </p:attrNameLst>
                                      </p:cBhvr>
                                      <p:to>
                                        <p:strVal val="visible"/>
                                      </p:to>
                                    </p:set>
                                    <p:animEffect transition="in" filter="blinds(horizontal)">
                                      <p:cBhvr>
                                        <p:cTn id="7" dur="500"/>
                                        <p:tgtEl>
                                          <p:spTgt spid="1566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6679"/>
                                        </p:tgtEl>
                                        <p:attrNameLst>
                                          <p:attrName>style.visibility</p:attrName>
                                        </p:attrNameLst>
                                      </p:cBhvr>
                                      <p:to>
                                        <p:strVal val="visible"/>
                                      </p:to>
                                    </p:set>
                                    <p:animEffect transition="in" filter="blinds(horizontal)">
                                      <p:cBhvr>
                                        <p:cTn id="12" dur="500"/>
                                        <p:tgtEl>
                                          <p:spTgt spid="1566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8" grpId="0" bldLvl="0" animBg="1"/>
      <p:bldP spid="15667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8" name="文本框 106497">
            <a:hlinkClick r:id="" action="ppaction://noaction"/>
          </p:cNvPr>
          <p:cNvSpPr txBox="1"/>
          <p:nvPr/>
        </p:nvSpPr>
        <p:spPr>
          <a:xfrm>
            <a:off x="1285875" y="499110"/>
            <a:ext cx="8077200" cy="583565"/>
          </a:xfrm>
          <a:prstGeom prst="rect">
            <a:avLst/>
          </a:prstGeom>
          <a:noFill/>
          <a:ln w="9525">
            <a:noFill/>
          </a:ln>
        </p:spPr>
        <p:txBody>
          <a:bodyPr>
            <a:spAutoFit/>
          </a:bodyPr>
          <a:p>
            <a:pPr>
              <a:spcBef>
                <a:spcPct val="50000"/>
              </a:spcBef>
            </a:pPr>
            <a:r>
              <a:rPr lang="en-US" altLang="zh-CN" sz="3200" b="1" dirty="0">
                <a:solidFill>
                  <a:srgbClr val="FF3300"/>
                </a:solidFill>
                <a:latin typeface="方正姚体" panose="02010601030101010101" pitchFamily="2" charset="-122"/>
                <a:ea typeface="方正姚体" panose="02010601030101010101" pitchFamily="2" charset="-122"/>
              </a:rPr>
              <a:t>3.</a:t>
            </a:r>
            <a:r>
              <a:rPr lang="zh-CN" altLang="en-US" sz="3200" b="1" dirty="0">
                <a:solidFill>
                  <a:srgbClr val="FF3300"/>
                </a:solidFill>
                <a:latin typeface="方正姚体" panose="02010601030101010101" pitchFamily="2" charset="-122"/>
                <a:ea typeface="方正姚体" panose="02010601030101010101" pitchFamily="2" charset="-122"/>
              </a:rPr>
              <a:t>日内瓦会议（</a:t>
            </a:r>
            <a:r>
              <a:rPr lang="en-US" altLang="zh-CN" sz="3200" b="1" dirty="0">
                <a:solidFill>
                  <a:srgbClr val="FF3300"/>
                </a:solidFill>
                <a:latin typeface="方正姚体" panose="02010601030101010101" pitchFamily="2" charset="-122"/>
                <a:ea typeface="方正姚体" panose="02010601030101010101" pitchFamily="2" charset="-122"/>
              </a:rPr>
              <a:t>1954</a:t>
            </a:r>
            <a:r>
              <a:rPr lang="zh-CN" altLang="en-US" sz="3200" b="1" dirty="0">
                <a:solidFill>
                  <a:srgbClr val="FF3300"/>
                </a:solidFill>
                <a:latin typeface="方正姚体" panose="02010601030101010101" pitchFamily="2" charset="-122"/>
                <a:ea typeface="方正姚体" panose="02010601030101010101" pitchFamily="2" charset="-122"/>
              </a:rPr>
              <a:t>年</a:t>
            </a:r>
            <a:r>
              <a:rPr lang="en-US" altLang="zh-CN" sz="3200" b="1" dirty="0">
                <a:solidFill>
                  <a:srgbClr val="FF3300"/>
                </a:solidFill>
                <a:latin typeface="方正姚体" panose="02010601030101010101" pitchFamily="2" charset="-122"/>
                <a:ea typeface="方正姚体" panose="02010601030101010101" pitchFamily="2" charset="-122"/>
              </a:rPr>
              <a:t>4</a:t>
            </a:r>
            <a:r>
              <a:rPr lang="zh-CN" altLang="en-US" sz="3200" b="1" dirty="0">
                <a:solidFill>
                  <a:srgbClr val="FF3300"/>
                </a:solidFill>
                <a:latin typeface="方正姚体" panose="02010601030101010101" pitchFamily="2" charset="-122"/>
                <a:ea typeface="方正姚体" panose="02010601030101010101" pitchFamily="2" charset="-122"/>
              </a:rPr>
              <a:t>月</a:t>
            </a:r>
            <a:r>
              <a:rPr lang="en-US" altLang="zh-CN" sz="3200" b="1">
                <a:solidFill>
                  <a:srgbClr val="FF3300"/>
                </a:solidFill>
                <a:latin typeface="Arial" panose="020B0604020202020204" pitchFamily="34" charset="0"/>
                <a:ea typeface="方正姚体" panose="02010601030101010101" pitchFamily="2" charset="-122"/>
              </a:rPr>
              <a:t>——</a:t>
            </a:r>
            <a:r>
              <a:rPr lang="en-US" altLang="zh-CN" sz="3200" b="1" dirty="0">
                <a:solidFill>
                  <a:srgbClr val="FF3300"/>
                </a:solidFill>
                <a:latin typeface="方正姚体" panose="02010601030101010101" pitchFamily="2" charset="-122"/>
                <a:ea typeface="方正姚体" panose="02010601030101010101" pitchFamily="2" charset="-122"/>
              </a:rPr>
              <a:t>7</a:t>
            </a:r>
            <a:r>
              <a:rPr lang="zh-CN" altLang="en-US" sz="3200" b="1" dirty="0">
                <a:solidFill>
                  <a:srgbClr val="FF3300"/>
                </a:solidFill>
                <a:latin typeface="方正姚体" panose="02010601030101010101" pitchFamily="2" charset="-122"/>
                <a:ea typeface="方正姚体" panose="02010601030101010101" pitchFamily="2" charset="-122"/>
              </a:rPr>
              <a:t>月）</a:t>
            </a:r>
            <a:endParaRPr lang="zh-CN" altLang="en-US" sz="3200" b="1" dirty="0">
              <a:solidFill>
                <a:srgbClr val="FF3300"/>
              </a:solidFill>
              <a:latin typeface="方正姚体" panose="02010601030101010101" pitchFamily="2" charset="-122"/>
              <a:ea typeface="方正姚体" panose="02010601030101010101" pitchFamily="2" charset="-122"/>
            </a:endParaRPr>
          </a:p>
        </p:txBody>
      </p:sp>
      <p:sp>
        <p:nvSpPr>
          <p:cNvPr id="106499" name="文本框 106498"/>
          <p:cNvSpPr txBox="1"/>
          <p:nvPr/>
        </p:nvSpPr>
        <p:spPr>
          <a:xfrm>
            <a:off x="2057400" y="2501265"/>
            <a:ext cx="1377950" cy="645160"/>
          </a:xfrm>
          <a:prstGeom prst="rect">
            <a:avLst/>
          </a:prstGeom>
          <a:noFill/>
          <a:ln w="9525">
            <a:noFill/>
          </a:ln>
        </p:spPr>
        <p:txBody>
          <a:bodyPr wrap="square">
            <a:spAutoFit/>
          </a:bodyPr>
          <a:p>
            <a:r>
              <a:rPr lang="zh-CN" altLang="en-US" sz="3200" b="1" dirty="0">
                <a:solidFill>
                  <a:srgbClr val="0000CC"/>
                </a:solidFill>
                <a:effectLst/>
                <a:latin typeface="隶书" panose="02010509060101010101" pitchFamily="49" charset="-122"/>
                <a:ea typeface="隶书" panose="02010509060101010101" pitchFamily="49" charset="-122"/>
              </a:rPr>
              <a:t>主题</a:t>
            </a:r>
            <a:r>
              <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rPr>
              <a:t>：</a:t>
            </a:r>
            <a:endPar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106500" name="文本框 106499"/>
          <p:cNvSpPr txBox="1"/>
          <p:nvPr/>
        </p:nvSpPr>
        <p:spPr>
          <a:xfrm>
            <a:off x="1809115" y="4126865"/>
            <a:ext cx="2819400" cy="583565"/>
          </a:xfrm>
          <a:prstGeom prst="rect">
            <a:avLst/>
          </a:prstGeom>
          <a:noFill/>
          <a:ln w="9525">
            <a:noFill/>
          </a:ln>
        </p:spPr>
        <p:txBody>
          <a:bodyPr>
            <a:spAutoFit/>
          </a:bodyPr>
          <a:p>
            <a:r>
              <a:rPr lang="zh-CN" altLang="en-US" sz="3200" b="1" dirty="0">
                <a:effectLst/>
                <a:latin typeface="隶书" panose="02010509060101010101" pitchFamily="49" charset="-122"/>
                <a:ea typeface="隶书" panose="02010509060101010101" pitchFamily="49" charset="-122"/>
              </a:rPr>
              <a:t>中国作用：</a:t>
            </a:r>
            <a:endParaRPr lang="zh-CN" altLang="en-US" sz="3200" b="1" dirty="0">
              <a:effectLst/>
              <a:latin typeface="隶书" panose="02010509060101010101" pitchFamily="49" charset="-122"/>
              <a:ea typeface="隶书" panose="02010509060101010101" pitchFamily="49" charset="-122"/>
            </a:endParaRPr>
          </a:p>
        </p:txBody>
      </p:sp>
      <p:sp>
        <p:nvSpPr>
          <p:cNvPr id="106501" name="文本框 106500"/>
          <p:cNvSpPr txBox="1"/>
          <p:nvPr/>
        </p:nvSpPr>
        <p:spPr>
          <a:xfrm>
            <a:off x="3886200" y="4126865"/>
            <a:ext cx="6781165" cy="1568450"/>
          </a:xfrm>
          <a:prstGeom prst="rect">
            <a:avLst/>
          </a:prstGeom>
          <a:noFill/>
          <a:ln w="9525">
            <a:noFill/>
          </a:ln>
        </p:spPr>
        <p:txBody>
          <a:bodyPr wrap="square">
            <a:spAutoFit/>
          </a:bodyPr>
          <a:p>
            <a:pPr>
              <a:spcBef>
                <a:spcPct val="50000"/>
              </a:spcBef>
            </a:pPr>
            <a:r>
              <a:rPr lang="zh-CN" altLang="en-US" sz="3200" dirty="0">
                <a:effectLst/>
                <a:latin typeface="Arial" panose="020B0604020202020204" pitchFamily="34" charset="0"/>
                <a:ea typeface="华文新魏" panose="02010800040101010101" pitchFamily="2" charset="-122"/>
              </a:rPr>
              <a:t>周恩来提出六点建设性一件，推动会议达成日内瓦最后宣言，实现了印度支那停战，缓和亚洲和世界紧张局势</a:t>
            </a:r>
            <a:endParaRPr lang="zh-CN" altLang="en-US" sz="3200" dirty="0">
              <a:effectLst/>
              <a:latin typeface="Arial" panose="020B0604020202020204" pitchFamily="34" charset="0"/>
              <a:ea typeface="华文新魏" panose="02010800040101010101" pitchFamily="2" charset="-122"/>
            </a:endParaRPr>
          </a:p>
        </p:txBody>
      </p:sp>
      <p:sp>
        <p:nvSpPr>
          <p:cNvPr id="106502" name="文本框 106501"/>
          <p:cNvSpPr txBox="1"/>
          <p:nvPr/>
        </p:nvSpPr>
        <p:spPr>
          <a:xfrm>
            <a:off x="2057400" y="5756275"/>
            <a:ext cx="1801813" cy="645160"/>
          </a:xfrm>
          <a:prstGeom prst="rect">
            <a:avLst/>
          </a:prstGeom>
          <a:noFill/>
          <a:ln w="9525">
            <a:noFill/>
          </a:ln>
        </p:spPr>
        <p:txBody>
          <a:bodyPr>
            <a:spAutoFit/>
          </a:bodyPr>
          <a:p>
            <a:r>
              <a:rPr lang="zh-CN" altLang="en-US" sz="3600" b="1" dirty="0">
                <a:effectLst/>
                <a:latin typeface="隶书" panose="02010509060101010101" pitchFamily="49" charset="-122"/>
                <a:ea typeface="隶书" panose="02010509060101010101" pitchFamily="49" charset="-122"/>
              </a:rPr>
              <a:t>意义：</a:t>
            </a:r>
            <a:endParaRPr lang="zh-CN" altLang="en-US" sz="3600" b="1" dirty="0">
              <a:effectLst/>
              <a:latin typeface="隶书" panose="02010509060101010101" pitchFamily="49" charset="-122"/>
              <a:ea typeface="隶书" panose="02010509060101010101" pitchFamily="49" charset="-122"/>
            </a:endParaRPr>
          </a:p>
        </p:txBody>
      </p:sp>
      <p:sp>
        <p:nvSpPr>
          <p:cNvPr id="106503" name="文本框 106502"/>
          <p:cNvSpPr txBox="1"/>
          <p:nvPr/>
        </p:nvSpPr>
        <p:spPr>
          <a:xfrm>
            <a:off x="3859530" y="5814060"/>
            <a:ext cx="5105400" cy="583565"/>
          </a:xfrm>
          <a:prstGeom prst="rect">
            <a:avLst/>
          </a:prstGeom>
          <a:noFill/>
          <a:ln w="9525">
            <a:noFill/>
          </a:ln>
        </p:spPr>
        <p:txBody>
          <a:bodyPr>
            <a:spAutoFit/>
          </a:bodyPr>
          <a:p>
            <a:pPr>
              <a:spcBef>
                <a:spcPct val="50000"/>
              </a:spcBef>
            </a:pPr>
            <a:r>
              <a:rPr lang="zh-CN" altLang="en-US" sz="3200" dirty="0">
                <a:effectLst/>
                <a:latin typeface="Arial" panose="020B0604020202020204" pitchFamily="34" charset="0"/>
                <a:ea typeface="华文新魏" panose="02010800040101010101" pitchFamily="2" charset="-122"/>
              </a:rPr>
              <a:t>提高了中国的国际声誉</a:t>
            </a:r>
            <a:endParaRPr lang="zh-CN" altLang="en-US" sz="3200" dirty="0">
              <a:effectLst/>
              <a:latin typeface="Arial" panose="020B0604020202020204" pitchFamily="34" charset="0"/>
              <a:ea typeface="华文新魏" panose="02010800040101010101" pitchFamily="2" charset="-122"/>
            </a:endParaRPr>
          </a:p>
        </p:txBody>
      </p:sp>
      <p:sp>
        <p:nvSpPr>
          <p:cNvPr id="106504" name="文本框 106503"/>
          <p:cNvSpPr txBox="1"/>
          <p:nvPr/>
        </p:nvSpPr>
        <p:spPr>
          <a:xfrm>
            <a:off x="3719830" y="2501265"/>
            <a:ext cx="5562600" cy="583565"/>
          </a:xfrm>
          <a:prstGeom prst="rect">
            <a:avLst/>
          </a:prstGeom>
          <a:noFill/>
          <a:ln w="9525">
            <a:noFill/>
          </a:ln>
        </p:spPr>
        <p:txBody>
          <a:bodyPr>
            <a:spAutoFit/>
          </a:bodyPr>
          <a:p>
            <a:pPr>
              <a:spcBef>
                <a:spcPct val="50000"/>
              </a:spcBef>
            </a:pPr>
            <a:r>
              <a:rPr lang="zh-CN" altLang="en-US" sz="3200" dirty="0">
                <a:effectLst/>
                <a:latin typeface="Arial" panose="020B0604020202020204" pitchFamily="34" charset="0"/>
                <a:ea typeface="华文新魏" panose="02010800040101010101" pitchFamily="2" charset="-122"/>
              </a:rPr>
              <a:t>和平解决朝鲜和印度支那问题</a:t>
            </a:r>
            <a:endParaRPr lang="zh-CN" altLang="en-US" sz="3200" dirty="0">
              <a:effectLst/>
              <a:latin typeface="Arial" panose="020B0604020202020204" pitchFamily="34" charset="0"/>
              <a:ea typeface="华文新魏" panose="02010800040101010101" pitchFamily="2" charset="-122"/>
            </a:endParaRPr>
          </a:p>
        </p:txBody>
      </p:sp>
      <p:sp>
        <p:nvSpPr>
          <p:cNvPr id="106506" name="矩形 106505"/>
          <p:cNvSpPr/>
          <p:nvPr/>
        </p:nvSpPr>
        <p:spPr>
          <a:xfrm>
            <a:off x="2057400" y="1409065"/>
            <a:ext cx="1524000" cy="583565"/>
          </a:xfrm>
          <a:prstGeom prst="rect">
            <a:avLst/>
          </a:prstGeom>
          <a:noFill/>
          <a:ln w="9525">
            <a:noFill/>
          </a:ln>
        </p:spPr>
        <p:txBody>
          <a:bodyPr>
            <a:spAutoFit/>
          </a:bodyPr>
          <a:p>
            <a:r>
              <a:rPr lang="zh-CN" altLang="en-US" sz="3200" b="1" dirty="0">
                <a:solidFill>
                  <a:srgbClr val="0000CC"/>
                </a:solidFill>
                <a:effectLst/>
                <a:latin typeface="隶书" panose="02010509060101010101" pitchFamily="49" charset="-122"/>
                <a:ea typeface="隶书" panose="02010509060101010101" pitchFamily="49" charset="-122"/>
              </a:rPr>
              <a:t>背景</a:t>
            </a:r>
            <a:r>
              <a:rPr lang="en-US" altLang="zh-CN" sz="3200" b="1">
                <a:solidFill>
                  <a:srgbClr val="0000CC"/>
                </a:solidFill>
                <a:effectLst/>
                <a:latin typeface="隶书" panose="02010509060101010101" pitchFamily="49" charset="-122"/>
                <a:ea typeface="隶书" panose="02010509060101010101" pitchFamily="49" charset="-122"/>
              </a:rPr>
              <a:t>:</a:t>
            </a:r>
            <a:endParaRPr lang="en-US" altLang="zh-CN" sz="3200" b="1">
              <a:solidFill>
                <a:srgbClr val="0000CC"/>
              </a:solidFill>
              <a:effectLst/>
              <a:latin typeface="隶书" panose="02010509060101010101" pitchFamily="49" charset="-122"/>
              <a:ea typeface="隶书" panose="02010509060101010101" pitchFamily="49" charset="-122"/>
            </a:endParaRPr>
          </a:p>
        </p:txBody>
      </p:sp>
      <p:sp>
        <p:nvSpPr>
          <p:cNvPr id="106507" name="文本框 106506"/>
          <p:cNvSpPr txBox="1"/>
          <p:nvPr/>
        </p:nvSpPr>
        <p:spPr>
          <a:xfrm>
            <a:off x="3435350" y="1299845"/>
            <a:ext cx="6400800" cy="1076325"/>
          </a:xfrm>
          <a:prstGeom prst="rect">
            <a:avLst/>
          </a:prstGeom>
          <a:noFill/>
          <a:ln w="9525">
            <a:noFill/>
          </a:ln>
        </p:spPr>
        <p:txBody>
          <a:bodyPr>
            <a:spAutoFit/>
          </a:bodyPr>
          <a:p>
            <a:pPr>
              <a:spcBef>
                <a:spcPct val="50000"/>
              </a:spcBef>
            </a:pPr>
            <a:r>
              <a:rPr lang="zh-CN" altLang="en-US" sz="3200" dirty="0">
                <a:effectLst/>
                <a:latin typeface="Arial" panose="020B0604020202020204" pitchFamily="34" charset="0"/>
                <a:ea typeface="华文新魏" panose="02010800040101010101" pitchFamily="2" charset="-122"/>
              </a:rPr>
              <a:t>朝鲜停战，美继续盘踞台湾海峡，企图在印度支那地区威胁中国</a:t>
            </a:r>
            <a:endParaRPr lang="zh-CN" altLang="en-US" sz="3200" dirty="0">
              <a:effectLst/>
              <a:latin typeface="Arial" panose="020B0604020202020204" pitchFamily="34" charset="0"/>
              <a:ea typeface="华文新魏" panose="02010800040101010101" pitchFamily="2" charset="-122"/>
            </a:endParaRPr>
          </a:p>
        </p:txBody>
      </p:sp>
      <p:sp>
        <p:nvSpPr>
          <p:cNvPr id="106508" name="矩形 106507"/>
          <p:cNvSpPr/>
          <p:nvPr/>
        </p:nvSpPr>
        <p:spPr>
          <a:xfrm>
            <a:off x="3719830" y="3146425"/>
            <a:ext cx="6824980" cy="1076325"/>
          </a:xfrm>
          <a:prstGeom prst="rect">
            <a:avLst/>
          </a:prstGeom>
          <a:noFill/>
          <a:ln w="9525">
            <a:noFill/>
          </a:ln>
        </p:spPr>
        <p:txBody>
          <a:bodyPr wrap="square">
            <a:spAutoFit/>
          </a:bodyPr>
          <a:p>
            <a:r>
              <a:rPr lang="zh-CN" altLang="en-US" sz="3200" dirty="0">
                <a:solidFill>
                  <a:srgbClr val="FF0000"/>
                </a:solidFill>
                <a:effectLst/>
                <a:latin typeface="Arial" panose="020B0604020202020204" pitchFamily="34" charset="0"/>
                <a:ea typeface="华文新魏" panose="02010800040101010101" pitchFamily="2" charset="-122"/>
              </a:rPr>
              <a:t>新中国</a:t>
            </a:r>
            <a:r>
              <a:rPr lang="zh-CN" altLang="en-US" sz="3200" dirty="0">
                <a:solidFill>
                  <a:srgbClr val="7030A0"/>
                </a:solidFill>
                <a:effectLst/>
                <a:latin typeface="Arial" panose="020B0604020202020204" pitchFamily="34" charset="0"/>
                <a:ea typeface="华文新魏" panose="02010800040101010101" pitchFamily="2" charset="-122"/>
              </a:rPr>
              <a:t>首次以世界五大国之一的身份</a:t>
            </a:r>
            <a:r>
              <a:rPr lang="zh-CN" altLang="en-US" sz="3200" dirty="0">
                <a:solidFill>
                  <a:srgbClr val="FF0000"/>
                </a:solidFill>
                <a:effectLst/>
                <a:latin typeface="Arial" panose="020B0604020202020204" pitchFamily="34" charset="0"/>
                <a:ea typeface="华文新魏" panose="02010800040101010101" pitchFamily="2" charset="-122"/>
              </a:rPr>
              <a:t>参加的国际会议</a:t>
            </a:r>
            <a:endParaRPr lang="zh-CN" altLang="en-US" sz="3200" dirty="0">
              <a:solidFill>
                <a:srgbClr val="FF0000"/>
              </a:solidFill>
              <a:effectLst/>
              <a:latin typeface="Arial" panose="020B0604020202020204" pitchFamily="34" charset="0"/>
              <a:ea typeface="华文新魏" panose="02010800040101010101" pitchFamily="2" charset="-122"/>
            </a:endParaRPr>
          </a:p>
        </p:txBody>
      </p:sp>
      <p:sp>
        <p:nvSpPr>
          <p:cNvPr id="106509" name="文本框 106508"/>
          <p:cNvSpPr txBox="1"/>
          <p:nvPr/>
        </p:nvSpPr>
        <p:spPr>
          <a:xfrm>
            <a:off x="2057400" y="3244215"/>
            <a:ext cx="1600200" cy="645160"/>
          </a:xfrm>
          <a:prstGeom prst="rect">
            <a:avLst/>
          </a:prstGeom>
          <a:noFill/>
          <a:ln w="9525">
            <a:noFill/>
          </a:ln>
        </p:spPr>
        <p:txBody>
          <a:bodyPr>
            <a:spAutoFit/>
          </a:bodyPr>
          <a:p>
            <a:r>
              <a:rPr lang="zh-CN" altLang="en-US" sz="3200" b="1" dirty="0">
                <a:solidFill>
                  <a:srgbClr val="0000CC"/>
                </a:solidFill>
                <a:effectLst/>
                <a:latin typeface="隶书" panose="02010509060101010101" pitchFamily="49" charset="-122"/>
                <a:ea typeface="隶书" panose="02010509060101010101" pitchFamily="49" charset="-122"/>
              </a:rPr>
              <a:t>地位</a:t>
            </a:r>
            <a:r>
              <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rPr>
              <a:t>：</a:t>
            </a:r>
            <a:endParaRPr lang="zh-CN" altLang="en-US" sz="3600" b="1" dirty="0">
              <a:solidFill>
                <a:srgbClr val="0000CC"/>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additive="base">
                                        <p:cTn id="7" dur="500" fill="hold"/>
                                        <p:tgtEl>
                                          <p:spTgt spid="106498"/>
                                        </p:tgtEl>
                                        <p:attrNameLst>
                                          <p:attrName>ppt_x</p:attrName>
                                        </p:attrNameLst>
                                      </p:cBhvr>
                                      <p:tavLst>
                                        <p:tav tm="0">
                                          <p:val>
                                            <p:strVal val="#ppt_x"/>
                                          </p:val>
                                        </p:tav>
                                        <p:tav tm="100000">
                                          <p:val>
                                            <p:strVal val="#ppt_x"/>
                                          </p:val>
                                        </p:tav>
                                      </p:tavLst>
                                    </p:anim>
                                    <p:anim calcmode="lin" valueType="num">
                                      <p:cBhvr additive="base">
                                        <p:cTn id="8" dur="500" fill="hold"/>
                                        <p:tgtEl>
                                          <p:spTgt spid="1064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06506"/>
                                        </p:tgtEl>
                                        <p:attrNameLst>
                                          <p:attrName>style.visibility</p:attrName>
                                        </p:attrNameLst>
                                      </p:cBhvr>
                                      <p:to>
                                        <p:strVal val="visible"/>
                                      </p:to>
                                    </p:set>
                                    <p:animEffect transition="in" filter="wipe(left)">
                                      <p:cBhvr>
                                        <p:cTn id="13" dur="500"/>
                                        <p:tgtEl>
                                          <p:spTgt spid="10650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06507"/>
                                        </p:tgtEl>
                                        <p:attrNameLst>
                                          <p:attrName>style.visibility</p:attrName>
                                        </p:attrNameLst>
                                      </p:cBhvr>
                                      <p:to>
                                        <p:strVal val="visible"/>
                                      </p:to>
                                    </p:set>
                                    <p:animEffect transition="in" filter="wipe(left)">
                                      <p:cBhvr>
                                        <p:cTn id="18" dur="500"/>
                                        <p:tgtEl>
                                          <p:spTgt spid="10650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06499"/>
                                        </p:tgtEl>
                                        <p:attrNameLst>
                                          <p:attrName>style.visibility</p:attrName>
                                        </p:attrNameLst>
                                      </p:cBhvr>
                                      <p:to>
                                        <p:strVal val="visible"/>
                                      </p:to>
                                    </p:set>
                                    <p:anim calcmode="lin" valueType="num">
                                      <p:cBhvr additive="base">
                                        <p:cTn id="23" dur="500" fill="hold"/>
                                        <p:tgtEl>
                                          <p:spTgt spid="106499"/>
                                        </p:tgtEl>
                                        <p:attrNameLst>
                                          <p:attrName>ppt_x</p:attrName>
                                        </p:attrNameLst>
                                      </p:cBhvr>
                                      <p:tavLst>
                                        <p:tav tm="0">
                                          <p:val>
                                            <p:strVal val="0-#ppt_w/2"/>
                                          </p:val>
                                        </p:tav>
                                        <p:tav tm="100000">
                                          <p:val>
                                            <p:strVal val="#ppt_x"/>
                                          </p:val>
                                        </p:tav>
                                      </p:tavLst>
                                    </p:anim>
                                    <p:anim calcmode="lin" valueType="num">
                                      <p:cBhvr additive="base">
                                        <p:cTn id="24" dur="500" fill="hold"/>
                                        <p:tgtEl>
                                          <p:spTgt spid="10649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06504"/>
                                        </p:tgtEl>
                                        <p:attrNameLst>
                                          <p:attrName>style.visibility</p:attrName>
                                        </p:attrNameLst>
                                      </p:cBhvr>
                                      <p:to>
                                        <p:strVal val="visible"/>
                                      </p:to>
                                    </p:set>
                                    <p:anim calcmode="lin" valueType="num">
                                      <p:cBhvr additive="base">
                                        <p:cTn id="29" dur="500" fill="hold"/>
                                        <p:tgtEl>
                                          <p:spTgt spid="106504"/>
                                        </p:tgtEl>
                                        <p:attrNameLst>
                                          <p:attrName>ppt_x</p:attrName>
                                        </p:attrNameLst>
                                      </p:cBhvr>
                                      <p:tavLst>
                                        <p:tav tm="0">
                                          <p:val>
                                            <p:strVal val="1+#ppt_w/2"/>
                                          </p:val>
                                        </p:tav>
                                        <p:tav tm="100000">
                                          <p:val>
                                            <p:strVal val="#ppt_x"/>
                                          </p:val>
                                        </p:tav>
                                      </p:tavLst>
                                    </p:anim>
                                    <p:anim calcmode="lin" valueType="num">
                                      <p:cBhvr additive="base">
                                        <p:cTn id="30" dur="500" fill="hold"/>
                                        <p:tgtEl>
                                          <p:spTgt spid="10650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06509"/>
                                        </p:tgtEl>
                                        <p:attrNameLst>
                                          <p:attrName>style.visibility</p:attrName>
                                        </p:attrNameLst>
                                      </p:cBhvr>
                                      <p:to>
                                        <p:strVal val="visible"/>
                                      </p:to>
                                    </p:set>
                                    <p:anim calcmode="lin" valueType="num">
                                      <p:cBhvr additive="base">
                                        <p:cTn id="35" dur="500" fill="hold"/>
                                        <p:tgtEl>
                                          <p:spTgt spid="106509"/>
                                        </p:tgtEl>
                                        <p:attrNameLst>
                                          <p:attrName>ppt_x</p:attrName>
                                        </p:attrNameLst>
                                      </p:cBhvr>
                                      <p:tavLst>
                                        <p:tav tm="0">
                                          <p:val>
                                            <p:strVal val="0-#ppt_w/2"/>
                                          </p:val>
                                        </p:tav>
                                        <p:tav tm="100000">
                                          <p:val>
                                            <p:strVal val="#ppt_x"/>
                                          </p:val>
                                        </p:tav>
                                      </p:tavLst>
                                    </p:anim>
                                    <p:anim calcmode="lin" valueType="num">
                                      <p:cBhvr additive="base">
                                        <p:cTn id="36" dur="500" fill="hold"/>
                                        <p:tgtEl>
                                          <p:spTgt spid="10650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106508"/>
                                        </p:tgtEl>
                                        <p:attrNameLst>
                                          <p:attrName>style.visibility</p:attrName>
                                        </p:attrNameLst>
                                      </p:cBhvr>
                                      <p:to>
                                        <p:strVal val="visible"/>
                                      </p:to>
                                    </p:set>
                                    <p:animEffect transition="in" filter="wipe(left)">
                                      <p:cBhvr>
                                        <p:cTn id="41" dur="500"/>
                                        <p:tgtEl>
                                          <p:spTgt spid="106508"/>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06500"/>
                                        </p:tgtEl>
                                        <p:attrNameLst>
                                          <p:attrName>style.visibility</p:attrName>
                                        </p:attrNameLst>
                                      </p:cBhvr>
                                      <p:to>
                                        <p:strVal val="visible"/>
                                      </p:to>
                                    </p:set>
                                    <p:anim calcmode="lin" valueType="num">
                                      <p:cBhvr additive="base">
                                        <p:cTn id="46" dur="500" fill="hold"/>
                                        <p:tgtEl>
                                          <p:spTgt spid="106500"/>
                                        </p:tgtEl>
                                        <p:attrNameLst>
                                          <p:attrName>ppt_x</p:attrName>
                                        </p:attrNameLst>
                                      </p:cBhvr>
                                      <p:tavLst>
                                        <p:tav tm="0">
                                          <p:val>
                                            <p:strVal val="0-#ppt_w/2"/>
                                          </p:val>
                                        </p:tav>
                                        <p:tav tm="100000">
                                          <p:val>
                                            <p:strVal val="#ppt_x"/>
                                          </p:val>
                                        </p:tav>
                                      </p:tavLst>
                                    </p:anim>
                                    <p:anim calcmode="lin" valueType="num">
                                      <p:cBhvr additive="base">
                                        <p:cTn id="47" dur="500" fill="hold"/>
                                        <p:tgtEl>
                                          <p:spTgt spid="106500"/>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grpId="0" nodeType="clickEffect">
                                  <p:stCondLst>
                                    <p:cond delay="0"/>
                                  </p:stCondLst>
                                  <p:childTnLst>
                                    <p:set>
                                      <p:cBhvr>
                                        <p:cTn id="51" dur="1" fill="hold">
                                          <p:stCondLst>
                                            <p:cond delay="0"/>
                                          </p:stCondLst>
                                        </p:cTn>
                                        <p:tgtEl>
                                          <p:spTgt spid="106501"/>
                                        </p:tgtEl>
                                        <p:attrNameLst>
                                          <p:attrName>style.visibility</p:attrName>
                                        </p:attrNameLst>
                                      </p:cBhvr>
                                      <p:to>
                                        <p:strVal val="visible"/>
                                      </p:to>
                                    </p:set>
                                    <p:anim calcmode="lin" valueType="num">
                                      <p:cBhvr additive="base">
                                        <p:cTn id="52" dur="500" fill="hold"/>
                                        <p:tgtEl>
                                          <p:spTgt spid="106501"/>
                                        </p:tgtEl>
                                        <p:attrNameLst>
                                          <p:attrName>ppt_x</p:attrName>
                                        </p:attrNameLst>
                                      </p:cBhvr>
                                      <p:tavLst>
                                        <p:tav tm="0">
                                          <p:val>
                                            <p:strVal val="1+#ppt_w/2"/>
                                          </p:val>
                                        </p:tav>
                                        <p:tav tm="100000">
                                          <p:val>
                                            <p:strVal val="#ppt_x"/>
                                          </p:val>
                                        </p:tav>
                                      </p:tavLst>
                                    </p:anim>
                                    <p:anim calcmode="lin" valueType="num">
                                      <p:cBhvr additive="base">
                                        <p:cTn id="53" dur="500" fill="hold"/>
                                        <p:tgtEl>
                                          <p:spTgt spid="106501"/>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grpId="0" nodeType="clickEffect">
                                  <p:stCondLst>
                                    <p:cond delay="0"/>
                                  </p:stCondLst>
                                  <p:childTnLst>
                                    <p:set>
                                      <p:cBhvr>
                                        <p:cTn id="57" dur="1" fill="hold">
                                          <p:stCondLst>
                                            <p:cond delay="0"/>
                                          </p:stCondLst>
                                        </p:cTn>
                                        <p:tgtEl>
                                          <p:spTgt spid="106502"/>
                                        </p:tgtEl>
                                        <p:attrNameLst>
                                          <p:attrName>style.visibility</p:attrName>
                                        </p:attrNameLst>
                                      </p:cBhvr>
                                      <p:to>
                                        <p:strVal val="visible"/>
                                      </p:to>
                                    </p:set>
                                    <p:anim calcmode="lin" valueType="num">
                                      <p:cBhvr additive="base">
                                        <p:cTn id="58" dur="500" fill="hold"/>
                                        <p:tgtEl>
                                          <p:spTgt spid="106502"/>
                                        </p:tgtEl>
                                        <p:attrNameLst>
                                          <p:attrName>ppt_x</p:attrName>
                                        </p:attrNameLst>
                                      </p:cBhvr>
                                      <p:tavLst>
                                        <p:tav tm="0">
                                          <p:val>
                                            <p:strVal val="0-#ppt_w/2"/>
                                          </p:val>
                                        </p:tav>
                                        <p:tav tm="100000">
                                          <p:val>
                                            <p:strVal val="#ppt_x"/>
                                          </p:val>
                                        </p:tav>
                                      </p:tavLst>
                                    </p:anim>
                                    <p:anim calcmode="lin" valueType="num">
                                      <p:cBhvr additive="base">
                                        <p:cTn id="59" dur="500" fill="hold"/>
                                        <p:tgtEl>
                                          <p:spTgt spid="106502"/>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grpId="0" nodeType="clickEffect">
                                  <p:stCondLst>
                                    <p:cond delay="0"/>
                                  </p:stCondLst>
                                  <p:childTnLst>
                                    <p:set>
                                      <p:cBhvr>
                                        <p:cTn id="63" dur="1" fill="hold">
                                          <p:stCondLst>
                                            <p:cond delay="0"/>
                                          </p:stCondLst>
                                        </p:cTn>
                                        <p:tgtEl>
                                          <p:spTgt spid="106503"/>
                                        </p:tgtEl>
                                        <p:attrNameLst>
                                          <p:attrName>style.visibility</p:attrName>
                                        </p:attrNameLst>
                                      </p:cBhvr>
                                      <p:to>
                                        <p:strVal val="visible"/>
                                      </p:to>
                                    </p:set>
                                    <p:anim calcmode="lin" valueType="num">
                                      <p:cBhvr additive="base">
                                        <p:cTn id="64" dur="500" fill="hold"/>
                                        <p:tgtEl>
                                          <p:spTgt spid="106503"/>
                                        </p:tgtEl>
                                        <p:attrNameLst>
                                          <p:attrName>ppt_x</p:attrName>
                                        </p:attrNameLst>
                                      </p:cBhvr>
                                      <p:tavLst>
                                        <p:tav tm="0">
                                          <p:val>
                                            <p:strVal val="1+#ppt_w/2"/>
                                          </p:val>
                                        </p:tav>
                                        <p:tav tm="100000">
                                          <p:val>
                                            <p:strVal val="#ppt_x"/>
                                          </p:val>
                                        </p:tav>
                                      </p:tavLst>
                                    </p:anim>
                                    <p:anim calcmode="lin" valueType="num">
                                      <p:cBhvr additive="base">
                                        <p:cTn id="65" dur="500" fill="hold"/>
                                        <p:tgtEl>
                                          <p:spTgt spid="1065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499" grpId="0"/>
      <p:bldP spid="106500" grpId="0"/>
      <p:bldP spid="106501" grpId="0"/>
      <p:bldP spid="106502" grpId="0" bldLvl="0" animBg="1"/>
      <p:bldP spid="106503" grpId="0" bldLvl="0" animBg="1"/>
      <p:bldP spid="106504" grpId="0"/>
      <p:bldP spid="106506" grpId="0"/>
      <p:bldP spid="106507" grpId="0"/>
      <p:bldP spid="106508" grpId="0"/>
      <p:bldP spid="10650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7586" name="图片 67585" descr="01300000820304127552740052922_s"/>
          <p:cNvPicPr>
            <a:picLocks noChangeAspect="1"/>
          </p:cNvPicPr>
          <p:nvPr/>
        </p:nvPicPr>
        <p:blipFill>
          <a:blip r:embed="rId1"/>
          <a:stretch>
            <a:fillRect/>
          </a:stretch>
        </p:blipFill>
        <p:spPr>
          <a:xfrm>
            <a:off x="1524000" y="0"/>
            <a:ext cx="4389438" cy="6858000"/>
          </a:xfrm>
          <a:prstGeom prst="rect">
            <a:avLst/>
          </a:prstGeom>
          <a:noFill/>
          <a:ln w="9525">
            <a:noFill/>
          </a:ln>
        </p:spPr>
      </p:pic>
      <p:sp>
        <p:nvSpPr>
          <p:cNvPr id="67587" name="文本框 67586"/>
          <p:cNvSpPr txBox="1"/>
          <p:nvPr/>
        </p:nvSpPr>
        <p:spPr>
          <a:xfrm>
            <a:off x="6248400" y="838200"/>
            <a:ext cx="4038600" cy="2799715"/>
          </a:xfrm>
          <a:prstGeom prst="rect">
            <a:avLst/>
          </a:prstGeom>
          <a:noFill/>
          <a:ln w="9525">
            <a:noFill/>
          </a:ln>
        </p:spPr>
        <p:txBody>
          <a:bodyPr>
            <a:spAutoFit/>
          </a:bodyPr>
          <a:p>
            <a:pPr>
              <a:spcBef>
                <a:spcPct val="50000"/>
              </a:spcBef>
            </a:pPr>
            <a:r>
              <a:rPr lang="zh-CN" altLang="en-US" sz="3200" dirty="0">
                <a:solidFill>
                  <a:srgbClr val="CC3300"/>
                </a:solidFill>
                <a:latin typeface="Arial" panose="020B0604020202020204" pitchFamily="34" charset="0"/>
                <a:ea typeface="黑体" panose="02010609060101010101" pitchFamily="2" charset="-122"/>
              </a:rPr>
              <a:t>印度支那：</a:t>
            </a:r>
            <a:endParaRPr lang="zh-CN" altLang="en-US" sz="3200" dirty="0">
              <a:solidFill>
                <a:srgbClr val="CC3300"/>
              </a:solidFill>
              <a:latin typeface="Arial" panose="020B0604020202020204" pitchFamily="34" charset="0"/>
              <a:ea typeface="黑体" panose="02010609060101010101" pitchFamily="2" charset="-122"/>
            </a:endParaRPr>
          </a:p>
          <a:p>
            <a:pPr>
              <a:spcBef>
                <a:spcPct val="50000"/>
              </a:spcBef>
            </a:pPr>
            <a:r>
              <a:rPr lang="zh-CN" altLang="en-US" sz="3200" dirty="0">
                <a:solidFill>
                  <a:srgbClr val="0000FF"/>
                </a:solidFill>
                <a:latin typeface="Arial" panose="020B0604020202020204" pitchFamily="34" charset="0"/>
                <a:ea typeface="黑体" panose="02010609060101010101" pitchFamily="2" charset="-122"/>
              </a:rPr>
              <a:t>即法国殖民地在东南亚的一部分，其组成包括今越南、老挝和柬埔寨三国</a:t>
            </a:r>
            <a:endParaRPr lang="zh-CN" altLang="en-US" sz="3200" u="sng" dirty="0">
              <a:solidFill>
                <a:srgbClr val="0000FF"/>
              </a:solidFill>
              <a:latin typeface="Arial" panose="020B0604020202020204" pitchFamily="34" charset="0"/>
              <a:ea typeface="黑体" panose="02010609060101010101" pitchFamily="2" charset="-122"/>
            </a:endParaRPr>
          </a:p>
        </p:txBody>
      </p:sp>
    </p:spTree>
  </p:cSld>
  <p:clrMapOvr>
    <a:masterClrMapping/>
  </p:clrMapOvr>
  <p:transition spd="med">
    <p:blinds/>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4628" name="图片 154627" descr="18"/>
          <p:cNvPicPr>
            <a:picLocks noChangeAspect="1"/>
          </p:cNvPicPr>
          <p:nvPr/>
        </p:nvPicPr>
        <p:blipFill>
          <a:blip r:embed="rId1"/>
          <a:stretch>
            <a:fillRect/>
          </a:stretch>
        </p:blipFill>
        <p:spPr>
          <a:xfrm>
            <a:off x="1905000" y="152400"/>
            <a:ext cx="8534400" cy="5410200"/>
          </a:xfrm>
          <a:prstGeom prst="rect">
            <a:avLst/>
          </a:prstGeom>
          <a:noFill/>
          <a:ln w="9525">
            <a:noFill/>
          </a:ln>
        </p:spPr>
      </p:pic>
      <p:sp>
        <p:nvSpPr>
          <p:cNvPr id="154629" name="文本框 154628"/>
          <p:cNvSpPr txBox="1"/>
          <p:nvPr/>
        </p:nvSpPr>
        <p:spPr>
          <a:xfrm>
            <a:off x="2590800" y="5943600"/>
            <a:ext cx="7696200" cy="583565"/>
          </a:xfrm>
          <a:prstGeom prst="rect">
            <a:avLst/>
          </a:prstGeom>
          <a:noFill/>
          <a:ln w="9525">
            <a:noFill/>
          </a:ln>
        </p:spPr>
        <p:txBody>
          <a:bodyPr>
            <a:spAutoFit/>
          </a:bodyPr>
          <a:p>
            <a:pPr>
              <a:spcBef>
                <a:spcPct val="50000"/>
              </a:spcBef>
            </a:pPr>
            <a:r>
              <a:rPr lang="zh-CN" altLang="en-US" sz="3200" b="1" dirty="0">
                <a:solidFill>
                  <a:srgbClr val="000066"/>
                </a:solidFill>
                <a:latin typeface="Arial" panose="020B0604020202020204" pitchFamily="34" charset="0"/>
                <a:ea typeface="华文中宋" panose="02010600040101010101" pitchFamily="2" charset="-122"/>
              </a:rPr>
              <a:t>中国国家总理周恩来乘专机抵达日内瓦</a:t>
            </a:r>
            <a:endParaRPr lang="zh-CN" altLang="en-US" sz="3200" b="1" dirty="0">
              <a:solidFill>
                <a:srgbClr val="000066"/>
              </a:solidFill>
              <a:latin typeface="Arial" panose="020B0604020202020204" pitchFamily="34" charset="0"/>
              <a:ea typeface="华文中宋" panose="02010600040101010101" pitchFamily="2"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7" name="矩形 38916"/>
          <p:cNvSpPr/>
          <p:nvPr/>
        </p:nvSpPr>
        <p:spPr>
          <a:xfrm>
            <a:off x="1819910" y="5164773"/>
            <a:ext cx="8686165" cy="1691640"/>
          </a:xfrm>
          <a:prstGeom prst="rect">
            <a:avLst/>
          </a:prstGeom>
          <a:noFill/>
          <a:ln w="9525" cap="flat" cmpd="sng">
            <a:noFill/>
            <a:prstDash val="solid"/>
            <a:miter/>
            <a:headEnd type="none" w="med" len="med"/>
            <a:tailEnd type="none" w="med" len="med"/>
          </a:ln>
        </p:spPr>
        <p:txBody>
          <a:bodyPr wrap="square" anchor="ctr">
            <a:spAutoFit/>
          </a:bodyPr>
          <a:p>
            <a:r>
              <a:rPr lang="zh-CN" altLang="en-US" sz="3200" b="1" dirty="0">
                <a:effectLst/>
                <a:latin typeface="Arial" panose="020B0604020202020204" pitchFamily="34" charset="0"/>
                <a:ea typeface="黑体" panose="02010609060101010101" pitchFamily="2" charset="-122"/>
              </a:rPr>
              <a:t>周</a:t>
            </a:r>
            <a:r>
              <a:rPr lang="zh-CN" altLang="en-US" sz="2000" b="1" dirty="0">
                <a:effectLst/>
                <a:latin typeface="Arial" panose="020B0604020202020204" pitchFamily="34" charset="0"/>
                <a:ea typeface="黑体" panose="02010609060101010101" pitchFamily="2" charset="-122"/>
              </a:rPr>
              <a:t>恩来总理步入日内瓦会议会场：</a:t>
            </a:r>
            <a:r>
              <a:rPr lang="en-US" altLang="zh-CN" sz="2400">
                <a:solidFill>
                  <a:schemeClr val="tx2"/>
                </a:solidFill>
                <a:latin typeface="黑体" panose="02010609060101010101" pitchFamily="2" charset="-122"/>
                <a:ea typeface="黑体" panose="02010609060101010101" pitchFamily="2" charset="-122"/>
                <a:sym typeface="+mn-ea"/>
              </a:rPr>
              <a:t>1954</a:t>
            </a:r>
            <a:r>
              <a:rPr lang="zh-CN" altLang="en-US" sz="2400" dirty="0">
                <a:latin typeface="黑体" panose="02010609060101010101" pitchFamily="2" charset="-122"/>
                <a:ea typeface="黑体" panose="02010609060101010101" pitchFamily="2" charset="-122"/>
                <a:sym typeface="+mn-ea"/>
              </a:rPr>
              <a:t>年，周恩来出席</a:t>
            </a:r>
            <a:r>
              <a:rPr lang="zh-CN" altLang="en-US" sz="2400" dirty="0">
                <a:solidFill>
                  <a:srgbClr val="0000FF"/>
                </a:solidFill>
                <a:latin typeface="黑体" panose="02010609060101010101" pitchFamily="2" charset="-122"/>
                <a:ea typeface="黑体" panose="02010609060101010101" pitchFamily="2" charset="-122"/>
                <a:sym typeface="+mn-ea"/>
              </a:rPr>
              <a:t>日内瓦会议</a:t>
            </a:r>
            <a:r>
              <a:rPr lang="zh-CN" altLang="en-US" sz="2400" dirty="0">
                <a:latin typeface="黑体" panose="02010609060101010101" pitchFamily="2" charset="-122"/>
                <a:ea typeface="黑体" panose="02010609060101010101" pitchFamily="2" charset="-122"/>
                <a:sym typeface="+mn-ea"/>
              </a:rPr>
              <a:t>，其非凡的领袖风范折服了在场的外国人。看这张照片，那种自信的动作和走姿就连当今好莱坞的影帝也模仿不出来。他的自信、他的风度，通过外国人的眼神就能看出来。</a:t>
            </a:r>
            <a:endParaRPr lang="zh-CN" altLang="en-US" sz="2400" b="1" dirty="0">
              <a:effectLst/>
              <a:latin typeface="黑体" panose="02010609060101010101" pitchFamily="2" charset="-122"/>
              <a:ea typeface="黑体" panose="02010609060101010101" pitchFamily="2" charset="-122"/>
              <a:sym typeface="+mn-ea"/>
            </a:endParaRPr>
          </a:p>
        </p:txBody>
      </p:sp>
      <p:pic>
        <p:nvPicPr>
          <p:cNvPr id="38918" name="图片 38917" descr="444201_217385"/>
          <p:cNvPicPr>
            <a:picLocks noChangeAspect="1"/>
          </p:cNvPicPr>
          <p:nvPr/>
        </p:nvPicPr>
        <p:blipFill>
          <a:blip r:embed="rId1"/>
          <a:stretch>
            <a:fillRect/>
          </a:stretch>
        </p:blipFill>
        <p:spPr>
          <a:xfrm>
            <a:off x="2663190" y="110490"/>
            <a:ext cx="6360795" cy="4977765"/>
          </a:xfrm>
          <a:prstGeom prst="rect">
            <a:avLst/>
          </a:prstGeom>
          <a:noFill/>
          <a:ln w="9525">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7461" name="图片 147460" descr="u=1680427216,3907105211&amp;fm=23&amp;gp=0"/>
          <p:cNvPicPr>
            <a:picLocks noChangeAspect="1"/>
          </p:cNvPicPr>
          <p:nvPr/>
        </p:nvPicPr>
        <p:blipFill>
          <a:blip r:embed="rId1"/>
          <a:stretch>
            <a:fillRect/>
          </a:stretch>
        </p:blipFill>
        <p:spPr>
          <a:xfrm>
            <a:off x="1524000" y="4000500"/>
            <a:ext cx="2247900" cy="2857500"/>
          </a:xfrm>
          <a:prstGeom prst="rect">
            <a:avLst/>
          </a:prstGeom>
          <a:noFill/>
          <a:ln w="9525">
            <a:noFill/>
          </a:ln>
        </p:spPr>
      </p:pic>
      <p:pic>
        <p:nvPicPr>
          <p:cNvPr id="147463" name="图片 147462" descr="u=2108458372,250926561&amp;fm=23&amp;gp=0"/>
          <p:cNvPicPr>
            <a:picLocks noChangeAspect="1"/>
          </p:cNvPicPr>
          <p:nvPr/>
        </p:nvPicPr>
        <p:blipFill>
          <a:blip r:embed="rId2"/>
          <a:stretch>
            <a:fillRect/>
          </a:stretch>
        </p:blipFill>
        <p:spPr>
          <a:xfrm>
            <a:off x="8027670" y="4000500"/>
            <a:ext cx="2640330" cy="2857500"/>
          </a:xfrm>
          <a:prstGeom prst="rect">
            <a:avLst/>
          </a:prstGeom>
          <a:noFill/>
          <a:ln w="9525">
            <a:noFill/>
          </a:ln>
        </p:spPr>
      </p:pic>
      <p:pic>
        <p:nvPicPr>
          <p:cNvPr id="147469" name="图片 147468" descr="u=26957565,2561816755&amp;fm=23&amp;gp=0"/>
          <p:cNvPicPr>
            <a:picLocks noChangeAspect="1"/>
          </p:cNvPicPr>
          <p:nvPr/>
        </p:nvPicPr>
        <p:blipFill>
          <a:blip r:embed="rId3"/>
          <a:stretch>
            <a:fillRect/>
          </a:stretch>
        </p:blipFill>
        <p:spPr>
          <a:xfrm>
            <a:off x="3771900" y="4000500"/>
            <a:ext cx="2171700" cy="2857500"/>
          </a:xfrm>
          <a:prstGeom prst="rect">
            <a:avLst/>
          </a:prstGeom>
          <a:noFill/>
          <a:ln w="9525">
            <a:noFill/>
          </a:ln>
        </p:spPr>
      </p:pic>
      <p:pic>
        <p:nvPicPr>
          <p:cNvPr id="147471" name="图片 147470" descr="u=143647044,1510122566&amp;fm=23&amp;gp=0"/>
          <p:cNvPicPr>
            <a:picLocks noChangeAspect="1"/>
          </p:cNvPicPr>
          <p:nvPr/>
        </p:nvPicPr>
        <p:blipFill>
          <a:blip r:embed="rId4"/>
          <a:stretch>
            <a:fillRect/>
          </a:stretch>
        </p:blipFill>
        <p:spPr>
          <a:xfrm>
            <a:off x="6055360" y="4000500"/>
            <a:ext cx="1972310" cy="2857500"/>
          </a:xfrm>
          <a:prstGeom prst="rect">
            <a:avLst/>
          </a:prstGeom>
          <a:noFill/>
          <a:ln w="9525">
            <a:noFill/>
          </a:ln>
        </p:spPr>
      </p:pic>
      <p:pic>
        <p:nvPicPr>
          <p:cNvPr id="147473" name="图片 147472" descr="u=1236149258,279962748&amp;fm=23&amp;gp=0"/>
          <p:cNvPicPr>
            <a:picLocks noChangeAspect="1"/>
          </p:cNvPicPr>
          <p:nvPr/>
        </p:nvPicPr>
        <p:blipFill>
          <a:blip r:embed="rId5"/>
          <a:stretch>
            <a:fillRect/>
          </a:stretch>
        </p:blipFill>
        <p:spPr>
          <a:xfrm>
            <a:off x="3601085" y="1066800"/>
            <a:ext cx="2103120" cy="2933700"/>
          </a:xfrm>
          <a:prstGeom prst="rect">
            <a:avLst/>
          </a:prstGeom>
          <a:noFill/>
          <a:ln w="9525">
            <a:noFill/>
          </a:ln>
        </p:spPr>
      </p:pic>
      <p:pic>
        <p:nvPicPr>
          <p:cNvPr id="147475" name="图片 147474" descr="u=1765097290,3160963022&amp;fm=11&amp;gp=0"/>
          <p:cNvPicPr>
            <a:picLocks noChangeAspect="1"/>
          </p:cNvPicPr>
          <p:nvPr/>
        </p:nvPicPr>
        <p:blipFill>
          <a:blip r:embed="rId6"/>
          <a:stretch>
            <a:fillRect/>
          </a:stretch>
        </p:blipFill>
        <p:spPr>
          <a:xfrm>
            <a:off x="8027035" y="1066800"/>
            <a:ext cx="2640965" cy="2838450"/>
          </a:xfrm>
          <a:prstGeom prst="rect">
            <a:avLst/>
          </a:prstGeom>
          <a:noFill/>
          <a:ln w="9525">
            <a:noFill/>
          </a:ln>
        </p:spPr>
      </p:pic>
      <p:pic>
        <p:nvPicPr>
          <p:cNvPr id="147477" name="图片 147476" descr="u=167368342,2739423201&amp;fm=23&amp;gp=0"/>
          <p:cNvPicPr>
            <a:picLocks noChangeAspect="1"/>
          </p:cNvPicPr>
          <p:nvPr/>
        </p:nvPicPr>
        <p:blipFill>
          <a:blip r:embed="rId7"/>
          <a:stretch>
            <a:fillRect/>
          </a:stretch>
        </p:blipFill>
        <p:spPr>
          <a:xfrm>
            <a:off x="1524000" y="1066800"/>
            <a:ext cx="2076450" cy="2857500"/>
          </a:xfrm>
          <a:prstGeom prst="rect">
            <a:avLst/>
          </a:prstGeom>
          <a:noFill/>
          <a:ln w="9525">
            <a:noFill/>
          </a:ln>
        </p:spPr>
      </p:pic>
      <p:pic>
        <p:nvPicPr>
          <p:cNvPr id="147479" name="图片 147478" descr="u=1124529257,1740830762&amp;fm=23&amp;gp=0"/>
          <p:cNvPicPr>
            <a:picLocks noChangeAspect="1"/>
          </p:cNvPicPr>
          <p:nvPr/>
        </p:nvPicPr>
        <p:blipFill>
          <a:blip r:embed="rId8"/>
          <a:stretch>
            <a:fillRect/>
          </a:stretch>
        </p:blipFill>
        <p:spPr>
          <a:xfrm>
            <a:off x="5704205" y="1066800"/>
            <a:ext cx="2133600" cy="2933700"/>
          </a:xfrm>
          <a:prstGeom prst="rect">
            <a:avLst/>
          </a:prstGeom>
          <a:noFill/>
          <a:ln w="9525">
            <a:noFill/>
          </a:ln>
        </p:spPr>
      </p:pic>
      <p:sp>
        <p:nvSpPr>
          <p:cNvPr id="147480" name="文本框 147479"/>
          <p:cNvSpPr txBox="1"/>
          <p:nvPr/>
        </p:nvSpPr>
        <p:spPr>
          <a:xfrm>
            <a:off x="3276600" y="152400"/>
            <a:ext cx="5638800" cy="706755"/>
          </a:xfrm>
          <a:prstGeom prst="rect">
            <a:avLst/>
          </a:prstGeom>
          <a:noFill/>
          <a:ln w="9525">
            <a:noFill/>
          </a:ln>
        </p:spPr>
        <p:txBody>
          <a:bodyPr wrap="square">
            <a:spAutoFit/>
          </a:bodyPr>
          <a:p>
            <a:pPr algn="ctr">
              <a:spcBef>
                <a:spcPct val="50000"/>
              </a:spcBef>
            </a:pPr>
            <a:r>
              <a:rPr lang="zh-CN" altLang="en-US" sz="4000" dirty="0">
                <a:solidFill>
                  <a:srgbClr val="0000FF"/>
                </a:solidFill>
                <a:latin typeface="Arial" panose="020B0604020202020204" pitchFamily="34" charset="0"/>
              </a:rPr>
              <a:t>伟人风采</a:t>
            </a:r>
            <a:endParaRPr lang="zh-CN" altLang="en-US" sz="4000" dirty="0">
              <a:solidFill>
                <a:srgbClr val="0000FF"/>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77"/>
                                        </p:tgtEl>
                                        <p:attrNameLst>
                                          <p:attrName>style.visibility</p:attrName>
                                        </p:attrNameLst>
                                      </p:cBhvr>
                                      <p:to>
                                        <p:strVal val="visible"/>
                                      </p:to>
                                    </p:set>
                                    <p:animEffect transition="in" filter="blinds(horizontal)">
                                      <p:cBhvr>
                                        <p:cTn id="7" dur="500"/>
                                        <p:tgtEl>
                                          <p:spTgt spid="147477"/>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47473"/>
                                        </p:tgtEl>
                                        <p:attrNameLst>
                                          <p:attrName>style.visibility</p:attrName>
                                        </p:attrNameLst>
                                      </p:cBhvr>
                                      <p:to>
                                        <p:strVal val="visible"/>
                                      </p:to>
                                    </p:set>
                                    <p:animEffect transition="in" filter="blinds(horizontal)">
                                      <p:cBhvr>
                                        <p:cTn id="11" dur="500"/>
                                        <p:tgtEl>
                                          <p:spTgt spid="147473"/>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147479"/>
                                        </p:tgtEl>
                                        <p:attrNameLst>
                                          <p:attrName>style.visibility</p:attrName>
                                        </p:attrNameLst>
                                      </p:cBhvr>
                                      <p:to>
                                        <p:strVal val="visible"/>
                                      </p:to>
                                    </p:set>
                                    <p:animEffect transition="in" filter="blinds(horizontal)">
                                      <p:cBhvr>
                                        <p:cTn id="16" dur="500"/>
                                        <p:tgtEl>
                                          <p:spTgt spid="147479"/>
                                        </p:tgtEl>
                                      </p:cBhvr>
                                    </p:animEffect>
                                  </p:childTnLst>
                                </p:cTn>
                              </p:par>
                            </p:childTnLst>
                          </p:cTn>
                        </p:par>
                        <p:par>
                          <p:cTn id="17" fill="hold">
                            <p:stCondLst>
                              <p:cond delay="500"/>
                            </p:stCondLst>
                            <p:childTnLst>
                              <p:par>
                                <p:cTn id="18" presetID="3" presetClass="entr" presetSubtype="10" fill="hold" nodeType="afterEffect">
                                  <p:stCondLst>
                                    <p:cond delay="0"/>
                                  </p:stCondLst>
                                  <p:childTnLst>
                                    <p:set>
                                      <p:cBhvr>
                                        <p:cTn id="19" dur="1" fill="hold">
                                          <p:stCondLst>
                                            <p:cond delay="0"/>
                                          </p:stCondLst>
                                        </p:cTn>
                                        <p:tgtEl>
                                          <p:spTgt spid="147475"/>
                                        </p:tgtEl>
                                        <p:attrNameLst>
                                          <p:attrName>style.visibility</p:attrName>
                                        </p:attrNameLst>
                                      </p:cBhvr>
                                      <p:to>
                                        <p:strVal val="visible"/>
                                      </p:to>
                                    </p:set>
                                    <p:animEffect transition="in" filter="blinds(horizontal)">
                                      <p:cBhvr>
                                        <p:cTn id="20" dur="500"/>
                                        <p:tgtEl>
                                          <p:spTgt spid="147475"/>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47461"/>
                                        </p:tgtEl>
                                        <p:attrNameLst>
                                          <p:attrName>style.visibility</p:attrName>
                                        </p:attrNameLst>
                                      </p:cBhvr>
                                      <p:to>
                                        <p:strVal val="visible"/>
                                      </p:to>
                                    </p:set>
                                    <p:animEffect transition="in" filter="blinds(horizontal)">
                                      <p:cBhvr>
                                        <p:cTn id="25" dur="500"/>
                                        <p:tgtEl>
                                          <p:spTgt spid="147461"/>
                                        </p:tgtEl>
                                      </p:cBhvr>
                                    </p:animEffect>
                                  </p:childTnLst>
                                </p:cTn>
                              </p:par>
                            </p:childTnLst>
                          </p:cTn>
                        </p:par>
                        <p:par>
                          <p:cTn id="26" fill="hold">
                            <p:stCondLst>
                              <p:cond delay="500"/>
                            </p:stCondLst>
                            <p:childTnLst>
                              <p:par>
                                <p:cTn id="27" presetID="3" presetClass="entr" presetSubtype="10" fill="hold" nodeType="afterEffect">
                                  <p:stCondLst>
                                    <p:cond delay="0"/>
                                  </p:stCondLst>
                                  <p:childTnLst>
                                    <p:set>
                                      <p:cBhvr>
                                        <p:cTn id="28" dur="1" fill="hold">
                                          <p:stCondLst>
                                            <p:cond delay="0"/>
                                          </p:stCondLst>
                                        </p:cTn>
                                        <p:tgtEl>
                                          <p:spTgt spid="147469"/>
                                        </p:tgtEl>
                                        <p:attrNameLst>
                                          <p:attrName>style.visibility</p:attrName>
                                        </p:attrNameLst>
                                      </p:cBhvr>
                                      <p:to>
                                        <p:strVal val="visible"/>
                                      </p:to>
                                    </p:set>
                                    <p:animEffect transition="in" filter="blinds(horizontal)">
                                      <p:cBhvr>
                                        <p:cTn id="29" dur="500"/>
                                        <p:tgtEl>
                                          <p:spTgt spid="147469"/>
                                        </p:tgtEl>
                                      </p:cBhvr>
                                    </p:animEffect>
                                  </p:childTnLst>
                                </p:cTn>
                              </p:par>
                            </p:childTnLst>
                          </p:cTn>
                        </p:par>
                        <p:par>
                          <p:cTn id="30" fill="hold">
                            <p:stCondLst>
                              <p:cond delay="1000"/>
                            </p:stCondLst>
                            <p:childTnLst>
                              <p:par>
                                <p:cTn id="31" presetID="3" presetClass="entr" presetSubtype="10" fill="hold" nodeType="afterEffect">
                                  <p:stCondLst>
                                    <p:cond delay="0"/>
                                  </p:stCondLst>
                                  <p:childTnLst>
                                    <p:set>
                                      <p:cBhvr>
                                        <p:cTn id="32" dur="1" fill="hold">
                                          <p:stCondLst>
                                            <p:cond delay="0"/>
                                          </p:stCondLst>
                                        </p:cTn>
                                        <p:tgtEl>
                                          <p:spTgt spid="147471"/>
                                        </p:tgtEl>
                                        <p:attrNameLst>
                                          <p:attrName>style.visibility</p:attrName>
                                        </p:attrNameLst>
                                      </p:cBhvr>
                                      <p:to>
                                        <p:strVal val="visible"/>
                                      </p:to>
                                    </p:set>
                                    <p:animEffect transition="in" filter="blinds(horizontal)">
                                      <p:cBhvr>
                                        <p:cTn id="33" dur="500"/>
                                        <p:tgtEl>
                                          <p:spTgt spid="147471"/>
                                        </p:tgtEl>
                                      </p:cBhvr>
                                    </p:animEffect>
                                  </p:childTnLst>
                                </p:cTn>
                              </p:par>
                            </p:childTnLst>
                          </p:cTn>
                        </p:par>
                        <p:par>
                          <p:cTn id="34" fill="hold">
                            <p:stCondLst>
                              <p:cond delay="1500"/>
                            </p:stCondLst>
                            <p:childTnLst>
                              <p:par>
                                <p:cTn id="35" presetID="3" presetClass="entr" presetSubtype="10" fill="hold" nodeType="afterEffect">
                                  <p:stCondLst>
                                    <p:cond delay="0"/>
                                  </p:stCondLst>
                                  <p:childTnLst>
                                    <p:set>
                                      <p:cBhvr>
                                        <p:cTn id="36" dur="1" fill="hold">
                                          <p:stCondLst>
                                            <p:cond delay="0"/>
                                          </p:stCondLst>
                                        </p:cTn>
                                        <p:tgtEl>
                                          <p:spTgt spid="147463"/>
                                        </p:tgtEl>
                                        <p:attrNameLst>
                                          <p:attrName>style.visibility</p:attrName>
                                        </p:attrNameLst>
                                      </p:cBhvr>
                                      <p:to>
                                        <p:strVal val="visible"/>
                                      </p:to>
                                    </p:set>
                                    <p:animEffect transition="in" filter="blinds(horizontal)">
                                      <p:cBhvr>
                                        <p:cTn id="37" dur="500"/>
                                        <p:tgtEl>
                                          <p:spTgt spid="147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4389" name="图片 144388" descr="116253592653348"/>
          <p:cNvPicPr>
            <a:picLocks noChangeAspect="1"/>
          </p:cNvPicPr>
          <p:nvPr/>
        </p:nvPicPr>
        <p:blipFill>
          <a:blip r:embed="rId1"/>
          <a:stretch>
            <a:fillRect/>
          </a:stretch>
        </p:blipFill>
        <p:spPr>
          <a:xfrm>
            <a:off x="1524000" y="76200"/>
            <a:ext cx="9144000" cy="5105400"/>
          </a:xfrm>
          <a:prstGeom prst="rect">
            <a:avLst/>
          </a:prstGeom>
          <a:noFill/>
          <a:ln w="9525">
            <a:noFill/>
          </a:ln>
        </p:spPr>
      </p:pic>
      <p:sp>
        <p:nvSpPr>
          <p:cNvPr id="144390" name="文本框 144389"/>
          <p:cNvSpPr txBox="1"/>
          <p:nvPr/>
        </p:nvSpPr>
        <p:spPr>
          <a:xfrm>
            <a:off x="2133600" y="5257800"/>
            <a:ext cx="8229600" cy="1322070"/>
          </a:xfrm>
          <a:prstGeom prst="rect">
            <a:avLst/>
          </a:prstGeom>
          <a:noFill/>
          <a:ln w="9525">
            <a:noFill/>
          </a:ln>
        </p:spPr>
        <p:txBody>
          <a:bodyPr>
            <a:spAutoFit/>
          </a:bodyPr>
          <a:p>
            <a:pPr algn="ctr">
              <a:spcBef>
                <a:spcPct val="50000"/>
              </a:spcBef>
            </a:pPr>
            <a:r>
              <a:rPr lang="zh-CN" altLang="en-US" sz="3200" b="1" dirty="0">
                <a:solidFill>
                  <a:schemeClr val="tx1"/>
                </a:solidFill>
                <a:latin typeface="Arial" panose="020B0604020202020204" pitchFamily="34" charset="0"/>
                <a:ea typeface="黑体" panose="02010609060101010101" pitchFamily="2" charset="-122"/>
              </a:rPr>
              <a:t>日内瓦会议上美国国务卿杜勒斯</a:t>
            </a:r>
            <a:endParaRPr lang="zh-CN" altLang="en-US" sz="3200" b="1" dirty="0">
              <a:solidFill>
                <a:schemeClr val="tx1"/>
              </a:solidFill>
              <a:latin typeface="Arial" panose="020B0604020202020204" pitchFamily="34" charset="0"/>
              <a:ea typeface="黑体" panose="02010609060101010101" pitchFamily="2" charset="-122"/>
            </a:endParaRPr>
          </a:p>
          <a:p>
            <a:pPr algn="ctr">
              <a:spcBef>
                <a:spcPct val="50000"/>
              </a:spcBef>
            </a:pPr>
            <a:r>
              <a:rPr lang="zh-CN" altLang="en-US" sz="3200" b="1" dirty="0">
                <a:solidFill>
                  <a:schemeClr val="tx1"/>
                </a:solidFill>
                <a:latin typeface="Arial" panose="020B0604020202020204" pitchFamily="34" charset="0"/>
                <a:ea typeface="黑体" panose="02010609060101010101" pitchFamily="2" charset="-122"/>
              </a:rPr>
              <a:t>拒绝同周恩来总理握手</a:t>
            </a:r>
            <a:endParaRPr lang="zh-CN" altLang="en-US" sz="3200" b="1" dirty="0">
              <a:solidFill>
                <a:schemeClr val="tx1"/>
              </a:solidFill>
              <a:latin typeface="Arial" panose="020B0604020202020204" pitchFamily="34" charset="0"/>
              <a:ea typeface="黑体" panose="02010609060101010101" pitchFamily="2"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2" name="文本框 107521">
            <a:hlinkClick r:id="rId1" action="ppaction://hlinksldjump"/>
          </p:cNvPr>
          <p:cNvSpPr txBox="1"/>
          <p:nvPr/>
        </p:nvSpPr>
        <p:spPr>
          <a:xfrm>
            <a:off x="1905000" y="381000"/>
            <a:ext cx="5832475" cy="583565"/>
          </a:xfrm>
          <a:prstGeom prst="rect">
            <a:avLst/>
          </a:prstGeom>
          <a:noFill/>
          <a:ln w="9525">
            <a:noFill/>
          </a:ln>
        </p:spPr>
        <p:txBody>
          <a:bodyPr>
            <a:spAutoFit/>
          </a:bodyPr>
          <a:p>
            <a:pPr>
              <a:spcBef>
                <a:spcPct val="50000"/>
              </a:spcBef>
            </a:pPr>
            <a:r>
              <a:rPr lang="en-US" altLang="zh-CN" sz="3200" b="1" dirty="0">
                <a:effectLst/>
                <a:latin typeface="方正姚体" panose="02010601030101010101" pitchFamily="2" charset="-122"/>
                <a:ea typeface="方正姚体" panose="02010601030101010101" pitchFamily="2" charset="-122"/>
              </a:rPr>
              <a:t>4</a:t>
            </a:r>
            <a:r>
              <a:rPr lang="zh-CN" altLang="en-US" sz="3200" b="1" dirty="0">
                <a:effectLst/>
                <a:latin typeface="方正姚体" panose="02010601030101010101" pitchFamily="2" charset="-122"/>
                <a:ea typeface="方正姚体" panose="02010601030101010101" pitchFamily="2" charset="-122"/>
              </a:rPr>
              <a:t>参加万隆会议（</a:t>
            </a:r>
            <a:r>
              <a:rPr lang="en-US" altLang="zh-CN" sz="3200" b="1" dirty="0">
                <a:effectLst/>
                <a:latin typeface="方正姚体" panose="02010601030101010101" pitchFamily="2" charset="-122"/>
                <a:ea typeface="方正姚体" panose="02010601030101010101" pitchFamily="2" charset="-122"/>
              </a:rPr>
              <a:t>1955</a:t>
            </a:r>
            <a:r>
              <a:rPr lang="zh-CN" altLang="en-US" sz="3200" b="1" dirty="0">
                <a:effectLst/>
                <a:latin typeface="方正姚体" panose="02010601030101010101" pitchFamily="2" charset="-122"/>
                <a:ea typeface="方正姚体" panose="02010601030101010101" pitchFamily="2" charset="-122"/>
              </a:rPr>
              <a:t>年）</a:t>
            </a:r>
            <a:r>
              <a:rPr lang="zh-CN" altLang="en-US" sz="3200" b="1" dirty="0">
                <a:effectLst/>
                <a:latin typeface="黑体" panose="02010609060101010101" pitchFamily="2" charset="-122"/>
                <a:ea typeface="黑体" panose="02010609060101010101" pitchFamily="2" charset="-122"/>
              </a:rPr>
              <a:t> </a:t>
            </a:r>
            <a:endParaRPr lang="zh-CN" altLang="en-US" sz="3200" b="1" dirty="0">
              <a:effectLst/>
              <a:latin typeface="黑体" panose="02010609060101010101" pitchFamily="2" charset="-122"/>
              <a:ea typeface="黑体" panose="02010609060101010101" pitchFamily="2" charset="-122"/>
            </a:endParaRPr>
          </a:p>
        </p:txBody>
      </p:sp>
      <p:sp>
        <p:nvSpPr>
          <p:cNvPr id="107523" name="文本框 107522"/>
          <p:cNvSpPr txBox="1"/>
          <p:nvPr/>
        </p:nvSpPr>
        <p:spPr>
          <a:xfrm>
            <a:off x="2057400" y="1568450"/>
            <a:ext cx="1371600" cy="645160"/>
          </a:xfrm>
          <a:prstGeom prst="rect">
            <a:avLst/>
          </a:prstGeom>
          <a:noFill/>
          <a:ln w="9525">
            <a:noFill/>
          </a:ln>
        </p:spPr>
        <p:txBody>
          <a:bodyPr wrap="square">
            <a:spAutoFit/>
          </a:bodyPr>
          <a:p>
            <a:pPr>
              <a:spcBef>
                <a:spcPct val="50000"/>
              </a:spcBef>
            </a:pPr>
            <a:r>
              <a:rPr lang="zh-CN" altLang="en-US" sz="3600" b="1" dirty="0">
                <a:solidFill>
                  <a:srgbClr val="0000FF"/>
                </a:solidFill>
                <a:effectLst/>
                <a:latin typeface="隶书" panose="02010509060101010101" pitchFamily="49" charset="-122"/>
                <a:ea typeface="隶书" panose="02010509060101010101" pitchFamily="49" charset="-122"/>
              </a:rPr>
              <a:t>背景</a:t>
            </a:r>
            <a:r>
              <a:rPr lang="en-US" altLang="zh-CN" sz="3600" b="1">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rPr>
              <a:t>:</a:t>
            </a:r>
            <a:endParaRPr lang="en-US" altLang="zh-CN" sz="3600" b="1">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107524" name="文本框 107523"/>
          <p:cNvSpPr txBox="1"/>
          <p:nvPr/>
        </p:nvSpPr>
        <p:spPr>
          <a:xfrm>
            <a:off x="2057400" y="3000375"/>
            <a:ext cx="1371600" cy="645160"/>
          </a:xfrm>
          <a:prstGeom prst="rect">
            <a:avLst/>
          </a:prstGeom>
          <a:noFill/>
          <a:ln w="9525">
            <a:noFill/>
          </a:ln>
        </p:spPr>
        <p:txBody>
          <a:bodyPr wrap="square">
            <a:spAutoFit/>
          </a:bodyPr>
          <a:p>
            <a:pPr>
              <a:spcBef>
                <a:spcPct val="50000"/>
              </a:spcBef>
            </a:pPr>
            <a:r>
              <a:rPr lang="zh-CN" altLang="en-US" sz="3600" b="1" dirty="0">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rPr>
              <a:t>内容：</a:t>
            </a:r>
            <a:endParaRPr lang="zh-CN" altLang="en-US" sz="3600" b="1" dirty="0">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107525" name="文本框 107524"/>
          <p:cNvSpPr txBox="1"/>
          <p:nvPr/>
        </p:nvSpPr>
        <p:spPr>
          <a:xfrm>
            <a:off x="3505200" y="2787650"/>
            <a:ext cx="6400800" cy="1076325"/>
          </a:xfrm>
          <a:prstGeom prst="rect">
            <a:avLst/>
          </a:prstGeom>
          <a:noFill/>
          <a:ln w="9525">
            <a:noFill/>
          </a:ln>
        </p:spPr>
        <p:txBody>
          <a:bodyPr>
            <a:spAutoFit/>
          </a:bodyPr>
          <a:p>
            <a:pPr>
              <a:spcBef>
                <a:spcPct val="50000"/>
              </a:spcBef>
            </a:pPr>
            <a:r>
              <a:rPr lang="zh-CN" altLang="en-US" sz="3200" b="1" dirty="0">
                <a:effectLst/>
                <a:latin typeface="楷体_GB2312" pitchFamily="49" charset="-122"/>
                <a:ea typeface="楷体_GB2312" pitchFamily="49" charset="-122"/>
              </a:rPr>
              <a:t>讨论了保卫和平、争取民族独立、发展民族经济等共同关心的问题</a:t>
            </a:r>
            <a:endParaRPr lang="zh-CN" altLang="en-US" sz="3200" b="1" dirty="0">
              <a:effectLst/>
              <a:latin typeface="楷体_GB2312" pitchFamily="49" charset="-122"/>
              <a:ea typeface="楷体_GB2312" pitchFamily="49" charset="-122"/>
            </a:endParaRPr>
          </a:p>
        </p:txBody>
      </p:sp>
      <p:sp>
        <p:nvSpPr>
          <p:cNvPr id="107526" name="文本框 107525"/>
          <p:cNvSpPr txBox="1"/>
          <p:nvPr/>
        </p:nvSpPr>
        <p:spPr>
          <a:xfrm>
            <a:off x="2057400" y="4311650"/>
            <a:ext cx="1447165" cy="645160"/>
          </a:xfrm>
          <a:prstGeom prst="rect">
            <a:avLst/>
          </a:prstGeom>
          <a:noFill/>
          <a:ln w="9525">
            <a:noFill/>
          </a:ln>
        </p:spPr>
        <p:txBody>
          <a:bodyPr wrap="square">
            <a:spAutoFit/>
          </a:bodyPr>
          <a:p>
            <a:pPr>
              <a:spcBef>
                <a:spcPct val="50000"/>
              </a:spcBef>
            </a:pPr>
            <a:r>
              <a:rPr lang="zh-CN" altLang="en-US" sz="3600" b="1" dirty="0">
                <a:solidFill>
                  <a:srgbClr val="7030A0"/>
                </a:solidFill>
                <a:effectLst/>
                <a:latin typeface="隶书" panose="02010509060101010101" pitchFamily="49" charset="-122"/>
                <a:ea typeface="隶书" panose="02010509060101010101" pitchFamily="49" charset="-122"/>
              </a:rPr>
              <a:t>特点</a:t>
            </a:r>
            <a:r>
              <a:rPr lang="zh-CN" altLang="en-US" sz="3600" b="1" dirty="0">
                <a:solidFill>
                  <a:srgbClr val="0000FF"/>
                </a:solidFill>
                <a:effectLst/>
                <a:latin typeface="隶书" panose="02010509060101010101" pitchFamily="49" charset="-122"/>
                <a:ea typeface="隶书" panose="02010509060101010101" pitchFamily="49" charset="-122"/>
              </a:rPr>
              <a:t>：</a:t>
            </a:r>
            <a:endParaRPr lang="zh-CN" altLang="en-US" sz="3600" b="1" dirty="0">
              <a:solidFill>
                <a:srgbClr val="0000FF"/>
              </a:solidFill>
              <a:effectLst/>
              <a:latin typeface="隶书" panose="02010509060101010101" pitchFamily="49" charset="-122"/>
              <a:ea typeface="隶书" panose="02010509060101010101" pitchFamily="49" charset="-122"/>
            </a:endParaRPr>
          </a:p>
        </p:txBody>
      </p:sp>
      <p:sp>
        <p:nvSpPr>
          <p:cNvPr id="107527" name="文本框 107526">
            <a:hlinkClick r:id="rId2" action="ppaction://hlinkfile"/>
          </p:cNvPr>
          <p:cNvSpPr txBox="1"/>
          <p:nvPr/>
        </p:nvSpPr>
        <p:spPr>
          <a:xfrm>
            <a:off x="3429000" y="4387850"/>
            <a:ext cx="6337300" cy="1076325"/>
          </a:xfrm>
          <a:prstGeom prst="rect">
            <a:avLst/>
          </a:prstGeom>
          <a:noFill/>
          <a:ln w="9525">
            <a:noFill/>
          </a:ln>
        </p:spPr>
        <p:txBody>
          <a:bodyPr>
            <a:spAutoFit/>
          </a:bodyPr>
          <a:p>
            <a:pPr>
              <a:spcBef>
                <a:spcPct val="50000"/>
              </a:spcBef>
            </a:pPr>
            <a:r>
              <a:rPr lang="zh-CN" altLang="en-US" sz="3200" b="1" dirty="0">
                <a:solidFill>
                  <a:srgbClr val="FF0000"/>
                </a:solidFill>
                <a:effectLst/>
                <a:latin typeface="楷体_GB2312" pitchFamily="49" charset="-122"/>
                <a:ea typeface="楷体_GB2312" pitchFamily="49" charset="-122"/>
              </a:rPr>
              <a:t>第一次没有西方殖民主义国家参加的国际会议</a:t>
            </a:r>
            <a:endParaRPr lang="zh-CN" altLang="en-US" sz="3200" b="1" dirty="0">
              <a:solidFill>
                <a:srgbClr val="FF0000"/>
              </a:solidFill>
              <a:effectLst/>
              <a:latin typeface="楷体_GB2312" pitchFamily="49" charset="-122"/>
              <a:ea typeface="楷体_GB2312" pitchFamily="49" charset="-122"/>
            </a:endParaRPr>
          </a:p>
        </p:txBody>
      </p:sp>
      <p:sp>
        <p:nvSpPr>
          <p:cNvPr id="107531" name="文本框 107530"/>
          <p:cNvSpPr txBox="1"/>
          <p:nvPr/>
        </p:nvSpPr>
        <p:spPr>
          <a:xfrm>
            <a:off x="3505200" y="1492250"/>
            <a:ext cx="6248400" cy="1076325"/>
          </a:xfrm>
          <a:prstGeom prst="rect">
            <a:avLst/>
          </a:prstGeom>
          <a:noFill/>
          <a:ln w="9525">
            <a:noFill/>
          </a:ln>
        </p:spPr>
        <p:txBody>
          <a:bodyPr>
            <a:spAutoFit/>
          </a:bodyPr>
          <a:p>
            <a:pPr>
              <a:spcBef>
                <a:spcPct val="50000"/>
              </a:spcBef>
            </a:pPr>
            <a:r>
              <a:rPr lang="zh-CN" altLang="en-US" sz="3200" b="1" dirty="0">
                <a:effectLst/>
                <a:latin typeface="楷体_GB2312" pitchFamily="49" charset="-122"/>
                <a:ea typeface="楷体_GB2312" pitchFamily="49" charset="-122"/>
              </a:rPr>
              <a:t>亚洲、非洲民族解放运动高涨，一系列民族国家获得独立</a:t>
            </a:r>
            <a:endParaRPr lang="zh-CN" altLang="en-US" sz="3200" b="1" dirty="0">
              <a:effectLst/>
              <a:latin typeface="楷体_GB2312" pitchFamily="49" charset="-122"/>
              <a:ea typeface="楷体_GB2312" pitchFamily="49" charset="-122"/>
            </a:endParaRPr>
          </a:p>
        </p:txBody>
      </p:sp>
      <p:sp>
        <p:nvSpPr>
          <p:cNvPr id="2" name="文本框 1"/>
          <p:cNvSpPr txBox="1"/>
          <p:nvPr/>
        </p:nvSpPr>
        <p:spPr>
          <a:xfrm>
            <a:off x="2155190" y="5695950"/>
            <a:ext cx="8277225" cy="645160"/>
          </a:xfrm>
          <a:prstGeom prst="rect">
            <a:avLst/>
          </a:prstGeom>
          <a:noFill/>
        </p:spPr>
        <p:txBody>
          <a:bodyPr wrap="square" rtlCol="0">
            <a:spAutoFit/>
          </a:bodyPr>
          <a:p>
            <a:r>
              <a:rPr lang="zh-CN" altLang="en-US" sz="3600" b="1" dirty="0">
                <a:effectLst>
                  <a:outerShdw blurRad="38100" dist="38100" dir="2700000">
                    <a:srgbClr val="C0C0C0"/>
                  </a:outerShdw>
                </a:effectLst>
                <a:latin typeface="楷体_GB2312" pitchFamily="49" charset="-122"/>
                <a:ea typeface="楷体_GB2312" pitchFamily="49" charset="-122"/>
                <a:sym typeface="+mn-ea"/>
              </a:rPr>
              <a:t>成果：《</a:t>
            </a:r>
            <a:r>
              <a:rPr lang="zh-CN" altLang="en-US" sz="3600" b="1" dirty="0">
                <a:effectLst/>
                <a:latin typeface="楷体_GB2312" pitchFamily="49" charset="-122"/>
                <a:ea typeface="楷体_GB2312" pitchFamily="49" charset="-122"/>
                <a:sym typeface="+mn-ea"/>
              </a:rPr>
              <a:t>关于促进世界和平和合作宣言》</a:t>
            </a:r>
            <a:endParaRPr lang="zh-CN" altLang="en-US" sz="3600" b="1" dirty="0">
              <a:effectLst/>
              <a:latin typeface="楷体_GB2312" pitchFamily="49" charset="-122"/>
              <a:ea typeface="楷体_GB2312"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7531"/>
                                        </p:tgtEl>
                                        <p:attrNameLst>
                                          <p:attrName>style.visibility</p:attrName>
                                        </p:attrNameLst>
                                      </p:cBhvr>
                                      <p:to>
                                        <p:strVal val="visible"/>
                                      </p:to>
                                    </p:set>
                                    <p:anim calcmode="lin" valueType="num">
                                      <p:cBhvr additive="base">
                                        <p:cTn id="7" dur="500" fill="hold"/>
                                        <p:tgtEl>
                                          <p:spTgt spid="107531"/>
                                        </p:tgtEl>
                                        <p:attrNameLst>
                                          <p:attrName>ppt_x</p:attrName>
                                        </p:attrNameLst>
                                      </p:cBhvr>
                                      <p:tavLst>
                                        <p:tav tm="0">
                                          <p:val>
                                            <p:strVal val="1+#ppt_w/2"/>
                                          </p:val>
                                        </p:tav>
                                        <p:tav tm="100000">
                                          <p:val>
                                            <p:strVal val="#ppt_x"/>
                                          </p:val>
                                        </p:tav>
                                      </p:tavLst>
                                    </p:anim>
                                    <p:anim calcmode="lin" valueType="num">
                                      <p:cBhvr additive="base">
                                        <p:cTn id="8" dur="500" fill="hold"/>
                                        <p:tgtEl>
                                          <p:spTgt spid="10753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7525"/>
                                        </p:tgtEl>
                                        <p:attrNameLst>
                                          <p:attrName>style.visibility</p:attrName>
                                        </p:attrNameLst>
                                      </p:cBhvr>
                                      <p:to>
                                        <p:strVal val="visible"/>
                                      </p:to>
                                    </p:set>
                                    <p:anim calcmode="lin" valueType="num">
                                      <p:cBhvr additive="base">
                                        <p:cTn id="13" dur="500" fill="hold"/>
                                        <p:tgtEl>
                                          <p:spTgt spid="107525"/>
                                        </p:tgtEl>
                                        <p:attrNameLst>
                                          <p:attrName>ppt_x</p:attrName>
                                        </p:attrNameLst>
                                      </p:cBhvr>
                                      <p:tavLst>
                                        <p:tav tm="0">
                                          <p:val>
                                            <p:strVal val="1+#ppt_w/2"/>
                                          </p:val>
                                        </p:tav>
                                        <p:tav tm="100000">
                                          <p:val>
                                            <p:strVal val="#ppt_x"/>
                                          </p:val>
                                        </p:tav>
                                      </p:tavLst>
                                    </p:anim>
                                    <p:anim calcmode="lin" valueType="num">
                                      <p:cBhvr additive="base">
                                        <p:cTn id="14" dur="500" fill="hold"/>
                                        <p:tgtEl>
                                          <p:spTgt spid="1075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07527"/>
                                        </p:tgtEl>
                                        <p:attrNameLst>
                                          <p:attrName>style.visibility</p:attrName>
                                        </p:attrNameLst>
                                      </p:cBhvr>
                                      <p:to>
                                        <p:strVal val="visible"/>
                                      </p:to>
                                    </p:set>
                                    <p:anim calcmode="lin" valueType="num">
                                      <p:cBhvr additive="base">
                                        <p:cTn id="19" dur="500" fill="hold"/>
                                        <p:tgtEl>
                                          <p:spTgt spid="107527"/>
                                        </p:tgtEl>
                                        <p:attrNameLst>
                                          <p:attrName>ppt_x</p:attrName>
                                        </p:attrNameLst>
                                      </p:cBhvr>
                                      <p:tavLst>
                                        <p:tav tm="0">
                                          <p:val>
                                            <p:strVal val="1+#ppt_w/2"/>
                                          </p:val>
                                        </p:tav>
                                        <p:tav tm="100000">
                                          <p:val>
                                            <p:strVal val="#ppt_x"/>
                                          </p:val>
                                        </p:tav>
                                      </p:tavLst>
                                    </p:anim>
                                    <p:anim calcmode="lin" valueType="num">
                                      <p:cBhvr additive="base">
                                        <p:cTn id="20" dur="500" fill="hold"/>
                                        <p:tgtEl>
                                          <p:spTgt spid="1075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5" grpId="0"/>
      <p:bldP spid="107527" grpId="0"/>
      <p:bldP spid="10753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2103" name="图片 132102" descr="U36P27T1D280061F3DT20050411103016"/>
          <p:cNvPicPr>
            <a:picLocks noChangeAspect="1"/>
          </p:cNvPicPr>
          <p:nvPr/>
        </p:nvPicPr>
        <p:blipFill>
          <a:blip r:embed="rId1"/>
          <a:stretch>
            <a:fillRect/>
          </a:stretch>
        </p:blipFill>
        <p:spPr>
          <a:xfrm>
            <a:off x="1524000" y="39688"/>
            <a:ext cx="4572000" cy="3389312"/>
          </a:xfrm>
          <a:prstGeom prst="rect">
            <a:avLst/>
          </a:prstGeom>
          <a:noFill/>
          <a:ln w="9525">
            <a:noFill/>
          </a:ln>
        </p:spPr>
      </p:pic>
      <p:sp>
        <p:nvSpPr>
          <p:cNvPr id="132104" name="文本框 132103"/>
          <p:cNvSpPr txBox="1"/>
          <p:nvPr/>
        </p:nvSpPr>
        <p:spPr>
          <a:xfrm>
            <a:off x="1524000" y="3479800"/>
            <a:ext cx="9144000" cy="3415030"/>
          </a:xfrm>
          <a:prstGeom prst="rect">
            <a:avLst/>
          </a:prstGeom>
          <a:noFill/>
          <a:ln w="9525">
            <a:noFill/>
          </a:ln>
        </p:spPr>
        <p:txBody>
          <a:bodyPr>
            <a:spAutoFit/>
          </a:bodyPr>
          <a:p>
            <a:r>
              <a:rPr lang="en-US" altLang="zh-CN" sz="2400" dirty="0">
                <a:solidFill>
                  <a:schemeClr val="tx2"/>
                </a:solidFill>
                <a:latin typeface="黑体" panose="02010609060101010101" pitchFamily="2" charset="-122"/>
                <a:ea typeface="黑体" panose="02010609060101010101" pitchFamily="2" charset="-122"/>
              </a:rPr>
              <a:t>    1955</a:t>
            </a:r>
            <a:r>
              <a:rPr lang="zh-CN" altLang="en-US" sz="2400" dirty="0">
                <a:solidFill>
                  <a:schemeClr val="tx2"/>
                </a:solidFill>
                <a:latin typeface="黑体" panose="02010609060101010101" pitchFamily="2" charset="-122"/>
                <a:ea typeface="黑体" panose="02010609060101010101" pitchFamily="2" charset="-122"/>
              </a:rPr>
              <a:t>年</a:t>
            </a:r>
            <a:r>
              <a:rPr lang="en-US" altLang="zh-CN" sz="2400" dirty="0">
                <a:solidFill>
                  <a:schemeClr val="tx2"/>
                </a:solidFill>
                <a:latin typeface="黑体" panose="02010609060101010101" pitchFamily="2" charset="-122"/>
                <a:ea typeface="黑体" panose="02010609060101010101" pitchFamily="2" charset="-122"/>
              </a:rPr>
              <a:t>4</a:t>
            </a:r>
            <a:r>
              <a:rPr lang="zh-CN" altLang="en-US" sz="2400" dirty="0">
                <a:solidFill>
                  <a:schemeClr val="tx2"/>
                </a:solidFill>
                <a:latin typeface="黑体" panose="02010609060101010101" pitchFamily="2" charset="-122"/>
                <a:ea typeface="黑体" panose="02010609060101010101" pitchFamily="2" charset="-122"/>
              </a:rPr>
              <a:t>月</a:t>
            </a:r>
            <a:r>
              <a:rPr lang="en-US" altLang="zh-CN" sz="2400" dirty="0">
                <a:solidFill>
                  <a:schemeClr val="tx2"/>
                </a:solidFill>
                <a:latin typeface="黑体" panose="02010609060101010101" pitchFamily="2" charset="-122"/>
                <a:ea typeface="黑体" panose="02010609060101010101" pitchFamily="2" charset="-122"/>
              </a:rPr>
              <a:t>11</a:t>
            </a:r>
            <a:r>
              <a:rPr lang="zh-CN" altLang="en-US" sz="2400" dirty="0">
                <a:solidFill>
                  <a:schemeClr val="tx2"/>
                </a:solidFill>
                <a:latin typeface="黑体" panose="02010609060101010101" pitchFamily="2" charset="-122"/>
                <a:ea typeface="黑体" panose="02010609060101010101" pitchFamily="2" charset="-122"/>
              </a:rPr>
              <a:t>日，根据原定行程，周恩来应从香港搭乘飞机赴印度尼西亚参加万隆会议。国民党当局在港特务买通启德机场清洁员周梓铭，在周恩来预定搭乘的印度国际航空公司“克什米尔公主号”的右翼轮舱处，安装了一颗定时炸弹，但周恩来本人却因刚刚做完阑尾炎手术，临时秘密改变行程，经昆明取道缅甸前首都仰光赴万隆参加会议。</a:t>
            </a:r>
            <a:endParaRPr lang="zh-CN" altLang="en-US" sz="2400" dirty="0">
              <a:solidFill>
                <a:schemeClr val="tx2"/>
              </a:solidFill>
              <a:latin typeface="黑体" panose="02010609060101010101" pitchFamily="2" charset="-122"/>
              <a:ea typeface="黑体" panose="02010609060101010101" pitchFamily="2" charset="-122"/>
            </a:endParaRPr>
          </a:p>
          <a:p>
            <a:r>
              <a:rPr lang="zh-CN" altLang="en-US" sz="2400" dirty="0">
                <a:solidFill>
                  <a:schemeClr val="tx2"/>
                </a:solidFill>
                <a:latin typeface="黑体" panose="02010609060101010101" pitchFamily="2" charset="-122"/>
                <a:ea typeface="黑体" panose="02010609060101010101" pitchFamily="2" charset="-122"/>
              </a:rPr>
              <a:t>   “克什米尔公主号”起飞约</a:t>
            </a:r>
            <a:r>
              <a:rPr lang="en-US" altLang="zh-CN" sz="2400" dirty="0">
                <a:solidFill>
                  <a:schemeClr val="tx2"/>
                </a:solidFill>
                <a:latin typeface="黑体" panose="02010609060101010101" pitchFamily="2" charset="-122"/>
                <a:ea typeface="黑体" panose="02010609060101010101" pitchFamily="2" charset="-122"/>
              </a:rPr>
              <a:t>5</a:t>
            </a:r>
            <a:r>
              <a:rPr lang="zh-CN" altLang="en-US" sz="2400" dirty="0">
                <a:solidFill>
                  <a:schemeClr val="tx2"/>
                </a:solidFill>
                <a:latin typeface="黑体" panose="02010609060101010101" pitchFamily="2" charset="-122"/>
                <a:ea typeface="黑体" panose="02010609060101010101" pitchFamily="2" charset="-122"/>
              </a:rPr>
              <a:t>小时后，在距海面</a:t>
            </a:r>
            <a:r>
              <a:rPr lang="en-US" altLang="zh-CN" sz="2400" dirty="0">
                <a:solidFill>
                  <a:schemeClr val="tx2"/>
                </a:solidFill>
                <a:latin typeface="黑体" panose="02010609060101010101" pitchFamily="2" charset="-122"/>
                <a:ea typeface="黑体" panose="02010609060101010101" pitchFamily="2" charset="-122"/>
              </a:rPr>
              <a:t>18,800</a:t>
            </a:r>
            <a:r>
              <a:rPr lang="zh-CN" altLang="en-US" sz="2400" dirty="0">
                <a:solidFill>
                  <a:schemeClr val="tx2"/>
                </a:solidFill>
                <a:latin typeface="黑体" panose="02010609060101010101" pitchFamily="2" charset="-122"/>
                <a:ea typeface="黑体" panose="02010609060101010101" pitchFamily="2" charset="-122"/>
              </a:rPr>
              <a:t>英尺高空炸弹爆炸，机上乘载了</a:t>
            </a:r>
            <a:r>
              <a:rPr lang="en-US" altLang="zh-CN" sz="2400" dirty="0">
                <a:solidFill>
                  <a:schemeClr val="tx2"/>
                </a:solidFill>
                <a:latin typeface="黑体" panose="02010609060101010101" pitchFamily="2" charset="-122"/>
                <a:ea typeface="黑体" panose="02010609060101010101" pitchFamily="2" charset="-122"/>
              </a:rPr>
              <a:t>8</a:t>
            </a:r>
            <a:r>
              <a:rPr lang="zh-CN" altLang="en-US" sz="2400" dirty="0">
                <a:solidFill>
                  <a:schemeClr val="tx2"/>
                </a:solidFill>
                <a:latin typeface="黑体" panose="02010609060101010101" pitchFamily="2" charset="-122"/>
                <a:ea typeface="黑体" panose="02010609060101010101" pitchFamily="2" charset="-122"/>
              </a:rPr>
              <a:t>名机组人员和</a:t>
            </a:r>
            <a:r>
              <a:rPr lang="en-US" altLang="zh-CN" sz="2400" dirty="0">
                <a:solidFill>
                  <a:schemeClr val="tx2"/>
                </a:solidFill>
                <a:latin typeface="黑体" panose="02010609060101010101" pitchFamily="2" charset="-122"/>
                <a:ea typeface="黑体" panose="02010609060101010101" pitchFamily="2" charset="-122"/>
              </a:rPr>
              <a:t>11</a:t>
            </a:r>
            <a:r>
              <a:rPr lang="zh-CN" altLang="en-US" sz="2400" dirty="0">
                <a:solidFill>
                  <a:schemeClr val="tx2"/>
                </a:solidFill>
                <a:latin typeface="黑体" panose="02010609060101010101" pitchFamily="2" charset="-122"/>
                <a:ea typeface="黑体" panose="02010609060101010101" pitchFamily="2" charset="-122"/>
              </a:rPr>
              <a:t>名乘客（全部为参与万隆会议的中方代表团人员和记者）全部遇难，只有</a:t>
            </a:r>
            <a:r>
              <a:rPr lang="en-US" altLang="zh-CN" sz="2400" dirty="0">
                <a:solidFill>
                  <a:schemeClr val="tx2"/>
                </a:solidFill>
                <a:latin typeface="黑体" panose="02010609060101010101" pitchFamily="2" charset="-122"/>
                <a:ea typeface="黑体" panose="02010609060101010101" pitchFamily="2" charset="-122"/>
              </a:rPr>
              <a:t>3</a:t>
            </a:r>
            <a:r>
              <a:rPr lang="zh-CN" altLang="en-US" sz="2400" dirty="0">
                <a:solidFill>
                  <a:schemeClr val="tx2"/>
                </a:solidFill>
                <a:latin typeface="黑体" panose="02010609060101010101" pitchFamily="2" charset="-122"/>
                <a:ea typeface="黑体" panose="02010609060101010101" pitchFamily="2" charset="-122"/>
              </a:rPr>
              <a:t>名机组人员生还。</a:t>
            </a:r>
            <a:endParaRPr lang="zh-CN" altLang="en-US" sz="2400" dirty="0">
              <a:solidFill>
                <a:schemeClr val="tx2"/>
              </a:solidFill>
              <a:latin typeface="黑体" panose="02010609060101010101" pitchFamily="2" charset="-122"/>
              <a:ea typeface="黑体" panose="02010609060101010101" pitchFamily="2" charset="-122"/>
            </a:endParaRPr>
          </a:p>
        </p:txBody>
      </p:sp>
      <p:pic>
        <p:nvPicPr>
          <p:cNvPr id="132106" name="图片 132105" descr="clip_image015"/>
          <p:cNvPicPr>
            <a:picLocks noChangeAspect="1"/>
          </p:cNvPicPr>
          <p:nvPr/>
        </p:nvPicPr>
        <p:blipFill>
          <a:blip r:embed="rId2"/>
          <a:stretch>
            <a:fillRect/>
          </a:stretch>
        </p:blipFill>
        <p:spPr>
          <a:xfrm>
            <a:off x="6400800" y="0"/>
            <a:ext cx="4267200" cy="3352800"/>
          </a:xfrm>
          <a:prstGeom prst="rect">
            <a:avLst/>
          </a:prstGeom>
          <a:noFill/>
          <a:ln w="9525">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3" name="文本占位符 25602"/>
          <p:cNvSpPr>
            <a:spLocks noGrp="1"/>
          </p:cNvSpPr>
          <p:nvPr>
            <p:ph type="body" idx="1"/>
          </p:nvPr>
        </p:nvSpPr>
        <p:spPr>
          <a:xfrm>
            <a:off x="1981200" y="779780"/>
            <a:ext cx="8229600" cy="1786890"/>
          </a:xfrm>
        </p:spPr>
        <p:txBody>
          <a:bodyPr/>
          <a:p>
            <a:r>
              <a:rPr lang="zh-CN" altLang="en-US" b="1" dirty="0"/>
              <a:t>针对帝国主义对会议的的破坏以及与会国之间因为社会制度和意识形态不同产生的矛盾和分歧而提出了：“</a:t>
            </a:r>
            <a:r>
              <a:rPr lang="zh-CN" altLang="en-US" b="1" dirty="0">
                <a:solidFill>
                  <a:srgbClr val="000099"/>
                </a:solidFill>
                <a:ea typeface="黑体" panose="02010609060101010101" pitchFamily="2" charset="-122"/>
              </a:rPr>
              <a:t>求同存异</a:t>
            </a:r>
            <a:r>
              <a:rPr lang="zh-CN" altLang="en-US" b="1" dirty="0"/>
              <a:t>”方针</a:t>
            </a:r>
            <a:endParaRPr lang="zh-CN" altLang="en-US" b="1" dirty="0"/>
          </a:p>
        </p:txBody>
      </p:sp>
      <p:sp>
        <p:nvSpPr>
          <p:cNvPr id="25604" name="Text Box 156"/>
          <p:cNvSpPr txBox="1"/>
          <p:nvPr/>
        </p:nvSpPr>
        <p:spPr>
          <a:xfrm>
            <a:off x="1793558" y="2566670"/>
            <a:ext cx="1101725" cy="2861310"/>
          </a:xfrm>
          <a:prstGeom prst="rect">
            <a:avLst/>
          </a:prstGeom>
          <a:noFill/>
          <a:ln w="9525">
            <a:noFill/>
          </a:ln>
        </p:spPr>
        <p:txBody>
          <a:bodyPr>
            <a:spAutoFit/>
          </a:bodyPr>
          <a:p>
            <a:r>
              <a:rPr lang="zh-CN" altLang="en-US" sz="3600" b="1" dirty="0">
                <a:solidFill>
                  <a:srgbClr val="FF00FF"/>
                </a:solidFill>
                <a:latin typeface="Arial" panose="020B0604020202020204" pitchFamily="34" charset="0"/>
              </a:rPr>
              <a:t>同：</a:t>
            </a:r>
            <a:endParaRPr lang="zh-CN" altLang="en-US" sz="3600" b="1" dirty="0">
              <a:solidFill>
                <a:srgbClr val="FF00FF"/>
              </a:solidFill>
              <a:latin typeface="Arial" panose="020B0604020202020204" pitchFamily="34" charset="0"/>
            </a:endParaRPr>
          </a:p>
          <a:p>
            <a:endParaRPr lang="zh-CN" altLang="en-US" sz="3600" b="1" dirty="0">
              <a:solidFill>
                <a:srgbClr val="FF00FF"/>
              </a:solidFill>
              <a:latin typeface="Arial" panose="020B0604020202020204" pitchFamily="34" charset="0"/>
            </a:endParaRPr>
          </a:p>
          <a:p>
            <a:endParaRPr lang="zh-CN" altLang="en-US" sz="3600" b="1" dirty="0">
              <a:solidFill>
                <a:srgbClr val="FF00FF"/>
              </a:solidFill>
              <a:latin typeface="Arial" panose="020B0604020202020204" pitchFamily="34" charset="0"/>
            </a:endParaRPr>
          </a:p>
          <a:p>
            <a:endParaRPr lang="zh-CN" altLang="en-US" sz="3600" b="1" dirty="0">
              <a:solidFill>
                <a:srgbClr val="FF00FF"/>
              </a:solidFill>
              <a:latin typeface="Arial" panose="020B0604020202020204" pitchFamily="34" charset="0"/>
            </a:endParaRPr>
          </a:p>
          <a:p>
            <a:r>
              <a:rPr lang="zh-CN" altLang="en-US" sz="3600" b="1" dirty="0">
                <a:solidFill>
                  <a:srgbClr val="FF00FF"/>
                </a:solidFill>
                <a:latin typeface="Arial" panose="020B0604020202020204" pitchFamily="34" charset="0"/>
              </a:rPr>
              <a:t>异：</a:t>
            </a:r>
            <a:endParaRPr lang="zh-CN" altLang="en-US" sz="3600" b="1" dirty="0">
              <a:solidFill>
                <a:srgbClr val="FF00FF"/>
              </a:solidFill>
              <a:latin typeface="Arial" panose="020B0604020202020204" pitchFamily="34" charset="0"/>
            </a:endParaRPr>
          </a:p>
        </p:txBody>
      </p:sp>
      <p:sp>
        <p:nvSpPr>
          <p:cNvPr id="25605" name="Text Box 157"/>
          <p:cNvSpPr txBox="1"/>
          <p:nvPr/>
        </p:nvSpPr>
        <p:spPr>
          <a:xfrm>
            <a:off x="2620645" y="2402205"/>
            <a:ext cx="7315200" cy="1568450"/>
          </a:xfrm>
          <a:prstGeom prst="rect">
            <a:avLst/>
          </a:prstGeom>
          <a:noFill/>
          <a:ln w="9525">
            <a:noFill/>
          </a:ln>
        </p:spPr>
        <p:txBody>
          <a:bodyPr>
            <a:spAutoFit/>
          </a:bodyPr>
          <a:p>
            <a:r>
              <a:rPr lang="zh-CN" altLang="en-US" sz="3200" b="1" dirty="0">
                <a:latin typeface="Arial" panose="020B0604020202020204" pitchFamily="34" charset="0"/>
              </a:rPr>
              <a:t>有相同的历史遭遇，都受过资本主义国家的殖民掠夺和统治，有共同的愿望：维护独立，谋求和平、发展经济。</a:t>
            </a:r>
            <a:endParaRPr lang="zh-CN" altLang="en-US" sz="3200" b="1" dirty="0">
              <a:latin typeface="Arial" panose="020B0604020202020204" pitchFamily="34" charset="0"/>
            </a:endParaRPr>
          </a:p>
        </p:txBody>
      </p:sp>
      <p:sp>
        <p:nvSpPr>
          <p:cNvPr id="34979" name="Text Box 163"/>
          <p:cNvSpPr txBox="1"/>
          <p:nvPr/>
        </p:nvSpPr>
        <p:spPr>
          <a:xfrm>
            <a:off x="2819400" y="4126865"/>
            <a:ext cx="5976938" cy="583565"/>
          </a:xfrm>
          <a:prstGeom prst="rect">
            <a:avLst/>
          </a:prstGeom>
          <a:noFill/>
          <a:ln w="9525">
            <a:noFill/>
          </a:ln>
        </p:spPr>
        <p:txBody>
          <a:bodyPr>
            <a:spAutoFit/>
          </a:bodyPr>
          <a:p>
            <a:pPr>
              <a:spcBef>
                <a:spcPct val="50000"/>
              </a:spcBef>
            </a:pPr>
            <a:r>
              <a:rPr lang="zh-CN" altLang="en-US" sz="3200" b="1" dirty="0">
                <a:solidFill>
                  <a:srgbClr val="0000FF"/>
                </a:solidFill>
                <a:latin typeface="Times New Roman" panose="02020603050405020304" charset="0"/>
              </a:rPr>
              <a:t>求同</a:t>
            </a:r>
            <a:r>
              <a:rPr lang="en-US" altLang="zh-CN" sz="3200" b="1" dirty="0">
                <a:solidFill>
                  <a:srgbClr val="0000FF"/>
                </a:solidFill>
                <a:latin typeface="Times New Roman" panose="02020603050405020304" charset="0"/>
              </a:rPr>
              <a:t>:  </a:t>
            </a:r>
            <a:r>
              <a:rPr lang="zh-CN" altLang="en-US" sz="3200" b="1" dirty="0">
                <a:solidFill>
                  <a:srgbClr val="0000FF"/>
                </a:solidFill>
                <a:latin typeface="Times New Roman" panose="02020603050405020304" charset="0"/>
              </a:rPr>
              <a:t>共同的发展</a:t>
            </a:r>
            <a:endParaRPr lang="zh-CN" altLang="en-US" sz="3200" b="1" dirty="0">
              <a:solidFill>
                <a:srgbClr val="0000FF"/>
              </a:solidFill>
              <a:latin typeface="Times New Roman" panose="02020603050405020304" charset="0"/>
            </a:endParaRPr>
          </a:p>
        </p:txBody>
      </p:sp>
      <p:sp>
        <p:nvSpPr>
          <p:cNvPr id="25607" name="Text Box 158"/>
          <p:cNvSpPr txBox="1"/>
          <p:nvPr/>
        </p:nvSpPr>
        <p:spPr>
          <a:xfrm>
            <a:off x="2620645" y="4706620"/>
            <a:ext cx="6715760" cy="1076325"/>
          </a:xfrm>
          <a:prstGeom prst="rect">
            <a:avLst/>
          </a:prstGeom>
          <a:noFill/>
          <a:ln w="9525">
            <a:noFill/>
          </a:ln>
        </p:spPr>
        <p:txBody>
          <a:bodyPr wrap="none">
            <a:spAutoFit/>
          </a:bodyPr>
          <a:p>
            <a:r>
              <a:rPr lang="zh-CN" altLang="en-US" sz="3200" b="1" dirty="0">
                <a:latin typeface="Arial" panose="020B0604020202020204" pitchFamily="34" charset="0"/>
              </a:rPr>
              <a:t>各国可以采取不同的政治制度和政策</a:t>
            </a:r>
            <a:endParaRPr lang="zh-CN" altLang="en-US" sz="3200" b="1" dirty="0">
              <a:latin typeface="Arial" panose="020B0604020202020204" pitchFamily="34" charset="0"/>
            </a:endParaRPr>
          </a:p>
          <a:p>
            <a:r>
              <a:rPr lang="zh-CN" altLang="en-US" sz="3200" b="1" dirty="0">
                <a:latin typeface="Arial" panose="020B0604020202020204" pitchFamily="34" charset="0"/>
              </a:rPr>
              <a:t>保留不同的意见和分歧。</a:t>
            </a:r>
            <a:endParaRPr lang="zh-CN" altLang="en-US" sz="3200" b="1" dirty="0">
              <a:latin typeface="Arial" panose="020B0604020202020204" pitchFamily="34" charset="0"/>
            </a:endParaRPr>
          </a:p>
        </p:txBody>
      </p:sp>
      <p:sp>
        <p:nvSpPr>
          <p:cNvPr id="34980" name="Text Box 164"/>
          <p:cNvSpPr txBox="1"/>
          <p:nvPr/>
        </p:nvSpPr>
        <p:spPr>
          <a:xfrm>
            <a:off x="2743200" y="6019800"/>
            <a:ext cx="7566025" cy="583565"/>
          </a:xfrm>
          <a:prstGeom prst="rect">
            <a:avLst/>
          </a:prstGeom>
          <a:noFill/>
          <a:ln w="9525">
            <a:noFill/>
          </a:ln>
        </p:spPr>
        <p:txBody>
          <a:bodyPr>
            <a:spAutoFit/>
          </a:bodyPr>
          <a:p>
            <a:pPr>
              <a:spcBef>
                <a:spcPct val="50000"/>
              </a:spcBef>
            </a:pPr>
            <a:r>
              <a:rPr lang="zh-CN" altLang="en-US" sz="3200" b="1" dirty="0">
                <a:solidFill>
                  <a:srgbClr val="0000CC"/>
                </a:solidFill>
                <a:latin typeface="Times New Roman" panose="02020603050405020304" charset="0"/>
              </a:rPr>
              <a:t>存异</a:t>
            </a:r>
            <a:r>
              <a:rPr lang="en-US" altLang="zh-CN" sz="3200" b="1" dirty="0">
                <a:solidFill>
                  <a:srgbClr val="0000CC"/>
                </a:solidFill>
                <a:latin typeface="Times New Roman" panose="02020603050405020304" charset="0"/>
              </a:rPr>
              <a:t>:</a:t>
            </a:r>
            <a:r>
              <a:rPr lang="zh-CN" altLang="en-US" sz="3200" b="1" dirty="0">
                <a:solidFill>
                  <a:srgbClr val="0000CC"/>
                </a:solidFill>
                <a:latin typeface="Times New Roman" panose="02020603050405020304" charset="0"/>
              </a:rPr>
              <a:t>保存不同的社会制度和意识形态</a:t>
            </a:r>
            <a:endParaRPr lang="zh-CN" altLang="en-US" sz="3200" b="1" dirty="0">
              <a:solidFill>
                <a:srgbClr val="0000CC"/>
              </a:solidFill>
              <a:latin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979"/>
                                        </p:tgtEl>
                                        <p:attrNameLst>
                                          <p:attrName>style.visibility</p:attrName>
                                        </p:attrNameLst>
                                      </p:cBhvr>
                                      <p:to>
                                        <p:strVal val="visible"/>
                                      </p:to>
                                    </p:set>
                                    <p:anim calcmode="lin" valueType="num">
                                      <p:cBhvr additive="base">
                                        <p:cTn id="7" dur="500" fill="hold"/>
                                        <p:tgtEl>
                                          <p:spTgt spid="34979"/>
                                        </p:tgtEl>
                                        <p:attrNameLst>
                                          <p:attrName>ppt_x</p:attrName>
                                        </p:attrNameLst>
                                      </p:cBhvr>
                                      <p:tavLst>
                                        <p:tav tm="0">
                                          <p:val>
                                            <p:strVal val="#ppt_x"/>
                                          </p:val>
                                        </p:tav>
                                        <p:tav tm="100000">
                                          <p:val>
                                            <p:strVal val="#ppt_x"/>
                                          </p:val>
                                        </p:tav>
                                      </p:tavLst>
                                    </p:anim>
                                    <p:anim calcmode="lin" valueType="num">
                                      <p:cBhvr additive="base">
                                        <p:cTn id="8" dur="500" fill="hold"/>
                                        <p:tgtEl>
                                          <p:spTgt spid="349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4980"/>
                                        </p:tgtEl>
                                        <p:attrNameLst>
                                          <p:attrName>style.visibility</p:attrName>
                                        </p:attrNameLst>
                                      </p:cBhvr>
                                      <p:to>
                                        <p:strVal val="visible"/>
                                      </p:to>
                                    </p:set>
                                    <p:anim calcmode="lin" valueType="num">
                                      <p:cBhvr additive="base">
                                        <p:cTn id="13" dur="500" fill="hold"/>
                                        <p:tgtEl>
                                          <p:spTgt spid="34980"/>
                                        </p:tgtEl>
                                        <p:attrNameLst>
                                          <p:attrName>ppt_x</p:attrName>
                                        </p:attrNameLst>
                                      </p:cBhvr>
                                      <p:tavLst>
                                        <p:tav tm="0">
                                          <p:val>
                                            <p:strVal val="#ppt_x"/>
                                          </p:val>
                                        </p:tav>
                                        <p:tav tm="100000">
                                          <p:val>
                                            <p:strVal val="#ppt_x"/>
                                          </p:val>
                                        </p:tav>
                                      </p:tavLst>
                                    </p:anim>
                                    <p:anim calcmode="lin" valueType="num">
                                      <p:cBhvr additive="base">
                                        <p:cTn id="14" dur="500" fill="hold"/>
                                        <p:tgtEl>
                                          <p:spTgt spid="349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79" grpId="0"/>
      <p:bldP spid="3498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6" name="标题 18435"/>
          <p:cNvSpPr>
            <a:spLocks noGrp="1"/>
          </p:cNvSpPr>
          <p:nvPr>
            <p:ph type="title"/>
          </p:nvPr>
        </p:nvSpPr>
        <p:spPr>
          <a:xfrm>
            <a:off x="1828800" y="152400"/>
            <a:ext cx="8540750" cy="589280"/>
          </a:xfrm>
        </p:spPr>
        <p:txBody>
          <a:bodyPr anchor="ctr"/>
          <a:p>
            <a:r>
              <a:rPr lang="en-US" altLang="zh-CN" b="1" dirty="0">
                <a:effectLst>
                  <a:outerShdw blurRad="38100" dist="38100" dir="2700000">
                    <a:srgbClr val="C0C0C0"/>
                  </a:outerShdw>
                </a:effectLst>
              </a:rPr>
              <a:t> </a:t>
            </a:r>
            <a:r>
              <a:rPr lang="zh-CN" altLang="en-US" sz="3600" b="1" dirty="0">
                <a:effectLst/>
              </a:rPr>
              <a:t>周恩来在万隆会议上讲话</a:t>
            </a:r>
            <a:endParaRPr lang="zh-CN" altLang="en-US" sz="3600" b="1" dirty="0">
              <a:effectLst/>
            </a:endParaRPr>
          </a:p>
        </p:txBody>
      </p:sp>
      <p:pic>
        <p:nvPicPr>
          <p:cNvPr id="18438" name="图片 18437" descr="1_1-1-21-511_20030826165049">
            <a:hlinkClick r:id="" action="ppaction://noaction"/>
          </p:cNvPr>
          <p:cNvPicPr>
            <a:picLocks noChangeAspect="1"/>
          </p:cNvPicPr>
          <p:nvPr/>
        </p:nvPicPr>
        <p:blipFill>
          <a:blip r:embed="rId1"/>
          <a:stretch>
            <a:fillRect/>
          </a:stretch>
        </p:blipFill>
        <p:spPr>
          <a:xfrm>
            <a:off x="1828800" y="924560"/>
            <a:ext cx="8534400" cy="5562600"/>
          </a:xfrm>
          <a:prstGeom prst="rect">
            <a:avLst/>
          </a:prstGeom>
          <a:noFill/>
          <a:ln w="9525" cap="flat" cmpd="sng">
            <a:solidFill>
              <a:schemeClr val="tx2"/>
            </a:solidFill>
            <a:prstDash val="solid"/>
            <a:miter/>
            <a:headEnd type="none" w="med" len="med"/>
            <a:tailEnd type="none" w="med" len="me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8484" name="文本框 148483"/>
          <p:cNvSpPr txBox="1"/>
          <p:nvPr/>
        </p:nvSpPr>
        <p:spPr>
          <a:xfrm>
            <a:off x="1812925" y="44450"/>
            <a:ext cx="3657600" cy="706755"/>
          </a:xfrm>
          <a:prstGeom prst="rect">
            <a:avLst/>
          </a:prstGeom>
          <a:noFill/>
          <a:ln w="9525">
            <a:noFill/>
          </a:ln>
        </p:spPr>
        <p:txBody>
          <a:bodyPr>
            <a:spAutoFit/>
          </a:bodyPr>
          <a:p>
            <a:pPr>
              <a:spcBef>
                <a:spcPct val="50000"/>
              </a:spcBef>
            </a:pPr>
            <a:r>
              <a:rPr lang="zh-CN" altLang="en-US" sz="4000" b="1" dirty="0">
                <a:effectLst/>
                <a:latin typeface="隶书" panose="02010509060101010101" pitchFamily="49" charset="-122"/>
                <a:ea typeface="隶书" panose="02010509060101010101" pitchFamily="49" charset="-122"/>
              </a:rPr>
              <a:t>万隆会议意义</a:t>
            </a:r>
            <a:r>
              <a:rPr lang="en-US" altLang="zh-CN" sz="4000" b="1">
                <a:effectLst/>
                <a:latin typeface="隶书" panose="02010509060101010101" pitchFamily="49" charset="-122"/>
                <a:ea typeface="隶书" panose="02010509060101010101" pitchFamily="49" charset="-122"/>
              </a:rPr>
              <a:t>:</a:t>
            </a:r>
            <a:endParaRPr lang="en-US" altLang="zh-CN" sz="4000" b="1">
              <a:effectLst/>
              <a:latin typeface="隶书" panose="02010509060101010101" pitchFamily="49" charset="-122"/>
              <a:ea typeface="隶书" panose="02010509060101010101" pitchFamily="49" charset="-122"/>
            </a:endParaRPr>
          </a:p>
        </p:txBody>
      </p:sp>
      <p:sp>
        <p:nvSpPr>
          <p:cNvPr id="2" name="文本框 1"/>
          <p:cNvSpPr txBox="1"/>
          <p:nvPr/>
        </p:nvSpPr>
        <p:spPr>
          <a:xfrm>
            <a:off x="1812925" y="746125"/>
            <a:ext cx="8711565" cy="6000750"/>
          </a:xfrm>
          <a:prstGeom prst="rect">
            <a:avLst/>
          </a:prstGeom>
          <a:noFill/>
        </p:spPr>
        <p:txBody>
          <a:bodyPr wrap="square" rtlCol="0" anchor="t">
            <a:spAutoFit/>
          </a:bodyPr>
          <a:p>
            <a:r>
              <a:rPr lang="en-US" altLang="zh-CN"/>
              <a:t>     </a:t>
            </a:r>
            <a:r>
              <a:rPr lang="en-US" altLang="zh-CN" sz="3200"/>
              <a:t> </a:t>
            </a:r>
            <a:r>
              <a:rPr lang="zh-CN" altLang="en-US" sz="3200"/>
              <a:t>万隆会议的成功召开是亚非人民团结合作、求同存异、协商一致的结晶。会上共同倡导了处理国际关系的十项原则，形成了以“团结、友谊、合作、和平共处、求同存异”等为核心的万隆精神，为亚非国家建立和发展友好关系提供了指导原则，为和平解决国家间历史遗留问题和国际争端指明有效路径，成为国际社会普遍承认并遵循的国际关系和国际法基本准则。</a:t>
            </a:r>
            <a:endParaRPr lang="zh-CN" altLang="en-US" sz="3200"/>
          </a:p>
          <a:p>
            <a:r>
              <a:rPr lang="zh-CN" altLang="en-US" sz="3200"/>
              <a:t>      万隆会议有力推动了亚非国家的联合自强，鼓舞了广大发展中国家争取民族独立和解放，开启了南南合作与不结盟运动的序幕，推动了国际秩序的深刻演变。</a:t>
            </a:r>
            <a:endParaRPr lang="zh-CN" altLang="en-US" sz="320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62280" y="714375"/>
            <a:ext cx="6542405" cy="583565"/>
          </a:xfrm>
          <a:prstGeom prst="rect">
            <a:avLst/>
          </a:prstGeom>
          <a:noFill/>
          <a:ln w="9525">
            <a:noFill/>
          </a:ln>
        </p:spPr>
        <p:txBody>
          <a:bodyPr wrap="square">
            <a:spAutoFit/>
          </a:bodyPr>
          <a:p>
            <a:pPr indent="355600"/>
            <a:r>
              <a:rPr lang="zh-CN" sz="3200" b="0">
                <a:solidFill>
                  <a:srgbClr val="FF0000"/>
                </a:solidFill>
                <a:ea typeface="黑体" panose="02010609060101010101" pitchFamily="2" charset="-122"/>
              </a:rPr>
              <a:t>四、社会主义基本制度的建立</a:t>
            </a:r>
            <a:endParaRPr lang="zh-CN" altLang="en-US" sz="3200" b="0">
              <a:solidFill>
                <a:srgbClr val="FF0000"/>
              </a:solidFill>
              <a:ea typeface="黑体" panose="02010609060101010101" pitchFamily="2" charset="-122"/>
            </a:endParaRPr>
          </a:p>
        </p:txBody>
      </p:sp>
      <p:sp>
        <p:nvSpPr>
          <p:cNvPr id="2" name="文本框 1"/>
          <p:cNvSpPr txBox="1"/>
          <p:nvPr/>
        </p:nvSpPr>
        <p:spPr>
          <a:xfrm>
            <a:off x="2023745" y="1816100"/>
            <a:ext cx="9034145" cy="3046095"/>
          </a:xfrm>
          <a:prstGeom prst="rect">
            <a:avLst/>
          </a:prstGeom>
          <a:noFill/>
          <a:ln w="9525">
            <a:noFill/>
          </a:ln>
        </p:spPr>
        <p:txBody>
          <a:bodyPr wrap="square">
            <a:spAutoFit/>
          </a:bodyPr>
          <a:p>
            <a:pPr indent="355600"/>
            <a:r>
              <a:rPr lang="en-US" sz="3200" b="0">
                <a:latin typeface="Times New Roman" panose="02020603050405020304" charset="0"/>
                <a:ea typeface="宋体" panose="02010600030101010101" pitchFamily="2" charset="-122"/>
              </a:rPr>
              <a:t>1</a:t>
            </a:r>
            <a:r>
              <a:rPr lang="zh-CN" sz="3200" b="0">
                <a:ea typeface="黑体" panose="02010609060101010101" pitchFamily="2" charset="-122"/>
              </a:rPr>
              <a:t>．</a:t>
            </a:r>
            <a:r>
              <a:rPr lang="zh-CN" sz="3200" b="0">
                <a:ea typeface="宋体" panose="02010600030101010101" pitchFamily="2" charset="-122"/>
              </a:rPr>
              <a:t>第一个五年计划</a:t>
            </a:r>
            <a:r>
              <a:rPr lang="en-US" sz="3200" b="0">
                <a:latin typeface="Times New Roman" panose="02020603050405020304" charset="0"/>
                <a:ea typeface="宋体" panose="02010600030101010101" pitchFamily="2" charset="-122"/>
              </a:rPr>
              <a:t>1953</a:t>
            </a:r>
            <a:r>
              <a:rPr lang="zh-CN" sz="3200" b="0">
                <a:ea typeface="宋体" panose="02010600030101010101" pitchFamily="2" charset="-122"/>
              </a:rPr>
              <a:t>年，中国共产党根据国内经济、政治条件及国际形势的变化，提出过渡时期</a:t>
            </a:r>
            <a:r>
              <a:rPr lang="zh-CN" sz="3200" b="0" u="sng">
                <a:ea typeface="宋体" panose="02010600030101010101" pitchFamily="2" charset="-122"/>
              </a:rPr>
              <a:t>总路线</a:t>
            </a:r>
            <a:r>
              <a:rPr lang="zh-CN" sz="3200" b="0">
                <a:ea typeface="宋体" panose="02010600030101010101" pitchFamily="2" charset="-122"/>
              </a:rPr>
              <a:t>，实施发展国民经济的第一个五年计划，逐步实现国家的社会主义</a:t>
            </a:r>
            <a:r>
              <a:rPr lang="zh-CN" sz="3200" b="0" u="sng">
                <a:ea typeface="宋体" panose="02010600030101010101" pitchFamily="2" charset="-122"/>
              </a:rPr>
              <a:t>工业化</a:t>
            </a:r>
            <a:r>
              <a:rPr lang="zh-CN" sz="3200" b="0">
                <a:ea typeface="宋体" panose="02010600030101010101" pitchFamily="2" charset="-122"/>
              </a:rPr>
              <a:t>，并逐步实现国家对农业、手工业和资本主义工商业的社会主义改造。</a:t>
            </a:r>
            <a:endParaRPr lang="zh-CN" altLang="en-US" sz="3200" b="0">
              <a:ea typeface="宋体" panose="02010600030101010101" pitchFamily="2" charset="-122"/>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0098" name="Group 2"/>
          <p:cNvGrpSpPr/>
          <p:nvPr/>
        </p:nvGrpSpPr>
        <p:grpSpPr bwMode="auto">
          <a:xfrm>
            <a:off x="5909740" y="1366520"/>
            <a:ext cx="5401711" cy="3980527"/>
            <a:chOff x="-442" y="100"/>
            <a:chExt cx="2939" cy="2327"/>
          </a:xfrm>
        </p:grpSpPr>
        <p:graphicFrame>
          <p:nvGraphicFramePr>
            <p:cNvPr id="260099" name="Object 3"/>
            <p:cNvGraphicFramePr>
              <a:graphicFrameLocks noChangeAspect="1"/>
            </p:cNvGraphicFramePr>
            <p:nvPr/>
          </p:nvGraphicFramePr>
          <p:xfrm>
            <a:off x="-442" y="311"/>
            <a:ext cx="2939" cy="2116"/>
          </p:xfrm>
          <a:graphic>
            <a:graphicData uri="http://schemas.openxmlformats.org/presentationml/2006/ole">
              <mc:AlternateContent xmlns:mc="http://schemas.openxmlformats.org/markup-compatibility/2006">
                <mc:Choice xmlns:v="urn:schemas-microsoft-com:vml" Requires="v">
                  <p:oleObj spid="_x0000_s3091" name="" r:id="rId1" imgW="5427345" imgH="3623945" progId="MSGraph.Chart.8">
                    <p:embed/>
                  </p:oleObj>
                </mc:Choice>
                <mc:Fallback>
                  <p:oleObj name="" r:id="rId1" imgW="5427345" imgH="3623945" progId="MSGraph.Chart.8">
                    <p:embed/>
                    <p:pic>
                      <p:nvPicPr>
                        <p:cNvPr id="0" name="图片 30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 y="311"/>
                          <a:ext cx="2939" cy="211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0100" name="Text Box 4"/>
            <p:cNvSpPr txBox="1">
              <a:spLocks noChangeArrowheads="1"/>
            </p:cNvSpPr>
            <p:nvPr/>
          </p:nvSpPr>
          <p:spPr bwMode="auto">
            <a:xfrm>
              <a:off x="91" y="100"/>
              <a:ext cx="2079"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黑体" panose="02010609060101010101" pitchFamily="2" charset="-122"/>
                  <a:ea typeface="黑体" panose="02010609060101010101" pitchFamily="2" charset="-122"/>
                </a:rPr>
                <a:t>1956</a:t>
              </a:r>
              <a:r>
                <a:rPr lang="zh-CN" altLang="en-US" sz="2400" b="1">
                  <a:latin typeface="黑体" panose="02010609060101010101" pitchFamily="2" charset="-122"/>
                  <a:ea typeface="黑体" panose="02010609060101010101" pitchFamily="2" charset="-122"/>
                </a:rPr>
                <a:t>年各种经济成分</a:t>
              </a:r>
              <a:r>
                <a:rPr lang="zh-CN" altLang="en-US" sz="2400" b="1">
                  <a:solidFill>
                    <a:srgbClr val="3333FF"/>
                  </a:solidFill>
                  <a:latin typeface="Tahoma" panose="020B0604030504040204" pitchFamily="34" charset="0"/>
                </a:rPr>
                <a:t>    </a:t>
              </a:r>
              <a:endParaRPr lang="zh-CN" altLang="en-US" sz="2400" b="1">
                <a:solidFill>
                  <a:srgbClr val="3333FF"/>
                </a:solidFill>
                <a:latin typeface="Tahoma" panose="020B0604030504040204" pitchFamily="34" charset="0"/>
              </a:endParaRPr>
            </a:p>
          </p:txBody>
        </p:sp>
      </p:grpSp>
      <p:sp>
        <p:nvSpPr>
          <p:cNvPr id="260101" name="Rectangle 5"/>
          <p:cNvSpPr>
            <a:spLocks noChangeArrowheads="1"/>
          </p:cNvSpPr>
          <p:nvPr/>
        </p:nvSpPr>
        <p:spPr bwMode="auto">
          <a:xfrm>
            <a:off x="3346450" y="2503488"/>
            <a:ext cx="2147888" cy="2674937"/>
          </a:xfrm>
          <a:prstGeom prst="rect">
            <a:avLst/>
          </a:prstGeom>
          <a:noFill/>
          <a:ln w="6350">
            <a:solidFill>
              <a:srgbClr val="FFFFFF"/>
            </a:solidFill>
            <a:miter lim="800000"/>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260102" name="Arc 6"/>
          <p:cNvSpPr/>
          <p:nvPr/>
        </p:nvSpPr>
        <p:spPr bwMode="auto">
          <a:xfrm>
            <a:off x="3619818" y="1837373"/>
            <a:ext cx="1600200" cy="1639887"/>
          </a:xfrm>
          <a:custGeom>
            <a:avLst/>
            <a:gdLst>
              <a:gd name="T0" fmla="*/ 0 w 20302"/>
              <a:gd name="T1" fmla="*/ 0 h 21600"/>
              <a:gd name="T2" fmla="*/ 2147483647 w 20302"/>
              <a:gd name="T3" fmla="*/ 2147483647 h 21600"/>
              <a:gd name="T4" fmla="*/ 0 w 20302"/>
              <a:gd name="T5" fmla="*/ 2147483647 h 21600"/>
              <a:gd name="T6" fmla="*/ 0 60000 65536"/>
              <a:gd name="T7" fmla="*/ 0 60000 65536"/>
              <a:gd name="T8" fmla="*/ 0 60000 65536"/>
              <a:gd name="T9" fmla="*/ 0 w 20302"/>
              <a:gd name="T10" fmla="*/ 0 h 21600"/>
              <a:gd name="T11" fmla="*/ 20302 w 20302"/>
              <a:gd name="T12" fmla="*/ 21600 h 21600"/>
            </a:gdLst>
            <a:ahLst/>
            <a:cxnLst>
              <a:cxn ang="T6">
                <a:pos x="T0" y="T1"/>
              </a:cxn>
              <a:cxn ang="T7">
                <a:pos x="T2" y="T3"/>
              </a:cxn>
              <a:cxn ang="T8">
                <a:pos x="T4" y="T5"/>
              </a:cxn>
            </a:cxnLst>
            <a:rect l="T9" t="T10" r="T11" b="T12"/>
            <a:pathLst>
              <a:path w="20302" h="21600" fill="none" extrusionOk="0">
                <a:moveTo>
                  <a:pt x="-1" y="0"/>
                </a:moveTo>
                <a:cubicBezTo>
                  <a:pt x="9085" y="0"/>
                  <a:pt x="17200" y="5685"/>
                  <a:pt x="20302" y="14225"/>
                </a:cubicBezTo>
              </a:path>
              <a:path w="20302" h="21600" stroke="0" extrusionOk="0">
                <a:moveTo>
                  <a:pt x="-1" y="0"/>
                </a:moveTo>
                <a:cubicBezTo>
                  <a:pt x="9085" y="0"/>
                  <a:pt x="17200" y="5685"/>
                  <a:pt x="20302" y="14225"/>
                </a:cubicBezTo>
                <a:lnTo>
                  <a:pt x="0" y="21600"/>
                </a:lnTo>
                <a:close/>
              </a:path>
            </a:pathLst>
          </a:custGeom>
          <a:solidFill>
            <a:srgbClr val="FF00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3" name="Arc 7"/>
          <p:cNvSpPr/>
          <p:nvPr/>
        </p:nvSpPr>
        <p:spPr bwMode="auto">
          <a:xfrm>
            <a:off x="3620135" y="2884805"/>
            <a:ext cx="1714500" cy="777875"/>
          </a:xfrm>
          <a:custGeom>
            <a:avLst/>
            <a:gdLst>
              <a:gd name="T0" fmla="*/ 2147483647 w 21600"/>
              <a:gd name="T1" fmla="*/ 0 h 10188"/>
              <a:gd name="T2" fmla="*/ 2147483647 w 21600"/>
              <a:gd name="T3" fmla="*/ 2147483647 h 10188"/>
              <a:gd name="T4" fmla="*/ 0 w 21600"/>
              <a:gd name="T5" fmla="*/ 2147483647 h 10188"/>
              <a:gd name="T6" fmla="*/ 0 60000 65536"/>
              <a:gd name="T7" fmla="*/ 0 60000 65536"/>
              <a:gd name="T8" fmla="*/ 0 60000 65536"/>
              <a:gd name="T9" fmla="*/ 0 w 21600"/>
              <a:gd name="T10" fmla="*/ 0 h 10188"/>
              <a:gd name="T11" fmla="*/ 21600 w 21600"/>
              <a:gd name="T12" fmla="*/ 10188 h 10188"/>
            </a:gdLst>
            <a:ahLst/>
            <a:cxnLst>
              <a:cxn ang="T6">
                <a:pos x="T0" y="T1"/>
              </a:cxn>
              <a:cxn ang="T7">
                <a:pos x="T2" y="T3"/>
              </a:cxn>
              <a:cxn ang="T8">
                <a:pos x="T4" y="T5"/>
              </a:cxn>
            </a:cxnLst>
            <a:rect l="T9" t="T10" r="T11" b="T12"/>
            <a:pathLst>
              <a:path w="21600" h="10188" fill="none" extrusionOk="0">
                <a:moveTo>
                  <a:pt x="19927" y="-1"/>
                </a:moveTo>
                <a:cubicBezTo>
                  <a:pt x="21031" y="2640"/>
                  <a:pt x="21600" y="5473"/>
                  <a:pt x="21600" y="8335"/>
                </a:cubicBezTo>
                <a:cubicBezTo>
                  <a:pt x="21600" y="8953"/>
                  <a:pt x="21573" y="9571"/>
                  <a:pt x="21520" y="10188"/>
                </a:cubicBezTo>
              </a:path>
              <a:path w="21600" h="10188" stroke="0" extrusionOk="0">
                <a:moveTo>
                  <a:pt x="19927" y="-1"/>
                </a:moveTo>
                <a:cubicBezTo>
                  <a:pt x="21031" y="2640"/>
                  <a:pt x="21600" y="5473"/>
                  <a:pt x="21600" y="8335"/>
                </a:cubicBezTo>
                <a:cubicBezTo>
                  <a:pt x="21600" y="8953"/>
                  <a:pt x="21573" y="9571"/>
                  <a:pt x="21520" y="10188"/>
                </a:cubicBezTo>
                <a:lnTo>
                  <a:pt x="0" y="8335"/>
                </a:lnTo>
                <a:close/>
              </a:path>
            </a:pathLst>
          </a:custGeom>
          <a:solidFill>
            <a:srgbClr val="FFFF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4" name="Arc 8"/>
          <p:cNvSpPr/>
          <p:nvPr/>
        </p:nvSpPr>
        <p:spPr bwMode="auto">
          <a:xfrm>
            <a:off x="1956435" y="1837690"/>
            <a:ext cx="3377565" cy="3363595"/>
          </a:xfrm>
          <a:custGeom>
            <a:avLst/>
            <a:gdLst>
              <a:gd name="T0" fmla="*/ 2147483647 w 43120"/>
              <a:gd name="T1" fmla="*/ 2147483647 h 43200"/>
              <a:gd name="T2" fmla="*/ 2147483647 w 43120"/>
              <a:gd name="T3" fmla="*/ 0 h 43200"/>
              <a:gd name="T4" fmla="*/ 2147483647 w 43120"/>
              <a:gd name="T5" fmla="*/ 2147483647 h 43200"/>
              <a:gd name="T6" fmla="*/ 0 60000 65536"/>
              <a:gd name="T7" fmla="*/ 0 60000 65536"/>
              <a:gd name="T8" fmla="*/ 0 60000 65536"/>
              <a:gd name="T9" fmla="*/ 0 w 43120"/>
              <a:gd name="T10" fmla="*/ 0 h 43200"/>
              <a:gd name="T11" fmla="*/ 43120 w 43120"/>
              <a:gd name="T12" fmla="*/ 43200 h 43200"/>
            </a:gdLst>
            <a:ahLst/>
            <a:cxnLst>
              <a:cxn ang="T6">
                <a:pos x="T0" y="T1"/>
              </a:cxn>
              <a:cxn ang="T7">
                <a:pos x="T2" y="T3"/>
              </a:cxn>
              <a:cxn ang="T8">
                <a:pos x="T4" y="T5"/>
              </a:cxn>
            </a:cxnLst>
            <a:rect l="T9" t="T10" r="T11" b="T12"/>
            <a:pathLst>
              <a:path w="43120" h="43200" fill="none" extrusionOk="0">
                <a:moveTo>
                  <a:pt x="43120" y="23453"/>
                </a:moveTo>
                <a:cubicBezTo>
                  <a:pt x="42158" y="34622"/>
                  <a:pt x="32811" y="43199"/>
                  <a:pt x="21600" y="43200"/>
                </a:cubicBezTo>
                <a:cubicBezTo>
                  <a:pt x="9670" y="43200"/>
                  <a:pt x="0" y="33529"/>
                  <a:pt x="0" y="21600"/>
                </a:cubicBezTo>
                <a:cubicBezTo>
                  <a:pt x="-1" y="9670"/>
                  <a:pt x="9670" y="0"/>
                  <a:pt x="21599" y="0"/>
                </a:cubicBezTo>
              </a:path>
              <a:path w="43120" h="43200" stroke="0" extrusionOk="0">
                <a:moveTo>
                  <a:pt x="43120" y="23453"/>
                </a:moveTo>
                <a:cubicBezTo>
                  <a:pt x="42158" y="34622"/>
                  <a:pt x="32811" y="43199"/>
                  <a:pt x="21600" y="43200"/>
                </a:cubicBezTo>
                <a:cubicBezTo>
                  <a:pt x="9670" y="43200"/>
                  <a:pt x="0" y="33529"/>
                  <a:pt x="0" y="21600"/>
                </a:cubicBezTo>
                <a:cubicBezTo>
                  <a:pt x="-1" y="9670"/>
                  <a:pt x="9670" y="0"/>
                  <a:pt x="21599" y="0"/>
                </a:cubicBezTo>
                <a:lnTo>
                  <a:pt x="21600" y="21600"/>
                </a:lnTo>
                <a:close/>
              </a:path>
            </a:pathLst>
          </a:custGeom>
          <a:solidFill>
            <a:srgbClr val="808000"/>
          </a:solidFill>
          <a:ln w="6350">
            <a:solidFill>
              <a:srgbClr val="FFFFFF"/>
            </a:solidFill>
            <a:rou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800">
              <a:solidFill>
                <a:srgbClr val="0000CC"/>
              </a:solidFill>
            </a:endParaRPr>
          </a:p>
        </p:txBody>
      </p:sp>
      <p:sp>
        <p:nvSpPr>
          <p:cNvPr id="260105" name="Rectangle 13"/>
          <p:cNvSpPr>
            <a:spLocks noChangeArrowheads="1"/>
          </p:cNvSpPr>
          <p:nvPr/>
        </p:nvSpPr>
        <p:spPr bwMode="auto">
          <a:xfrm>
            <a:off x="3696335" y="2222500"/>
            <a:ext cx="976630" cy="73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400" b="1" dirty="0">
                <a:solidFill>
                  <a:schemeClr val="bg1"/>
                </a:solidFill>
                <a:latin typeface="宋体" panose="02010600030101010101" pitchFamily="2" charset="-122"/>
              </a:rPr>
              <a:t>公有制经济</a:t>
            </a:r>
            <a:endParaRPr lang="zh-CN" altLang="en-US" sz="2400" b="1" dirty="0">
              <a:solidFill>
                <a:schemeClr val="bg1"/>
              </a:solidFill>
              <a:latin typeface="宋体" panose="02010600030101010101" pitchFamily="2" charset="-122"/>
            </a:endParaRPr>
          </a:p>
        </p:txBody>
      </p:sp>
      <p:sp>
        <p:nvSpPr>
          <p:cNvPr id="260106" name="Rectangle 15"/>
          <p:cNvSpPr>
            <a:spLocks noChangeArrowheads="1"/>
          </p:cNvSpPr>
          <p:nvPr/>
        </p:nvSpPr>
        <p:spPr bwMode="auto">
          <a:xfrm>
            <a:off x="3662363" y="3290888"/>
            <a:ext cx="19986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b="1" dirty="0">
                <a:latin typeface="宋体" panose="02010600030101010101" pitchFamily="2" charset="-122"/>
              </a:rPr>
              <a:t>资本主义工商业</a:t>
            </a:r>
            <a:endParaRPr lang="zh-CN" altLang="en-US" sz="2000" b="1" dirty="0">
              <a:latin typeface="宋体" panose="02010600030101010101" pitchFamily="2" charset="-122"/>
            </a:endParaRPr>
          </a:p>
        </p:txBody>
      </p:sp>
      <p:sp>
        <p:nvSpPr>
          <p:cNvPr id="260107" name="Rectangle 18"/>
          <p:cNvSpPr>
            <a:spLocks noChangeArrowheads="1"/>
          </p:cNvSpPr>
          <p:nvPr/>
        </p:nvSpPr>
        <p:spPr bwMode="auto">
          <a:xfrm>
            <a:off x="3417888" y="4238625"/>
            <a:ext cx="15414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400" b="1" dirty="0">
                <a:solidFill>
                  <a:schemeClr val="bg1"/>
                </a:solidFill>
                <a:latin typeface="宋体" panose="02010600030101010101" pitchFamily="2" charset="-122"/>
              </a:rPr>
              <a:t>个体经济</a:t>
            </a:r>
            <a:endParaRPr lang="zh-CN" altLang="en-US" sz="3600" b="1" dirty="0">
              <a:solidFill>
                <a:schemeClr val="bg1"/>
              </a:solidFill>
              <a:latin typeface="黑体" panose="02010609060101010101" pitchFamily="2" charset="-122"/>
              <a:ea typeface="黑体" panose="02010609060101010101" pitchFamily="2" charset="-122"/>
            </a:endParaRPr>
          </a:p>
        </p:txBody>
      </p:sp>
      <p:sp>
        <p:nvSpPr>
          <p:cNvPr id="260108" name="Text Box 19" descr="苏格兰方格呢"/>
          <p:cNvSpPr txBox="1">
            <a:spLocks noChangeArrowheads="1"/>
          </p:cNvSpPr>
          <p:nvPr/>
        </p:nvSpPr>
        <p:spPr bwMode="auto">
          <a:xfrm>
            <a:off x="2136775" y="1368425"/>
            <a:ext cx="33575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a:latin typeface="黑体" panose="02010609060101010101" pitchFamily="2" charset="-122"/>
                <a:ea typeface="黑体" panose="02010609060101010101" pitchFamily="2" charset="-122"/>
              </a:rPr>
              <a:t>1952</a:t>
            </a:r>
            <a:r>
              <a:rPr lang="zh-CN" altLang="en-US" sz="2400" b="1">
                <a:latin typeface="黑体" panose="02010609060101010101" pitchFamily="2" charset="-122"/>
                <a:ea typeface="黑体" panose="02010609060101010101" pitchFamily="2" charset="-122"/>
              </a:rPr>
              <a:t>年底各种经济成分</a:t>
            </a:r>
            <a:endParaRPr lang="zh-CN" altLang="en-US" sz="2400" b="1">
              <a:latin typeface="黑体" panose="02010609060101010101" pitchFamily="2" charset="-122"/>
              <a:ea typeface="黑体" panose="02010609060101010101" pitchFamily="2" charset="-122"/>
            </a:endParaRPr>
          </a:p>
        </p:txBody>
      </p:sp>
      <p:sp>
        <p:nvSpPr>
          <p:cNvPr id="114709" name="AutoShape 21"/>
          <p:cNvSpPr>
            <a:spLocks noChangeArrowheads="1"/>
          </p:cNvSpPr>
          <p:nvPr/>
        </p:nvSpPr>
        <p:spPr bwMode="auto">
          <a:xfrm>
            <a:off x="5220018" y="5372100"/>
            <a:ext cx="1143000" cy="485775"/>
          </a:xfrm>
          <a:prstGeom prst="notchedRightArrow">
            <a:avLst>
              <a:gd name="adj1" fmla="val 50000"/>
              <a:gd name="adj2" fmla="val 50240"/>
            </a:avLst>
          </a:prstGeom>
          <a:solidFill>
            <a:srgbClr val="660033"/>
          </a:solidFill>
          <a:ln w="9525">
            <a:solidFill>
              <a:srgbClr val="660033"/>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260111" name="Text Box 25"/>
          <p:cNvSpPr txBox="1">
            <a:spLocks noChangeArrowheads="1"/>
          </p:cNvSpPr>
          <p:nvPr/>
        </p:nvSpPr>
        <p:spPr bwMode="auto">
          <a:xfrm>
            <a:off x="2894013" y="1089025"/>
            <a:ext cx="1841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endParaRPr lang="zh-CN" altLang="zh-CN" sz="2800">
              <a:solidFill>
                <a:srgbClr val="0000CC"/>
              </a:solidFill>
              <a:ea typeface="华文行楷" panose="02010800040101010101" pitchFamily="2" charset="-122"/>
            </a:endParaRPr>
          </a:p>
        </p:txBody>
      </p:sp>
      <p:sp>
        <p:nvSpPr>
          <p:cNvPr id="1040" name="Text Box 27"/>
          <p:cNvSpPr txBox="1">
            <a:spLocks noChangeArrowheads="1"/>
          </p:cNvSpPr>
          <p:nvPr/>
        </p:nvSpPr>
        <p:spPr bwMode="auto">
          <a:xfrm>
            <a:off x="1362710" y="205740"/>
            <a:ext cx="10786745" cy="583565"/>
          </a:xfrm>
          <a:prstGeom prst="rect">
            <a:avLst/>
          </a:prstGeom>
          <a:noFill/>
          <a:ln w="9525" algn="ctr">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a:gradFill>
                  <a:gsLst>
                    <a:gs pos="0">
                      <a:srgbClr val="7B32B2"/>
                    </a:gs>
                    <a:gs pos="100000">
                      <a:srgbClr val="401A5D"/>
                    </a:gs>
                  </a:gsLst>
                  <a:lin scaled="0"/>
                </a:gradFill>
                <a:latin typeface="宋体" panose="02010600030101010101" pitchFamily="2" charset="-122"/>
              </a:rPr>
              <a:t>下面的饼状图反映我国的经济成分发生了怎样的变化？</a:t>
            </a:r>
            <a:endParaRPr lang="zh-CN" altLang="en-US" sz="3200" b="1">
              <a:gradFill>
                <a:gsLst>
                  <a:gs pos="0">
                    <a:srgbClr val="7B32B2"/>
                  </a:gs>
                  <a:gs pos="100000">
                    <a:srgbClr val="401A5D"/>
                  </a:gs>
                </a:gsLst>
                <a:lin scaled="0"/>
              </a:gradFill>
              <a:latin typeface="宋体" panose="02010600030101010101" pitchFamily="2" charset="-122"/>
            </a:endParaRPr>
          </a:p>
        </p:txBody>
      </p:sp>
      <p:sp>
        <p:nvSpPr>
          <p:cNvPr id="22" name="TextBox 21"/>
          <p:cNvSpPr txBox="1">
            <a:spLocks noChangeArrowheads="1"/>
          </p:cNvSpPr>
          <p:nvPr/>
        </p:nvSpPr>
        <p:spPr bwMode="auto">
          <a:xfrm>
            <a:off x="1014730" y="5372100"/>
            <a:ext cx="442785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0000CC"/>
                </a:solidFill>
                <a:ea typeface="黑体" panose="02010609060101010101" pitchFamily="2" charset="-122"/>
              </a:rPr>
              <a:t>多种经济成分并存</a:t>
            </a:r>
            <a:endParaRPr lang="zh-CN" altLang="en-US" sz="3600" b="1">
              <a:solidFill>
                <a:srgbClr val="0000CC"/>
              </a:solidFill>
              <a:ea typeface="黑体" panose="02010609060101010101" pitchFamily="2" charset="-122"/>
            </a:endParaRPr>
          </a:p>
        </p:txBody>
      </p:sp>
      <p:sp>
        <p:nvSpPr>
          <p:cNvPr id="23" name="TextBox 22"/>
          <p:cNvSpPr txBox="1">
            <a:spLocks noChangeArrowheads="1"/>
          </p:cNvSpPr>
          <p:nvPr/>
        </p:nvSpPr>
        <p:spPr bwMode="auto">
          <a:xfrm>
            <a:off x="6058535" y="5292725"/>
            <a:ext cx="53714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600" b="1">
                <a:solidFill>
                  <a:srgbClr val="FF0000"/>
                </a:solidFill>
                <a:ea typeface="黑体" panose="02010609060101010101" pitchFamily="2" charset="-122"/>
              </a:rPr>
              <a:t>公有制经济占绝对优势</a:t>
            </a:r>
            <a:endParaRPr lang="zh-CN" altLang="en-US" sz="3600" b="1">
              <a:solidFill>
                <a:srgbClr val="FF0000"/>
              </a:solidFill>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4709"/>
                                        </p:tgtEl>
                                        <p:attrNameLst>
                                          <p:attrName>style.visibility</p:attrName>
                                        </p:attrNameLst>
                                      </p:cBhvr>
                                      <p:to>
                                        <p:strVal val="visible"/>
                                      </p:to>
                                    </p:set>
                                    <p:anim calcmode="lin" valueType="num">
                                      <p:cBhvr additive="base">
                                        <p:cTn id="12" dur="500" fill="hold"/>
                                        <p:tgtEl>
                                          <p:spTgt spid="114709"/>
                                        </p:tgtEl>
                                        <p:attrNameLst>
                                          <p:attrName>ppt_x</p:attrName>
                                        </p:attrNameLst>
                                      </p:cBhvr>
                                      <p:tavLst>
                                        <p:tav tm="0">
                                          <p:val>
                                            <p:strVal val="0-#ppt_w/2"/>
                                          </p:val>
                                        </p:tav>
                                        <p:tav tm="100000">
                                          <p:val>
                                            <p:strVal val="#ppt_x"/>
                                          </p:val>
                                        </p:tav>
                                      </p:tavLst>
                                    </p:anim>
                                    <p:anim calcmode="lin" valueType="num">
                                      <p:cBhvr additive="base">
                                        <p:cTn id="13" dur="500" fill="hold"/>
                                        <p:tgtEl>
                                          <p:spTgt spid="11470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09" grpId="0" bldLvl="0" animBg="1"/>
      <p:bldP spid="22" grpId="0"/>
      <p:bldP spid="2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90270" y="749300"/>
            <a:ext cx="10058400" cy="4525566"/>
          </a:xfrm>
        </p:spPr>
        <p:txBody>
          <a:bodyPr/>
          <a:p>
            <a:r>
              <a:rPr lang="zh-CN" altLang="en-US"/>
              <a:t>2．社会主义经济制度的初步建立</a:t>
            </a:r>
            <a:endParaRPr lang="zh-CN" altLang="en-US"/>
          </a:p>
          <a:p>
            <a:r>
              <a:rPr lang="zh-CN" altLang="en-US"/>
              <a:t>(1)过渡时期中，我国成功开辟出一条适合自身特点的社会主义改造道路。到1956年年底，我国基本上完成了对农业、手工业和资本主义工商业的社会主义改造，标志着生产资料公有制占绝对优势的社会主义经济制度在我国初步建立起来。</a:t>
            </a:r>
            <a:endParaRPr lang="zh-CN" altLang="en-US"/>
          </a:p>
          <a:p>
            <a:r>
              <a:rPr lang="zh-CN" altLang="en-US"/>
              <a:t>(2)到1957年，经过有计划的社会主义经济建设，第一个五年计划的大多数经济指标超额完成，我国开始改变工业落后的面貌，人民生活水平得到改善。</a:t>
            </a:r>
            <a:endParaRPr lang="zh-CN" altLang="en-US"/>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endParaRPr lang="zh-CN" altLang="en-US"/>
          </a:p>
          <a:p>
            <a:r>
              <a:rPr lang="zh-CN" altLang="en-US"/>
              <a:t>[知识拓展]“一五”计划与三大改造的关系</a:t>
            </a:r>
            <a:endParaRPr lang="zh-CN" altLang="en-US"/>
          </a:p>
          <a:p>
            <a:endParaRPr lang="zh-CN" altLang="en-US"/>
          </a:p>
          <a:p>
            <a:r>
              <a:rPr lang="zh-CN" altLang="en-US"/>
              <a:t>“一五”计划涉及的主要是生产力领域的变革；三大改造发生在“一五”计划期间，属于生产关系领域的变革，是为“一五”计划的顺利实施服务的。</a:t>
            </a:r>
            <a:endParaRPr lang="zh-CN" altLang="en-US"/>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117600" y="514350"/>
            <a:ext cx="6390640" cy="627380"/>
          </a:xfrm>
        </p:spPr>
        <p:txBody>
          <a:bodyPr/>
          <a:p>
            <a:r>
              <a:rPr lang="zh-CN" altLang="en-US">
                <a:sym typeface="+mn-ea"/>
              </a:rPr>
              <a:t>3．社会主义类型宪法的制定</a:t>
            </a:r>
            <a:endParaRPr lang="zh-CN" altLang="en-US"/>
          </a:p>
        </p:txBody>
      </p:sp>
      <p:sp>
        <p:nvSpPr>
          <p:cNvPr id="3" name="内容占位符 2"/>
          <p:cNvSpPr>
            <a:spLocks noGrp="1"/>
          </p:cNvSpPr>
          <p:nvPr>
            <p:ph idx="1"/>
          </p:nvPr>
        </p:nvSpPr>
        <p:spPr/>
        <p:txBody>
          <a:bodyPr/>
          <a:p>
            <a:r>
              <a:rPr lang="zh-CN" altLang="en-US"/>
              <a:t>(1)1954年9月，第一届全国人民代表大会在北京举行。大会通过了《中华人民共和国宪法》。这是一部社会主义类型的宪法，体现了人民民主原则和社会主义原则。</a:t>
            </a:r>
            <a:endParaRPr lang="zh-CN" altLang="en-US"/>
          </a:p>
          <a:p>
            <a:r>
              <a:rPr lang="zh-CN" altLang="en-US"/>
              <a:t>(2)它确立的人民代表大会制度这一根本政治制度，与在此前后发展确立的中国共产党领导的多党合作和政治协商制度、民族区域自治制度的基本政治制度，构成了我国社会主义的政治制度体系。</a:t>
            </a:r>
            <a:endParaRPr lang="zh-CN" alt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67970" y="514350"/>
            <a:ext cx="11758295" cy="903605"/>
          </a:xfrm>
        </p:spPr>
        <p:txBody>
          <a:bodyPr/>
          <a:p>
            <a:r>
              <a:rPr lang="zh-CN" altLang="en-US" sz="3200">
                <a:sym typeface="+mn-ea"/>
              </a:rPr>
              <a:t>4．毛泽东思想是社会主义革命、社会主义建设的指导思想</a:t>
            </a:r>
            <a:endParaRPr lang="zh-CN" altLang="en-US" sz="3200">
              <a:sym typeface="+mn-ea"/>
            </a:endParaRPr>
          </a:p>
        </p:txBody>
      </p:sp>
      <p:sp>
        <p:nvSpPr>
          <p:cNvPr id="3" name="内容占位符 2"/>
          <p:cNvSpPr>
            <a:spLocks noGrp="1"/>
          </p:cNvSpPr>
          <p:nvPr>
            <p:ph idx="1"/>
          </p:nvPr>
        </p:nvSpPr>
        <p:spPr>
          <a:xfrm>
            <a:off x="1117600" y="1600200"/>
            <a:ext cx="10058400" cy="2439670"/>
          </a:xfrm>
        </p:spPr>
        <p:txBody>
          <a:bodyPr/>
          <a:p>
            <a:r>
              <a:rPr lang="zh-CN" altLang="en-US"/>
              <a:t>在建立中华人民共和国和在新中国建立社会主义制度的过程中，毛泽东发挥了独特的作用。毛泽东思想不仅是新民主主义革命的指导思想，也是社会主义革命、社会主义建设的指导思想。</a:t>
            </a:r>
            <a:endParaRPr lang="zh-CN" altLang="en-US"/>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ragon_powerbar_Rhea">
  <a:themeElements>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ragon_powerbar_Rhea">
      <a:majorFont>
        <a:latin typeface="Arial"/>
        <a:ea typeface="SimHei"/>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lnDef>
  </a:objectDefaults>
  <a:extraClrSchemeLst>
    <a:extraClrScheme>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ragon_powerbar_Rhe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ragon_powerbar_Rhe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ragon_powerbar_Rhe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ragon_powerbar_Rhe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ragon_powerbar_Rhe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ragon_powerbar_Rhe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ragon_powerbar_Rhe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ragon_powerbar_Rhe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ragon_powerbar_Rhe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ragon_powerbar_Rhe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ragon_powerbar_Rhe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7150</Words>
  <Application>WPS 演示</Application>
  <PresentationFormat>宽屏</PresentationFormat>
  <Paragraphs>396</Paragraphs>
  <Slides>72</Slides>
  <Notes>1</Notes>
  <HiddenSlides>0</HiddenSlides>
  <MMClips>0</MMClips>
  <ScaleCrop>false</ScaleCrop>
  <HeadingPairs>
    <vt:vector size="8" baseType="variant">
      <vt:variant>
        <vt:lpstr>已用的字体</vt:lpstr>
      </vt:variant>
      <vt:variant>
        <vt:i4>19</vt:i4>
      </vt:variant>
      <vt:variant>
        <vt:lpstr>主题</vt:lpstr>
      </vt:variant>
      <vt:variant>
        <vt:i4>2</vt:i4>
      </vt:variant>
      <vt:variant>
        <vt:lpstr>嵌入 OLE 服务器</vt:lpstr>
      </vt:variant>
      <vt:variant>
        <vt:i4>1</vt:i4>
      </vt:variant>
      <vt:variant>
        <vt:lpstr>幻灯片标题</vt:lpstr>
      </vt:variant>
      <vt:variant>
        <vt:i4>72</vt:i4>
      </vt:variant>
    </vt:vector>
  </HeadingPairs>
  <TitlesOfParts>
    <vt:vector size="94" baseType="lpstr">
      <vt:lpstr>Arial</vt:lpstr>
      <vt:lpstr>宋体</vt:lpstr>
      <vt:lpstr>Wingdings</vt:lpstr>
      <vt:lpstr>PMingLiU</vt:lpstr>
      <vt:lpstr>黑体</vt:lpstr>
      <vt:lpstr>微软雅黑</vt:lpstr>
      <vt:lpstr>楷体</vt:lpstr>
      <vt:lpstr>Arial Unicode MS</vt:lpstr>
      <vt:lpstr>Times New Roman</vt:lpstr>
      <vt:lpstr>楷体_GB2312</vt:lpstr>
      <vt:lpstr>新宋体</vt:lpstr>
      <vt:lpstr>华文新魏</vt:lpstr>
      <vt:lpstr>隶书</vt:lpstr>
      <vt:lpstr>Arial Black</vt:lpstr>
      <vt:lpstr>华文中宋</vt:lpstr>
      <vt:lpstr>Verdana</vt:lpstr>
      <vt:lpstr>Tahoma</vt:lpstr>
      <vt:lpstr>方正姚体</vt:lpstr>
      <vt:lpstr>华文行楷</vt:lpstr>
      <vt:lpstr>Office 主题​​</vt:lpstr>
      <vt:lpstr>1_Dragon_powerbar_Rhea</vt:lpstr>
      <vt:lpstr>MSGraph.Chart.8</vt:lpstr>
      <vt:lpstr>PowerPoint 演示文稿</vt:lpstr>
      <vt:lpstr>课程标准： 1.认识中华人民共和国成立的伟大意义； 2.概述新中国巩固人民政权的主要举措； 3.认识新中国为民主政治建设和向社会主义过渡所做出的努力。</vt:lpstr>
      <vt:lpstr>一、中华人民共和国的成立</vt:lpstr>
      <vt:lpstr>PowerPoint 演示文稿</vt:lpstr>
      <vt:lpstr>PowerPoint 演示文稿</vt:lpstr>
      <vt:lpstr>PowerPoint 演示文稿</vt:lpstr>
      <vt:lpstr>PowerPoint 演示文稿</vt:lpstr>
      <vt:lpstr>2．开国大典</vt:lpstr>
      <vt:lpstr>PowerPoint 演示文稿</vt:lpstr>
      <vt:lpstr>3．中华人民共和国成立的意义</vt:lpstr>
      <vt:lpstr>PowerPoint 演示文稿</vt:lpstr>
      <vt:lpstr>二　人民政权的巩固</vt:lpstr>
      <vt:lpstr>PowerPoint 演示文稿</vt:lpstr>
      <vt:lpstr>PowerPoint 演示文稿</vt:lpstr>
      <vt:lpstr>PowerPoint 演示文稿</vt:lpstr>
      <vt:lpstr>PowerPoint 演示文稿</vt:lpstr>
      <vt:lpstr>1950年6月30日，中央人民政府根据全国解放后的新情况，颁布了《中华人民共和国土地改革法》，它规定废除地主阶级封建剥削的土地所有制，实行农民的土地所有制。同年起，没收地主的土地，分给无地或少地的农民耕种，同时也分给地主应得的一份，让他们自己耕种，自食其力，借以解放农村生产力，发展农业生产，为新中国的工业化开辟道路。规定了没收、征收和分配土地的原则和办法。1952年冬，全国除新疆、西藏等少数民族地区以及台湾省外，基本上完成了土地改革任务。</vt:lpstr>
      <vt:lpstr>PowerPoint 演示文稿</vt:lpstr>
      <vt:lpstr>PowerPoint 演示文稿</vt:lpstr>
      <vt:lpstr>3．“银元之战”和“米棉之战”</vt:lpstr>
      <vt:lpstr>PowerPoint 演示文稿</vt:lpstr>
      <vt:lpstr>PowerPoint 演示文稿</vt:lpstr>
      <vt:lpstr>4．抗美援朝战争 (1)原因①1950年，朝鲜内战爆发。美国操纵联合国安理会通过决议，组成以美国为首的“联合国军”，越过“三八线”，侵略朝鲜。②美国第七舰队侵入中国台湾海峡，阻挠中国人民解放台湾，严重威胁到中国国家安全。 </vt:lpstr>
      <vt:lpstr>PowerPoint 演示文稿</vt:lpstr>
      <vt:lpstr>PowerPoint 演示文稿</vt:lpstr>
      <vt:lpstr>PowerPoint 演示文稿</vt:lpstr>
      <vt:lpstr>PowerPoint 演示文稿</vt:lpstr>
      <vt:lpstr>(2)胜利</vt:lpstr>
      <vt:lpstr>PowerPoint 演示文稿</vt:lpstr>
      <vt:lpstr>PowerPoint 演示文稿</vt:lpstr>
      <vt:lpstr>PowerPoint 演示文稿</vt:lpstr>
      <vt:lpstr>PowerPoint 演示文稿</vt:lpstr>
      <vt:lpstr>(3)意义</vt:lpstr>
      <vt:lpstr>PowerPoint 演示文稿</vt:lpstr>
      <vt:lpstr>PowerPoint 演示文稿</vt:lpstr>
      <vt:lpstr>三、开创独立自主的和平外交</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②新中国第一次建交高潮：</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周恩来在万隆会议上讲话</vt:lpstr>
      <vt:lpstr>PowerPoint 演示文稿</vt:lpstr>
      <vt:lpstr>PowerPoint 演示文稿</vt:lpstr>
      <vt:lpstr>PowerPoint 演示文稿</vt:lpstr>
      <vt:lpstr>PowerPoint 演示文稿</vt:lpstr>
      <vt:lpstr>PowerPoint 演示文稿</vt:lpstr>
      <vt:lpstr>3．社会主义类型宪法的制定</vt:lpstr>
      <vt:lpstr>4．毛泽东思想是社会主义革命、社会主义建设的指导思想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2019-06-19T02:08:00Z</dcterms:created>
  <dcterms:modified xsi:type="dcterms:W3CDTF">2019-11-25T02:09:47Z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