
<file path=[Content_Types].xml><?xml version="1.0" encoding="utf-8"?>
<Types xmlns="http://schemas.openxmlformats.org/package/2006/content-types">
  <Default Extension="rels" ContentType="application/vnd.openxmlformats-package.relationships+xml"/>
  <Default Extension="jpeg" ContentType="image/jpeg"/>
  <Default Extension="vml" ContentType="application/vnd.openxmlformats-officedocument.vmlDrawing"/>
  <Default Extension="bin" ContentType="application/vnd.openxmlformats-officedocument.oleObject"/>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2"/>
    <p:sldMasterId id="2147483660" r:id="rId3"/>
  </p:sldMasterIdLst>
  <p:notesMasterIdLst>
    <p:notesMasterId r:id="rId4"/>
  </p:notesMasterIdLst>
  <p:handoutMasterIdLst>
    <p:handoutMasterId r:id="rId5"/>
  </p:handoutMasterIdLst>
  <p:sldIdLst>
    <p:sldId id="312" r:id="rId6"/>
    <p:sldId id="288" r:id="rId7"/>
    <p:sldId id="259" r:id="rId8"/>
    <p:sldId id="281" r:id="rId9"/>
    <p:sldId id="282" r:id="rId10"/>
    <p:sldId id="289" r:id="rId11"/>
    <p:sldId id="262" r:id="rId12"/>
    <p:sldId id="267" r:id="rId13"/>
    <p:sldId id="264" r:id="rId14"/>
    <p:sldId id="269" r:id="rId15"/>
    <p:sldId id="270" r:id="rId16"/>
    <p:sldId id="271" r:id="rId17"/>
    <p:sldId id="273" r:id="rId18"/>
    <p:sldId id="274" r:id="rId19"/>
    <p:sldId id="283" r:id="rId20"/>
    <p:sldId id="276" r:id="rId21"/>
    <p:sldId id="275" r:id="rId22"/>
    <p:sldId id="277" r:id="rId23"/>
    <p:sldId id="280" r:id="rId24"/>
    <p:sldId id="286" r:id="rId25"/>
    <p:sldId id="337" r:id="rId26"/>
    <p:sldId id="294" r:id="rId27"/>
  </p:sldIdLst>
  <p:sldSz cx="12192000" cy="6858000"/>
  <p:notesSz cx="6760845" cy="9942195"/>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1" name="rui" initials="r"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73" d="100"/>
          <a:sy n="73" d="100"/>
        </p:scale>
        <p:origin x="618" y="72"/>
      </p:cViewPr>
      <p:guideLst>
        <p:guide orient="horz" pos="2160"/>
        <p:guide pos="3840"/>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5.xml" /><Relationship Id="rId11" Type="http://schemas.openxmlformats.org/officeDocument/2006/relationships/slide" Target="slides/slide6.xml" /><Relationship Id="rId12" Type="http://schemas.openxmlformats.org/officeDocument/2006/relationships/slide" Target="slides/slide7.xml" /><Relationship Id="rId13" Type="http://schemas.openxmlformats.org/officeDocument/2006/relationships/slide" Target="slides/slide8.xml" /><Relationship Id="rId14" Type="http://schemas.openxmlformats.org/officeDocument/2006/relationships/slide" Target="slides/slide9.xml" /><Relationship Id="rId15" Type="http://schemas.openxmlformats.org/officeDocument/2006/relationships/slide" Target="slides/slide10.xml" /><Relationship Id="rId16" Type="http://schemas.openxmlformats.org/officeDocument/2006/relationships/slide" Target="slides/slide11.xml" /><Relationship Id="rId17" Type="http://schemas.openxmlformats.org/officeDocument/2006/relationships/slide" Target="slides/slide12.xml" /><Relationship Id="rId18" Type="http://schemas.openxmlformats.org/officeDocument/2006/relationships/slide" Target="slides/slide13.xml" /><Relationship Id="rId19" Type="http://schemas.openxmlformats.org/officeDocument/2006/relationships/slide" Target="slides/slide14.xml" /><Relationship Id="rId2" Type="http://schemas.openxmlformats.org/officeDocument/2006/relationships/slideMaster" Target="slideMasters/slideMaster1.xml" /><Relationship Id="rId20" Type="http://schemas.openxmlformats.org/officeDocument/2006/relationships/slide" Target="slides/slide15.xml" /><Relationship Id="rId21" Type="http://schemas.openxmlformats.org/officeDocument/2006/relationships/slide" Target="slides/slide16.xml" /><Relationship Id="rId22" Type="http://schemas.openxmlformats.org/officeDocument/2006/relationships/slide" Target="slides/slide17.xml" /><Relationship Id="rId23" Type="http://schemas.openxmlformats.org/officeDocument/2006/relationships/slide" Target="slides/slide18.xml" /><Relationship Id="rId24" Type="http://schemas.openxmlformats.org/officeDocument/2006/relationships/slide" Target="slides/slide19.xml" /><Relationship Id="rId25" Type="http://schemas.openxmlformats.org/officeDocument/2006/relationships/slide" Target="slides/slide20.xml" /><Relationship Id="rId26" Type="http://schemas.openxmlformats.org/officeDocument/2006/relationships/slide" Target="slides/slide21.xml" /><Relationship Id="rId27" Type="http://schemas.openxmlformats.org/officeDocument/2006/relationships/slide" Target="slides/slide22.xml" /><Relationship Id="rId28" Type="http://schemas.openxmlformats.org/officeDocument/2006/relationships/tags" Target="tags/tag4.xml" /><Relationship Id="rId29" Type="http://schemas.openxmlformats.org/officeDocument/2006/relationships/presProps" Target="presProps.xml" /><Relationship Id="rId3" Type="http://schemas.openxmlformats.org/officeDocument/2006/relationships/slideMaster" Target="slideMasters/slideMaster2.xml" /><Relationship Id="rId30" Type="http://schemas.openxmlformats.org/officeDocument/2006/relationships/viewProps" Target="viewProps.xml" /><Relationship Id="rId31" Type="http://schemas.openxmlformats.org/officeDocument/2006/relationships/theme" Target="theme/theme1.xml" /><Relationship Id="rId32" Type="http://schemas.openxmlformats.org/officeDocument/2006/relationships/tableStyles" Target="tableStyles.xml" /><Relationship Id="rId4" Type="http://schemas.openxmlformats.org/officeDocument/2006/relationships/notesMaster" Target="notesMasters/notesMaster1.xml" /><Relationship Id="rId5" Type="http://schemas.openxmlformats.org/officeDocument/2006/relationships/handoutMaster" Target="handoutMasters/handoutMaster1.xml" /><Relationship Id="rId6" Type="http://schemas.openxmlformats.org/officeDocument/2006/relationships/slide" Target="slides/slide1.xml" /><Relationship Id="rId7" Type="http://schemas.openxmlformats.org/officeDocument/2006/relationships/slide" Target="slides/slide2.xml" /><Relationship Id="rId8" Type="http://schemas.openxmlformats.org/officeDocument/2006/relationships/slide" Target="slides/slide3.xml" /><Relationship Id="rId9" Type="http://schemas.openxmlformats.org/officeDocument/2006/relationships/slide" Target="slides/slide4.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8.emf"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4.xml" /></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29837" cy="49885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29761" y="0"/>
            <a:ext cx="2929837" cy="498852"/>
          </a:xfrm>
          <a:prstGeom prst="rect">
            <a:avLst/>
          </a:prstGeom>
        </p:spPr>
        <p:txBody>
          <a:bodyPr vert="horz" lIns="91440" tIns="45720" rIns="91440" bIns="45720" rtlCol="0"/>
          <a:lstStyle>
            <a:lvl1pPr algn="r">
              <a:defRPr sz="1200"/>
            </a:lvl1pPr>
          </a:lstStyle>
          <a:p>
            <a:fld id="{C493240B-0A36-423D-8CB3-3FF3AE234865}" type="datetimeFigureOut">
              <a:rPr lang="zh-CN" altLang="en-US" smtClean="0"/>
              <a:t/>
            </a:fld>
            <a:endParaRPr lang="zh-CN" altLang="en-US"/>
          </a:p>
        </p:txBody>
      </p:sp>
      <p:sp>
        <p:nvSpPr>
          <p:cNvPr id="4" name="页脚占位符 3"/>
          <p:cNvSpPr>
            <a:spLocks noGrp="1"/>
          </p:cNvSpPr>
          <p:nvPr>
            <p:ph type="ftr" sz="quarter" idx="2"/>
          </p:nvPr>
        </p:nvSpPr>
        <p:spPr>
          <a:xfrm>
            <a:off x="0" y="9443662"/>
            <a:ext cx="2929837" cy="498851"/>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29761" y="9443662"/>
            <a:ext cx="2929837" cy="498851"/>
          </a:xfrm>
          <a:prstGeom prst="rect">
            <a:avLst/>
          </a:prstGeom>
        </p:spPr>
        <p:txBody>
          <a:bodyPr vert="horz" lIns="91440" tIns="45720" rIns="91440" bIns="45720" rtlCol="0" anchor="b"/>
          <a:lstStyle>
            <a:lvl1pPr algn="r">
              <a:defRPr sz="1200"/>
            </a:lvl1pPr>
          </a:lstStyle>
          <a:p>
            <a:fld id="{385F9985-0F98-4119-870A-376C0D85043F}" type="slidenum">
              <a:rPr lang="zh-CN" altLang="en-US" smtClean="0"/>
              <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29837" cy="49885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29761" y="0"/>
            <a:ext cx="2929837" cy="498852"/>
          </a:xfrm>
          <a:prstGeom prst="rect">
            <a:avLst/>
          </a:prstGeom>
        </p:spPr>
        <p:txBody>
          <a:bodyPr vert="horz" lIns="91440" tIns="45720" rIns="91440" bIns="45720" rtlCol="0"/>
          <a:lstStyle>
            <a:lvl1pPr algn="r">
              <a:defRPr sz="1200"/>
            </a:lvl1pPr>
          </a:lstStyle>
          <a:p>
            <a:fld id="{47A384FB-5F31-4282-BF3B-91F13441041E}"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398463" y="1243013"/>
            <a:ext cx="5964237" cy="3355975"/>
          </a:xfrm>
          <a:prstGeom prst="rect">
            <a:avLst/>
          </a:prstGeom>
          <a:noFill/>
          <a:ln w="12700">
            <a:solidFill>
              <a:prstClr val="black"/>
            </a:solidFill>
          </a:ln>
        </p:spPr>
      </p:sp>
      <p:sp>
        <p:nvSpPr>
          <p:cNvPr id="5" name="备注占位符 4"/>
          <p:cNvSpPr>
            <a:spLocks noGrp="1"/>
          </p:cNvSpPr>
          <p:nvPr>
            <p:ph type="body" sz="quarter" idx="3"/>
          </p:nvPr>
        </p:nvSpPr>
        <p:spPr>
          <a:xfrm>
            <a:off x="676117" y="4784835"/>
            <a:ext cx="5408930" cy="3914864"/>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443662"/>
            <a:ext cx="2929837" cy="49885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29761" y="9443662"/>
            <a:ext cx="2929837" cy="498851"/>
          </a:xfrm>
          <a:prstGeom prst="rect">
            <a:avLst/>
          </a:prstGeom>
        </p:spPr>
        <p:txBody>
          <a:bodyPr vert="horz" lIns="91440" tIns="45720" rIns="91440" bIns="45720" rtlCol="0" anchor="b"/>
          <a:lstStyle>
            <a:lvl1pPr algn="r">
              <a:defRPr sz="1200"/>
            </a:lvl1pPr>
          </a:lstStyle>
          <a:p>
            <a:fld id="{C2B75122-5360-4653-BC07-5F1DF0110751}"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4BE0071-DE8C-483E-AAC9-CBE85FD23E60}" type="slidenum">
              <a:rPr lang="zh-CN" altLang="en-US" smtClean="0"/>
              <a:t>10</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6DF5B1EA-E9BF-4632-9E65-4C921C64642C}"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F5B851-A5C3-4C0D-9EA9-87AFE7CFFC12}"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DF5B1EA-E9BF-4632-9E65-4C921C64642C}"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F5B851-A5C3-4C0D-9EA9-87AFE7CFFC12}"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6DF5B1EA-E9BF-4632-9E65-4C921C64642C}"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F5B851-A5C3-4C0D-9EA9-87AFE7CFFC12}"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6DF5B1EA-E9BF-4632-9E65-4C921C64642C}"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F5B851-A5C3-4C0D-9EA9-87AFE7CFFC12}"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6DF5B1EA-E9BF-4632-9E65-4C921C64642C}"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F5B851-A5C3-4C0D-9EA9-87AFE7CFFC12}"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6DF5B1EA-E9BF-4632-9E65-4C921C64642C}"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F5B851-A5C3-4C0D-9EA9-87AFE7CFFC12}"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6DF5B1EA-E9BF-4632-9E65-4C921C64642C}"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F5B851-A5C3-4C0D-9EA9-87AFE7CFFC12}"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6DF5B1EA-E9BF-4632-9E65-4C921C64642C}"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F5B851-A5C3-4C0D-9EA9-87AFE7CFFC12}"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6DF5B1EA-E9BF-4632-9E65-4C921C64642C}"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F5B851-A5C3-4C0D-9EA9-87AFE7CFFC12}"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DF5B1EA-E9BF-4632-9E65-4C921C64642C}"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F5B851-A5C3-4C0D-9EA9-87AFE7CFFC12}"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DF5B1EA-E9BF-4632-9E65-4C921C64642C}"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F5B851-A5C3-4C0D-9EA9-87AFE7CFFC12}" type="slidenum">
              <a:rPr lang="zh-CN" altLang="en-US" smtClean="0"/>
              <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userDrawn="1">
  <p:cSld name="1_标题幻灯片">
    <p:bg>
      <p:bgPr>
        <a:solidFill>
          <a:schemeClr val="bg2">
            <a:lumMod val="50000"/>
          </a:schemeClr>
        </a:solidFill>
        <a:effectLst/>
      </p:bgPr>
    </p:bg>
    <p:spTree>
      <p:nvGrpSpPr>
        <p:cNvPr id="1" name=""/>
        <p:cNvGrpSpPr/>
        <p:nvPr/>
      </p:nvGrpSpPr>
      <p:grpSpPr>
        <a:xfrm>
          <a:off x="0" y="0"/>
          <a:ext cx="0" cy="0"/>
        </a:xfrm>
      </p:grpSpPr>
    </p:spTree>
  </p:cSld>
  <p:clrMapOvr>
    <a:masterClrMapping/>
  </p:clrMapOvr>
  <p:transition spd="slow" advTm="3000">
    <p:wheel spokes="1"/>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自定义版式">
    <p:spTree>
      <p:nvGrpSpPr>
        <p:cNvPr id="1" name=""/>
        <p:cNvGrpSpPr/>
        <p:nvPr/>
      </p:nvGrpSpPr>
      <p:grpSpPr>
        <a:xfrm>
          <a:off x="0" y="0"/>
          <a: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smtClean="0"/>
              <a:t>单击此处编辑母版标题样式</a:t>
            </a:r>
            <a:endParaRPr lang="zh-CN" altLang="en-US"/>
          </a:p>
        </p:txBody>
      </p:sp>
    </p:spTree>
  </p:cSld>
  <p:clrMapOvr>
    <a:masterClrMapping/>
  </p:clrMapOvr>
  <p:transition spd="slow">
    <p:wheel spokes="1"/>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a:xfrm>
            <a:off x="609600" y="6245225"/>
            <a:ext cx="2844800" cy="476250"/>
          </a:xfrm>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3" name="页脚占位符 2"/>
          <p:cNvSpPr>
            <a:spLocks noGrp="1"/>
          </p:cNvSpPr>
          <p:nvPr>
            <p:ph type="ftr" sz="quarter" idx="11"/>
          </p:nvPr>
        </p:nvSpPr>
        <p:spPr>
          <a:xfrm>
            <a:off x="4165600" y="6245225"/>
            <a:ext cx="3860800" cy="476250"/>
          </a:xfrm>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4" name="灯片编号占位符 3"/>
          <p:cNvSpPr>
            <a:spLocks noGrp="1"/>
          </p:cNvSpPr>
          <p:nvPr>
            <p:ph type="sldNum" sz="quarter" idx="12"/>
          </p:nvPr>
        </p:nvSpPr>
        <p:spPr>
          <a:xfrm>
            <a:off x="8737600" y="6245225"/>
            <a:ext cx="2844800" cy="476250"/>
          </a:xfrm>
        </p:spPr>
        <p:txBody>
          <a:bodyPr/>
          <a:lstStyle/>
          <a:p>
            <a:pPr lvl="0" eaLnBrk="1" fontAlgn="base" hangingPunct="1"/>
            <a:fld id="{9A0DB2DC-4C9A-4742-B13C-FB6460FD3503}" type="slidenum">
              <a:rPr lang="en-US" altLang="zh-CN" strike="noStrike" noProof="1">
                <a:latin typeface="Arial" pitchFamily="34" charset="0"/>
                <a:ea typeface="宋体" pitchFamily="2" charset="-122"/>
                <a:cs typeface="+mn-cs"/>
              </a:rPr>
              <a:t/>
            </a:fld>
            <a:endParaRPr lang="en-US" altLang="zh-CN" strike="noStrike" noProof="1">
              <a:latin typeface="Arial" pitchFamily="34" charset="0"/>
            </a:endParaRPr>
          </a:p>
        </p:txBody>
      </p:sp>
    </p:spTree>
  </p:cSld>
  <p:clrMapOvr>
    <a:masterClrMapping/>
  </p:clrMapOvr>
  <p:transition spd="slow">
    <p:wheel spokes="1"/>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slideLayout" Target="../slideLayouts/slideLayout13.xml" /><Relationship Id="rId3" Type="http://schemas.openxmlformats.org/officeDocument/2006/relationships/slideLayout" Target="../slideLayouts/slideLayout14.xml" /><Relationship Id="rId4" Type="http://schemas.openxmlformats.org/officeDocument/2006/relationships/theme" Target="../theme/theme2.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F5B1EA-E9BF-4632-9E65-4C921C64642C}" type="datetimeFigureOut">
              <a:rPr lang="zh-CN" altLang="en-US" smtClean="0"/>
              <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F5B851-A5C3-4C0D-9EA9-87AFE7CFFC12}"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2">
            <a:lumMod val="50000"/>
          </a:schemeClr>
        </a:solidFill>
        <a:effectLst/>
      </p:bgPr>
    </p:bg>
    <p:spTree>
      <p:nvGrpSpPr>
        <p:cNvPr id="1" name=""/>
        <p:cNvGrpSpPr/>
        <p:nvPr/>
      </p:nvGrpSpPr>
      <p:grpSpPr>
        <a:xfrm>
          <a:off x="0" y="0"/>
          <a:ext cx="0" cy="0"/>
        </a:xfrm>
      </p:grpSpPr>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Lst>
  <p:transition spd="slow">
    <p:wheel spokes="1"/>
  </p:transition>
  <p:timing/>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2.jpeg" /><Relationship Id="rId3" Type="http://schemas.openxmlformats.org/officeDocument/2006/relationships/tags" Target="../tags/tag1.xml" /><Relationship Id="rId4" Type="http://schemas.openxmlformats.org/officeDocument/2006/relationships/image" Target="../media/image3.jpeg" /><Relationship Id="rId5" Type="http://schemas.openxmlformats.org/officeDocument/2006/relationships/image" Target="../media/image4.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5.jpeg" /><Relationship Id="rId3" Type="http://schemas.openxmlformats.org/officeDocument/2006/relationships/image" Target="../media/image6.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7.png" /><Relationship Id="rId3" Type="http://schemas.openxmlformats.org/officeDocument/2006/relationships/oleObject" Target="../embeddings/oleObject1.bin" TargetMode="Internal" /><Relationship Id="rId4" Type="http://schemas.openxmlformats.org/officeDocument/2006/relationships/image" Target="../media/image8.emf" /><Relationship Id="rId5" Type="http://schemas.openxmlformats.org/officeDocument/2006/relationships/vmlDrawing" Target="../drawings/vmlDrawing1.v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9.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9.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1.xml" /><Relationship Id="rId3" Type="http://schemas.openxmlformats.org/officeDocument/2006/relationships/image" Target="../media/image3.jpeg" /><Relationship Id="rId4" Type="http://schemas.openxmlformats.org/officeDocument/2006/relationships/image" Target="../media/image2.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0.png" /><Relationship Id="rId3" Type="http://schemas.openxmlformats.org/officeDocument/2006/relationships/image" Target="../media/image11.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2.png" /><Relationship Id="rId3" Type="http://schemas.openxmlformats.org/officeDocument/2006/relationships/image" Target="../media/image13.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4.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3.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5.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文本框 1"/>
          <p:cNvSpPr txBox="1"/>
          <p:nvPr/>
        </p:nvSpPr>
        <p:spPr>
          <a:xfrm>
            <a:off x="1986280" y="678180"/>
            <a:ext cx="7685405" cy="768350"/>
          </a:xfrm>
          <a:prstGeom prst="rect">
            <a:avLst/>
          </a:prstGeom>
          <a:noFill/>
        </p:spPr>
        <p:txBody>
          <a:bodyPr wrap="square" rtlCol="0">
            <a:spAutoFit/>
          </a:bodyPr>
          <a:lstStyle/>
          <a:p>
            <a:r>
              <a:rPr lang="zh-CN" altLang="en-US" sz="4400"/>
              <a:t>第</a:t>
            </a:r>
            <a:r>
              <a:rPr lang="en-US" altLang="zh-CN" sz="4400"/>
              <a:t>11</a:t>
            </a:r>
            <a:r>
              <a:rPr lang="zh-CN" altLang="en-US" sz="4400"/>
              <a:t>课 苏联的社会主义建设</a:t>
            </a:r>
          </a:p>
        </p:txBody>
      </p:sp>
      <p:pic>
        <p:nvPicPr>
          <p:cNvPr id="7" name="图片 5123" descr="20091071148107303"/>
          <p:cNvPicPr>
            <a:picLocks noChangeAspect="1"/>
          </p:cNvPicPr>
          <p:nvPr>
            <p:custDataLst>
              <p:tags r:id="rId3"/>
            </p:custDataLst>
          </p:nvPr>
        </p:nvPicPr>
        <p:blipFill>
          <a:blip r:embed="rId2"/>
          <a:srcRect t="2690"/>
          <a:stretch>
            <a:fillRect/>
          </a:stretch>
        </p:blipFill>
        <p:spPr>
          <a:xfrm>
            <a:off x="1014730" y="2368550"/>
            <a:ext cx="2340610" cy="3048635"/>
          </a:xfrm>
          <a:prstGeom prst="rect">
            <a:avLst/>
          </a:prstGeom>
          <a:noFill/>
          <a:ln w="9525">
            <a:noFill/>
          </a:ln>
          <a:effectLst>
            <a:softEdge rad="127000"/>
          </a:effectLst>
        </p:spPr>
      </p:pic>
      <p:pic>
        <p:nvPicPr>
          <p:cNvPr id="16389" name="Picture 5" descr="斯大林3"/>
          <p:cNvPicPr>
            <a:picLocks noChangeAspect="1" noChangeArrowheads="1"/>
          </p:cNvPicPr>
          <p:nvPr/>
        </p:nvPicPr>
        <p:blipFill>
          <a:blip r:embed="rId4">
            <a:extLst>
              <a:ext uri="{28A0092B-C50C-407E-A947-70E740481C1C}">
                <a14:useLocalDpi xmlns:a14="http://schemas.microsoft.com/office/drawing/2010/main" val="0"/>
              </a:ext>
            </a:extLst>
          </a:blip>
          <a:srcRect l="1994" t="1352"/>
          <a:stretch>
            <a:fillRect/>
          </a:stretch>
        </p:blipFill>
        <p:spPr bwMode="auto">
          <a:xfrm>
            <a:off x="4281170" y="2368550"/>
            <a:ext cx="2284095" cy="304863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图片 2"/>
          <p:cNvPicPr>
            <a:picLocks noChangeAspect="1"/>
          </p:cNvPicPr>
          <p:nvPr/>
        </p:nvPicPr>
        <p:blipFill>
          <a:blip r:embed="rId5"/>
          <a:stretch>
            <a:fillRect/>
          </a:stretch>
        </p:blipFill>
        <p:spPr>
          <a:xfrm>
            <a:off x="7599680" y="2477770"/>
            <a:ext cx="2760980" cy="2799080"/>
          </a:xfrm>
          <a:prstGeom prst="rect">
            <a:avLst/>
          </a:prstGeom>
        </p:spPr>
      </p:pic>
    </p:spTree>
  </p:cSld>
  <p:clrMapOvr>
    <a:masterClrMapping/>
  </p:clrMapOvr>
  <p:transition spd="slow" advTm="3000">
    <p:wheel spokes="1"/>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2" name="组合 9"/>
          <p:cNvGrpSpPr/>
          <p:nvPr/>
        </p:nvGrpSpPr>
        <p:grpSpPr>
          <a:xfrm>
            <a:off x="533285" y="381752"/>
            <a:ext cx="726846" cy="726846"/>
            <a:chOff x="1965186" y="1419622"/>
            <a:chExt cx="302558" cy="314067"/>
          </a:xfrm>
        </p:grpSpPr>
        <p:sp>
          <p:nvSpPr>
            <p:cNvPr id="3" name="矩形 2"/>
            <p:cNvSpPr/>
            <p:nvPr userDrawn="1"/>
          </p:nvSpPr>
          <p:spPr>
            <a:xfrm>
              <a:off x="1965186" y="1419622"/>
              <a:ext cx="252000" cy="252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userDrawn="1"/>
          </p:nvSpPr>
          <p:spPr>
            <a:xfrm>
              <a:off x="2087744" y="1553689"/>
              <a:ext cx="180000" cy="180000"/>
            </a:xfrm>
            <a:prstGeom prst="rect">
              <a:avLst/>
            </a:prstGeom>
            <a:solidFill>
              <a:srgbClr val="2471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 name="矩形 4"/>
          <p:cNvSpPr/>
          <p:nvPr/>
        </p:nvSpPr>
        <p:spPr>
          <a:xfrm>
            <a:off x="1138674" y="1108598"/>
            <a:ext cx="9309462" cy="1569660"/>
          </a:xfrm>
          <a:prstGeom prst="rect">
            <a:avLst/>
          </a:prstGeom>
        </p:spPr>
        <p:txBody>
          <a:bodyPr wrap="square">
            <a:spAutoFit/>
          </a:bodyPr>
          <a:lstStyle/>
          <a:p>
            <a:r>
              <a:rPr lang="zh-CN" altLang="en-US" sz="3200">
                <a:latin typeface="黑体" panose="02010609060101010101" pitchFamily="49" charset="-122"/>
                <a:ea typeface="黑体" panose="02010609060101010101" pitchFamily="49" charset="-122"/>
              </a:rPr>
              <a:t>十月革命胜利后，国内外敌对势力相互勾结，企图将新生的苏维埃政权扼杀在摇篮中。为巩固新生政权，苏维埃政府在经济上采用了什么政策</a:t>
            </a:r>
            <a:r>
              <a:rPr lang="zh-CN" altLang="en-US" sz="3200" smtClean="0">
                <a:latin typeface="黑体" panose="02010609060101010101" pitchFamily="49" charset="-122"/>
                <a:ea typeface="黑体" panose="02010609060101010101" pitchFamily="49" charset="-122"/>
              </a:rPr>
              <a:t>？</a:t>
            </a:r>
            <a:endParaRPr lang="zh-CN" altLang="en-US" sz="3200">
              <a:latin typeface="黑体" panose="02010609060101010101" pitchFamily="49" charset="-122"/>
              <a:ea typeface="黑体" panose="02010609060101010101" pitchFamily="49" charset="-122"/>
            </a:endParaRPr>
          </a:p>
        </p:txBody>
      </p:sp>
      <p:sp>
        <p:nvSpPr>
          <p:cNvPr id="6" name="矩形 5"/>
          <p:cNvSpPr/>
          <p:nvPr/>
        </p:nvSpPr>
        <p:spPr>
          <a:xfrm>
            <a:off x="1260131" y="2821900"/>
            <a:ext cx="3467616" cy="584775"/>
          </a:xfrm>
          <a:prstGeom prst="rect">
            <a:avLst/>
          </a:prstGeom>
        </p:spPr>
        <p:txBody>
          <a:bodyPr wrap="none">
            <a:spAutoFit/>
          </a:bodyPr>
          <a:lstStyle/>
          <a:p>
            <a:r>
              <a:rPr lang="zh-CN" altLang="en-US" sz="3200">
                <a:solidFill>
                  <a:srgbClr val="FFFF00"/>
                </a:solidFill>
                <a:latin typeface="黑体" panose="02010609060101010101" pitchFamily="49" charset="-122"/>
                <a:ea typeface="黑体" panose="02010609060101010101" pitchFamily="49" charset="-122"/>
              </a:rPr>
              <a:t>战时共产主义政策</a:t>
            </a:r>
          </a:p>
        </p:txBody>
      </p:sp>
      <p:sp>
        <p:nvSpPr>
          <p:cNvPr id="7" name="矩形 6"/>
          <p:cNvSpPr/>
          <p:nvPr/>
        </p:nvSpPr>
        <p:spPr>
          <a:xfrm>
            <a:off x="1260131" y="4800287"/>
            <a:ext cx="8802410" cy="584775"/>
          </a:xfrm>
          <a:prstGeom prst="rect">
            <a:avLst/>
          </a:prstGeom>
        </p:spPr>
        <p:txBody>
          <a:bodyPr wrap="none">
            <a:spAutoFit/>
          </a:bodyPr>
          <a:lstStyle/>
          <a:p>
            <a:r>
              <a:rPr lang="zh-CN" altLang="en-US" sz="3200">
                <a:solidFill>
                  <a:srgbClr val="FFFF00"/>
                </a:solidFill>
                <a:latin typeface="黑体" panose="02010609060101010101" pitchFamily="49" charset="-122"/>
                <a:ea typeface="黑体" panose="02010609060101010101" pitchFamily="49" charset="-122"/>
              </a:rPr>
              <a:t>有效地集中全国人力物力，最终巩固了新生政权</a:t>
            </a:r>
          </a:p>
        </p:txBody>
      </p:sp>
      <p:sp>
        <p:nvSpPr>
          <p:cNvPr id="8" name="矩形 7"/>
          <p:cNvSpPr/>
          <p:nvPr/>
        </p:nvSpPr>
        <p:spPr>
          <a:xfrm>
            <a:off x="1260131" y="3822256"/>
            <a:ext cx="5109091" cy="584775"/>
          </a:xfrm>
          <a:prstGeom prst="rect">
            <a:avLst/>
          </a:prstGeom>
        </p:spPr>
        <p:txBody>
          <a:bodyPr wrap="none">
            <a:spAutoFit/>
          </a:bodyPr>
          <a:lstStyle/>
          <a:p>
            <a:r>
              <a:rPr lang="zh-CN" altLang="en-US" sz="3200">
                <a:solidFill>
                  <a:prstClr val="white"/>
                </a:solidFill>
                <a:latin typeface="黑体" panose="02010609060101010101" pitchFamily="49" charset="-122"/>
                <a:ea typeface="黑体" panose="02010609060101010101" pitchFamily="49" charset="-122"/>
              </a:rPr>
              <a:t>这一政策的实施结果如何？</a:t>
            </a:r>
            <a:endParaRPr lang="zh-CN" altLang="en-US"/>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2" nodeType="clickEffect">
                                  <p:stCondLst>
                                    <p:cond delay="0"/>
                                  </p:stCondLst>
                                  <p:childTnLst>
                                    <p:set>
                                      <p:cBhvr>
                                        <p:cTn id="11" dur="1" fill="hold">
                                          <p:stCondLst>
                                            <p:cond delay="0"/>
                                          </p:stCondLst>
                                        </p:cTn>
                                        <p:tgtEl>
                                          <p:spTgt spid="8"/>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1" presetClass="entr" presetSubtype="0" fill="hold" grpId="1"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1"/>
      <p:bldP spid="8" grpId="2"/>
    </p:bldLs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7170" name="Text Box 2"/>
          <p:cNvSpPr txBox="1">
            <a:spLocks noChangeArrowheads="1"/>
          </p:cNvSpPr>
          <p:nvPr/>
        </p:nvSpPr>
        <p:spPr bwMode="auto">
          <a:xfrm>
            <a:off x="158044" y="117476"/>
            <a:ext cx="11869833" cy="2246769"/>
          </a:xfrm>
          <a:prstGeom prst="rect">
            <a:avLst/>
          </a:prstGeom>
          <a:solidFill>
            <a:schemeClr val="tx1"/>
          </a:solidFill>
          <a:ln>
            <a:noFill/>
          </a:ln>
        </p:spPr>
        <p:txBody>
          <a:bodyPr wrap="square">
            <a:spAutoFit/>
          </a:bodyPr>
          <a:lstStyle/>
          <a:p>
            <a:r>
              <a:rPr lang="zh-CN" altLang="en-US" sz="2800" b="1" smtClean="0">
                <a:solidFill>
                  <a:schemeClr val="bg1"/>
                </a:solidFill>
                <a:latin typeface="黑体" panose="02010609060101010101" pitchFamily="49" charset="-122"/>
                <a:ea typeface="黑体" panose="02010609060101010101" pitchFamily="49" charset="-122"/>
              </a:rPr>
              <a:t>材料一：四年帝国主义战争和三年国内战争使2000多万人丧失生命，400多万人伤残，国家满目疮痍。农业生产直线下降。1920年的粮食产量只及1913年的一半。农民不堪忍受愈来愈严厉的无偿征购，有意缩减生产，抗拒粮食征集。1921年的播种面积只有9030万公顷，比1920年减少690万公顷，农民的不满最终演变为农民暴动事件。</a:t>
            </a:r>
            <a:endParaRPr lang="zh-CN" altLang="en-US" sz="2800" b="1">
              <a:solidFill>
                <a:schemeClr val="bg1"/>
              </a:solidFill>
              <a:latin typeface="黑体" panose="02010609060101010101" pitchFamily="49" charset="-122"/>
              <a:ea typeface="黑体" panose="02010609060101010101" pitchFamily="49" charset="-122"/>
            </a:endParaRPr>
          </a:p>
        </p:txBody>
      </p:sp>
      <p:sp>
        <p:nvSpPr>
          <p:cNvPr id="7171" name="Text Box 2"/>
          <p:cNvSpPr txBox="1">
            <a:spLocks noChangeArrowheads="1"/>
          </p:cNvSpPr>
          <p:nvPr/>
        </p:nvSpPr>
        <p:spPr bwMode="auto">
          <a:xfrm>
            <a:off x="158044" y="2607006"/>
            <a:ext cx="11869833" cy="2677656"/>
          </a:xfrm>
          <a:prstGeom prst="rect">
            <a:avLst/>
          </a:prstGeom>
          <a:solidFill>
            <a:schemeClr val="tx1"/>
          </a:solidFill>
          <a:ln w="9525" cap="flat" cmpd="sng">
            <a:noFill/>
            <a:miter lim="800000"/>
          </a:ln>
          <a:effec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en-US" altLang="zh-CN" sz="2800" b="1">
                <a:latin typeface="宋体" panose="02010600030101010101" pitchFamily="2" charset="-122"/>
              </a:rPr>
              <a:t> </a:t>
            </a:r>
            <a:r>
              <a:rPr lang="zh-CN" altLang="en-US" sz="2800" b="1">
                <a:solidFill>
                  <a:schemeClr val="bg1"/>
                </a:solidFill>
                <a:latin typeface="黑体" panose="02010609060101010101" pitchFamily="49" charset="-122"/>
                <a:ea typeface="黑体" panose="02010609060101010101" pitchFamily="49" charset="-122"/>
              </a:rPr>
              <a:t>材料二：粮食和原材料的短缺使多数工厂无法开工。1920年工业产值为14亿卢布，只及战前的13.8%。同年的煤和铁的产量为1917年的28%和4%，棉织品的产量降到战前的5%。人民生活困苦不堪，连面包、肥皂等最起码的物品都十分缺乏，工人日益不满。</a:t>
            </a:r>
            <a:r>
              <a:rPr lang="en-US" altLang="zh-CN" sz="2800" b="1">
                <a:solidFill>
                  <a:schemeClr val="bg1"/>
                </a:solidFill>
                <a:latin typeface="黑体" panose="02010609060101010101" pitchFamily="49" charset="-122"/>
                <a:ea typeface="黑体" panose="02010609060101010101" pitchFamily="49" charset="-122"/>
              </a:rPr>
              <a:t>1921</a:t>
            </a:r>
            <a:r>
              <a:rPr lang="zh-CN" altLang="en-US" sz="2800" b="1">
                <a:solidFill>
                  <a:schemeClr val="bg1"/>
                </a:solidFill>
                <a:latin typeface="黑体" panose="02010609060101010101" pitchFamily="49" charset="-122"/>
                <a:ea typeface="黑体" panose="02010609060101010101" pitchFamily="49" charset="-122"/>
              </a:rPr>
              <a:t>年春，在彼得格勒、莫斯科等城市发生了工人罢工和抗议游行。更为严重的是，</a:t>
            </a:r>
            <a:r>
              <a:rPr lang="en-US" altLang="zh-CN" sz="2800" b="1">
                <a:solidFill>
                  <a:schemeClr val="bg1"/>
                </a:solidFill>
                <a:latin typeface="黑体" panose="02010609060101010101" pitchFamily="49" charset="-122"/>
                <a:ea typeface="黑体" panose="02010609060101010101" pitchFamily="49" charset="-122"/>
              </a:rPr>
              <a:t>2</a:t>
            </a:r>
            <a:r>
              <a:rPr lang="zh-CN" altLang="en-US" sz="2800" b="1">
                <a:solidFill>
                  <a:schemeClr val="bg1"/>
                </a:solidFill>
                <a:latin typeface="黑体" panose="02010609060101010101" pitchFamily="49" charset="-122"/>
                <a:ea typeface="黑体" panose="02010609060101010101" pitchFamily="49" charset="-122"/>
              </a:rPr>
              <a:t>月</a:t>
            </a:r>
            <a:r>
              <a:rPr lang="en-US" altLang="zh-CN" sz="2800" b="1">
                <a:solidFill>
                  <a:schemeClr val="bg1"/>
                </a:solidFill>
                <a:latin typeface="黑体" panose="02010609060101010101" pitchFamily="49" charset="-122"/>
                <a:ea typeface="黑体" panose="02010609060101010101" pitchFamily="49" charset="-122"/>
              </a:rPr>
              <a:t>28</a:t>
            </a:r>
            <a:r>
              <a:rPr lang="zh-CN" altLang="en-US" sz="2800" b="1">
                <a:solidFill>
                  <a:schemeClr val="bg1"/>
                </a:solidFill>
                <a:latin typeface="黑体" panose="02010609060101010101" pitchFamily="49" charset="-122"/>
                <a:ea typeface="黑体" panose="02010609060101010101" pitchFamily="49" charset="-122"/>
              </a:rPr>
              <a:t>日发生</a:t>
            </a:r>
            <a:r>
              <a:rPr lang="zh-CN" altLang="en-US" sz="2800" b="1" smtClean="0">
                <a:solidFill>
                  <a:schemeClr val="bg1"/>
                </a:solidFill>
                <a:latin typeface="黑体" panose="02010609060101010101" pitchFamily="49" charset="-122"/>
                <a:ea typeface="黑体" panose="02010609060101010101" pitchFamily="49" charset="-122"/>
              </a:rPr>
              <a:t>了喀琅施塔得水兵叛乱</a:t>
            </a:r>
            <a:r>
              <a:rPr lang="en-US" altLang="zh-CN" sz="2800" b="1" smtClean="0">
                <a:solidFill>
                  <a:schemeClr val="bg1"/>
                </a:solidFill>
                <a:latin typeface="黑体" panose="02010609060101010101" pitchFamily="49" charset="-122"/>
                <a:ea typeface="黑体" panose="02010609060101010101" pitchFamily="49" charset="-122"/>
              </a:rPr>
              <a:t>……</a:t>
            </a:r>
            <a:endParaRPr lang="en-US" altLang="zh-CN" sz="2800" b="1">
              <a:solidFill>
                <a:schemeClr val="bg1"/>
              </a:solidFill>
              <a:latin typeface="黑体" panose="02010609060101010101" pitchFamily="49" charset="-122"/>
              <a:ea typeface="黑体" panose="02010609060101010101" pitchFamily="49" charset="-122"/>
            </a:endParaRPr>
          </a:p>
        </p:txBody>
      </p:sp>
      <p:sp>
        <p:nvSpPr>
          <p:cNvPr id="7172" name="矩形 9"/>
          <p:cNvSpPr>
            <a:spLocks noChangeArrowheads="1"/>
          </p:cNvSpPr>
          <p:nvPr/>
        </p:nvSpPr>
        <p:spPr bwMode="auto">
          <a:xfrm>
            <a:off x="534923" y="5899164"/>
            <a:ext cx="8750104" cy="958836"/>
          </a:xfrm>
          <a:prstGeom prst="rect">
            <a:avLst/>
          </a:prstGeom>
          <a:noFill/>
          <a:ln w="12700" cap="flat" cmpd="sng">
            <a:noFill/>
            <a:miter lim="800000"/>
          </a:ln>
          <a:effectLst/>
        </p:spPr>
        <p:txBody>
          <a:bodyPr anchor="ct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3200" b="1" smtClean="0">
                <a:solidFill>
                  <a:srgbClr val="FFFF00"/>
                </a:solidFill>
                <a:latin typeface="黑体" panose="02010609060101010101" pitchFamily="49" charset="-122"/>
                <a:ea typeface="黑体" panose="02010609060101010101" pitchFamily="49" charset="-122"/>
                <a:sym typeface="宋体" panose="02010600030101010101" pitchFamily="2" charset="-122"/>
              </a:rPr>
              <a:t>经济</a:t>
            </a:r>
            <a:r>
              <a:rPr lang="zh-CN" altLang="en-US" sz="3200" b="1">
                <a:solidFill>
                  <a:srgbClr val="FFFF00"/>
                </a:solidFill>
                <a:latin typeface="黑体" panose="02010609060101010101" pitchFamily="49" charset="-122"/>
                <a:ea typeface="黑体" panose="02010609060101010101" pitchFamily="49" charset="-122"/>
                <a:sym typeface="宋体" panose="02010600030101010101" pitchFamily="2" charset="-122"/>
              </a:rPr>
              <a:t>异常困难，社会矛盾加剧</a:t>
            </a:r>
            <a:r>
              <a:rPr lang="zh-CN" altLang="en-US" sz="3200" b="1">
                <a:solidFill>
                  <a:srgbClr val="FFFF00"/>
                </a:solidFill>
                <a:latin typeface="宋体" panose="02010600030101010101" pitchFamily="2" charset="-122"/>
                <a:sym typeface="宋体" panose="02010600030101010101" pitchFamily="2" charset="-122"/>
              </a:rPr>
              <a:t>。</a:t>
            </a:r>
            <a:endParaRPr lang="zh-CN" altLang="en-US" sz="3200" b="1">
              <a:solidFill>
                <a:srgbClr val="FFFF00"/>
              </a:solidFill>
            </a:endParaRPr>
          </a:p>
        </p:txBody>
      </p:sp>
      <p:sp>
        <p:nvSpPr>
          <p:cNvPr id="7173" name="圆角矩形3 98"/>
          <p:cNvSpPr>
            <a:spLocks noChangeArrowheads="1"/>
          </p:cNvSpPr>
          <p:nvPr/>
        </p:nvSpPr>
        <p:spPr bwMode="auto">
          <a:xfrm>
            <a:off x="534923" y="4825218"/>
            <a:ext cx="11323578" cy="1622706"/>
          </a:xfrm>
          <a:prstGeom prst="roundRect">
            <a:avLst>
              <a:gd name="adj" fmla="val 16667"/>
            </a:avLst>
          </a:prstGeom>
          <a:noFill/>
          <a:ln w="9525" cmpd="sng">
            <a:noFill/>
            <a:round/>
          </a:ln>
          <a:effectLst/>
        </p:spPr>
        <p:txBody>
          <a:bodyPr anchor="ctr"/>
          <a:lstStyle/>
          <a:p>
            <a:r>
              <a:rPr lang="zh-CN" altLang="zh-CN" sz="3200" b="1" smtClean="0">
                <a:latin typeface="黑体" panose="02010609060101010101" pitchFamily="49" charset="-122"/>
                <a:ea typeface="黑体" panose="02010609060101010101" pitchFamily="49" charset="-122"/>
              </a:rPr>
              <a:t>苏维埃</a:t>
            </a:r>
            <a:r>
              <a:rPr lang="zh-CN" altLang="zh-CN" sz="3200" b="1">
                <a:latin typeface="黑体" panose="02010609060101010101" pitchFamily="49" charset="-122"/>
                <a:ea typeface="黑体" panose="02010609060101010101" pitchFamily="49" charset="-122"/>
              </a:rPr>
              <a:t>俄国存在什么问题？</a:t>
            </a:r>
          </a:p>
        </p:txBody>
      </p:sp>
    </p:spTree>
  </p:cSld>
  <p:clrMapOvr>
    <a:masterClrMapping/>
  </p:clrMapOvr>
  <p:transition spd="slow" advTm="3000">
    <p:wheel spokes="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1" nodeType="clickEffect">
                                  <p:stCondLst>
                                    <p:cond delay="0"/>
                                  </p:stCondLst>
                                  <p:childTnLst>
                                    <p:set>
                                      <p:cBhvr>
                                        <p:cTn id="6" dur="1" fill="hold">
                                          <p:stCondLst>
                                            <p:cond delay="0"/>
                                          </p:stCondLst>
                                        </p:cTn>
                                        <p:tgtEl>
                                          <p:spTgt spid="717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71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p:bldP spid="7173" grpId="1"/>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rrowheads="1"/>
          </p:cNvSpPr>
          <p:nvPr/>
        </p:nvSpPr>
        <p:spPr bwMode="auto">
          <a:xfrm>
            <a:off x="1829486" y="4915114"/>
            <a:ext cx="864235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indent="304800">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en-US" altLang="zh-CN" sz="4000" b="1" smtClean="0">
                <a:solidFill>
                  <a:srgbClr val="FFFF00"/>
                </a:solidFill>
                <a:latin typeface="黑体" panose="02010609060101010101" pitchFamily="49" charset="-122"/>
                <a:ea typeface="黑体" panose="02010609060101010101" pitchFamily="49" charset="-122"/>
              </a:rPr>
              <a:t>1921</a:t>
            </a:r>
            <a:r>
              <a:rPr lang="zh-CN" altLang="en-US" sz="4000" b="1" smtClean="0">
                <a:solidFill>
                  <a:srgbClr val="FFFF00"/>
                </a:solidFill>
                <a:latin typeface="黑体" panose="02010609060101010101" pitchFamily="49" charset="-122"/>
                <a:ea typeface="黑体" panose="02010609060101010101" pitchFamily="49" charset="-122"/>
              </a:rPr>
              <a:t>年春</a:t>
            </a:r>
            <a:r>
              <a:rPr lang="zh-CN" altLang="en-US" sz="4000" b="1" smtClean="0">
                <a:latin typeface="黑体" panose="02010609060101010101" pitchFamily="49" charset="-122"/>
                <a:ea typeface="黑体" panose="02010609060101010101" pitchFamily="49" charset="-122"/>
              </a:rPr>
              <a:t>开始实施</a:t>
            </a:r>
            <a:r>
              <a:rPr lang="zh-CN" altLang="en-US" sz="4400" b="1" smtClean="0">
                <a:solidFill>
                  <a:srgbClr val="FFFF00"/>
                </a:solidFill>
                <a:latin typeface="黑体" panose="02010609060101010101" pitchFamily="49" charset="-122"/>
                <a:ea typeface="黑体" panose="02010609060101010101" pitchFamily="49" charset="-122"/>
              </a:rPr>
              <a:t>新经济政策</a:t>
            </a:r>
            <a:endParaRPr lang="zh-CN" altLang="en-US" sz="4000" b="1">
              <a:latin typeface="华文新魏" panose="02010800040101010101" pitchFamily="2" charset="-122"/>
              <a:ea typeface="华文新魏" panose="02010800040101010101" pitchFamily="2" charset="-122"/>
            </a:endParaRPr>
          </a:p>
        </p:txBody>
      </p:sp>
      <p:sp>
        <p:nvSpPr>
          <p:cNvPr id="15362" name="矩形 2"/>
          <p:cNvSpPr>
            <a:spLocks noChangeArrowheads="1"/>
          </p:cNvSpPr>
          <p:nvPr/>
        </p:nvSpPr>
        <p:spPr bwMode="auto">
          <a:xfrm>
            <a:off x="1938337" y="434323"/>
            <a:ext cx="83153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zh-CN" altLang="en-US" sz="3600">
                <a:latin typeface="黑体" panose="02010609060101010101" pitchFamily="49" charset="-122"/>
                <a:ea typeface="黑体" panose="02010609060101010101" pitchFamily="49" charset="-122"/>
              </a:rPr>
              <a:t>针对这种形势，列宁做出了怎样的探索</a:t>
            </a:r>
            <a:r>
              <a:rPr lang="zh-CN" altLang="en-US" sz="3600" b="1">
                <a:latin typeface="宋体" panose="02010600030101010101" pitchFamily="2" charset="-122"/>
              </a:rPr>
              <a:t>？</a:t>
            </a:r>
          </a:p>
        </p:txBody>
      </p:sp>
      <p:pic>
        <p:nvPicPr>
          <p:cNvPr id="15364" name="Picture 7" descr="https://ss0.bdstatic.com/70cFvHSh_Q1YnxGkpoWK1HF6hhy/it/u=3020832172,3506158218&amp;fm=26&amp;gp=0.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343025" y="1667572"/>
            <a:ext cx="4752975" cy="270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9" descr="https://ss1.bdstatic.com/70cFuXSh_Q1YnxGkpoWK1HF6hhy/it/u=2591319048,3186586041&amp;fm=26&amp;gp=0.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667501" y="1640462"/>
            <a:ext cx="3822700" cy="271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000">
    <p:wheel spokes="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3" name="表格 2"/>
          <p:cNvGraphicFramePr>
            <a:graphicFrameLocks noGrp="1"/>
          </p:cNvGraphicFramePr>
          <p:nvPr/>
        </p:nvGraphicFramePr>
        <p:xfrm>
          <a:off x="0" y="0"/>
          <a:ext cx="12192000" cy="7443505"/>
        </p:xfrm>
        <a:graphic>
          <a:graphicData uri="http://schemas.openxmlformats.org/drawingml/2006/table">
            <a:tbl>
              <a:tblPr firstRow="1" bandRow="1">
                <a:tableStyleId>{5C22544A-7EE6-4342-B048-85BDC9FD1C3A}</a:tableStyleId>
              </a:tblPr>
              <a:tblGrid>
                <a:gridCol w="1468587"/>
                <a:gridCol w="3536064"/>
                <a:gridCol w="7187349"/>
              </a:tblGrid>
              <a:tr h="1446008">
                <a:tc>
                  <a:txBody>
                    <a:bodyPr/>
                    <a:lstStyle/>
                    <a:p>
                      <a:endParaRPr lang="zh-CN" altLang="en-US"/>
                    </a:p>
                  </a:txBody>
                  <a:tcPr>
                    <a:solidFill>
                      <a:schemeClr val="accent1"/>
                    </a:solidFill>
                  </a:tcPr>
                </a:tc>
                <a:tc>
                  <a:txBody>
                    <a:bodyPr/>
                    <a:lstStyle>
                      <a:lvl1pPr>
                        <a:spcBef>
                          <a:spcPct val="20000"/>
                        </a:spcBef>
                        <a:defRPr sz="2800">
                          <a:solidFill>
                            <a:schemeClr val="tx1"/>
                          </a:solidFill>
                          <a:latin typeface="Arial" pitchFamily="34" charset="0"/>
                          <a:ea typeface="宋体" pitchFamily="2" charset="-122"/>
                        </a:defRPr>
                      </a:lvl1pPr>
                      <a:lvl2pPr>
                        <a:spcBef>
                          <a:spcPct val="20000"/>
                        </a:spcBef>
                        <a:defRPr sz="2400">
                          <a:solidFill>
                            <a:schemeClr val="tx1"/>
                          </a:solidFill>
                          <a:latin typeface="Arial" pitchFamily="34" charset="0"/>
                          <a:ea typeface="宋体" pitchFamily="2" charset="-122"/>
                        </a:defRPr>
                      </a:lvl2pPr>
                      <a:lvl3pPr>
                        <a:spcBef>
                          <a:spcPct val="20000"/>
                        </a:spcBef>
                        <a:defRPr sz="2000">
                          <a:solidFill>
                            <a:schemeClr val="tx1"/>
                          </a:solidFill>
                          <a:latin typeface="Arial" pitchFamily="34" charset="0"/>
                          <a:ea typeface="宋体" pitchFamily="2" charset="-122"/>
                        </a:defRPr>
                      </a:lvl3pPr>
                      <a:lvl4pPr>
                        <a:spcBef>
                          <a:spcPct val="20000"/>
                        </a:spcBef>
                        <a:defRPr>
                          <a:solidFill>
                            <a:schemeClr val="tx1"/>
                          </a:solidFill>
                          <a:latin typeface="Arial" pitchFamily="34" charset="0"/>
                          <a:ea typeface="宋体" pitchFamily="2" charset="-122"/>
                        </a:defRPr>
                      </a:lvl4pPr>
                      <a:lvl5pPr>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战时共产主义政策</a:t>
                      </a:r>
                      <a:endParaRPr kumimoji="0" lang="zh-CN" altLang="en-US" sz="3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a:t>
                      </a:r>
                      <a:r>
                        <a:rPr kumimoji="0" lang="en-US" altLang="zh-CN" sz="3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1918—1920</a:t>
                      </a:r>
                      <a:r>
                        <a:rPr kumimoji="0" lang="zh-CN" altLang="en-US" sz="3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年）</a:t>
                      </a:r>
                      <a:endParaRPr kumimoji="0" lang="zh-CN" altLang="en-US" sz="3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marT="45713" marB="45713" horzOverflow="overflow">
                    <a:solidFill>
                      <a:schemeClr val="accent1"/>
                    </a:solidFill>
                  </a:tcPr>
                </a:tc>
                <a:tc>
                  <a:txBody>
                    <a:bodyPr/>
                    <a:lstStyle>
                      <a:lvl1pPr>
                        <a:spcBef>
                          <a:spcPct val="20000"/>
                        </a:spcBef>
                        <a:defRPr sz="2800">
                          <a:solidFill>
                            <a:schemeClr val="tx1"/>
                          </a:solidFill>
                          <a:latin typeface="Arial" pitchFamily="34" charset="0"/>
                          <a:ea typeface="宋体" pitchFamily="2" charset="-122"/>
                        </a:defRPr>
                      </a:lvl1pPr>
                      <a:lvl2pPr>
                        <a:spcBef>
                          <a:spcPct val="20000"/>
                        </a:spcBef>
                        <a:defRPr sz="2400">
                          <a:solidFill>
                            <a:schemeClr val="tx1"/>
                          </a:solidFill>
                          <a:latin typeface="Arial" pitchFamily="34" charset="0"/>
                          <a:ea typeface="宋体" pitchFamily="2" charset="-122"/>
                        </a:defRPr>
                      </a:lvl2pPr>
                      <a:lvl3pPr>
                        <a:spcBef>
                          <a:spcPct val="20000"/>
                        </a:spcBef>
                        <a:defRPr sz="2000">
                          <a:solidFill>
                            <a:schemeClr val="tx1"/>
                          </a:solidFill>
                          <a:latin typeface="Arial" pitchFamily="34" charset="0"/>
                          <a:ea typeface="宋体" pitchFamily="2" charset="-122"/>
                        </a:defRPr>
                      </a:lvl3pPr>
                      <a:lvl4pPr>
                        <a:spcBef>
                          <a:spcPct val="20000"/>
                        </a:spcBef>
                        <a:defRPr>
                          <a:solidFill>
                            <a:schemeClr val="tx1"/>
                          </a:solidFill>
                          <a:latin typeface="Arial" pitchFamily="34" charset="0"/>
                          <a:ea typeface="宋体" pitchFamily="2" charset="-122"/>
                        </a:defRPr>
                      </a:lvl4pPr>
                      <a:lvl5pPr>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3600" b="1" i="0" u="none" strike="noStrike" cap="none" normalizeH="0" baseline="0" smtClean="0">
                          <a:ln>
                            <a:noFill/>
                          </a:ln>
                          <a:solidFill>
                            <a:srgbClr val="FF0000"/>
                          </a:solidFill>
                          <a:effectLst/>
                          <a:latin typeface="黑体" panose="02010609060101010101" pitchFamily="49" charset="-122"/>
                          <a:ea typeface="黑体" panose="02010609060101010101" pitchFamily="49" charset="-122"/>
                        </a:rPr>
                        <a:t>新经济政策</a:t>
                      </a:r>
                      <a:endParaRPr kumimoji="0" lang="zh-CN" altLang="en-US" sz="3600" b="1" i="0" u="none" strike="noStrike" cap="none" normalizeH="0" baseline="0" smtClean="0">
                        <a:ln>
                          <a:noFill/>
                        </a:ln>
                        <a:solidFill>
                          <a:srgbClr val="FF0000"/>
                        </a:solidFill>
                        <a:effectLst/>
                        <a:latin typeface="黑体" panose="02010609060101010101" pitchFamily="49" charset="-122"/>
                        <a:ea typeface="黑体" panose="02010609060101010101" pitchFamily="49" charset="-122"/>
                      </a:endParaRPr>
                    </a:p>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3600" b="1" i="0" u="none" strike="noStrike" cap="none" normalizeH="0" baseline="0" smtClean="0">
                          <a:ln>
                            <a:noFill/>
                          </a:ln>
                          <a:solidFill>
                            <a:srgbClr val="FF0000"/>
                          </a:solidFill>
                          <a:effectLst/>
                          <a:latin typeface="黑体" panose="02010609060101010101" pitchFamily="49" charset="-122"/>
                          <a:ea typeface="黑体" panose="02010609060101010101" pitchFamily="49" charset="-122"/>
                        </a:rPr>
                        <a:t>（</a:t>
                      </a:r>
                      <a:r>
                        <a:rPr kumimoji="0" lang="en-US" altLang="zh-CN" sz="3600" b="1" i="0" u="none" strike="noStrike" cap="none" normalizeH="0" baseline="0" smtClean="0">
                          <a:ln>
                            <a:noFill/>
                          </a:ln>
                          <a:solidFill>
                            <a:srgbClr val="FF0000"/>
                          </a:solidFill>
                          <a:effectLst/>
                          <a:latin typeface="黑体" panose="02010609060101010101" pitchFamily="49" charset="-122"/>
                          <a:ea typeface="黑体" panose="02010609060101010101" pitchFamily="49" charset="-122"/>
                        </a:rPr>
                        <a:t>1921</a:t>
                      </a:r>
                      <a:r>
                        <a:rPr kumimoji="0" lang="zh-CN" altLang="en-US" sz="3600" b="1" i="0" u="none" strike="noStrike" cap="none" normalizeH="0" baseline="0" smtClean="0">
                          <a:ln>
                            <a:noFill/>
                          </a:ln>
                          <a:solidFill>
                            <a:srgbClr val="FF0000"/>
                          </a:solidFill>
                          <a:effectLst/>
                          <a:latin typeface="黑体" panose="02010609060101010101" pitchFamily="49" charset="-122"/>
                          <a:ea typeface="黑体" panose="02010609060101010101" pitchFamily="49" charset="-122"/>
                        </a:rPr>
                        <a:t>年）</a:t>
                      </a:r>
                      <a:endParaRPr kumimoji="0" lang="zh-CN" altLang="en-US" sz="3600" b="1" i="0" u="none" strike="noStrike" cap="none" normalizeH="0" baseline="0" smtClean="0">
                        <a:ln>
                          <a:noFill/>
                        </a:ln>
                        <a:solidFill>
                          <a:srgbClr val="FF0000"/>
                        </a:solidFill>
                        <a:effectLst/>
                        <a:latin typeface="黑体" panose="02010609060101010101" pitchFamily="49" charset="-122"/>
                        <a:ea typeface="黑体" panose="02010609060101010101" pitchFamily="49" charset="-122"/>
                      </a:endParaRPr>
                    </a:p>
                  </a:txBody>
                  <a:tcPr marT="45713" marB="45713" horzOverflow="overflow">
                    <a:solidFill>
                      <a:schemeClr val="accent1"/>
                    </a:solidFill>
                  </a:tcPr>
                </a:tc>
              </a:tr>
              <a:tr h="1969793">
                <a:tc>
                  <a:txBody>
                    <a:bodyPr/>
                    <a:lstStyle/>
                    <a:p>
                      <a:r>
                        <a:rPr lang="zh-CN" altLang="en-US" sz="3200" smtClean="0">
                          <a:latin typeface="黑体" panose="02010609060101010101" pitchFamily="49" charset="-122"/>
                          <a:ea typeface="黑体" panose="02010609060101010101" pitchFamily="49" charset="-122"/>
                        </a:rPr>
                        <a:t>农业</a:t>
                      </a:r>
                      <a:endParaRPr lang="zh-CN" altLang="en-US" sz="3200">
                        <a:latin typeface="黑体" panose="02010609060101010101" pitchFamily="49" charset="-122"/>
                        <a:ea typeface="黑体" panose="02010609060101010101" pitchFamily="49" charset="-122"/>
                      </a:endParaRPr>
                    </a:p>
                  </a:txBody>
                  <a:tcPr/>
                </a:tc>
                <a:tc>
                  <a:txBody>
                    <a:bodyPr/>
                    <a:lstStyle>
                      <a:lvl1pPr>
                        <a:spcBef>
                          <a:spcPct val="20000"/>
                        </a:spcBef>
                        <a:defRPr sz="2800">
                          <a:solidFill>
                            <a:schemeClr val="tx1"/>
                          </a:solidFill>
                          <a:latin typeface="Arial" pitchFamily="34" charset="0"/>
                          <a:ea typeface="宋体" pitchFamily="2" charset="-122"/>
                        </a:defRPr>
                      </a:lvl1pPr>
                      <a:lvl2pPr>
                        <a:spcBef>
                          <a:spcPct val="20000"/>
                        </a:spcBef>
                        <a:defRPr sz="2400">
                          <a:solidFill>
                            <a:schemeClr val="tx1"/>
                          </a:solidFill>
                          <a:latin typeface="Arial" pitchFamily="34" charset="0"/>
                          <a:ea typeface="宋体" pitchFamily="2" charset="-122"/>
                        </a:defRPr>
                      </a:lvl2pPr>
                      <a:lvl3pPr>
                        <a:spcBef>
                          <a:spcPct val="20000"/>
                        </a:spcBef>
                        <a:defRPr sz="2000">
                          <a:solidFill>
                            <a:schemeClr val="tx1"/>
                          </a:solidFill>
                          <a:latin typeface="Arial" pitchFamily="34" charset="0"/>
                          <a:ea typeface="宋体" pitchFamily="2" charset="-122"/>
                        </a:defRPr>
                      </a:lvl3pPr>
                      <a:lvl4pPr>
                        <a:spcBef>
                          <a:spcPct val="20000"/>
                        </a:spcBef>
                        <a:defRPr>
                          <a:solidFill>
                            <a:schemeClr val="tx1"/>
                          </a:solidFill>
                          <a:latin typeface="Arial" pitchFamily="34" charset="0"/>
                          <a:ea typeface="宋体" pitchFamily="2" charset="-122"/>
                        </a:defRPr>
                      </a:lvl4pPr>
                      <a:lvl5pPr>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en-US" sz="3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余粮收集制</a:t>
                      </a:r>
                      <a:endParaRPr kumimoji="0" lang="zh-CN" altLang="en-US" sz="3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marT="45713" marB="45713" horzOverflow="overflow"/>
                </a:tc>
                <a:tc>
                  <a:txBody>
                    <a:bodyPr/>
                    <a:lstStyle>
                      <a:lvl1pPr>
                        <a:spcBef>
                          <a:spcPct val="20000"/>
                        </a:spcBef>
                        <a:defRPr sz="2800">
                          <a:solidFill>
                            <a:schemeClr val="tx1"/>
                          </a:solidFill>
                          <a:latin typeface="Arial" pitchFamily="34" charset="0"/>
                          <a:ea typeface="宋体" pitchFamily="2" charset="-122"/>
                        </a:defRPr>
                      </a:lvl1pPr>
                      <a:lvl2pPr>
                        <a:spcBef>
                          <a:spcPct val="20000"/>
                        </a:spcBef>
                        <a:defRPr sz="2400">
                          <a:solidFill>
                            <a:schemeClr val="tx1"/>
                          </a:solidFill>
                          <a:latin typeface="Arial" pitchFamily="34" charset="0"/>
                          <a:ea typeface="宋体" pitchFamily="2" charset="-122"/>
                        </a:defRPr>
                      </a:lvl2pPr>
                      <a:lvl3pPr>
                        <a:spcBef>
                          <a:spcPct val="20000"/>
                        </a:spcBef>
                        <a:defRPr sz="2000">
                          <a:solidFill>
                            <a:schemeClr val="tx1"/>
                          </a:solidFill>
                          <a:latin typeface="Arial" pitchFamily="34" charset="0"/>
                          <a:ea typeface="宋体" pitchFamily="2" charset="-122"/>
                        </a:defRPr>
                      </a:lvl3pPr>
                      <a:lvl4pPr>
                        <a:spcBef>
                          <a:spcPct val="20000"/>
                        </a:spcBef>
                        <a:defRPr>
                          <a:solidFill>
                            <a:schemeClr val="tx1"/>
                          </a:solidFill>
                          <a:latin typeface="Arial" pitchFamily="34" charset="0"/>
                          <a:ea typeface="宋体" pitchFamily="2" charset="-122"/>
                        </a:defRPr>
                      </a:lvl4pPr>
                      <a:lvl5pPr>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en-US" sz="2400" b="1" i="0" u="none" strike="noStrike" cap="none" normalizeH="0" baseline="0" smtClean="0">
                        <a:ln>
                          <a:noFill/>
                        </a:ln>
                        <a:solidFill>
                          <a:schemeClr val="tx1"/>
                        </a:solidFill>
                        <a:effectLst/>
                        <a:latin typeface="楷体_GB2312" pitchFamily="49" charset="-122"/>
                        <a:ea typeface="楷体_GB2312" pitchFamily="49" charset="-122"/>
                      </a:endParaRPr>
                    </a:p>
                  </a:txBody>
                  <a:tcPr marT="45713" marB="45713" horzOverflow="overflow"/>
                </a:tc>
              </a:tr>
              <a:tr h="1940841">
                <a:tc>
                  <a:txBody>
                    <a:bodyPr/>
                    <a:lstStyle/>
                    <a:p>
                      <a:r>
                        <a:rPr lang="zh-CN" altLang="en-US" sz="3200" smtClean="0">
                          <a:latin typeface="黑体" panose="02010609060101010101" pitchFamily="49" charset="-122"/>
                          <a:ea typeface="黑体" panose="02010609060101010101" pitchFamily="49" charset="-122"/>
                        </a:rPr>
                        <a:t>工业</a:t>
                      </a:r>
                      <a:endParaRPr lang="zh-CN" altLang="en-US" sz="3200">
                        <a:latin typeface="黑体" panose="02010609060101010101" pitchFamily="49" charset="-122"/>
                        <a:ea typeface="黑体" panose="02010609060101010101" pitchFamily="49" charset="-122"/>
                      </a:endParaRPr>
                    </a:p>
                  </a:txBody>
                  <a:tcPr/>
                </a:tc>
                <a:tc>
                  <a:txBody>
                    <a:bodyPr/>
                    <a:lstStyle>
                      <a:lvl1pPr>
                        <a:spcBef>
                          <a:spcPct val="20000"/>
                        </a:spcBef>
                        <a:defRPr sz="2800">
                          <a:solidFill>
                            <a:schemeClr val="tx1"/>
                          </a:solidFill>
                          <a:latin typeface="Arial" pitchFamily="34" charset="0"/>
                          <a:ea typeface="宋体" pitchFamily="2" charset="-122"/>
                        </a:defRPr>
                      </a:lvl1pPr>
                      <a:lvl2pPr>
                        <a:spcBef>
                          <a:spcPct val="20000"/>
                        </a:spcBef>
                        <a:defRPr sz="2400">
                          <a:solidFill>
                            <a:schemeClr val="tx1"/>
                          </a:solidFill>
                          <a:latin typeface="Arial" pitchFamily="34" charset="0"/>
                          <a:ea typeface="宋体" pitchFamily="2" charset="-122"/>
                        </a:defRPr>
                      </a:lvl2pPr>
                      <a:lvl3pPr>
                        <a:spcBef>
                          <a:spcPct val="20000"/>
                        </a:spcBef>
                        <a:defRPr sz="2000">
                          <a:solidFill>
                            <a:schemeClr val="tx1"/>
                          </a:solidFill>
                          <a:latin typeface="Arial" pitchFamily="34" charset="0"/>
                          <a:ea typeface="宋体" pitchFamily="2" charset="-122"/>
                        </a:defRPr>
                      </a:lvl3pPr>
                      <a:lvl4pPr>
                        <a:spcBef>
                          <a:spcPct val="20000"/>
                        </a:spcBef>
                        <a:defRPr>
                          <a:solidFill>
                            <a:schemeClr val="tx1"/>
                          </a:solidFill>
                          <a:latin typeface="Arial" pitchFamily="34" charset="0"/>
                          <a:ea typeface="宋体" pitchFamily="2" charset="-122"/>
                        </a:defRPr>
                      </a:lvl4pPr>
                      <a:lvl5pPr>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50000"/>
                        </a:spcBef>
                        <a:spcAft>
                          <a:spcPct val="0"/>
                        </a:spcAft>
                        <a:buClrTx/>
                        <a:buSzTx/>
                        <a:buFontTx/>
                        <a:buNone/>
                      </a:pPr>
                      <a:r>
                        <a:rPr kumimoji="0" lang="zh-CN" altLang="en-US" sz="3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大中小型工业一律收归国有</a:t>
                      </a:r>
                      <a:endParaRPr kumimoji="0" lang="zh-CN" altLang="en-US" sz="3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marT="45713" marB="45713" horzOverflow="overflow"/>
                </a:tc>
                <a:tc>
                  <a:txBody>
                    <a:bodyPr/>
                    <a:lstStyle>
                      <a:lvl1pPr>
                        <a:spcBef>
                          <a:spcPct val="20000"/>
                        </a:spcBef>
                        <a:defRPr sz="2800">
                          <a:solidFill>
                            <a:schemeClr val="tx1"/>
                          </a:solidFill>
                          <a:latin typeface="Arial" pitchFamily="34" charset="0"/>
                          <a:ea typeface="宋体" pitchFamily="2" charset="-122"/>
                        </a:defRPr>
                      </a:lvl1pPr>
                      <a:lvl2pPr>
                        <a:spcBef>
                          <a:spcPct val="20000"/>
                        </a:spcBef>
                        <a:defRPr sz="2400">
                          <a:solidFill>
                            <a:schemeClr val="tx1"/>
                          </a:solidFill>
                          <a:latin typeface="Arial" pitchFamily="34" charset="0"/>
                          <a:ea typeface="宋体" pitchFamily="2" charset="-122"/>
                        </a:defRPr>
                      </a:lvl2pPr>
                      <a:lvl3pPr>
                        <a:spcBef>
                          <a:spcPct val="20000"/>
                        </a:spcBef>
                        <a:defRPr sz="2000">
                          <a:solidFill>
                            <a:schemeClr val="tx1"/>
                          </a:solidFill>
                          <a:latin typeface="Arial" pitchFamily="34" charset="0"/>
                          <a:ea typeface="宋体" pitchFamily="2" charset="-122"/>
                        </a:defRPr>
                      </a:lvl3pPr>
                      <a:lvl4pPr>
                        <a:spcBef>
                          <a:spcPct val="20000"/>
                        </a:spcBef>
                        <a:defRPr>
                          <a:solidFill>
                            <a:schemeClr val="tx1"/>
                          </a:solidFill>
                          <a:latin typeface="Arial" pitchFamily="34" charset="0"/>
                          <a:ea typeface="宋体" pitchFamily="2" charset="-122"/>
                        </a:defRPr>
                      </a:lvl4pPr>
                      <a:lvl5pPr>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en-US" sz="2000" b="1" i="0" u="none" strike="noStrike" cap="none" normalizeH="0" baseline="0" smtClean="0">
                        <a:ln>
                          <a:noFill/>
                        </a:ln>
                        <a:solidFill>
                          <a:schemeClr val="tx1"/>
                        </a:solidFill>
                        <a:effectLst/>
                        <a:latin typeface="楷体_GB2312" pitchFamily="49" charset="-122"/>
                        <a:ea typeface="楷体_GB2312" pitchFamily="49" charset="-122"/>
                      </a:endParaRPr>
                    </a:p>
                  </a:txBody>
                  <a:tcPr marT="45713" marB="45713" horzOverflow="overflow"/>
                </a:tc>
              </a:tr>
              <a:tr h="2086863">
                <a:tc>
                  <a:txBody>
                    <a:bodyPr/>
                    <a:lstStyle/>
                    <a:p>
                      <a:r>
                        <a:rPr lang="zh-CN" altLang="en-US" sz="3200" smtClean="0">
                          <a:latin typeface="黑体" panose="02010609060101010101" pitchFamily="49" charset="-122"/>
                          <a:ea typeface="黑体" panose="02010609060101010101" pitchFamily="49" charset="-122"/>
                        </a:rPr>
                        <a:t>商业</a:t>
                      </a:r>
                      <a:endParaRPr lang="zh-CN" altLang="en-US" sz="3200">
                        <a:latin typeface="黑体" panose="02010609060101010101" pitchFamily="49" charset="-122"/>
                        <a:ea typeface="黑体" panose="02010609060101010101" pitchFamily="49" charset="-122"/>
                      </a:endParaRPr>
                    </a:p>
                  </a:txBody>
                  <a:tcPr/>
                </a:tc>
                <a:tc>
                  <a:txBody>
                    <a:bodyPr/>
                    <a:lstStyle>
                      <a:lvl1pPr>
                        <a:spcBef>
                          <a:spcPct val="20000"/>
                        </a:spcBef>
                        <a:defRPr sz="2800">
                          <a:solidFill>
                            <a:schemeClr val="tx1"/>
                          </a:solidFill>
                          <a:latin typeface="Arial" pitchFamily="34" charset="0"/>
                          <a:ea typeface="宋体" pitchFamily="2" charset="-122"/>
                        </a:defRPr>
                      </a:lvl1pPr>
                      <a:lvl2pPr>
                        <a:spcBef>
                          <a:spcPct val="20000"/>
                        </a:spcBef>
                        <a:defRPr sz="2400">
                          <a:solidFill>
                            <a:schemeClr val="tx1"/>
                          </a:solidFill>
                          <a:latin typeface="Arial" pitchFamily="34" charset="0"/>
                          <a:ea typeface="宋体" pitchFamily="2" charset="-122"/>
                        </a:defRPr>
                      </a:lvl2pPr>
                      <a:lvl3pPr>
                        <a:spcBef>
                          <a:spcPct val="20000"/>
                        </a:spcBef>
                        <a:defRPr sz="2000">
                          <a:solidFill>
                            <a:schemeClr val="tx1"/>
                          </a:solidFill>
                          <a:latin typeface="Arial" pitchFamily="34" charset="0"/>
                          <a:ea typeface="宋体" pitchFamily="2" charset="-122"/>
                        </a:defRPr>
                      </a:lvl3pPr>
                      <a:lvl4pPr>
                        <a:spcBef>
                          <a:spcPct val="20000"/>
                        </a:spcBef>
                        <a:defRPr>
                          <a:solidFill>
                            <a:schemeClr val="tx1"/>
                          </a:solidFill>
                          <a:latin typeface="Arial" pitchFamily="34" charset="0"/>
                          <a:ea typeface="宋体" pitchFamily="2" charset="-122"/>
                        </a:defRPr>
                      </a:lvl4pPr>
                      <a:lvl5pPr>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en-US" sz="3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取消自由贸易</a:t>
                      </a:r>
                      <a:endParaRPr kumimoji="0" lang="zh-CN" altLang="en-US" sz="3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marT="45713" marB="45713" horzOverflow="overflow"/>
                </a:tc>
                <a:tc>
                  <a:txBody>
                    <a:bodyPr/>
                    <a:lstStyle>
                      <a:lvl1pPr>
                        <a:spcBef>
                          <a:spcPct val="20000"/>
                        </a:spcBef>
                        <a:defRPr sz="2800">
                          <a:solidFill>
                            <a:schemeClr val="tx1"/>
                          </a:solidFill>
                          <a:latin typeface="Arial" pitchFamily="34" charset="0"/>
                          <a:ea typeface="宋体" pitchFamily="2" charset="-122"/>
                        </a:defRPr>
                      </a:lvl1pPr>
                      <a:lvl2pPr>
                        <a:spcBef>
                          <a:spcPct val="20000"/>
                        </a:spcBef>
                        <a:defRPr sz="2400">
                          <a:solidFill>
                            <a:schemeClr val="tx1"/>
                          </a:solidFill>
                          <a:latin typeface="Arial" pitchFamily="34" charset="0"/>
                          <a:ea typeface="宋体" pitchFamily="2" charset="-122"/>
                        </a:defRPr>
                      </a:lvl2pPr>
                      <a:lvl3pPr>
                        <a:spcBef>
                          <a:spcPct val="20000"/>
                        </a:spcBef>
                        <a:defRPr sz="2000">
                          <a:solidFill>
                            <a:schemeClr val="tx1"/>
                          </a:solidFill>
                          <a:latin typeface="Arial" pitchFamily="34" charset="0"/>
                          <a:ea typeface="宋体" pitchFamily="2" charset="-122"/>
                        </a:defRPr>
                      </a:lvl3pPr>
                      <a:lvl4pPr>
                        <a:spcBef>
                          <a:spcPct val="20000"/>
                        </a:spcBef>
                        <a:defRPr>
                          <a:solidFill>
                            <a:schemeClr val="tx1"/>
                          </a:solidFill>
                          <a:latin typeface="Arial" pitchFamily="34" charset="0"/>
                          <a:ea typeface="宋体" pitchFamily="2" charset="-122"/>
                        </a:defRPr>
                      </a:lvl4pPr>
                      <a:lvl5pPr>
                        <a:spcBef>
                          <a:spcPct val="20000"/>
                        </a:spcBef>
                        <a:defRPr>
                          <a:solidFill>
                            <a:schemeClr val="tx1"/>
                          </a:solidFill>
                          <a:latin typeface="Arial" pitchFamily="34" charset="0"/>
                          <a:ea typeface="宋体" pitchFamily="2" charset="-122"/>
                        </a:defRPr>
                      </a:lvl5pPr>
                      <a:lvl6pPr fontAlgn="base">
                        <a:spcBef>
                          <a:spcPct val="20000"/>
                        </a:spcBef>
                        <a:spcAft>
                          <a:spcPct val="0"/>
                        </a:spcAft>
                        <a:defRPr>
                          <a:solidFill>
                            <a:schemeClr val="tx1"/>
                          </a:solidFill>
                          <a:latin typeface="Arial" pitchFamily="34" charset="0"/>
                          <a:ea typeface="宋体" pitchFamily="2" charset="-122"/>
                        </a:defRPr>
                      </a:lvl6pPr>
                      <a:lvl7pPr fontAlgn="base">
                        <a:spcBef>
                          <a:spcPct val="20000"/>
                        </a:spcBef>
                        <a:spcAft>
                          <a:spcPct val="0"/>
                        </a:spcAft>
                        <a:defRPr>
                          <a:solidFill>
                            <a:schemeClr val="tx1"/>
                          </a:solidFill>
                          <a:latin typeface="Arial" pitchFamily="34" charset="0"/>
                          <a:ea typeface="宋体" pitchFamily="2" charset="-122"/>
                        </a:defRPr>
                      </a:lvl7pPr>
                      <a:lvl8pPr fontAlgn="base">
                        <a:spcBef>
                          <a:spcPct val="20000"/>
                        </a:spcBef>
                        <a:spcAft>
                          <a:spcPct val="0"/>
                        </a:spcAft>
                        <a:defRPr>
                          <a:solidFill>
                            <a:schemeClr val="tx1"/>
                          </a:solidFill>
                          <a:latin typeface="Arial" pitchFamily="34" charset="0"/>
                          <a:ea typeface="宋体" pitchFamily="2" charset="-122"/>
                        </a:defRPr>
                      </a:lvl8pPr>
                      <a:lvl9pPr fontAlgn="base">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en-US" sz="2800" b="1" i="0" u="none" strike="noStrike" cap="none" normalizeH="0" baseline="0" smtClean="0">
                        <a:ln>
                          <a:noFill/>
                        </a:ln>
                        <a:solidFill>
                          <a:schemeClr val="tx1"/>
                        </a:solidFill>
                        <a:effectLst/>
                        <a:latin typeface="楷体_GB2312" pitchFamily="49" charset="-122"/>
                        <a:ea typeface="黑体" panose="02010609060101010101" pitchFamily="49" charset="-122"/>
                      </a:endParaRPr>
                    </a:p>
                  </a:txBody>
                  <a:tcPr marT="45713" marB="45713" horzOverflow="overflow"/>
                </a:tc>
              </a:tr>
            </a:tbl>
          </a:graphicData>
        </a:graphic>
      </p:graphicFrame>
      <p:sp>
        <p:nvSpPr>
          <p:cNvPr id="2" name="矩形 1"/>
          <p:cNvSpPr/>
          <p:nvPr/>
        </p:nvSpPr>
        <p:spPr>
          <a:xfrm>
            <a:off x="5308207" y="1652112"/>
            <a:ext cx="6096000" cy="1077218"/>
          </a:xfrm>
          <a:prstGeom prst="rect">
            <a:avLst/>
          </a:prstGeom>
        </p:spPr>
        <p:txBody>
          <a:bodyPr>
            <a:spAutoFit/>
          </a:bodyPr>
          <a:lstStyle/>
          <a:p>
            <a:pPr lvl="0" algn="ctr" fontAlgn="base">
              <a:spcBef>
                <a:spcPct val="20000"/>
              </a:spcBef>
              <a:spcAft>
                <a:spcPct val="0"/>
              </a:spcAft>
              <a:defRPr/>
            </a:pPr>
            <a:r>
              <a:rPr lang="zh-CN" altLang="en-US" sz="3200" b="1">
                <a:solidFill>
                  <a:srgbClr val="FF0000"/>
                </a:solidFill>
                <a:latin typeface="黑体" panose="02010609060101010101" pitchFamily="49" charset="-122"/>
                <a:ea typeface="黑体" panose="02010609060101010101" pitchFamily="49" charset="-122"/>
              </a:rPr>
              <a:t>以征收粮食税代替余粮征集制；允许使用雇佣劳动力和出租土地</a:t>
            </a:r>
            <a:endParaRPr lang="en-US" altLang="zh-CN" sz="3200" b="1">
              <a:solidFill>
                <a:srgbClr val="FF0000"/>
              </a:solidFill>
              <a:latin typeface="黑体" panose="02010609060101010101" pitchFamily="49" charset="-122"/>
              <a:ea typeface="黑体" panose="02010609060101010101" pitchFamily="49" charset="-122"/>
            </a:endParaRPr>
          </a:p>
        </p:txBody>
      </p:sp>
      <p:sp>
        <p:nvSpPr>
          <p:cNvPr id="4" name="矩形 3"/>
          <p:cNvSpPr/>
          <p:nvPr/>
        </p:nvSpPr>
        <p:spPr>
          <a:xfrm>
            <a:off x="5308207" y="2767445"/>
            <a:ext cx="6316153" cy="523220"/>
          </a:xfrm>
          <a:prstGeom prst="rect">
            <a:avLst/>
          </a:prstGeom>
        </p:spPr>
        <p:txBody>
          <a:bodyPr wrap="none">
            <a:spAutoFit/>
          </a:bodyPr>
          <a:lstStyle/>
          <a:p>
            <a:pPr lvl="0" algn="ctr" fontAlgn="base">
              <a:spcBef>
                <a:spcPct val="20000"/>
              </a:spcBef>
              <a:spcAft>
                <a:spcPct val="0"/>
              </a:spcAft>
              <a:defRPr/>
            </a:pPr>
            <a:r>
              <a:rPr lang="zh-CN" altLang="en-US" sz="2800" b="1">
                <a:solidFill>
                  <a:prstClr val="black"/>
                </a:solidFill>
                <a:latin typeface="黑体" panose="02010609060101010101" pitchFamily="49" charset="-122"/>
                <a:ea typeface="黑体" panose="02010609060101010101" pitchFamily="49" charset="-122"/>
              </a:rPr>
              <a:t>减轻了农民负担，提高了生产积极性。</a:t>
            </a:r>
          </a:p>
        </p:txBody>
      </p:sp>
      <p:sp>
        <p:nvSpPr>
          <p:cNvPr id="5" name="矩形 4"/>
          <p:cNvSpPr/>
          <p:nvPr/>
        </p:nvSpPr>
        <p:spPr>
          <a:xfrm>
            <a:off x="5418283" y="3458479"/>
            <a:ext cx="6096000" cy="1175706"/>
          </a:xfrm>
          <a:prstGeom prst="rect">
            <a:avLst/>
          </a:prstGeom>
        </p:spPr>
        <p:txBody>
          <a:bodyPr>
            <a:spAutoFit/>
          </a:bodyPr>
          <a:lstStyle/>
          <a:p>
            <a:pPr lvl="0" fontAlgn="base">
              <a:spcBef>
                <a:spcPct val="20000"/>
              </a:spcBef>
              <a:spcAft>
                <a:spcPct val="0"/>
              </a:spcAft>
            </a:pPr>
            <a:r>
              <a:rPr lang="zh-CN" altLang="en-US" sz="3200" b="1">
                <a:solidFill>
                  <a:srgbClr val="FF0000"/>
                </a:solidFill>
                <a:latin typeface="黑体" panose="02010609060101010101" pitchFamily="49" charset="-122"/>
                <a:ea typeface="黑体" panose="02010609060101010101" pitchFamily="49" charset="-122"/>
              </a:rPr>
              <a:t>允许私人经营中小企业</a:t>
            </a:r>
            <a:r>
              <a:rPr lang="zh-CN" altLang="en-US" sz="3200" b="1" smtClean="0">
                <a:solidFill>
                  <a:srgbClr val="FF0000"/>
                </a:solidFill>
                <a:latin typeface="黑体" panose="02010609060101010101" pitchFamily="49" charset="-122"/>
                <a:ea typeface="黑体" panose="02010609060101010101" pitchFamily="49" charset="-122"/>
              </a:rPr>
              <a:t>；</a:t>
            </a:r>
            <a:endParaRPr lang="en-US" altLang="zh-CN" sz="3200" b="1" smtClean="0">
              <a:solidFill>
                <a:srgbClr val="FF0000"/>
              </a:solidFill>
              <a:latin typeface="黑体" panose="02010609060101010101" pitchFamily="49" charset="-122"/>
              <a:ea typeface="黑体" panose="02010609060101010101" pitchFamily="49" charset="-122"/>
            </a:endParaRPr>
          </a:p>
          <a:p>
            <a:pPr lvl="0" fontAlgn="base">
              <a:spcBef>
                <a:spcPct val="20000"/>
              </a:spcBef>
              <a:spcAft>
                <a:spcPct val="0"/>
              </a:spcAft>
            </a:pPr>
            <a:r>
              <a:rPr lang="zh-CN" altLang="en-US" sz="3200" b="1" smtClean="0">
                <a:solidFill>
                  <a:srgbClr val="FF0000"/>
                </a:solidFill>
                <a:latin typeface="黑体" panose="02010609060101010101" pitchFamily="49" charset="-122"/>
                <a:ea typeface="黑体" panose="02010609060101010101" pitchFamily="49" charset="-122"/>
              </a:rPr>
              <a:t>实行</a:t>
            </a:r>
            <a:r>
              <a:rPr lang="zh-CN" altLang="en-US" sz="3200" b="1">
                <a:solidFill>
                  <a:srgbClr val="FF0000"/>
                </a:solidFill>
                <a:latin typeface="黑体" panose="02010609060101010101" pitchFamily="49" charset="-122"/>
                <a:ea typeface="黑体" panose="02010609060101010101" pitchFamily="49" charset="-122"/>
              </a:rPr>
              <a:t>按劳取酬的工资制</a:t>
            </a:r>
            <a:endParaRPr lang="en-US" altLang="zh-CN" sz="3200" b="1">
              <a:solidFill>
                <a:srgbClr val="FF0000"/>
              </a:solidFill>
              <a:latin typeface="黑体" panose="02010609060101010101" pitchFamily="49" charset="-122"/>
              <a:ea typeface="黑体" panose="02010609060101010101" pitchFamily="49" charset="-122"/>
            </a:endParaRPr>
          </a:p>
        </p:txBody>
      </p:sp>
      <p:sp>
        <p:nvSpPr>
          <p:cNvPr id="6" name="矩形 5"/>
          <p:cNvSpPr/>
          <p:nvPr/>
        </p:nvSpPr>
        <p:spPr>
          <a:xfrm>
            <a:off x="5308207" y="4646533"/>
            <a:ext cx="6935373" cy="523220"/>
          </a:xfrm>
          <a:prstGeom prst="rect">
            <a:avLst/>
          </a:prstGeom>
        </p:spPr>
        <p:txBody>
          <a:bodyPr wrap="square">
            <a:spAutoFit/>
          </a:bodyPr>
          <a:lstStyle/>
          <a:p>
            <a:pPr lvl="0" algn="ctr" fontAlgn="base">
              <a:spcBef>
                <a:spcPct val="20000"/>
              </a:spcBef>
              <a:spcAft>
                <a:spcPct val="0"/>
              </a:spcAft>
            </a:pPr>
            <a:r>
              <a:rPr lang="zh-CN" altLang="en-US" sz="2800" b="1">
                <a:solidFill>
                  <a:prstClr val="black"/>
                </a:solidFill>
                <a:latin typeface="黑体" panose="02010609060101010101" pitchFamily="49" charset="-122"/>
                <a:ea typeface="黑体" panose="02010609060101010101" pitchFamily="49" charset="-122"/>
              </a:rPr>
              <a:t>提高了劳动生产率，取得较好的经济效益。</a:t>
            </a:r>
          </a:p>
        </p:txBody>
      </p:sp>
      <p:sp>
        <p:nvSpPr>
          <p:cNvPr id="7" name="矩形 6"/>
          <p:cNvSpPr/>
          <p:nvPr/>
        </p:nvSpPr>
        <p:spPr>
          <a:xfrm>
            <a:off x="5308207" y="5414690"/>
            <a:ext cx="6096000" cy="1077218"/>
          </a:xfrm>
          <a:prstGeom prst="rect">
            <a:avLst/>
          </a:prstGeom>
        </p:spPr>
        <p:txBody>
          <a:bodyPr>
            <a:spAutoFit/>
          </a:bodyPr>
          <a:lstStyle/>
          <a:p>
            <a:pPr lvl="0" fontAlgn="base">
              <a:spcBef>
                <a:spcPct val="20000"/>
              </a:spcBef>
              <a:spcAft>
                <a:spcPct val="0"/>
              </a:spcAft>
            </a:pPr>
            <a:r>
              <a:rPr lang="zh-CN" altLang="en-US" sz="3200" b="1">
                <a:solidFill>
                  <a:srgbClr val="FF0000"/>
                </a:solidFill>
                <a:latin typeface="楷体_GB2312" pitchFamily="49" charset="-122"/>
                <a:ea typeface="黑体" panose="02010609060101010101" pitchFamily="49" charset="-122"/>
              </a:rPr>
              <a:t>农民可以自由买卖纳税后的剩余产品，实行自由贸易</a:t>
            </a:r>
          </a:p>
        </p:txBody>
      </p:sp>
      <p:sp>
        <p:nvSpPr>
          <p:cNvPr id="8" name="矩形 7"/>
          <p:cNvSpPr/>
          <p:nvPr/>
        </p:nvSpPr>
        <p:spPr>
          <a:xfrm>
            <a:off x="5418283" y="6334780"/>
            <a:ext cx="2709396" cy="523220"/>
          </a:xfrm>
          <a:prstGeom prst="rect">
            <a:avLst/>
          </a:prstGeom>
        </p:spPr>
        <p:txBody>
          <a:bodyPr wrap="none">
            <a:spAutoFit/>
          </a:bodyPr>
          <a:lstStyle/>
          <a:p>
            <a:pPr lvl="0" algn="ctr" fontAlgn="base">
              <a:spcBef>
                <a:spcPct val="20000"/>
              </a:spcBef>
              <a:spcAft>
                <a:spcPct val="0"/>
              </a:spcAft>
            </a:pPr>
            <a:r>
              <a:rPr lang="zh-CN" altLang="en-US" sz="2800" b="1">
                <a:solidFill>
                  <a:prstClr val="black"/>
                </a:solidFill>
                <a:latin typeface="楷体_GB2312" pitchFamily="49" charset="-122"/>
                <a:ea typeface="黑体" panose="02010609060101010101" pitchFamily="49" charset="-122"/>
              </a:rPr>
              <a:t>有利于经济发展</a:t>
            </a:r>
          </a:p>
        </p:txBody>
      </p:sp>
      <p:sp>
        <p:nvSpPr>
          <p:cNvPr id="10" name="矩形 9"/>
          <p:cNvSpPr/>
          <p:nvPr/>
        </p:nvSpPr>
        <p:spPr>
          <a:xfrm>
            <a:off x="1486000" y="0"/>
            <a:ext cx="3488788" cy="142083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486000" y="1420837"/>
            <a:ext cx="3474720" cy="6022668"/>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2" nodeType="clickEffect">
                                  <p:stCondLst>
                                    <p:cond delay="0"/>
                                  </p:stCondLst>
                                  <p:childTnLst>
                                    <p:set>
                                      <p:cBhvr>
                                        <p:cTn id="11" dur="1" fill="hold">
                                          <p:stCondLst>
                                            <p:cond delay="0"/>
                                          </p:stCondLst>
                                        </p:cTn>
                                        <p:tgtEl>
                                          <p:spTgt spid="5"/>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1" presetClass="entr" presetSubtype="0" fill="hold" grpId="4"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22" presetClass="exit" presetSubtype="4" fill="hold" grpId="6" nodeType="clickEffect">
                                  <p:stCondLst>
                                    <p:cond delay="0"/>
                                  </p:stCondLst>
                                  <p:childTnLst>
                                    <p:animEffect transition="out" filter="wipe(down)">
                                      <p:cBhvr>
                                        <p:cTn id="21" dur="500"/>
                                        <p:tgtEl>
                                          <p:spTgt spid="10"/>
                                        </p:tgtEl>
                                      </p:cBhvr>
                                    </p:animEffect>
                                    <p:set>
                                      <p:cBhvr>
                                        <p:cTn id="22" dur="1" fill="hold">
                                          <p:stCondLst>
                                            <p:cond delay="499"/>
                                          </p:stCondLst>
                                        </p:cTn>
                                        <p:tgtEl>
                                          <p:spTgt spid="10"/>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2" presetClass="exit" presetSubtype="4" fill="hold" grpId="7" nodeType="clickEffect">
                                  <p:stCondLst>
                                    <p:cond delay="0"/>
                                  </p:stCondLst>
                                  <p:childTnLst>
                                    <p:animEffect transition="out" filter="wipe(down)">
                                      <p:cBhvr>
                                        <p:cTn id="27" dur="500"/>
                                        <p:tgtEl>
                                          <p:spTgt spid="11"/>
                                        </p:tgtEl>
                                      </p:cBhvr>
                                    </p:animEffect>
                                    <p:set>
                                      <p:cBhvr>
                                        <p:cTn id="28" dur="1" fill="hold">
                                          <p:stCondLst>
                                            <p:cond delay="499"/>
                                          </p:stCondLst>
                                        </p:cTn>
                                        <p:tgtEl>
                                          <p:spTgt spid="11"/>
                                        </p:tgtEl>
                                        <p:attrNameLst>
                                          <p:attrName>style.visibility</p:attrName>
                                        </p:attrNameLst>
                                      </p:cBhvr>
                                      <p:to>
                                        <p:strVal val="hidden"/>
                                      </p:to>
                                    </p:set>
                                  </p:childTnLst>
                                </p:cTn>
                              </p:par>
                            </p:childTnLst>
                          </p:cTn>
                        </p:par>
                      </p:childTnLst>
                    </p:cTn>
                  </p:par>
                  <p:par>
                    <p:cTn id="29" fill="hold" nodeType="clickPar">
                      <p:stCondLst>
                        <p:cond delay="indefinite"/>
                      </p:stCondLst>
                      <p:childTnLst>
                        <p:par>
                          <p:cTn id="30" fill="hold" nodeType="withGroup">
                            <p:stCondLst>
                              <p:cond delay="indefinite"/>
                            </p:stCondLst>
                          </p:cTn>
                        </p:par>
                        <p:par>
                          <p:cTn id="31" fill="hold" nodeType="afterGroup">
                            <p:stCondLst>
                              <p:cond delay="0"/>
                            </p:stCondLst>
                            <p:childTnLst>
                              <p:par>
                                <p:cTn id="32" presetID="1" presetClass="entr" presetSubtype="0" fill="hold" grpId="1" nodeType="clickEffect">
                                  <p:stCondLst>
                                    <p:cond delay="0"/>
                                  </p:stCondLst>
                                  <p:childTnLst>
                                    <p:set>
                                      <p:cBhvr>
                                        <p:cTn id="33" dur="1" fill="hold">
                                          <p:stCondLst>
                                            <p:cond delay="0"/>
                                          </p:stCondLst>
                                        </p:cTn>
                                        <p:tgtEl>
                                          <p:spTgt spid="4"/>
                                        </p:tgtEl>
                                        <p:attrNameLst>
                                          <p:attrName>style.visibility</p:attrName>
                                        </p:attrNameLst>
                                      </p:cBhvr>
                                      <p:to>
                                        <p:strVal val="visible"/>
                                      </p:to>
                                    </p:set>
                                  </p:childTnLst>
                                </p:cTn>
                              </p:par>
                            </p:childTnLst>
                          </p:cTn>
                        </p:par>
                      </p:childTnLst>
                    </p:cTn>
                  </p:par>
                  <p:par>
                    <p:cTn id="34" fill="hold" nodeType="clickPar">
                      <p:stCondLst>
                        <p:cond delay="indefinite"/>
                      </p:stCondLst>
                      <p:childTnLst>
                        <p:par>
                          <p:cTn id="35" fill="hold" nodeType="withGroup">
                            <p:stCondLst>
                              <p:cond delay="indefinite"/>
                            </p:stCondLst>
                          </p:cTn>
                        </p:par>
                        <p:par>
                          <p:cTn id="36" fill="hold" nodeType="afterGroup">
                            <p:stCondLst>
                              <p:cond delay="0"/>
                            </p:stCondLst>
                            <p:childTnLst>
                              <p:par>
                                <p:cTn id="37" presetID="1" presetClass="entr" presetSubtype="0" fill="hold" grpId="3" nodeType="clickEffect">
                                  <p:stCondLst>
                                    <p:cond delay="0"/>
                                  </p:stCondLst>
                                  <p:childTnLst>
                                    <p:set>
                                      <p:cBhvr>
                                        <p:cTn id="38" dur="1" fill="hold">
                                          <p:stCondLst>
                                            <p:cond delay="0"/>
                                          </p:stCondLst>
                                        </p:cTn>
                                        <p:tgtEl>
                                          <p:spTgt spid="6"/>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indefinite"/>
                            </p:stCondLst>
                          </p:cTn>
                        </p:par>
                        <p:par>
                          <p:cTn id="41" fill="hold" nodeType="afterGroup">
                            <p:stCondLst>
                              <p:cond delay="0"/>
                            </p:stCondLst>
                            <p:childTnLst>
                              <p:par>
                                <p:cTn id="42" presetID="1" presetClass="entr" presetSubtype="0" fill="hold" grpId="5" nodeType="clickEffect">
                                  <p:stCondLst>
                                    <p:cond delay="0"/>
                                  </p:stCondLst>
                                  <p:childTnLst>
                                    <p:set>
                                      <p:cBhvr>
                                        <p:cTn id="43"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1"/>
      <p:bldP spid="5" grpId="2"/>
      <p:bldP spid="6" grpId="3"/>
      <p:bldP spid="7" grpId="4"/>
      <p:bldP spid="8" grpId="5"/>
      <p:bldP spid="10" grpId="6"/>
      <p:bldP spid="11" grpId="7"/>
    </p:bld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897944" y="597766"/>
            <a:ext cx="3890809" cy="646331"/>
          </a:xfrm>
          <a:prstGeom prst="rect">
            <a:avLst/>
          </a:prstGeom>
        </p:spPr>
        <p:txBody>
          <a:bodyPr wrap="none">
            <a:spAutoFit/>
          </a:bodyPr>
          <a:lstStyle/>
          <a:p>
            <a:pPr lvl="0">
              <a:spcBef>
                <a:spcPct val="50000"/>
              </a:spcBef>
            </a:pPr>
            <a:r>
              <a:rPr lang="zh-CN" altLang="en-US" sz="3600" b="1">
                <a:solidFill>
                  <a:prstClr val="white"/>
                </a:solidFill>
                <a:latin typeface="黑体" panose="02010609060101010101" pitchFamily="49" charset="-122"/>
                <a:ea typeface="黑体" panose="02010609060101010101" pitchFamily="49" charset="-122"/>
              </a:rPr>
              <a:t>新经济政策实施后</a:t>
            </a:r>
          </a:p>
        </p:txBody>
      </p:sp>
      <p:pic>
        <p:nvPicPr>
          <p:cNvPr id="3" name="图片 2"/>
          <p:cNvPicPr>
            <a:picLocks noChangeAspect="1"/>
          </p:cNvPicPr>
          <p:nvPr/>
        </p:nvPicPr>
        <p:blipFill>
          <a:blip r:embed="rId2"/>
          <a:stretch>
            <a:fillRect/>
          </a:stretch>
        </p:blipFill>
        <p:spPr>
          <a:xfrm>
            <a:off x="706553" y="1551541"/>
            <a:ext cx="3359187" cy="2462997"/>
          </a:xfrm>
          <a:prstGeom prst="rect">
            <a:avLst/>
          </a:prstGeom>
        </p:spPr>
      </p:pic>
      <p:graphicFrame>
        <p:nvGraphicFramePr>
          <p:cNvPr id="4" name="Object 7"/>
          <p:cNvGraphicFramePr>
            <a:graphicFrameLocks noChangeAspect="1"/>
          </p:cNvGraphicFramePr>
          <p:nvPr/>
        </p:nvGraphicFramePr>
        <p:xfrm>
          <a:off x="4650377" y="1597261"/>
          <a:ext cx="3257006" cy="2381762"/>
        </p:xfrm>
        <a:graphic>
          <a:graphicData uri="http://schemas.openxmlformats.org/presentationml/2006/ole">
            <mc:AlternateContent xmlns:mc="http://schemas.openxmlformats.org/markup-compatibility/2006">
              <mc:Choice xmlns:v="urn:schemas-microsoft-com:vml" Requires="v">
                <p:oleObj spid="_x0000_s1038" r:id="rId3" progId="MSGraph.Chart.8">
                  <p:embed/>
                </p:oleObj>
              </mc:Choice>
              <mc:Fallback>
                <p:oleObj r:id="rId3" progId="MSGraph.Chart.8">
                  <p:embed/>
                  <p:pic>
                    <p:nvPicPr>
                      <p:cNvPr id="0" name="OLE substitute image"/>
                      <p:cNvPicPr/>
                      <p:nvPr/>
                    </p:nvPicPr>
                    <p:blipFill>
                      <a:blip r:embed="rId4">
                        <a:extLst>
                          <a:ext uri="{28A0092B-C50C-407E-A947-70E740481C1C}">
                            <a14:useLocalDpi xmlns:a14="http://schemas.microsoft.com/office/drawing/2010/main" val="0"/>
                          </a:ext>
                        </a:extLst>
                      </a:blip>
                      <a:stretch>
                        <a:fillRect/>
                      </a:stretch>
                    </p:blipFill>
                    <p:spPr>
                      <a:xfrm>
                        <a:off x="4650377" y="1597261"/>
                        <a:ext cx="3257006" cy="2381762"/>
                      </a:xfrm>
                      <a:prstGeom prst="rect">
                        <a:avLst/>
                      </a:prstGeom>
                      <a:solidFill>
                        <a:schemeClr val="tx1"/>
                      </a:solidFill>
                      <a:ln>
                        <a:noFill/>
                      </a:ln>
                    </p:spPr>
                  </p:pic>
                </p:oleObj>
              </mc:Fallback>
            </mc:AlternateContent>
          </a:graphicData>
        </a:graphic>
      </p:graphicFrame>
      <p:sp>
        <p:nvSpPr>
          <p:cNvPr id="5" name="矩形 4"/>
          <p:cNvSpPr/>
          <p:nvPr/>
        </p:nvSpPr>
        <p:spPr>
          <a:xfrm>
            <a:off x="1057899" y="4142453"/>
            <a:ext cx="2656496" cy="584775"/>
          </a:xfrm>
          <a:prstGeom prst="rect">
            <a:avLst/>
          </a:prstGeom>
        </p:spPr>
        <p:txBody>
          <a:bodyPr wrap="none">
            <a:spAutoFit/>
          </a:bodyPr>
          <a:lstStyle/>
          <a:p>
            <a:pPr lvl="0">
              <a:spcBef>
                <a:spcPct val="50000"/>
              </a:spcBef>
              <a:buSzTx/>
            </a:pPr>
            <a:r>
              <a:rPr lang="zh-CN" altLang="en-US" sz="3200" b="1">
                <a:solidFill>
                  <a:prstClr val="white"/>
                </a:solidFill>
                <a:latin typeface="黑体" panose="02010609060101010101" pitchFamily="49" charset="-122"/>
                <a:ea typeface="黑体" panose="02010609060101010101" pitchFamily="49" charset="-122"/>
              </a:rPr>
              <a:t>粮食产量增加</a:t>
            </a:r>
          </a:p>
        </p:txBody>
      </p:sp>
      <p:sp>
        <p:nvSpPr>
          <p:cNvPr id="6" name="矩形 5"/>
          <p:cNvSpPr/>
          <p:nvPr/>
        </p:nvSpPr>
        <p:spPr>
          <a:xfrm>
            <a:off x="4606835" y="4142452"/>
            <a:ext cx="2656496" cy="584775"/>
          </a:xfrm>
          <a:prstGeom prst="rect">
            <a:avLst/>
          </a:prstGeom>
        </p:spPr>
        <p:txBody>
          <a:bodyPr wrap="none">
            <a:spAutoFit/>
          </a:bodyPr>
          <a:lstStyle/>
          <a:p>
            <a:pPr lvl="0">
              <a:spcBef>
                <a:spcPct val="50000"/>
              </a:spcBef>
              <a:buSzTx/>
            </a:pPr>
            <a:r>
              <a:rPr lang="zh-CN" altLang="en-US" sz="3200" b="1">
                <a:solidFill>
                  <a:prstClr val="white"/>
                </a:solidFill>
                <a:latin typeface="黑体" panose="02010609060101010101" pitchFamily="49" charset="-122"/>
                <a:ea typeface="黑体" panose="02010609060101010101" pitchFamily="49" charset="-122"/>
              </a:rPr>
              <a:t>工业生产恢复</a:t>
            </a:r>
          </a:p>
        </p:txBody>
      </p:sp>
      <p:sp>
        <p:nvSpPr>
          <p:cNvPr id="7" name="矩形 6"/>
          <p:cNvSpPr/>
          <p:nvPr/>
        </p:nvSpPr>
        <p:spPr>
          <a:xfrm>
            <a:off x="587829" y="5008546"/>
            <a:ext cx="10398034" cy="1077218"/>
          </a:xfrm>
          <a:prstGeom prst="rect">
            <a:avLst/>
          </a:prstGeom>
        </p:spPr>
        <p:txBody>
          <a:bodyPr wrap="square">
            <a:spAutoFit/>
          </a:bodyPr>
          <a:lstStyle/>
          <a:p>
            <a:pPr lvl="0"/>
            <a:r>
              <a:rPr lang="zh-CN" altLang="en-US" sz="3200" smtClean="0">
                <a:solidFill>
                  <a:prstClr val="white"/>
                </a:solidFill>
                <a:latin typeface="黑体" panose="02010609060101010101" pitchFamily="49" charset="-122"/>
                <a:ea typeface="黑体" panose="02010609060101010101" pitchFamily="49" charset="-122"/>
              </a:rPr>
              <a:t>作用：</a:t>
            </a:r>
            <a:r>
              <a:rPr lang="zh-CN" altLang="en-US" sz="3200" b="1" smtClean="0">
                <a:solidFill>
                  <a:srgbClr val="FFFF00"/>
                </a:solidFill>
                <a:latin typeface="黑体" panose="02010609060101010101" pitchFamily="49" charset="-122"/>
                <a:ea typeface="黑体" panose="02010609060101010101" pitchFamily="49" charset="-122"/>
              </a:rPr>
              <a:t>调动</a:t>
            </a:r>
            <a:r>
              <a:rPr lang="zh-CN" altLang="en-US" sz="3200" b="1">
                <a:solidFill>
                  <a:srgbClr val="FFFF00"/>
                </a:solidFill>
                <a:latin typeface="黑体" panose="02010609060101010101" pitchFamily="49" charset="-122"/>
                <a:ea typeface="黑体" panose="02010609060101010101" pitchFamily="49" charset="-122"/>
              </a:rPr>
              <a:t>了生产者的积极性，迅速缓解了危机，巩固了工农联盟，促使国民经济稳步发展</a:t>
            </a:r>
          </a:p>
        </p:txBody>
      </p:sp>
    </p:spTree>
  </p:cSld>
  <p:clrMapOvr>
    <a:masterClrMapping/>
  </p:clrMapOvr>
  <p:transition spd="slow" advTm="3000">
    <p:wheel spokes="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1" nodeType="clickEffect">
                                  <p:stCondLst>
                                    <p:cond delay="0"/>
                                  </p:stCondLst>
                                  <p:childTnLst>
                                    <p:set>
                                      <p:cBhvr>
                                        <p:cTn id="11" dur="1" fill="hold">
                                          <p:stCondLst>
                                            <p:cond delay="0"/>
                                          </p:stCondLst>
                                        </p:cTn>
                                        <p:tgtEl>
                                          <p:spTgt spid="6"/>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1" presetClass="entr" presetSubtype="0" fill="hold" grpId="2"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1"/>
      <p:bldP spid="7" grpId="2"/>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矩形 2"/>
          <p:cNvSpPr/>
          <p:nvPr/>
        </p:nvSpPr>
        <p:spPr>
          <a:xfrm>
            <a:off x="180535" y="236051"/>
            <a:ext cx="12011465" cy="1815882"/>
          </a:xfrm>
          <a:prstGeom prst="rect">
            <a:avLst/>
          </a:prstGeom>
          <a:solidFill>
            <a:schemeClr val="tx2">
              <a:lumMod val="20000"/>
              <a:lumOff val="80000"/>
            </a:schemeClr>
          </a:solidFill>
        </p:spPr>
        <p:txBody>
          <a:bodyPr wrap="square">
            <a:spAutoFit/>
          </a:bodyPr>
          <a:lstStyle/>
          <a:p>
            <a:pPr lvl="0" algn="just" eaLnBrk="0" fontAlgn="base" hangingPunct="0">
              <a:spcBef>
                <a:spcPct val="0"/>
              </a:spcBef>
              <a:spcAft>
                <a:spcPct val="0"/>
              </a:spcAft>
            </a:pPr>
            <a:r>
              <a:rPr lang="zh-CN" altLang="en-US" sz="2800" smtClean="0">
                <a:solidFill>
                  <a:prstClr val="black"/>
                </a:solidFill>
                <a:latin typeface="黑体" panose="02010609060101010101" pitchFamily="49" charset="-122"/>
                <a:ea typeface="黑体" panose="02010609060101010101" pitchFamily="49" charset="-122"/>
              </a:rPr>
              <a:t>“我们还</a:t>
            </a:r>
            <a:r>
              <a:rPr lang="zh-CN" altLang="en-US" sz="2800" smtClean="0">
                <a:solidFill>
                  <a:srgbClr val="0070C0"/>
                </a:solidFill>
                <a:latin typeface="黑体" panose="02010609060101010101" pitchFamily="49" charset="-122"/>
                <a:ea typeface="黑体" panose="02010609060101010101" pitchFamily="49" charset="-122"/>
              </a:rPr>
              <a:t>不能实现从小生产到社会主义的直接过渡</a:t>
            </a:r>
            <a:r>
              <a:rPr lang="en-US" altLang="zh-CN" sz="2800" smtClean="0">
                <a:solidFill>
                  <a:prstClr val="black"/>
                </a:solidFill>
                <a:latin typeface="黑体" panose="02010609060101010101" pitchFamily="49" charset="-122"/>
                <a:ea typeface="黑体" panose="02010609060101010101" pitchFamily="49" charset="-122"/>
              </a:rPr>
              <a:t>……</a:t>
            </a:r>
            <a:r>
              <a:rPr lang="zh-CN" altLang="en-US" sz="2800">
                <a:solidFill>
                  <a:schemeClr val="bg1"/>
                </a:solidFill>
                <a:latin typeface="黑体" panose="02010609060101010101" pitchFamily="49" charset="-122"/>
                <a:ea typeface="黑体" panose="02010609060101010101" pitchFamily="49" charset="-122"/>
              </a:rPr>
              <a:t>所以</a:t>
            </a:r>
            <a:r>
              <a:rPr lang="zh-CN" altLang="en-US" sz="2800" smtClean="0">
                <a:solidFill>
                  <a:schemeClr val="bg1"/>
                </a:solidFill>
                <a:latin typeface="黑体" panose="02010609060101010101" pitchFamily="49" charset="-122"/>
                <a:ea typeface="黑体" panose="02010609060101010101" pitchFamily="49" charset="-122"/>
              </a:rPr>
              <a:t>我们</a:t>
            </a:r>
            <a:r>
              <a:rPr lang="zh-CN" altLang="en-US" sz="2800">
                <a:solidFill>
                  <a:schemeClr val="bg1"/>
                </a:solidFill>
                <a:latin typeface="黑体" panose="02010609060101010101" pitchFamily="49" charset="-122"/>
                <a:ea typeface="黑体" panose="02010609060101010101" pitchFamily="49" charset="-122"/>
              </a:rPr>
              <a:t>应该利用</a:t>
            </a:r>
            <a:r>
              <a:rPr lang="zh-CN" altLang="en-US" sz="2800" smtClean="0">
                <a:solidFill>
                  <a:schemeClr val="bg1"/>
                </a:solidFill>
                <a:latin typeface="黑体" panose="02010609060101010101" pitchFamily="49" charset="-122"/>
                <a:ea typeface="黑体" panose="02010609060101010101" pitchFamily="49" charset="-122"/>
              </a:rPr>
              <a:t>资本主义</a:t>
            </a:r>
            <a:r>
              <a:rPr lang="en-US" altLang="zh-CN" sz="2800" smtClean="0">
                <a:solidFill>
                  <a:schemeClr val="bg1"/>
                </a:solidFill>
                <a:latin typeface="黑体" panose="02010609060101010101" pitchFamily="49" charset="-122"/>
                <a:ea typeface="黑体" panose="02010609060101010101" pitchFamily="49" charset="-122"/>
              </a:rPr>
              <a:t>……</a:t>
            </a:r>
            <a:r>
              <a:rPr lang="zh-CN" altLang="en-US" sz="2800" smtClean="0">
                <a:solidFill>
                  <a:schemeClr val="bg1"/>
                </a:solidFill>
                <a:latin typeface="黑体" panose="02010609060101010101" pitchFamily="49" charset="-122"/>
                <a:ea typeface="黑体" panose="02010609060101010101" pitchFamily="49" charset="-122"/>
              </a:rPr>
              <a:t>作为小生产</a:t>
            </a:r>
            <a:r>
              <a:rPr lang="zh-CN" altLang="en-US" sz="2800">
                <a:solidFill>
                  <a:schemeClr val="bg1"/>
                </a:solidFill>
                <a:latin typeface="黑体" panose="02010609060101010101" pitchFamily="49" charset="-122"/>
                <a:ea typeface="黑体" panose="02010609060101010101" pitchFamily="49" charset="-122"/>
              </a:rPr>
              <a:t>和社会主义的中间环节，作为提高生产力的手段、途径、方法和方式。” </a:t>
            </a:r>
          </a:p>
          <a:p>
            <a:pPr lvl="0" algn="r" eaLnBrk="0" fontAlgn="base" hangingPunct="0">
              <a:spcBef>
                <a:spcPct val="0"/>
              </a:spcBef>
              <a:spcAft>
                <a:spcPct val="0"/>
              </a:spcAft>
            </a:pPr>
            <a:r>
              <a:rPr lang="zh-CN" altLang="en-US" sz="2800">
                <a:solidFill>
                  <a:prstClr val="black"/>
                </a:solidFill>
                <a:latin typeface="黑体" panose="02010609060101010101" pitchFamily="49" charset="-122"/>
                <a:ea typeface="黑体" panose="02010609060101010101" pitchFamily="49" charset="-122"/>
              </a:rPr>
              <a:t>   </a:t>
            </a:r>
            <a:r>
              <a:rPr lang="en-US" altLang="zh-CN" sz="2800" smtClean="0">
                <a:solidFill>
                  <a:prstClr val="black"/>
                </a:solidFill>
                <a:latin typeface="黑体" panose="02010609060101010101" pitchFamily="49" charset="-122"/>
                <a:ea typeface="黑体" panose="02010609060101010101" pitchFamily="49" charset="-122"/>
              </a:rPr>
              <a:t>——《</a:t>
            </a:r>
            <a:r>
              <a:rPr lang="zh-CN" altLang="en-US" sz="2800" smtClean="0">
                <a:solidFill>
                  <a:prstClr val="black"/>
                </a:solidFill>
                <a:latin typeface="黑体" panose="02010609060101010101" pitchFamily="49" charset="-122"/>
                <a:ea typeface="黑体" panose="02010609060101010101" pitchFamily="49" charset="-122"/>
              </a:rPr>
              <a:t>列宁选集（第四卷）</a:t>
            </a:r>
            <a:r>
              <a:rPr lang="en-US" altLang="zh-CN" sz="2800" smtClean="0">
                <a:solidFill>
                  <a:prstClr val="black"/>
                </a:solidFill>
                <a:latin typeface="黑体" panose="02010609060101010101" pitchFamily="49" charset="-122"/>
                <a:ea typeface="黑体" panose="02010609060101010101" pitchFamily="49" charset="-122"/>
              </a:rPr>
              <a:t>》</a:t>
            </a:r>
            <a:endParaRPr lang="en-US" altLang="zh-CN" sz="2800">
              <a:solidFill>
                <a:prstClr val="black"/>
              </a:solidFill>
              <a:latin typeface="黑体" panose="02010609060101010101" pitchFamily="49" charset="-122"/>
              <a:ea typeface="黑体" panose="02010609060101010101" pitchFamily="49" charset="-122"/>
            </a:endParaRPr>
          </a:p>
        </p:txBody>
      </p:sp>
      <p:sp>
        <p:nvSpPr>
          <p:cNvPr id="4" name="矩形 3"/>
          <p:cNvSpPr/>
          <p:nvPr/>
        </p:nvSpPr>
        <p:spPr>
          <a:xfrm>
            <a:off x="657494" y="4029164"/>
            <a:ext cx="10803987" cy="2086725"/>
          </a:xfrm>
          <a:prstGeom prst="rect">
            <a:avLst/>
          </a:prstGeom>
        </p:spPr>
        <p:txBody>
          <a:bodyPr wrap="square">
            <a:spAutoFit/>
          </a:bodyPr>
          <a:lstStyle/>
          <a:p>
            <a:pPr lvl="0">
              <a:lnSpc>
                <a:spcPct val="180000"/>
              </a:lnSpc>
              <a:spcBef>
                <a:spcPct val="50000"/>
              </a:spcBef>
            </a:pPr>
            <a:r>
              <a:rPr lang="zh-CN" altLang="en-US" sz="3600" b="1" noProof="1">
                <a:solidFill>
                  <a:srgbClr val="FFFF00"/>
                </a:solidFill>
                <a:latin typeface="黑体" panose="02010609060101010101" pitchFamily="49" charset="-122"/>
                <a:ea typeface="黑体" panose="02010609060101010101" pitchFamily="49" charset="-122"/>
              </a:rPr>
              <a:t>制定经济政策一定要从基本国情出发，坚持</a:t>
            </a:r>
            <a:r>
              <a:rPr lang="zh-CN" altLang="en-US" sz="3600" b="1" noProof="1">
                <a:solidFill>
                  <a:srgbClr val="FF0000"/>
                </a:solidFill>
                <a:latin typeface="黑体" panose="02010609060101010101" pitchFamily="49" charset="-122"/>
                <a:ea typeface="黑体" panose="02010609060101010101" pitchFamily="49" charset="-122"/>
              </a:rPr>
              <a:t>实事求是</a:t>
            </a:r>
            <a:r>
              <a:rPr lang="zh-CN" altLang="en-US" sz="3600" b="1" noProof="1">
                <a:solidFill>
                  <a:srgbClr val="FFFF00"/>
                </a:solidFill>
                <a:latin typeface="黑体" panose="02010609060101010101" pitchFamily="49" charset="-122"/>
                <a:ea typeface="黑体" panose="02010609060101010101" pitchFamily="49" charset="-122"/>
              </a:rPr>
              <a:t>的思想</a:t>
            </a:r>
            <a:r>
              <a:rPr lang="zh-CN" altLang="en-US" sz="3600" b="1" noProof="1" smtClean="0">
                <a:solidFill>
                  <a:srgbClr val="FFFF00"/>
                </a:solidFill>
                <a:latin typeface="黑体" panose="02010609060101010101" pitchFamily="49" charset="-122"/>
                <a:ea typeface="黑体" panose="02010609060101010101" pitchFamily="49" charset="-122"/>
              </a:rPr>
              <a:t>路线。</a:t>
            </a:r>
            <a:endParaRPr lang="zh-CN" altLang="en-US" sz="3600" b="1" noProof="1">
              <a:solidFill>
                <a:srgbClr val="FFFF00"/>
              </a:solidFill>
              <a:latin typeface="黑体" panose="02010609060101010101" pitchFamily="49" charset="-122"/>
              <a:ea typeface="黑体" panose="02010609060101010101" pitchFamily="49" charset="-122"/>
            </a:endParaRPr>
          </a:p>
        </p:txBody>
      </p:sp>
      <p:sp>
        <p:nvSpPr>
          <p:cNvPr id="5" name="矩形 4"/>
          <p:cNvSpPr/>
          <p:nvPr/>
        </p:nvSpPr>
        <p:spPr>
          <a:xfrm>
            <a:off x="558017" y="2828835"/>
            <a:ext cx="11437033" cy="1200329"/>
          </a:xfrm>
          <a:prstGeom prst="rect">
            <a:avLst/>
          </a:prstGeom>
        </p:spPr>
        <p:txBody>
          <a:bodyPr wrap="square">
            <a:spAutoFit/>
          </a:bodyPr>
          <a:lstStyle/>
          <a:p>
            <a:r>
              <a:rPr lang="zh-CN" altLang="en-US" sz="3600" smtClean="0">
                <a:latin typeface="黑体" panose="02010609060101010101" pitchFamily="49" charset="-122"/>
                <a:ea typeface="黑体" panose="02010609060101010101" pitchFamily="49" charset="-122"/>
              </a:rPr>
              <a:t>苏俄经济政策由战时共产主义政策调整到新经济政策给我们什么启示？</a:t>
            </a:r>
            <a:endParaRPr lang="zh-CN" altLang="en-US" sz="3600">
              <a:latin typeface="黑体" panose="02010609060101010101" pitchFamily="49" charset="-122"/>
              <a:ea typeface="黑体" panose="02010609060101010101" pitchFamily="49" charset="-122"/>
            </a:endParaRPr>
          </a:p>
        </p:txBody>
      </p:sp>
    </p:spTree>
  </p:cSld>
  <p:clrMapOvr>
    <a:masterClrMapping/>
  </p:clrMapOvr>
  <p:transition spd="slow" advTm="3000">
    <p:wheel spokes="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2290" name="文本框 12289"/>
          <p:cNvSpPr txBox="1"/>
          <p:nvPr/>
        </p:nvSpPr>
        <p:spPr>
          <a:xfrm>
            <a:off x="492369" y="1425779"/>
            <a:ext cx="10944665" cy="830997"/>
          </a:xfrm>
          <a:prstGeom prst="rect">
            <a:avLst/>
          </a:prstGeom>
          <a:noFill/>
          <a:ln w="9525">
            <a:noFill/>
          </a:ln>
        </p:spPr>
        <p:txBody>
          <a:bodyPr wrap="square">
            <a:spAutoFit/>
          </a:bodyPr>
          <a:lstStyle/>
          <a:p>
            <a:pPr>
              <a:spcBef>
                <a:spcPct val="50000"/>
              </a:spcBef>
            </a:pPr>
            <a:r>
              <a:rPr lang="en-US" altLang="zh-CN" sz="2400" b="1" noProof="1" smtClean="0">
                <a:latin typeface="黑体" panose="02010609060101010101" pitchFamily="49" charset="-122"/>
                <a:ea typeface="黑体" panose="02010609060101010101" pitchFamily="49" charset="-122"/>
              </a:rPr>
              <a:t>1922</a:t>
            </a:r>
            <a:r>
              <a:rPr lang="zh-CN" altLang="en-US" sz="2400" b="1" noProof="1" smtClean="0">
                <a:latin typeface="黑体" panose="02010609060101010101" pitchFamily="49" charset="-122"/>
                <a:ea typeface="黑体" panose="02010609060101010101" pitchFamily="49" charset="-122"/>
              </a:rPr>
              <a:t>年，苏联成立时仅有</a:t>
            </a:r>
            <a:r>
              <a:rPr lang="en-US" altLang="zh-CN" sz="2400" b="1" noProof="1" smtClean="0">
                <a:latin typeface="黑体" panose="02010609060101010101" pitchFamily="49" charset="-122"/>
                <a:ea typeface="黑体" panose="02010609060101010101" pitchFamily="49" charset="-122"/>
              </a:rPr>
              <a:t>4</a:t>
            </a:r>
            <a:r>
              <a:rPr lang="zh-CN" altLang="en-US" sz="2400" b="1" noProof="1" smtClean="0">
                <a:latin typeface="黑体" panose="02010609060101010101" pitchFamily="49" charset="-122"/>
                <a:ea typeface="黑体" panose="02010609060101010101" pitchFamily="49" charset="-122"/>
              </a:rPr>
              <a:t>个加盟共和国。后来逐步发展到</a:t>
            </a:r>
            <a:r>
              <a:rPr lang="en-US" altLang="zh-CN" sz="2400" b="1" noProof="1" smtClean="0">
                <a:latin typeface="黑体" panose="02010609060101010101" pitchFamily="49" charset="-122"/>
                <a:ea typeface="黑体" panose="02010609060101010101" pitchFamily="49" charset="-122"/>
              </a:rPr>
              <a:t>16</a:t>
            </a:r>
            <a:r>
              <a:rPr lang="zh-CN" altLang="en-US" sz="2400" b="1" noProof="1" smtClean="0">
                <a:latin typeface="黑体" panose="02010609060101010101" pitchFamily="49" charset="-122"/>
                <a:ea typeface="黑体" panose="02010609060101010101" pitchFamily="49" charset="-122"/>
              </a:rPr>
              <a:t>个，因卡累利阿</a:t>
            </a:r>
            <a:r>
              <a:rPr lang="en-US" altLang="zh-CN" sz="2400" b="1" noProof="1" smtClean="0">
                <a:latin typeface="黑体" panose="02010609060101010101" pitchFamily="49" charset="-122"/>
                <a:ea typeface="黑体" panose="02010609060101010101" pitchFamily="49" charset="-122"/>
              </a:rPr>
              <a:t>-</a:t>
            </a:r>
            <a:r>
              <a:rPr lang="zh-CN" altLang="en-US" sz="2400" b="1" noProof="1" smtClean="0">
                <a:latin typeface="黑体" panose="02010609060101010101" pitchFamily="49" charset="-122"/>
                <a:ea typeface="黑体" panose="02010609060101010101" pitchFamily="49" charset="-122"/>
              </a:rPr>
              <a:t>芬兰共和国并入其他共和国，最后是</a:t>
            </a:r>
            <a:r>
              <a:rPr lang="en-US" altLang="zh-CN" sz="2400" b="1" noProof="1" smtClean="0">
                <a:latin typeface="黑体" panose="02010609060101010101" pitchFamily="49" charset="-122"/>
                <a:ea typeface="黑体" panose="02010609060101010101" pitchFamily="49" charset="-122"/>
              </a:rPr>
              <a:t>15</a:t>
            </a:r>
            <a:r>
              <a:rPr lang="zh-CN" altLang="en-US" sz="2400" b="1" noProof="1" smtClean="0">
                <a:latin typeface="黑体" panose="02010609060101010101" pitchFamily="49" charset="-122"/>
                <a:ea typeface="黑体" panose="02010609060101010101" pitchFamily="49" charset="-122"/>
              </a:rPr>
              <a:t>个。</a:t>
            </a:r>
            <a:endParaRPr lang="zh-CN" altLang="en-US" sz="2400" b="1" noProof="1">
              <a:latin typeface="黑体" panose="02010609060101010101" pitchFamily="49" charset="-122"/>
              <a:ea typeface="黑体" panose="02010609060101010101" pitchFamily="49" charset="-122"/>
            </a:endParaRPr>
          </a:p>
        </p:txBody>
      </p:sp>
      <p:pic>
        <p:nvPicPr>
          <p:cNvPr id="11266" name="图片 12290" descr="苏联的成立与发展"/>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477169" y="2413998"/>
            <a:ext cx="7113588" cy="430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椭圆 12291"/>
          <p:cNvSpPr>
            <a:spLocks noChangeArrowheads="1"/>
          </p:cNvSpPr>
          <p:nvPr/>
        </p:nvSpPr>
        <p:spPr bwMode="auto">
          <a:xfrm>
            <a:off x="3206751" y="3987801"/>
            <a:ext cx="3654425" cy="1027113"/>
          </a:xfrm>
          <a:prstGeom prst="ellipse">
            <a:avLst/>
          </a:prstGeom>
          <a:noFill/>
          <a:ln w="38100">
            <a:solidFill>
              <a:srgbClr val="FFE919"/>
            </a:solidFill>
            <a:rou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endParaRPr lang="zh-CN" altLang="en-US"/>
          </a:p>
        </p:txBody>
      </p:sp>
      <p:sp>
        <p:nvSpPr>
          <p:cNvPr id="12293" name="椭圆 12292"/>
          <p:cNvSpPr>
            <a:spLocks noChangeArrowheads="1"/>
          </p:cNvSpPr>
          <p:nvPr/>
        </p:nvSpPr>
        <p:spPr bwMode="auto">
          <a:xfrm>
            <a:off x="1647825" y="4660900"/>
            <a:ext cx="844550" cy="800100"/>
          </a:xfrm>
          <a:prstGeom prst="ellipse">
            <a:avLst/>
          </a:prstGeom>
          <a:noFill/>
          <a:ln w="38100">
            <a:solidFill>
              <a:srgbClr val="FFE919"/>
            </a:solidFill>
            <a:rou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endParaRPr lang="zh-CN" altLang="en-US"/>
          </a:p>
        </p:txBody>
      </p:sp>
      <p:sp>
        <p:nvSpPr>
          <p:cNvPr id="12294" name="椭圆 12293"/>
          <p:cNvSpPr>
            <a:spLocks noChangeArrowheads="1"/>
          </p:cNvSpPr>
          <p:nvPr/>
        </p:nvSpPr>
        <p:spPr bwMode="auto">
          <a:xfrm>
            <a:off x="1643064" y="3598863"/>
            <a:ext cx="661987" cy="628650"/>
          </a:xfrm>
          <a:prstGeom prst="ellipse">
            <a:avLst/>
          </a:prstGeom>
          <a:noFill/>
          <a:ln w="38100">
            <a:solidFill>
              <a:srgbClr val="FFE919"/>
            </a:solidFill>
            <a:rou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endParaRPr lang="zh-CN" altLang="en-US"/>
          </a:p>
        </p:txBody>
      </p:sp>
      <p:sp>
        <p:nvSpPr>
          <p:cNvPr id="12295" name="椭圆 12294"/>
          <p:cNvSpPr>
            <a:spLocks noChangeArrowheads="1"/>
          </p:cNvSpPr>
          <p:nvPr/>
        </p:nvSpPr>
        <p:spPr bwMode="auto">
          <a:xfrm>
            <a:off x="2133601" y="3397250"/>
            <a:ext cx="423863" cy="401638"/>
          </a:xfrm>
          <a:prstGeom prst="ellipse">
            <a:avLst/>
          </a:prstGeom>
          <a:noFill/>
          <a:ln w="38100">
            <a:solidFill>
              <a:srgbClr val="FFE919"/>
            </a:solidFill>
            <a:rou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endParaRPr lang="zh-CN" altLang="en-US"/>
          </a:p>
        </p:txBody>
      </p:sp>
      <p:sp>
        <p:nvSpPr>
          <p:cNvPr id="12296" name="直接连接符 12295"/>
          <p:cNvSpPr>
            <a:spLocks noChangeShapeType="1"/>
          </p:cNvSpPr>
          <p:nvPr/>
        </p:nvSpPr>
        <p:spPr bwMode="auto">
          <a:xfrm>
            <a:off x="2576513" y="4371975"/>
            <a:ext cx="4583112" cy="0"/>
          </a:xfrm>
          <a:prstGeom prst="line">
            <a:avLst/>
          </a:prstGeom>
          <a:noFill/>
          <a:ln w="38100">
            <a:solidFill>
              <a:srgbClr val="990099"/>
            </a:solidFill>
            <a:round/>
          </a:ln>
          <a:extLst>
            <a:ext uri="{909E8E84-426E-40DD-AFC4-6F175D3DCCD1}">
              <a14:hiddenFill xmlns:a14="http://schemas.microsoft.com/office/drawing/2010/main">
                <a:noFill/>
              </a14:hiddenFill>
            </a:ext>
          </a:extLst>
        </p:spPr>
        <p:txBody>
          <a:bodyPr/>
          <a:lstStyle/>
          <a:p>
            <a:endParaRPr lang="zh-CN" altLang="en-US"/>
          </a:p>
        </p:txBody>
      </p:sp>
      <p:sp>
        <p:nvSpPr>
          <p:cNvPr id="2" name="文本框 1"/>
          <p:cNvSpPr txBox="1"/>
          <p:nvPr/>
        </p:nvSpPr>
        <p:spPr>
          <a:xfrm>
            <a:off x="492369" y="708593"/>
            <a:ext cx="11521439" cy="584775"/>
          </a:xfrm>
          <a:prstGeom prst="rect">
            <a:avLst/>
          </a:prstGeom>
          <a:noFill/>
        </p:spPr>
        <p:txBody>
          <a:bodyPr wrap="square">
            <a:spAutoFit/>
          </a:bodyPr>
          <a:lstStyle/>
          <a:p>
            <a:r>
              <a:rPr lang="en-US" altLang="zh-CN" sz="3200" b="1" noProof="1" smtClean="0">
                <a:solidFill>
                  <a:srgbClr val="FFFF00"/>
                </a:solidFill>
                <a:latin typeface="黑体" panose="02010609060101010101" pitchFamily="49" charset="-122"/>
                <a:ea typeface="黑体" panose="02010609060101010101" pitchFamily="49" charset="-122"/>
                <a:sym typeface="+mn-ea"/>
              </a:rPr>
              <a:t>1922</a:t>
            </a:r>
            <a:r>
              <a:rPr lang="zh-CN" altLang="en-US" sz="3200" b="1" noProof="1">
                <a:solidFill>
                  <a:srgbClr val="FFFF00"/>
                </a:solidFill>
                <a:latin typeface="黑体" panose="02010609060101010101" pitchFamily="49" charset="-122"/>
                <a:ea typeface="黑体" panose="02010609060101010101" pitchFamily="49" charset="-122"/>
                <a:sym typeface="+mn-ea"/>
              </a:rPr>
              <a:t>年底，苏维埃社会主义共和国联盟成立，简称苏联。</a:t>
            </a:r>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2290"/>
                                        </p:tgtEl>
                                        <p:attrNameLst>
                                          <p:attrName>style.visibility</p:attrName>
                                        </p:attrNameLst>
                                      </p:cBhvr>
                                      <p:to>
                                        <p:strVal val="visible"/>
                                      </p:to>
                                    </p:set>
                                    <p:anim calcmode="lin" valueType="num">
                                      <p:cBhvr additive="base">
                                        <p:cTn id="14" dur="500" fill="hold"/>
                                        <p:tgtEl>
                                          <p:spTgt spid="12290"/>
                                        </p:tgtEl>
                                        <p:attrNameLst>
                                          <p:attrName>ppt_x</p:attrName>
                                        </p:attrNameLst>
                                      </p:cBhvr>
                                      <p:tavLst>
                                        <p:tav tm="0">
                                          <p:val>
                                            <p:strVal val="#ppt_x"/>
                                          </p:val>
                                        </p:tav>
                                        <p:tav tm="100000">
                                          <p:val>
                                            <p:strVal val="#ppt_x"/>
                                          </p:val>
                                        </p:tav>
                                      </p:tavLst>
                                    </p:anim>
                                    <p:anim calcmode="lin" valueType="num">
                                      <p:cBhvr additive="base">
                                        <p:cTn id="15" dur="500" fill="hold"/>
                                        <p:tgtEl>
                                          <p:spTgt spid="12290"/>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11266"/>
                                        </p:tgtEl>
                                        <p:attrNameLst>
                                          <p:attrName>style.visibility</p:attrName>
                                        </p:attrNameLst>
                                      </p:cBhvr>
                                      <p:to>
                                        <p:strVal val="visible"/>
                                      </p:to>
                                    </p:set>
                                    <p:anim calcmode="lin" valueType="num">
                                      <p:cBhvr additive="base">
                                        <p:cTn id="18" dur="500" fill="hold"/>
                                        <p:tgtEl>
                                          <p:spTgt spid="11266"/>
                                        </p:tgtEl>
                                        <p:attrNameLst>
                                          <p:attrName>ppt_x</p:attrName>
                                        </p:attrNameLst>
                                      </p:cBhvr>
                                      <p:tavLst>
                                        <p:tav tm="0">
                                          <p:val>
                                            <p:strVal val="#ppt_x"/>
                                          </p:val>
                                        </p:tav>
                                        <p:tav tm="100000">
                                          <p:val>
                                            <p:strVal val="#ppt_x"/>
                                          </p:val>
                                        </p:tav>
                                      </p:tavLst>
                                    </p:anim>
                                    <p:anim calcmode="lin" valueType="num">
                                      <p:cBhvr additive="base">
                                        <p:cTn id="19" dur="500" fill="hold"/>
                                        <p:tgtEl>
                                          <p:spTgt spid="11266"/>
                                        </p:tgtEl>
                                        <p:attrNameLst>
                                          <p:attrName>ppt_y</p:attrName>
                                        </p:attrNameLst>
                                      </p:cBhvr>
                                      <p:tavLst>
                                        <p:tav tm="0">
                                          <p:val>
                                            <p:strVal val="1+#ppt_h/2"/>
                                          </p:val>
                                        </p:tav>
                                        <p:tav tm="100000">
                                          <p:val>
                                            <p:strVal val="#ppt_y"/>
                                          </p:val>
                                        </p:tav>
                                      </p:tavLst>
                                    </p:anim>
                                  </p:childTnLst>
                                </p:cTn>
                              </p:par>
                              <p:par>
                                <p:cTn id="20" presetID="2" presetClass="entr" presetSubtype="4" fill="hold" grpId="1" nodeType="withEffect">
                                  <p:stCondLst>
                                    <p:cond delay="0"/>
                                  </p:stCondLst>
                                  <p:childTnLst>
                                    <p:set>
                                      <p:cBhvr>
                                        <p:cTn id="21" dur="1" fill="hold">
                                          <p:stCondLst>
                                            <p:cond delay="0"/>
                                          </p:stCondLst>
                                        </p:cTn>
                                        <p:tgtEl>
                                          <p:spTgt spid="12292"/>
                                        </p:tgtEl>
                                        <p:attrNameLst>
                                          <p:attrName>style.visibility</p:attrName>
                                        </p:attrNameLst>
                                      </p:cBhvr>
                                      <p:to>
                                        <p:strVal val="visible"/>
                                      </p:to>
                                    </p:set>
                                    <p:anim calcmode="lin" valueType="num">
                                      <p:cBhvr additive="base">
                                        <p:cTn id="22" dur="500" fill="hold"/>
                                        <p:tgtEl>
                                          <p:spTgt spid="12292"/>
                                        </p:tgtEl>
                                        <p:attrNameLst>
                                          <p:attrName>ppt_x</p:attrName>
                                        </p:attrNameLst>
                                      </p:cBhvr>
                                      <p:tavLst>
                                        <p:tav tm="0">
                                          <p:val>
                                            <p:strVal val="#ppt_x"/>
                                          </p:val>
                                        </p:tav>
                                        <p:tav tm="100000">
                                          <p:val>
                                            <p:strVal val="#ppt_x"/>
                                          </p:val>
                                        </p:tav>
                                      </p:tavLst>
                                    </p:anim>
                                    <p:anim calcmode="lin" valueType="num">
                                      <p:cBhvr additive="base">
                                        <p:cTn id="23" dur="500" fill="hold"/>
                                        <p:tgtEl>
                                          <p:spTgt spid="12292"/>
                                        </p:tgtEl>
                                        <p:attrNameLst>
                                          <p:attrName>ppt_y</p:attrName>
                                        </p:attrNameLst>
                                      </p:cBhvr>
                                      <p:tavLst>
                                        <p:tav tm="0">
                                          <p:val>
                                            <p:strVal val="1+#ppt_h/2"/>
                                          </p:val>
                                        </p:tav>
                                        <p:tav tm="100000">
                                          <p:val>
                                            <p:strVal val="#ppt_y"/>
                                          </p:val>
                                        </p:tav>
                                      </p:tavLst>
                                    </p:anim>
                                  </p:childTnLst>
                                </p:cTn>
                              </p:par>
                              <p:par>
                                <p:cTn id="24" presetID="2" presetClass="entr" presetSubtype="4" fill="hold" grpId="2" nodeType="withEffect">
                                  <p:stCondLst>
                                    <p:cond delay="0"/>
                                  </p:stCondLst>
                                  <p:childTnLst>
                                    <p:set>
                                      <p:cBhvr>
                                        <p:cTn id="25" dur="1" fill="hold">
                                          <p:stCondLst>
                                            <p:cond delay="0"/>
                                          </p:stCondLst>
                                        </p:cTn>
                                        <p:tgtEl>
                                          <p:spTgt spid="12293"/>
                                        </p:tgtEl>
                                        <p:attrNameLst>
                                          <p:attrName>style.visibility</p:attrName>
                                        </p:attrNameLst>
                                      </p:cBhvr>
                                      <p:to>
                                        <p:strVal val="visible"/>
                                      </p:to>
                                    </p:set>
                                    <p:anim calcmode="lin" valueType="num">
                                      <p:cBhvr additive="base">
                                        <p:cTn id="26" dur="500" fill="hold"/>
                                        <p:tgtEl>
                                          <p:spTgt spid="12293"/>
                                        </p:tgtEl>
                                        <p:attrNameLst>
                                          <p:attrName>ppt_x</p:attrName>
                                        </p:attrNameLst>
                                      </p:cBhvr>
                                      <p:tavLst>
                                        <p:tav tm="0">
                                          <p:val>
                                            <p:strVal val="#ppt_x"/>
                                          </p:val>
                                        </p:tav>
                                        <p:tav tm="100000">
                                          <p:val>
                                            <p:strVal val="#ppt_x"/>
                                          </p:val>
                                        </p:tav>
                                      </p:tavLst>
                                    </p:anim>
                                    <p:anim calcmode="lin" valueType="num">
                                      <p:cBhvr additive="base">
                                        <p:cTn id="27" dur="500" fill="hold"/>
                                        <p:tgtEl>
                                          <p:spTgt spid="12293"/>
                                        </p:tgtEl>
                                        <p:attrNameLst>
                                          <p:attrName>ppt_y</p:attrName>
                                        </p:attrNameLst>
                                      </p:cBhvr>
                                      <p:tavLst>
                                        <p:tav tm="0">
                                          <p:val>
                                            <p:strVal val="1+#ppt_h/2"/>
                                          </p:val>
                                        </p:tav>
                                        <p:tav tm="100000">
                                          <p:val>
                                            <p:strVal val="#ppt_y"/>
                                          </p:val>
                                        </p:tav>
                                      </p:tavLst>
                                    </p:anim>
                                  </p:childTnLst>
                                </p:cTn>
                              </p:par>
                              <p:par>
                                <p:cTn id="28" presetID="2" presetClass="entr" presetSubtype="4" fill="hold" grpId="3" nodeType="withEffect">
                                  <p:stCondLst>
                                    <p:cond delay="0"/>
                                  </p:stCondLst>
                                  <p:childTnLst>
                                    <p:set>
                                      <p:cBhvr>
                                        <p:cTn id="29" dur="1" fill="hold">
                                          <p:stCondLst>
                                            <p:cond delay="0"/>
                                          </p:stCondLst>
                                        </p:cTn>
                                        <p:tgtEl>
                                          <p:spTgt spid="12294"/>
                                        </p:tgtEl>
                                        <p:attrNameLst>
                                          <p:attrName>style.visibility</p:attrName>
                                        </p:attrNameLst>
                                      </p:cBhvr>
                                      <p:to>
                                        <p:strVal val="visible"/>
                                      </p:to>
                                    </p:set>
                                    <p:anim calcmode="lin" valueType="num">
                                      <p:cBhvr additive="base">
                                        <p:cTn id="30" dur="500" fill="hold"/>
                                        <p:tgtEl>
                                          <p:spTgt spid="12294"/>
                                        </p:tgtEl>
                                        <p:attrNameLst>
                                          <p:attrName>ppt_x</p:attrName>
                                        </p:attrNameLst>
                                      </p:cBhvr>
                                      <p:tavLst>
                                        <p:tav tm="0">
                                          <p:val>
                                            <p:strVal val="#ppt_x"/>
                                          </p:val>
                                        </p:tav>
                                        <p:tav tm="100000">
                                          <p:val>
                                            <p:strVal val="#ppt_x"/>
                                          </p:val>
                                        </p:tav>
                                      </p:tavLst>
                                    </p:anim>
                                    <p:anim calcmode="lin" valueType="num">
                                      <p:cBhvr additive="base">
                                        <p:cTn id="31" dur="500" fill="hold"/>
                                        <p:tgtEl>
                                          <p:spTgt spid="12294"/>
                                        </p:tgtEl>
                                        <p:attrNameLst>
                                          <p:attrName>ppt_y</p:attrName>
                                        </p:attrNameLst>
                                      </p:cBhvr>
                                      <p:tavLst>
                                        <p:tav tm="0">
                                          <p:val>
                                            <p:strVal val="1+#ppt_h/2"/>
                                          </p:val>
                                        </p:tav>
                                        <p:tav tm="100000">
                                          <p:val>
                                            <p:strVal val="#ppt_y"/>
                                          </p:val>
                                        </p:tav>
                                      </p:tavLst>
                                    </p:anim>
                                  </p:childTnLst>
                                </p:cTn>
                              </p:par>
                              <p:par>
                                <p:cTn id="32" presetID="2" presetClass="entr" presetSubtype="4" fill="hold" grpId="4" nodeType="withEffect">
                                  <p:stCondLst>
                                    <p:cond delay="0"/>
                                  </p:stCondLst>
                                  <p:childTnLst>
                                    <p:set>
                                      <p:cBhvr>
                                        <p:cTn id="33" dur="1" fill="hold">
                                          <p:stCondLst>
                                            <p:cond delay="0"/>
                                          </p:stCondLst>
                                        </p:cTn>
                                        <p:tgtEl>
                                          <p:spTgt spid="12295"/>
                                        </p:tgtEl>
                                        <p:attrNameLst>
                                          <p:attrName>style.visibility</p:attrName>
                                        </p:attrNameLst>
                                      </p:cBhvr>
                                      <p:to>
                                        <p:strVal val="visible"/>
                                      </p:to>
                                    </p:set>
                                    <p:anim calcmode="lin" valueType="num">
                                      <p:cBhvr additive="base">
                                        <p:cTn id="34" dur="500" fill="hold"/>
                                        <p:tgtEl>
                                          <p:spTgt spid="12295"/>
                                        </p:tgtEl>
                                        <p:attrNameLst>
                                          <p:attrName>ppt_x</p:attrName>
                                        </p:attrNameLst>
                                      </p:cBhvr>
                                      <p:tavLst>
                                        <p:tav tm="0">
                                          <p:val>
                                            <p:strVal val="#ppt_x"/>
                                          </p:val>
                                        </p:tav>
                                        <p:tav tm="100000">
                                          <p:val>
                                            <p:strVal val="#ppt_x"/>
                                          </p:val>
                                        </p:tav>
                                      </p:tavLst>
                                    </p:anim>
                                    <p:anim calcmode="lin" valueType="num">
                                      <p:cBhvr additive="base">
                                        <p:cTn id="35" dur="500" fill="hold"/>
                                        <p:tgtEl>
                                          <p:spTgt spid="12295"/>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296"/>
                                        </p:tgtEl>
                                        <p:attrNameLst>
                                          <p:attrName>style.visibility</p:attrName>
                                        </p:attrNameLst>
                                      </p:cBhvr>
                                      <p:to>
                                        <p:strVal val="visible"/>
                                      </p:to>
                                    </p:set>
                                    <p:anim calcmode="lin" valueType="num">
                                      <p:cBhvr additive="base">
                                        <p:cTn id="38" dur="500" fill="hold"/>
                                        <p:tgtEl>
                                          <p:spTgt spid="12296"/>
                                        </p:tgtEl>
                                        <p:attrNameLst>
                                          <p:attrName>ppt_x</p:attrName>
                                        </p:attrNameLst>
                                      </p:cBhvr>
                                      <p:tavLst>
                                        <p:tav tm="0">
                                          <p:val>
                                            <p:strVal val="#ppt_x"/>
                                          </p:val>
                                        </p:tav>
                                        <p:tav tm="100000">
                                          <p:val>
                                            <p:strVal val="#ppt_x"/>
                                          </p:val>
                                        </p:tav>
                                      </p:tavLst>
                                    </p:anim>
                                    <p:anim calcmode="lin" valueType="num">
                                      <p:cBhvr additive="base">
                                        <p:cTn id="39" dur="500" fill="hold"/>
                                        <p:tgtEl>
                                          <p:spTgt spid="1229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2" grpId="1"/>
      <p:bldP spid="12293" grpId="2"/>
      <p:bldP spid="12294" grpId="3"/>
      <p:bldP spid="12295" grpId="4"/>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12290" name="Picture 2" descr="苏联的成立与发展"/>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208213" y="0"/>
            <a:ext cx="7345362" cy="4443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Line 3"/>
          <p:cNvSpPr>
            <a:spLocks noChangeShapeType="1"/>
          </p:cNvSpPr>
          <p:nvPr/>
        </p:nvSpPr>
        <p:spPr bwMode="auto">
          <a:xfrm flipV="1">
            <a:off x="1774826" y="5734050"/>
            <a:ext cx="8569325" cy="0"/>
          </a:xfrm>
          <a:prstGeom prst="line">
            <a:avLst/>
          </a:prstGeom>
          <a:noFill/>
          <a:ln w="7620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2292" name="Oval 4"/>
          <p:cNvSpPr>
            <a:spLocks noChangeArrowheads="1"/>
          </p:cNvSpPr>
          <p:nvPr/>
        </p:nvSpPr>
        <p:spPr bwMode="auto">
          <a:xfrm>
            <a:off x="1992313" y="5661025"/>
            <a:ext cx="215900" cy="215900"/>
          </a:xfrm>
          <a:prstGeom prst="ellipse">
            <a:avLst/>
          </a:prstGeom>
          <a:solidFill>
            <a:schemeClr val="accent1"/>
          </a:solidFill>
          <a:ln w="9525">
            <a:solidFill>
              <a:schemeClr val="tx1"/>
            </a:solidFill>
            <a:round/>
          </a:ln>
        </p:spPr>
        <p:txBody>
          <a:bodyPr wrap="none" anchor="ctr"/>
          <a:lstStyle>
            <a:lvl1pPr eaLnBrk="0" hangingPunct="0">
              <a:defRPr sz="1600">
                <a:solidFill>
                  <a:schemeClr val="tx1"/>
                </a:solidFill>
                <a:latin typeface="Arial" pitchFamily="34" charset="0"/>
                <a:ea typeface="宋体" pitchFamily="2" charset="-122"/>
              </a:defRPr>
            </a:lvl1pPr>
            <a:lvl2pPr marL="742950" indent="-285750" eaLnBrk="0" hangingPunct="0">
              <a:defRPr sz="1600">
                <a:solidFill>
                  <a:schemeClr val="tx1"/>
                </a:solidFill>
                <a:latin typeface="Arial" pitchFamily="34" charset="0"/>
                <a:ea typeface="宋体" pitchFamily="2" charset="-122"/>
              </a:defRPr>
            </a:lvl2pPr>
            <a:lvl3pPr marL="1143000" indent="-228600" eaLnBrk="0" hangingPunct="0">
              <a:defRPr sz="1600">
                <a:solidFill>
                  <a:schemeClr val="tx1"/>
                </a:solidFill>
                <a:latin typeface="Arial" pitchFamily="34" charset="0"/>
                <a:ea typeface="宋体" pitchFamily="2" charset="-122"/>
              </a:defRPr>
            </a:lvl3pPr>
            <a:lvl4pPr marL="1600200" indent="-228600" eaLnBrk="0" hangingPunct="0">
              <a:defRPr sz="1600">
                <a:solidFill>
                  <a:schemeClr val="tx1"/>
                </a:solidFill>
                <a:latin typeface="Arial" pitchFamily="34" charset="0"/>
                <a:ea typeface="宋体" pitchFamily="2" charset="-122"/>
              </a:defRPr>
            </a:lvl4pPr>
            <a:lvl5pPr marL="2057400" indent="-228600" eaLnBrk="0" hangingPunct="0">
              <a:defRPr sz="16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16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16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16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1600">
                <a:solidFill>
                  <a:schemeClr val="tx1"/>
                </a:solidFill>
                <a:latin typeface="Arial" pitchFamily="34" charset="0"/>
                <a:ea typeface="宋体" pitchFamily="2" charset="-122"/>
              </a:defRPr>
            </a:lvl9pPr>
          </a:lstStyle>
          <a:p>
            <a:pPr eaLnBrk="1" hangingPunct="1"/>
            <a:endParaRPr lang="zh-CN" altLang="zh-CN" sz="2000"/>
          </a:p>
        </p:txBody>
      </p:sp>
      <p:sp>
        <p:nvSpPr>
          <p:cNvPr id="12293" name="Oval 5"/>
          <p:cNvSpPr>
            <a:spLocks noChangeArrowheads="1"/>
          </p:cNvSpPr>
          <p:nvPr/>
        </p:nvSpPr>
        <p:spPr bwMode="auto">
          <a:xfrm>
            <a:off x="4151313" y="5589588"/>
            <a:ext cx="215900" cy="215900"/>
          </a:xfrm>
          <a:prstGeom prst="ellipse">
            <a:avLst/>
          </a:prstGeom>
          <a:solidFill>
            <a:schemeClr val="accent1"/>
          </a:solidFill>
          <a:ln w="9525">
            <a:solidFill>
              <a:schemeClr val="tx1"/>
            </a:solidFill>
            <a:round/>
          </a:ln>
        </p:spPr>
        <p:txBody>
          <a:bodyPr wrap="none" anchor="ctr"/>
          <a:lstStyle>
            <a:lvl1pPr eaLnBrk="0" hangingPunct="0">
              <a:defRPr sz="1600">
                <a:solidFill>
                  <a:schemeClr val="tx1"/>
                </a:solidFill>
                <a:latin typeface="Arial" pitchFamily="34" charset="0"/>
                <a:ea typeface="宋体" pitchFamily="2" charset="-122"/>
              </a:defRPr>
            </a:lvl1pPr>
            <a:lvl2pPr marL="742950" indent="-285750" eaLnBrk="0" hangingPunct="0">
              <a:defRPr sz="1600">
                <a:solidFill>
                  <a:schemeClr val="tx1"/>
                </a:solidFill>
                <a:latin typeface="Arial" pitchFamily="34" charset="0"/>
                <a:ea typeface="宋体" pitchFamily="2" charset="-122"/>
              </a:defRPr>
            </a:lvl2pPr>
            <a:lvl3pPr marL="1143000" indent="-228600" eaLnBrk="0" hangingPunct="0">
              <a:defRPr sz="1600">
                <a:solidFill>
                  <a:schemeClr val="tx1"/>
                </a:solidFill>
                <a:latin typeface="Arial" pitchFamily="34" charset="0"/>
                <a:ea typeface="宋体" pitchFamily="2" charset="-122"/>
              </a:defRPr>
            </a:lvl3pPr>
            <a:lvl4pPr marL="1600200" indent="-228600" eaLnBrk="0" hangingPunct="0">
              <a:defRPr sz="1600">
                <a:solidFill>
                  <a:schemeClr val="tx1"/>
                </a:solidFill>
                <a:latin typeface="Arial" pitchFamily="34" charset="0"/>
                <a:ea typeface="宋体" pitchFamily="2" charset="-122"/>
              </a:defRPr>
            </a:lvl4pPr>
            <a:lvl5pPr marL="2057400" indent="-228600" eaLnBrk="0" hangingPunct="0">
              <a:defRPr sz="16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16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16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16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1600">
                <a:solidFill>
                  <a:schemeClr val="tx1"/>
                </a:solidFill>
                <a:latin typeface="Arial" pitchFamily="34" charset="0"/>
                <a:ea typeface="宋体" pitchFamily="2" charset="-122"/>
              </a:defRPr>
            </a:lvl9pPr>
          </a:lstStyle>
          <a:p>
            <a:pPr eaLnBrk="1" hangingPunct="1"/>
            <a:endParaRPr lang="zh-CN" altLang="zh-CN" sz="2000"/>
          </a:p>
        </p:txBody>
      </p:sp>
      <p:sp>
        <p:nvSpPr>
          <p:cNvPr id="12294" name="Oval 6"/>
          <p:cNvSpPr>
            <a:spLocks noChangeArrowheads="1"/>
          </p:cNvSpPr>
          <p:nvPr/>
        </p:nvSpPr>
        <p:spPr bwMode="auto">
          <a:xfrm>
            <a:off x="6888163" y="5589588"/>
            <a:ext cx="215900" cy="215900"/>
          </a:xfrm>
          <a:prstGeom prst="ellipse">
            <a:avLst/>
          </a:prstGeom>
          <a:solidFill>
            <a:schemeClr val="accent1"/>
          </a:solidFill>
          <a:ln w="9525">
            <a:solidFill>
              <a:schemeClr val="tx1"/>
            </a:solidFill>
            <a:round/>
          </a:ln>
        </p:spPr>
        <p:txBody>
          <a:bodyPr wrap="none" anchor="ctr"/>
          <a:lstStyle>
            <a:lvl1pPr eaLnBrk="0" hangingPunct="0">
              <a:defRPr sz="1600">
                <a:solidFill>
                  <a:schemeClr val="tx1"/>
                </a:solidFill>
                <a:latin typeface="Arial" pitchFamily="34" charset="0"/>
                <a:ea typeface="宋体" pitchFamily="2" charset="-122"/>
              </a:defRPr>
            </a:lvl1pPr>
            <a:lvl2pPr marL="742950" indent="-285750" eaLnBrk="0" hangingPunct="0">
              <a:defRPr sz="1600">
                <a:solidFill>
                  <a:schemeClr val="tx1"/>
                </a:solidFill>
                <a:latin typeface="Arial" pitchFamily="34" charset="0"/>
                <a:ea typeface="宋体" pitchFamily="2" charset="-122"/>
              </a:defRPr>
            </a:lvl2pPr>
            <a:lvl3pPr marL="1143000" indent="-228600" eaLnBrk="0" hangingPunct="0">
              <a:defRPr sz="1600">
                <a:solidFill>
                  <a:schemeClr val="tx1"/>
                </a:solidFill>
                <a:latin typeface="Arial" pitchFamily="34" charset="0"/>
                <a:ea typeface="宋体" pitchFamily="2" charset="-122"/>
              </a:defRPr>
            </a:lvl3pPr>
            <a:lvl4pPr marL="1600200" indent="-228600" eaLnBrk="0" hangingPunct="0">
              <a:defRPr sz="1600">
                <a:solidFill>
                  <a:schemeClr val="tx1"/>
                </a:solidFill>
                <a:latin typeface="Arial" pitchFamily="34" charset="0"/>
                <a:ea typeface="宋体" pitchFamily="2" charset="-122"/>
              </a:defRPr>
            </a:lvl4pPr>
            <a:lvl5pPr marL="2057400" indent="-228600" eaLnBrk="0" hangingPunct="0">
              <a:defRPr sz="16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16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16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16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1600">
                <a:solidFill>
                  <a:schemeClr val="tx1"/>
                </a:solidFill>
                <a:latin typeface="Arial" pitchFamily="34" charset="0"/>
                <a:ea typeface="宋体" pitchFamily="2" charset="-122"/>
              </a:defRPr>
            </a:lvl9pPr>
          </a:lstStyle>
          <a:p>
            <a:pPr eaLnBrk="1" hangingPunct="1"/>
            <a:endParaRPr lang="zh-CN" altLang="zh-CN" sz="2000"/>
          </a:p>
        </p:txBody>
      </p:sp>
      <p:sp>
        <p:nvSpPr>
          <p:cNvPr id="12295" name="Oval 7"/>
          <p:cNvSpPr>
            <a:spLocks noChangeArrowheads="1"/>
          </p:cNvSpPr>
          <p:nvPr/>
        </p:nvSpPr>
        <p:spPr bwMode="auto">
          <a:xfrm>
            <a:off x="9048750" y="5589588"/>
            <a:ext cx="215900" cy="215900"/>
          </a:xfrm>
          <a:prstGeom prst="ellipse">
            <a:avLst/>
          </a:prstGeom>
          <a:solidFill>
            <a:schemeClr val="accent1"/>
          </a:solidFill>
          <a:ln w="9525">
            <a:solidFill>
              <a:schemeClr val="tx1"/>
            </a:solidFill>
            <a:round/>
          </a:ln>
        </p:spPr>
        <p:txBody>
          <a:bodyPr wrap="none" anchor="ctr"/>
          <a:lstStyle>
            <a:lvl1pPr eaLnBrk="0" hangingPunct="0">
              <a:defRPr sz="1600">
                <a:solidFill>
                  <a:schemeClr val="tx1"/>
                </a:solidFill>
                <a:latin typeface="Arial" pitchFamily="34" charset="0"/>
                <a:ea typeface="宋体" pitchFamily="2" charset="-122"/>
              </a:defRPr>
            </a:lvl1pPr>
            <a:lvl2pPr marL="742950" indent="-285750" eaLnBrk="0" hangingPunct="0">
              <a:defRPr sz="1600">
                <a:solidFill>
                  <a:schemeClr val="tx1"/>
                </a:solidFill>
                <a:latin typeface="Arial" pitchFamily="34" charset="0"/>
                <a:ea typeface="宋体" pitchFamily="2" charset="-122"/>
              </a:defRPr>
            </a:lvl2pPr>
            <a:lvl3pPr marL="1143000" indent="-228600" eaLnBrk="0" hangingPunct="0">
              <a:defRPr sz="1600">
                <a:solidFill>
                  <a:schemeClr val="tx1"/>
                </a:solidFill>
                <a:latin typeface="Arial" pitchFamily="34" charset="0"/>
                <a:ea typeface="宋体" pitchFamily="2" charset="-122"/>
              </a:defRPr>
            </a:lvl3pPr>
            <a:lvl4pPr marL="1600200" indent="-228600" eaLnBrk="0" hangingPunct="0">
              <a:defRPr sz="1600">
                <a:solidFill>
                  <a:schemeClr val="tx1"/>
                </a:solidFill>
                <a:latin typeface="Arial" pitchFamily="34" charset="0"/>
                <a:ea typeface="宋体" pitchFamily="2" charset="-122"/>
              </a:defRPr>
            </a:lvl4pPr>
            <a:lvl5pPr marL="2057400" indent="-228600" eaLnBrk="0" hangingPunct="0">
              <a:defRPr sz="16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16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16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16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1600">
                <a:solidFill>
                  <a:schemeClr val="tx1"/>
                </a:solidFill>
                <a:latin typeface="Arial" pitchFamily="34" charset="0"/>
                <a:ea typeface="宋体" pitchFamily="2" charset="-122"/>
              </a:defRPr>
            </a:lvl9pPr>
          </a:lstStyle>
          <a:p>
            <a:pPr eaLnBrk="1" hangingPunct="1"/>
            <a:endParaRPr lang="zh-CN" altLang="zh-CN" sz="2000"/>
          </a:p>
        </p:txBody>
      </p:sp>
      <p:sp>
        <p:nvSpPr>
          <p:cNvPr id="234504" name="Rectangle 8"/>
          <p:cNvSpPr>
            <a:spLocks noChangeArrowheads="1"/>
          </p:cNvSpPr>
          <p:nvPr/>
        </p:nvSpPr>
        <p:spPr bwMode="auto">
          <a:xfrm>
            <a:off x="1852529" y="4868864"/>
            <a:ext cx="2775119" cy="1723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600">
                <a:solidFill>
                  <a:schemeClr val="tx1"/>
                </a:solidFill>
                <a:latin typeface="Arial" pitchFamily="34" charset="0"/>
                <a:ea typeface="宋体" pitchFamily="2" charset="-122"/>
              </a:defRPr>
            </a:lvl1pPr>
            <a:lvl2pPr marL="742950" indent="-285750" eaLnBrk="0" hangingPunct="0">
              <a:defRPr sz="1600">
                <a:solidFill>
                  <a:schemeClr val="tx1"/>
                </a:solidFill>
                <a:latin typeface="Arial" pitchFamily="34" charset="0"/>
                <a:ea typeface="宋体" pitchFamily="2" charset="-122"/>
              </a:defRPr>
            </a:lvl2pPr>
            <a:lvl3pPr marL="1143000" indent="-228600" eaLnBrk="0" hangingPunct="0">
              <a:defRPr sz="1600">
                <a:solidFill>
                  <a:schemeClr val="tx1"/>
                </a:solidFill>
                <a:latin typeface="Arial" pitchFamily="34" charset="0"/>
                <a:ea typeface="宋体" pitchFamily="2" charset="-122"/>
              </a:defRPr>
            </a:lvl3pPr>
            <a:lvl4pPr marL="1600200" indent="-228600" eaLnBrk="0" hangingPunct="0">
              <a:defRPr sz="1600">
                <a:solidFill>
                  <a:schemeClr val="tx1"/>
                </a:solidFill>
                <a:latin typeface="Arial" pitchFamily="34" charset="0"/>
                <a:ea typeface="宋体" pitchFamily="2" charset="-122"/>
              </a:defRPr>
            </a:lvl4pPr>
            <a:lvl5pPr marL="2057400" indent="-228600" eaLnBrk="0" hangingPunct="0">
              <a:defRPr sz="16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16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16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16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1600">
                <a:solidFill>
                  <a:schemeClr val="tx1"/>
                </a:solidFill>
                <a:latin typeface="Arial" pitchFamily="34" charset="0"/>
                <a:ea typeface="宋体" pitchFamily="2" charset="-122"/>
              </a:defRPr>
            </a:lvl9pPr>
          </a:lstStyle>
          <a:p>
            <a:pPr algn="ctr" eaLnBrk="1" latinLnBrk="1" hangingPunct="1"/>
            <a:r>
              <a:rPr lang="zh-CN" altLang="en-US" sz="3600" b="1">
                <a:latin typeface="黑体" panose="02010609060101010101" pitchFamily="49" charset="-122"/>
                <a:ea typeface="黑体" panose="02010609060101010101" pitchFamily="49" charset="-122"/>
              </a:rPr>
              <a:t>沙俄</a:t>
            </a:r>
          </a:p>
          <a:p>
            <a:pPr algn="ctr" eaLnBrk="1" latinLnBrk="1" hangingPunct="1"/>
            <a:endParaRPr lang="zh-CN" altLang="en-US" sz="3200" b="1">
              <a:latin typeface="Verdana" panose="020b0604030504040204" pitchFamily="34" charset="0"/>
              <a:ea typeface="隶书" panose="02010509060101010101" pitchFamily="49" charset="-122"/>
            </a:endParaRPr>
          </a:p>
          <a:p>
            <a:pPr algn="ctr" eaLnBrk="1" latinLnBrk="1" hangingPunct="1"/>
            <a:endParaRPr lang="zh-CN" altLang="en-US" sz="1800">
              <a:latin typeface="Verdana" panose="020b0604030504040204" pitchFamily="34" charset="0"/>
              <a:ea typeface="黑体" panose="02010609060101010101" pitchFamily="49" charset="-122"/>
            </a:endParaRPr>
          </a:p>
          <a:p>
            <a:pPr algn="ctr" eaLnBrk="1" latinLnBrk="1" hangingPunct="1"/>
            <a:r>
              <a:rPr lang="zh-CN" altLang="en-US" sz="2000">
                <a:latin typeface="Verdana" panose="020b0604030504040204" pitchFamily="34" charset="0"/>
                <a:ea typeface="黑体" panose="02010609060101010101" pitchFamily="49" charset="-122"/>
              </a:rPr>
              <a:t>（</a:t>
            </a:r>
            <a:r>
              <a:rPr lang="en-US" altLang="zh-CN" sz="2000">
                <a:latin typeface="Verdana" panose="020b0604030504040204" pitchFamily="34" charset="0"/>
                <a:ea typeface="黑体" panose="02010609060101010101" pitchFamily="49" charset="-122"/>
              </a:rPr>
              <a:t>1547</a:t>
            </a:r>
            <a:r>
              <a:rPr lang="zh-CN" altLang="en-US" sz="2000">
                <a:latin typeface="Verdana" panose="020b0604030504040204" pitchFamily="34" charset="0"/>
                <a:ea typeface="黑体" panose="02010609060101010101" pitchFamily="49" charset="-122"/>
              </a:rPr>
              <a:t>年</a:t>
            </a:r>
            <a:r>
              <a:rPr lang="en-US" altLang="zh-CN" sz="2000">
                <a:latin typeface="Verdana" panose="020b0604030504040204" pitchFamily="34" charset="0"/>
                <a:ea typeface="黑体" panose="02010609060101010101" pitchFamily="49" charset="-122"/>
              </a:rPr>
              <a:t>—1917</a:t>
            </a:r>
            <a:r>
              <a:rPr lang="zh-CN" altLang="en-US" sz="2000">
                <a:latin typeface="Verdana" panose="020b0604030504040204" pitchFamily="34" charset="0"/>
                <a:ea typeface="黑体" panose="02010609060101010101" pitchFamily="49" charset="-122"/>
              </a:rPr>
              <a:t>年）</a:t>
            </a:r>
          </a:p>
        </p:txBody>
      </p:sp>
      <p:sp>
        <p:nvSpPr>
          <p:cNvPr id="234505" name="Rectangle 9"/>
          <p:cNvSpPr>
            <a:spLocks noChangeArrowheads="1"/>
          </p:cNvSpPr>
          <p:nvPr/>
        </p:nvSpPr>
        <p:spPr bwMode="auto">
          <a:xfrm>
            <a:off x="4227429" y="4868864"/>
            <a:ext cx="2775119" cy="1723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600">
                <a:solidFill>
                  <a:schemeClr val="tx1"/>
                </a:solidFill>
                <a:latin typeface="Arial" pitchFamily="34" charset="0"/>
                <a:ea typeface="宋体" pitchFamily="2" charset="-122"/>
              </a:defRPr>
            </a:lvl1pPr>
            <a:lvl2pPr marL="742950" indent="-285750" eaLnBrk="0" hangingPunct="0">
              <a:defRPr sz="1600">
                <a:solidFill>
                  <a:schemeClr val="tx1"/>
                </a:solidFill>
                <a:latin typeface="Arial" pitchFamily="34" charset="0"/>
                <a:ea typeface="宋体" pitchFamily="2" charset="-122"/>
              </a:defRPr>
            </a:lvl2pPr>
            <a:lvl3pPr marL="1143000" indent="-228600" eaLnBrk="0" hangingPunct="0">
              <a:defRPr sz="1600">
                <a:solidFill>
                  <a:schemeClr val="tx1"/>
                </a:solidFill>
                <a:latin typeface="Arial" pitchFamily="34" charset="0"/>
                <a:ea typeface="宋体" pitchFamily="2" charset="-122"/>
              </a:defRPr>
            </a:lvl3pPr>
            <a:lvl4pPr marL="1600200" indent="-228600" eaLnBrk="0" hangingPunct="0">
              <a:defRPr sz="1600">
                <a:solidFill>
                  <a:schemeClr val="tx1"/>
                </a:solidFill>
                <a:latin typeface="Arial" pitchFamily="34" charset="0"/>
                <a:ea typeface="宋体" pitchFamily="2" charset="-122"/>
              </a:defRPr>
            </a:lvl4pPr>
            <a:lvl5pPr marL="2057400" indent="-228600" eaLnBrk="0" hangingPunct="0">
              <a:defRPr sz="16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16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16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16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1600">
                <a:solidFill>
                  <a:schemeClr val="tx1"/>
                </a:solidFill>
                <a:latin typeface="Arial" pitchFamily="34" charset="0"/>
                <a:ea typeface="宋体" pitchFamily="2" charset="-122"/>
              </a:defRPr>
            </a:lvl9pPr>
          </a:lstStyle>
          <a:p>
            <a:pPr algn="ctr" eaLnBrk="1" latinLnBrk="1" hangingPunct="1"/>
            <a:r>
              <a:rPr lang="zh-CN" altLang="en-US" sz="3600" b="1">
                <a:latin typeface="黑体" panose="02010609060101010101" pitchFamily="49" charset="-122"/>
                <a:ea typeface="黑体" panose="02010609060101010101" pitchFamily="49" charset="-122"/>
              </a:rPr>
              <a:t>苏俄</a:t>
            </a:r>
          </a:p>
          <a:p>
            <a:pPr algn="ctr" eaLnBrk="1" latinLnBrk="1" hangingPunct="1"/>
            <a:endParaRPr lang="zh-CN" altLang="en-US" sz="3200" b="1">
              <a:solidFill>
                <a:srgbClr val="0000FF"/>
              </a:solidFill>
              <a:latin typeface="Verdana" panose="020b0604030504040204" pitchFamily="34" charset="0"/>
              <a:ea typeface="隶书" panose="02010509060101010101" pitchFamily="49" charset="-122"/>
            </a:endParaRPr>
          </a:p>
          <a:p>
            <a:pPr algn="ctr" eaLnBrk="1" latinLnBrk="1" hangingPunct="1"/>
            <a:endParaRPr lang="zh-CN" altLang="en-US" sz="1800">
              <a:latin typeface="Verdana" panose="020b0604030504040204" pitchFamily="34" charset="0"/>
              <a:ea typeface="黑体" panose="02010609060101010101" pitchFamily="49" charset="-122"/>
            </a:endParaRPr>
          </a:p>
          <a:p>
            <a:pPr algn="ctr" eaLnBrk="1" latinLnBrk="1" hangingPunct="1"/>
            <a:r>
              <a:rPr lang="zh-CN" altLang="en-US" sz="2000">
                <a:latin typeface="Verdana" panose="020b0604030504040204" pitchFamily="34" charset="0"/>
                <a:ea typeface="黑体" panose="02010609060101010101" pitchFamily="49" charset="-122"/>
              </a:rPr>
              <a:t>（</a:t>
            </a:r>
            <a:r>
              <a:rPr lang="en-US" altLang="zh-CN" sz="2000">
                <a:latin typeface="Verdana" panose="020b0604030504040204" pitchFamily="34" charset="0"/>
                <a:ea typeface="黑体" panose="02010609060101010101" pitchFamily="49" charset="-122"/>
              </a:rPr>
              <a:t>1917</a:t>
            </a:r>
            <a:r>
              <a:rPr lang="zh-CN" altLang="en-US" sz="2000">
                <a:latin typeface="Verdana" panose="020b0604030504040204" pitchFamily="34" charset="0"/>
                <a:ea typeface="黑体" panose="02010609060101010101" pitchFamily="49" charset="-122"/>
              </a:rPr>
              <a:t>年</a:t>
            </a:r>
            <a:r>
              <a:rPr lang="en-US" altLang="zh-CN" sz="2000">
                <a:latin typeface="Verdana" panose="020b0604030504040204" pitchFamily="34" charset="0"/>
                <a:ea typeface="黑体" panose="02010609060101010101" pitchFamily="49" charset="-122"/>
              </a:rPr>
              <a:t>—1922</a:t>
            </a:r>
            <a:r>
              <a:rPr lang="zh-CN" altLang="en-US" sz="2000">
                <a:latin typeface="Verdana" panose="020b0604030504040204" pitchFamily="34" charset="0"/>
                <a:ea typeface="黑体" panose="02010609060101010101" pitchFamily="49" charset="-122"/>
              </a:rPr>
              <a:t>年）</a:t>
            </a:r>
          </a:p>
        </p:txBody>
      </p:sp>
      <p:sp>
        <p:nvSpPr>
          <p:cNvPr id="234506" name="Rectangle 10"/>
          <p:cNvSpPr>
            <a:spLocks noChangeArrowheads="1"/>
          </p:cNvSpPr>
          <p:nvPr/>
        </p:nvSpPr>
        <p:spPr bwMode="auto">
          <a:xfrm>
            <a:off x="6803941" y="4868864"/>
            <a:ext cx="2775119" cy="1723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600">
                <a:solidFill>
                  <a:schemeClr val="tx1"/>
                </a:solidFill>
                <a:latin typeface="Arial" pitchFamily="34" charset="0"/>
                <a:ea typeface="宋体" pitchFamily="2" charset="-122"/>
              </a:defRPr>
            </a:lvl1pPr>
            <a:lvl2pPr marL="742950" indent="-285750" eaLnBrk="0" hangingPunct="0">
              <a:defRPr sz="1600">
                <a:solidFill>
                  <a:schemeClr val="tx1"/>
                </a:solidFill>
                <a:latin typeface="Arial" pitchFamily="34" charset="0"/>
                <a:ea typeface="宋体" pitchFamily="2" charset="-122"/>
              </a:defRPr>
            </a:lvl2pPr>
            <a:lvl3pPr marL="1143000" indent="-228600" eaLnBrk="0" hangingPunct="0">
              <a:defRPr sz="1600">
                <a:solidFill>
                  <a:schemeClr val="tx1"/>
                </a:solidFill>
                <a:latin typeface="Arial" pitchFamily="34" charset="0"/>
                <a:ea typeface="宋体" pitchFamily="2" charset="-122"/>
              </a:defRPr>
            </a:lvl3pPr>
            <a:lvl4pPr marL="1600200" indent="-228600" eaLnBrk="0" hangingPunct="0">
              <a:defRPr sz="1600">
                <a:solidFill>
                  <a:schemeClr val="tx1"/>
                </a:solidFill>
                <a:latin typeface="Arial" pitchFamily="34" charset="0"/>
                <a:ea typeface="宋体" pitchFamily="2" charset="-122"/>
              </a:defRPr>
            </a:lvl4pPr>
            <a:lvl5pPr marL="2057400" indent="-228600" eaLnBrk="0" hangingPunct="0">
              <a:defRPr sz="16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16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16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16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1600">
                <a:solidFill>
                  <a:schemeClr val="tx1"/>
                </a:solidFill>
                <a:latin typeface="Arial" pitchFamily="34" charset="0"/>
                <a:ea typeface="宋体" pitchFamily="2" charset="-122"/>
              </a:defRPr>
            </a:lvl9pPr>
          </a:lstStyle>
          <a:p>
            <a:pPr algn="ctr" eaLnBrk="1" latinLnBrk="1" hangingPunct="1"/>
            <a:r>
              <a:rPr lang="zh-CN" altLang="en-US" sz="3600" b="1">
                <a:latin typeface="黑体" panose="02010609060101010101" pitchFamily="49" charset="-122"/>
                <a:ea typeface="黑体" panose="02010609060101010101" pitchFamily="49" charset="-122"/>
              </a:rPr>
              <a:t>苏联</a:t>
            </a:r>
          </a:p>
          <a:p>
            <a:pPr algn="ctr" eaLnBrk="1" latinLnBrk="1" hangingPunct="1"/>
            <a:endParaRPr lang="zh-CN" altLang="en-US" sz="3200" b="1">
              <a:solidFill>
                <a:srgbClr val="FF0000"/>
              </a:solidFill>
              <a:latin typeface="Verdana" panose="020b0604030504040204" pitchFamily="34" charset="0"/>
              <a:ea typeface="隶书" panose="02010509060101010101" pitchFamily="49" charset="-122"/>
            </a:endParaRPr>
          </a:p>
          <a:p>
            <a:pPr algn="ctr" eaLnBrk="1" latinLnBrk="1" hangingPunct="1"/>
            <a:endParaRPr lang="zh-CN" altLang="en-US" sz="1800">
              <a:latin typeface="Verdana" panose="020b0604030504040204" pitchFamily="34" charset="0"/>
              <a:ea typeface="黑体" panose="02010609060101010101" pitchFamily="49" charset="-122"/>
            </a:endParaRPr>
          </a:p>
          <a:p>
            <a:pPr algn="ctr" eaLnBrk="1" latinLnBrk="1" hangingPunct="1"/>
            <a:r>
              <a:rPr lang="zh-CN" altLang="en-US" sz="2000">
                <a:latin typeface="Verdana" panose="020b0604030504040204" pitchFamily="34" charset="0"/>
                <a:ea typeface="黑体" panose="02010609060101010101" pitchFamily="49" charset="-122"/>
              </a:rPr>
              <a:t>（</a:t>
            </a:r>
            <a:r>
              <a:rPr lang="en-US" altLang="zh-CN" sz="2000">
                <a:latin typeface="Verdana" panose="020b0604030504040204" pitchFamily="34" charset="0"/>
                <a:ea typeface="黑体" panose="02010609060101010101" pitchFamily="49" charset="-122"/>
              </a:rPr>
              <a:t>1922</a:t>
            </a:r>
            <a:r>
              <a:rPr lang="zh-CN" altLang="en-US" sz="2000">
                <a:latin typeface="Verdana" panose="020b0604030504040204" pitchFamily="34" charset="0"/>
                <a:ea typeface="黑体" panose="02010609060101010101" pitchFamily="49" charset="-122"/>
              </a:rPr>
              <a:t>年</a:t>
            </a:r>
            <a:r>
              <a:rPr lang="en-US" altLang="zh-CN" sz="2000">
                <a:latin typeface="Verdana" panose="020b0604030504040204" pitchFamily="34" charset="0"/>
                <a:ea typeface="黑体" panose="02010609060101010101" pitchFamily="49" charset="-122"/>
              </a:rPr>
              <a:t>—1991</a:t>
            </a:r>
            <a:r>
              <a:rPr lang="zh-CN" altLang="en-US" sz="2000">
                <a:latin typeface="Verdana" panose="020b0604030504040204" pitchFamily="34" charset="0"/>
                <a:ea typeface="黑体" panose="02010609060101010101" pitchFamily="49" charset="-122"/>
              </a:rPr>
              <a:t>年）</a:t>
            </a:r>
          </a:p>
        </p:txBody>
      </p:sp>
      <p:sp>
        <p:nvSpPr>
          <p:cNvPr id="2" name="Rectangle 10"/>
          <p:cNvSpPr>
            <a:spLocks noChangeArrowheads="1"/>
          </p:cNvSpPr>
          <p:nvPr/>
        </p:nvSpPr>
        <p:spPr bwMode="auto">
          <a:xfrm>
            <a:off x="9218186" y="4868864"/>
            <a:ext cx="157447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600">
                <a:solidFill>
                  <a:schemeClr val="tx1"/>
                </a:solidFill>
                <a:latin typeface="Arial" pitchFamily="34" charset="0"/>
                <a:ea typeface="宋体" pitchFamily="2" charset="-122"/>
              </a:defRPr>
            </a:lvl1pPr>
            <a:lvl2pPr marL="742950" indent="-285750" eaLnBrk="0" hangingPunct="0">
              <a:defRPr sz="1600">
                <a:solidFill>
                  <a:schemeClr val="tx1"/>
                </a:solidFill>
                <a:latin typeface="Arial" pitchFamily="34" charset="0"/>
                <a:ea typeface="宋体" pitchFamily="2" charset="-122"/>
              </a:defRPr>
            </a:lvl2pPr>
            <a:lvl3pPr marL="1143000" indent="-228600" eaLnBrk="0" hangingPunct="0">
              <a:defRPr sz="1600">
                <a:solidFill>
                  <a:schemeClr val="tx1"/>
                </a:solidFill>
                <a:latin typeface="Arial" pitchFamily="34" charset="0"/>
                <a:ea typeface="宋体" pitchFamily="2" charset="-122"/>
              </a:defRPr>
            </a:lvl3pPr>
            <a:lvl4pPr marL="1600200" indent="-228600" eaLnBrk="0" hangingPunct="0">
              <a:defRPr sz="1600">
                <a:solidFill>
                  <a:schemeClr val="tx1"/>
                </a:solidFill>
                <a:latin typeface="Arial" pitchFamily="34" charset="0"/>
                <a:ea typeface="宋体" pitchFamily="2" charset="-122"/>
              </a:defRPr>
            </a:lvl4pPr>
            <a:lvl5pPr marL="2057400" indent="-228600" eaLnBrk="0" hangingPunct="0">
              <a:defRPr sz="1600">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1600">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1600">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1600">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1600">
                <a:solidFill>
                  <a:schemeClr val="tx1"/>
                </a:solidFill>
                <a:latin typeface="Arial" pitchFamily="34" charset="0"/>
                <a:ea typeface="宋体" pitchFamily="2" charset="-122"/>
              </a:defRPr>
            </a:lvl9pPr>
          </a:lstStyle>
          <a:p>
            <a:pPr algn="ctr" eaLnBrk="1" latinLnBrk="1" hangingPunct="1"/>
            <a:r>
              <a:rPr lang="zh-CN" altLang="en-US" sz="3600" b="1">
                <a:latin typeface="黑体" panose="02010609060101010101" pitchFamily="49" charset="-122"/>
                <a:ea typeface="黑体" panose="02010609060101010101" pitchFamily="49" charset="-122"/>
              </a:rPr>
              <a:t>俄罗斯</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34504"/>
                                        </p:tgtEl>
                                        <p:attrNameLst>
                                          <p:attrName>style.visibility</p:attrName>
                                        </p:attrNameLst>
                                      </p:cBhvr>
                                      <p:to>
                                        <p:strVal val="visible"/>
                                      </p:to>
                                    </p:set>
                                    <p:anim calcmode="lin" valueType="num">
                                      <p:cBhvr additive="base">
                                        <p:cTn id="7" dur="500" fill="hold"/>
                                        <p:tgtEl>
                                          <p:spTgt spid="234504"/>
                                        </p:tgtEl>
                                        <p:attrNameLst>
                                          <p:attrName>ppt_x</p:attrName>
                                        </p:attrNameLst>
                                      </p:cBhvr>
                                      <p:tavLst>
                                        <p:tav tm="0">
                                          <p:val>
                                            <p:strVal val="0-#ppt_w/2"/>
                                          </p:val>
                                        </p:tav>
                                        <p:tav tm="100000">
                                          <p:val>
                                            <p:strVal val="#ppt_x"/>
                                          </p:val>
                                        </p:tav>
                                      </p:tavLst>
                                    </p:anim>
                                    <p:anim calcmode="lin" valueType="num">
                                      <p:cBhvr additive="base">
                                        <p:cTn id="8" dur="500" fill="hold"/>
                                        <p:tgtEl>
                                          <p:spTgt spid="23450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8" fill="hold" grpId="1" nodeType="clickEffect">
                                  <p:stCondLst>
                                    <p:cond delay="0"/>
                                  </p:stCondLst>
                                  <p:childTnLst>
                                    <p:set>
                                      <p:cBhvr>
                                        <p:cTn id="13" dur="1" fill="hold">
                                          <p:stCondLst>
                                            <p:cond delay="0"/>
                                          </p:stCondLst>
                                        </p:cTn>
                                        <p:tgtEl>
                                          <p:spTgt spid="234505"/>
                                        </p:tgtEl>
                                        <p:attrNameLst>
                                          <p:attrName>style.visibility</p:attrName>
                                        </p:attrNameLst>
                                      </p:cBhvr>
                                      <p:to>
                                        <p:strVal val="visible"/>
                                      </p:to>
                                    </p:set>
                                    <p:anim calcmode="lin" valueType="num">
                                      <p:cBhvr additive="base">
                                        <p:cTn id="14" dur="500" fill="hold"/>
                                        <p:tgtEl>
                                          <p:spTgt spid="234505"/>
                                        </p:tgtEl>
                                        <p:attrNameLst>
                                          <p:attrName>ppt_x</p:attrName>
                                        </p:attrNameLst>
                                      </p:cBhvr>
                                      <p:tavLst>
                                        <p:tav tm="0">
                                          <p:val>
                                            <p:strVal val="0-#ppt_w/2"/>
                                          </p:val>
                                        </p:tav>
                                        <p:tav tm="100000">
                                          <p:val>
                                            <p:strVal val="#ppt_x"/>
                                          </p:val>
                                        </p:tav>
                                      </p:tavLst>
                                    </p:anim>
                                    <p:anim calcmode="lin" valueType="num">
                                      <p:cBhvr additive="base">
                                        <p:cTn id="15" dur="500" fill="hold"/>
                                        <p:tgtEl>
                                          <p:spTgt spid="234505"/>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8" fill="hold" grpId="2" nodeType="clickEffect">
                                  <p:stCondLst>
                                    <p:cond delay="0"/>
                                  </p:stCondLst>
                                  <p:childTnLst>
                                    <p:set>
                                      <p:cBhvr>
                                        <p:cTn id="20" dur="1" fill="hold">
                                          <p:stCondLst>
                                            <p:cond delay="0"/>
                                          </p:stCondLst>
                                        </p:cTn>
                                        <p:tgtEl>
                                          <p:spTgt spid="234506"/>
                                        </p:tgtEl>
                                        <p:attrNameLst>
                                          <p:attrName>style.visibility</p:attrName>
                                        </p:attrNameLst>
                                      </p:cBhvr>
                                      <p:to>
                                        <p:strVal val="visible"/>
                                      </p:to>
                                    </p:set>
                                    <p:anim calcmode="lin" valueType="num">
                                      <p:cBhvr additive="base">
                                        <p:cTn id="21" dur="500" fill="hold"/>
                                        <p:tgtEl>
                                          <p:spTgt spid="234506"/>
                                        </p:tgtEl>
                                        <p:attrNameLst>
                                          <p:attrName>ppt_x</p:attrName>
                                        </p:attrNameLst>
                                      </p:cBhvr>
                                      <p:tavLst>
                                        <p:tav tm="0">
                                          <p:val>
                                            <p:strVal val="0-#ppt_w/2"/>
                                          </p:val>
                                        </p:tav>
                                        <p:tav tm="100000">
                                          <p:val>
                                            <p:strVal val="#ppt_x"/>
                                          </p:val>
                                        </p:tav>
                                      </p:tavLst>
                                    </p:anim>
                                    <p:anim calcmode="lin" valueType="num">
                                      <p:cBhvr additive="base">
                                        <p:cTn id="22" dur="500" fill="hold"/>
                                        <p:tgtEl>
                                          <p:spTgt spid="234506"/>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 presetClass="entr" presetSubtype="8" fill="hold" grpId="3" nodeType="click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500" fill="hold"/>
                                        <p:tgtEl>
                                          <p:spTgt spid="2"/>
                                        </p:tgtEl>
                                        <p:attrNameLst>
                                          <p:attrName>ppt_x</p:attrName>
                                        </p:attrNameLst>
                                      </p:cBhvr>
                                      <p:tavLst>
                                        <p:tav tm="0">
                                          <p:val>
                                            <p:strVal val="0-#ppt_w/2"/>
                                          </p:val>
                                        </p:tav>
                                        <p:tav tm="100000">
                                          <p:val>
                                            <p:strVal val="#ppt_x"/>
                                          </p:val>
                                        </p:tav>
                                      </p:tavLst>
                                    </p:anim>
                                    <p:anim calcmode="lin" valueType="num">
                                      <p:cBhvr additive="base">
                                        <p:cTn id="29"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4504" grpId="0"/>
      <p:bldP spid="234505" grpId="1"/>
      <p:bldP spid="234506" grpId="2"/>
      <p:bldP spid="2" grpId="3"/>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6388" name="Text Box 4"/>
          <p:cNvSpPr txBox="1">
            <a:spLocks noChangeArrowheads="1"/>
          </p:cNvSpPr>
          <p:nvPr/>
        </p:nvSpPr>
        <p:spPr bwMode="auto">
          <a:xfrm>
            <a:off x="4599564" y="1250103"/>
            <a:ext cx="4008791" cy="556884"/>
          </a:xfrm>
          <a:prstGeom prst="rect">
            <a:avLst/>
          </a:prstGeom>
          <a:solidFill>
            <a:schemeClr val="tx1"/>
          </a:solidFill>
          <a:ln>
            <a:solidFill>
              <a:schemeClr val="tx1"/>
            </a:solidFill>
          </a:ln>
          <a:effectLst/>
        </p:spPr>
        <p:txBody>
          <a:bodyPr wrap="square">
            <a:spAutoFit/>
          </a:bodyPr>
          <a:lstStyle/>
          <a:p>
            <a:pPr algn="just">
              <a:lnSpc>
                <a:spcPct val="125000"/>
              </a:lnSpc>
            </a:pPr>
            <a:r>
              <a:rPr lang="zh-CN" altLang="zh-CN" sz="2800" b="1" smtClean="0">
                <a:solidFill>
                  <a:srgbClr val="000000"/>
                </a:solidFill>
                <a:latin typeface="黑体" panose="02010609060101010101" pitchFamily="49" charset="-122"/>
                <a:ea typeface="黑体" panose="02010609060101010101" pitchFamily="49" charset="-122"/>
              </a:rPr>
              <a:t>1924年1月，列宁</a:t>
            </a:r>
            <a:r>
              <a:rPr lang="zh-CN" altLang="en-US" sz="2800" b="1">
                <a:solidFill>
                  <a:srgbClr val="000000"/>
                </a:solidFill>
                <a:latin typeface="黑体" panose="02010609060101010101" pitchFamily="49" charset="-122"/>
                <a:ea typeface="黑体" panose="02010609060101010101" pitchFamily="49" charset="-122"/>
              </a:rPr>
              <a:t>逝世</a:t>
            </a:r>
            <a:r>
              <a:rPr lang="zh-CN" altLang="en-US" sz="2800" b="1" smtClean="0">
                <a:solidFill>
                  <a:srgbClr val="000000"/>
                </a:solidFill>
                <a:latin typeface="黑体" panose="02010609060101010101" pitchFamily="49" charset="-122"/>
                <a:ea typeface="黑体" panose="02010609060101010101" pitchFamily="49" charset="-122"/>
              </a:rPr>
              <a:t>。</a:t>
            </a:r>
            <a:endParaRPr lang="zh-CN" altLang="zh-CN" sz="2800" b="1" u="sng">
              <a:solidFill>
                <a:srgbClr val="FF0000"/>
              </a:solidFill>
              <a:latin typeface="黑体" panose="02010609060101010101" pitchFamily="49" charset="-122"/>
              <a:ea typeface="黑体" panose="02010609060101010101" pitchFamily="49" charset="-122"/>
            </a:endParaRPr>
          </a:p>
        </p:txBody>
      </p:sp>
      <p:pic>
        <p:nvPicPr>
          <p:cNvPr id="16389" name="Picture 5" descr="斯大林3"/>
          <p:cNvPicPr>
            <a:picLocks noChangeAspect="1" noChangeArrowheads="1"/>
          </p:cNvPicPr>
          <p:nvPr/>
        </p:nvPicPr>
        <p:blipFill>
          <a:blip r:embed="rId3">
            <a:extLst>
              <a:ext uri="{28A0092B-C50C-407E-A947-70E740481C1C}">
                <a14:useLocalDpi xmlns:a14="http://schemas.microsoft.com/office/drawing/2010/main" val="0"/>
              </a:ext>
            </a:extLst>
          </a:blip>
          <a:srcRect l="1994" t="1352"/>
          <a:stretch>
            <a:fillRect/>
          </a:stretch>
        </p:blipFill>
        <p:spPr bwMode="auto">
          <a:xfrm>
            <a:off x="1669251" y="3539884"/>
            <a:ext cx="2416693" cy="33181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0" name="Text Box 6"/>
          <p:cNvSpPr txBox="1">
            <a:spLocks noChangeArrowheads="1"/>
          </p:cNvSpPr>
          <p:nvPr/>
        </p:nvSpPr>
        <p:spPr bwMode="auto">
          <a:xfrm>
            <a:off x="4599564" y="4614167"/>
            <a:ext cx="7410994" cy="584775"/>
          </a:xfrm>
          <a:prstGeom prst="rect">
            <a:avLst/>
          </a:prstGeom>
          <a:solidFill>
            <a:schemeClr val="tx1"/>
          </a:solidFill>
          <a:ln>
            <a:solidFill>
              <a:schemeClr val="tx1"/>
            </a:solidFill>
          </a:ln>
          <a:effectLst/>
        </p:spPr>
        <p:txBody>
          <a:bodyPr wrap="square">
            <a:spAutoFit/>
          </a:bodyPr>
          <a:lstStyle/>
          <a:p>
            <a:pPr algn="just">
              <a:spcBef>
                <a:spcPct val="50000"/>
              </a:spcBef>
            </a:pPr>
            <a:r>
              <a:rPr lang="en-US" altLang="zh-CN" sz="3200" b="1" smtClean="0">
                <a:solidFill>
                  <a:srgbClr val="000000"/>
                </a:solidFill>
                <a:latin typeface="黑体" panose="02010609060101010101" pitchFamily="49" charset="-122"/>
                <a:ea typeface="黑体" panose="02010609060101010101" pitchFamily="49" charset="-122"/>
              </a:rPr>
              <a:t>1925</a:t>
            </a:r>
            <a:r>
              <a:rPr lang="zh-CN" altLang="en-US" sz="3200" b="1" smtClean="0">
                <a:solidFill>
                  <a:srgbClr val="000000"/>
                </a:solidFill>
                <a:latin typeface="黑体" panose="02010609060101010101" pitchFamily="49" charset="-122"/>
                <a:ea typeface="黑体" panose="02010609060101010101" pitchFamily="49" charset="-122"/>
              </a:rPr>
              <a:t>年，</a:t>
            </a:r>
            <a:r>
              <a:rPr lang="zh-CN" altLang="en-US" sz="3200" b="1" smtClean="0">
                <a:solidFill>
                  <a:srgbClr val="FF0000"/>
                </a:solidFill>
                <a:latin typeface="黑体" panose="02010609060101010101" pitchFamily="49" charset="-122"/>
                <a:ea typeface="黑体" panose="02010609060101010101" pitchFamily="49" charset="-122"/>
              </a:rPr>
              <a:t>斯大林</a:t>
            </a:r>
            <a:r>
              <a:rPr lang="zh-CN" altLang="en-US" sz="3200" b="1" smtClean="0">
                <a:solidFill>
                  <a:srgbClr val="000000"/>
                </a:solidFill>
                <a:latin typeface="黑体" panose="02010609060101010101" pitchFamily="49" charset="-122"/>
                <a:ea typeface="黑体" panose="02010609060101010101" pitchFamily="49" charset="-122"/>
              </a:rPr>
              <a:t>提出</a:t>
            </a:r>
            <a:r>
              <a:rPr lang="en-US" altLang="zh-CN" sz="3200" b="1" smtClean="0">
                <a:solidFill>
                  <a:srgbClr val="000000"/>
                </a:solidFill>
                <a:latin typeface="黑体" panose="02010609060101010101" pitchFamily="49" charset="-122"/>
                <a:ea typeface="黑体" panose="02010609060101010101" pitchFamily="49" charset="-122"/>
              </a:rPr>
              <a:t>___________</a:t>
            </a:r>
            <a:r>
              <a:rPr lang="zh-CN" altLang="en-US" sz="3200" b="1" smtClean="0">
                <a:solidFill>
                  <a:srgbClr val="000000"/>
                </a:solidFill>
                <a:latin typeface="黑体" panose="02010609060101010101" pitchFamily="49" charset="-122"/>
                <a:ea typeface="黑体" panose="02010609060101010101" pitchFamily="49" charset="-122"/>
              </a:rPr>
              <a:t>的设想</a:t>
            </a:r>
            <a:endParaRPr lang="zh-CN" altLang="zh-CN" sz="3200" b="1">
              <a:solidFill>
                <a:srgbClr val="000000"/>
              </a:solidFill>
              <a:latin typeface="黑体" panose="02010609060101010101" pitchFamily="49" charset="-122"/>
              <a:ea typeface="黑体" panose="02010609060101010101" pitchFamily="49" charset="-122"/>
            </a:endParaRPr>
          </a:p>
        </p:txBody>
      </p:sp>
      <p:pic>
        <p:nvPicPr>
          <p:cNvPr id="7" name="图片 5123" descr="20091071148107303"/>
          <p:cNvPicPr>
            <a:picLocks noChangeAspect="1"/>
          </p:cNvPicPr>
          <p:nvPr/>
        </p:nvPicPr>
        <p:blipFill>
          <a:blip r:embed="rId4"/>
          <a:srcRect t="2690"/>
          <a:stretch>
            <a:fillRect/>
          </a:stretch>
        </p:blipFill>
        <p:spPr>
          <a:xfrm>
            <a:off x="1669251" y="388614"/>
            <a:ext cx="2340797" cy="2984863"/>
          </a:xfrm>
          <a:prstGeom prst="rect">
            <a:avLst/>
          </a:prstGeom>
          <a:noFill/>
          <a:ln w="9525">
            <a:noFill/>
          </a:ln>
          <a:effectLst>
            <a:softEdge rad="127000"/>
          </a:effectLst>
        </p:spPr>
      </p:pic>
      <p:sp>
        <p:nvSpPr>
          <p:cNvPr id="2" name="文本框 1"/>
          <p:cNvSpPr txBox="1"/>
          <p:nvPr/>
        </p:nvSpPr>
        <p:spPr>
          <a:xfrm>
            <a:off x="4599564" y="5381897"/>
            <a:ext cx="7410994" cy="1077218"/>
          </a:xfrm>
          <a:prstGeom prst="rect">
            <a:avLst/>
          </a:prstGeom>
          <a:solidFill>
            <a:schemeClr val="tx1"/>
          </a:solidFill>
        </p:spPr>
        <p:txBody>
          <a:bodyPr wrap="square" rtlCol="0">
            <a:spAutoFit/>
          </a:bodyPr>
          <a:lstStyle/>
          <a:p>
            <a:r>
              <a:rPr lang="en-US" altLang="zh-CN" sz="3200" b="1" smtClean="0">
                <a:solidFill>
                  <a:schemeClr val="bg1"/>
                </a:solidFill>
                <a:latin typeface="黑体" panose="02010609060101010101" pitchFamily="49" charset="-122"/>
                <a:ea typeface="黑体" panose="02010609060101010101" pitchFamily="49" charset="-122"/>
              </a:rPr>
              <a:t>1926</a:t>
            </a:r>
            <a:r>
              <a:rPr lang="zh-CN" altLang="en-US" sz="3200" b="1" smtClean="0">
                <a:solidFill>
                  <a:schemeClr val="bg1"/>
                </a:solidFill>
                <a:latin typeface="黑体" panose="02010609060101010101" pitchFamily="49" charset="-122"/>
                <a:ea typeface="黑体" panose="02010609060101010101" pitchFamily="49" charset="-122"/>
              </a:rPr>
              <a:t>年，苏联开始进行</a:t>
            </a:r>
            <a:r>
              <a:rPr lang="zh-CN" altLang="en-US" sz="3200" b="1" smtClean="0">
                <a:solidFill>
                  <a:srgbClr val="FF0000"/>
                </a:solidFill>
                <a:latin typeface="黑体" panose="02010609060101010101" pitchFamily="49" charset="-122"/>
                <a:ea typeface="黑体" panose="02010609060101010101" pitchFamily="49" charset="-122"/>
              </a:rPr>
              <a:t>社会主义工业化</a:t>
            </a:r>
            <a:r>
              <a:rPr lang="zh-CN" altLang="en-US" sz="3200" b="1" smtClean="0">
                <a:solidFill>
                  <a:schemeClr val="bg1"/>
                </a:solidFill>
                <a:latin typeface="黑体" panose="02010609060101010101" pitchFamily="49" charset="-122"/>
                <a:ea typeface="黑体" panose="02010609060101010101" pitchFamily="49" charset="-122"/>
              </a:rPr>
              <a:t>建设</a:t>
            </a:r>
            <a:endParaRPr lang="zh-CN" altLang="en-US" sz="3200" b="1">
              <a:solidFill>
                <a:schemeClr val="bg1"/>
              </a:solidFill>
              <a:latin typeface="黑体" panose="02010609060101010101" pitchFamily="49" charset="-122"/>
              <a:ea typeface="黑体" panose="02010609060101010101" pitchFamily="49" charset="-122"/>
            </a:endParaRPr>
          </a:p>
        </p:txBody>
      </p:sp>
      <p:sp>
        <p:nvSpPr>
          <p:cNvPr id="3" name="矩形 2"/>
          <p:cNvSpPr/>
          <p:nvPr/>
        </p:nvSpPr>
        <p:spPr>
          <a:xfrm>
            <a:off x="8434389" y="4614166"/>
            <a:ext cx="2244525" cy="584775"/>
          </a:xfrm>
          <a:prstGeom prst="rect">
            <a:avLst/>
          </a:prstGeom>
        </p:spPr>
        <p:txBody>
          <a:bodyPr wrap="none">
            <a:spAutoFit/>
          </a:bodyPr>
          <a:lstStyle/>
          <a:p>
            <a:r>
              <a:rPr lang="zh-CN" altLang="en-US" sz="3200" b="1">
                <a:solidFill>
                  <a:srgbClr val="FF0000"/>
                </a:solidFill>
                <a:latin typeface="黑体" panose="02010609060101010101" pitchFamily="49" charset="-122"/>
                <a:ea typeface="黑体" panose="02010609060101010101" pitchFamily="49" charset="-122"/>
              </a:rPr>
              <a:t>实现工业化</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638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6390"/>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2" presetClass="entr" presetSubtype="4" fill="hold" grpId="2"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indefinite"/>
                            </p:stCondLst>
                          </p:cTn>
                        </p:par>
                        <p:par>
                          <p:cTn id="21" fill="hold" nodeType="afterGroup">
                            <p:stCondLst>
                              <p:cond delay="0"/>
                            </p:stCondLst>
                            <p:childTnLst>
                              <p:par>
                                <p:cTn id="22" presetID="1" presetClass="entr" presetSubtype="0" fill="hold" grpId="1" nodeType="clickEffect">
                                  <p:stCondLst>
                                    <p:cond delay="0"/>
                                  </p:stCondLst>
                                  <p:childTnLst>
                                    <p:set>
                                      <p:cBhvr>
                                        <p:cTn id="23"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0" grpId="0"/>
      <p:bldP spid="2" grpId="1"/>
      <p:bldP spid="3" grpId="2"/>
      <p:bldP spid="3" grpId="3"/>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18118" name="AutoShape 12">
            <a:hlinkClick action="ppaction://noaction"/>
          </p:cNvPr>
          <p:cNvSpPr>
            <a:spLocks noChangeArrowheads="1"/>
          </p:cNvSpPr>
          <p:nvPr/>
        </p:nvSpPr>
        <p:spPr bwMode="auto">
          <a:xfrm>
            <a:off x="115527" y="-213863"/>
            <a:ext cx="7735249" cy="1595438"/>
          </a:xfrm>
          <a:prstGeom prst="wave">
            <a:avLst>
              <a:gd name="adj1" fmla="val 13005"/>
              <a:gd name="adj2" fmla="val 0"/>
            </a:avLst>
          </a:prstGeom>
          <a:noFill/>
          <a:ln w="63500">
            <a:noFill/>
            <a:round/>
          </a:ln>
          <a:effectLst/>
        </p:spPr>
        <p:txBody>
          <a:bodyPr wrap="square" anchor="ctr">
            <a:spAutoFit/>
          </a:bodyP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4400" smtClean="0">
                <a:latin typeface="黑体" panose="02010609060101010101" pitchFamily="49" charset="-122"/>
                <a:ea typeface="黑体" panose="02010609060101010101" pitchFamily="49" charset="-122"/>
              </a:rPr>
              <a:t>实现工业化之前的</a:t>
            </a:r>
            <a:r>
              <a:rPr lang="zh-CN" altLang="en-US" sz="4400">
                <a:latin typeface="黑体" panose="02010609060101010101" pitchFamily="49" charset="-122"/>
                <a:ea typeface="黑体" panose="02010609060101010101" pitchFamily="49" charset="-122"/>
              </a:rPr>
              <a:t>苏联</a:t>
            </a:r>
            <a:r>
              <a:rPr lang="en-US" altLang="zh-CN" sz="4400">
                <a:latin typeface="黑体" panose="02010609060101010101" pitchFamily="49" charset="-122"/>
                <a:ea typeface="黑体" panose="02010609060101010101" pitchFamily="49" charset="-122"/>
              </a:rPr>
              <a:t>……</a:t>
            </a:r>
          </a:p>
        </p:txBody>
      </p:sp>
      <p:sp>
        <p:nvSpPr>
          <p:cNvPr id="2" name="矩形 1"/>
          <p:cNvSpPr/>
          <p:nvPr/>
        </p:nvSpPr>
        <p:spPr>
          <a:xfrm>
            <a:off x="429037" y="1272116"/>
            <a:ext cx="11279392" cy="1815882"/>
          </a:xfrm>
          <a:prstGeom prst="rect">
            <a:avLst/>
          </a:prstGeom>
          <a:solidFill>
            <a:schemeClr val="tx1"/>
          </a:solidFill>
          <a:ln>
            <a:solidFill>
              <a:schemeClr val="bg1"/>
            </a:solidFill>
          </a:ln>
        </p:spPr>
        <p:txBody>
          <a:bodyPr wrap="square">
            <a:spAutoFit/>
          </a:bodyPr>
          <a:lstStyle/>
          <a:p>
            <a:pPr indent="457200" algn="just"/>
            <a:r>
              <a:rPr lang="zh-CN" altLang="en-US" sz="2800">
                <a:solidFill>
                  <a:schemeClr val="bg1"/>
                </a:solidFill>
                <a:latin typeface="黑体" panose="02010609060101010101" pitchFamily="49" charset="-122"/>
                <a:ea typeface="黑体" panose="02010609060101010101" pitchFamily="49" charset="-122"/>
              </a:rPr>
              <a:t>虽然新经济政策使苏联经济得到复苏，但直到</a:t>
            </a:r>
            <a:r>
              <a:rPr lang="en-US" altLang="zh-CN" sz="2800">
                <a:solidFill>
                  <a:schemeClr val="bg1"/>
                </a:solidFill>
                <a:latin typeface="黑体" panose="02010609060101010101" pitchFamily="49" charset="-122"/>
                <a:ea typeface="黑体" panose="02010609060101010101" pitchFamily="49" charset="-122"/>
              </a:rPr>
              <a:t>1928</a:t>
            </a:r>
            <a:r>
              <a:rPr lang="zh-CN" altLang="en-US" sz="2800">
                <a:solidFill>
                  <a:schemeClr val="bg1"/>
                </a:solidFill>
                <a:latin typeface="黑体" panose="02010609060101010101" pitchFamily="49" charset="-122"/>
                <a:ea typeface="黑体" panose="02010609060101010101" pitchFamily="49" charset="-122"/>
              </a:rPr>
              <a:t>年，</a:t>
            </a:r>
            <a:r>
              <a:rPr lang="zh-CN" altLang="en-US" sz="2800">
                <a:solidFill>
                  <a:srgbClr val="FF0000"/>
                </a:solidFill>
                <a:latin typeface="黑体" panose="02010609060101010101" pitchFamily="49" charset="-122"/>
                <a:ea typeface="黑体" panose="02010609060101010101" pitchFamily="49" charset="-122"/>
              </a:rPr>
              <a:t>苏联的工业产值还不到德国的一半，美国的八分之一。</a:t>
            </a:r>
            <a:r>
              <a:rPr lang="zh-CN" altLang="en-US" sz="2800">
                <a:solidFill>
                  <a:schemeClr val="bg1"/>
                </a:solidFill>
                <a:latin typeface="黑体" panose="02010609060101010101" pitchFamily="49" charset="-122"/>
                <a:ea typeface="黑体" panose="02010609060101010101" pitchFamily="49" charset="-122"/>
              </a:rPr>
              <a:t>全国只有不到三万辆拖拉机，</a:t>
            </a:r>
            <a:r>
              <a:rPr lang="en-US" altLang="zh-CN" sz="2800">
                <a:solidFill>
                  <a:schemeClr val="bg1"/>
                </a:solidFill>
                <a:latin typeface="黑体" panose="02010609060101010101" pitchFamily="49" charset="-122"/>
                <a:ea typeface="黑体" panose="02010609060101010101" pitchFamily="49" charset="-122"/>
              </a:rPr>
              <a:t>99</a:t>
            </a:r>
            <a:r>
              <a:rPr lang="zh-CN" altLang="en-US" sz="2800">
                <a:solidFill>
                  <a:schemeClr val="bg1"/>
                </a:solidFill>
                <a:latin typeface="黑体" panose="02010609060101010101" pitchFamily="49" charset="-122"/>
                <a:ea typeface="黑体" panose="02010609060101010101" pitchFamily="49" charset="-122"/>
              </a:rPr>
              <a:t>％的耕种靠畜力、人力完成。                         </a:t>
            </a:r>
          </a:p>
          <a:p>
            <a:pPr indent="457200" algn="r"/>
            <a:r>
              <a:rPr lang="en-US" altLang="zh-CN" sz="2800" smtClean="0">
                <a:solidFill>
                  <a:schemeClr val="bg1"/>
                </a:solidFill>
                <a:latin typeface="黑体" panose="02010609060101010101" pitchFamily="49" charset="-122"/>
                <a:ea typeface="黑体" panose="02010609060101010101" pitchFamily="49" charset="-122"/>
              </a:rPr>
              <a:t>——《</a:t>
            </a:r>
            <a:r>
              <a:rPr lang="zh-CN" altLang="en-US" sz="2800" smtClean="0">
                <a:solidFill>
                  <a:schemeClr val="bg1"/>
                </a:solidFill>
                <a:latin typeface="黑体" panose="02010609060101010101" pitchFamily="49" charset="-122"/>
                <a:ea typeface="黑体" panose="02010609060101010101" pitchFamily="49" charset="-122"/>
              </a:rPr>
              <a:t>大国崛起</a:t>
            </a:r>
            <a:r>
              <a:rPr lang="en-US" altLang="zh-CN" sz="2800" smtClean="0">
                <a:solidFill>
                  <a:schemeClr val="bg1"/>
                </a:solidFill>
                <a:latin typeface="黑体" panose="02010609060101010101" pitchFamily="49" charset="-122"/>
                <a:ea typeface="黑体" panose="02010609060101010101" pitchFamily="49" charset="-122"/>
              </a:rPr>
              <a:t>》</a:t>
            </a:r>
            <a:r>
              <a:rPr lang="en-US" altLang="zh-CN" sz="2800" smtClean="0">
                <a:latin typeface="黑体" panose="02010609060101010101" pitchFamily="49" charset="-122"/>
                <a:ea typeface="黑体" panose="02010609060101010101" pitchFamily="49" charset="-122"/>
              </a:rPr>
              <a:t>》</a:t>
            </a:r>
            <a:endParaRPr lang="en-US" altLang="zh-CN" sz="2800">
              <a:latin typeface="黑体" panose="02010609060101010101" pitchFamily="49" charset="-122"/>
              <a:ea typeface="黑体" panose="02010609060101010101" pitchFamily="49" charset="-122"/>
            </a:endParaRPr>
          </a:p>
        </p:txBody>
      </p:sp>
      <p:sp>
        <p:nvSpPr>
          <p:cNvPr id="3" name="矩形 2"/>
          <p:cNvSpPr/>
          <p:nvPr/>
        </p:nvSpPr>
        <p:spPr>
          <a:xfrm>
            <a:off x="483570" y="3776258"/>
            <a:ext cx="11224859" cy="2677656"/>
          </a:xfrm>
          <a:prstGeom prst="rect">
            <a:avLst/>
          </a:prstGeom>
          <a:solidFill>
            <a:schemeClr val="tx1"/>
          </a:solidFill>
          <a:ln>
            <a:solidFill>
              <a:schemeClr val="bg1"/>
            </a:solidFill>
          </a:ln>
        </p:spPr>
        <p:txBody>
          <a:bodyPr wrap="square">
            <a:spAutoFit/>
          </a:bodyPr>
          <a:lstStyle/>
          <a:p>
            <a:pPr indent="457200" algn="just"/>
            <a:r>
              <a:rPr lang="zh-CN" altLang="en-US" sz="2400"/>
              <a:t>由于</a:t>
            </a:r>
            <a:r>
              <a:rPr lang="zh-CN" altLang="en-US" sz="2800">
                <a:solidFill>
                  <a:srgbClr val="FF0000"/>
                </a:solidFill>
                <a:latin typeface="黑体" panose="02010609060101010101" pitchFamily="49" charset="-122"/>
                <a:ea typeface="黑体" panose="02010609060101010101" pitchFamily="49" charset="-122"/>
              </a:rPr>
              <a:t>苏联是唯一的社会主义国家</a:t>
            </a:r>
            <a:r>
              <a:rPr lang="zh-CN" altLang="en-US" sz="2800">
                <a:solidFill>
                  <a:schemeClr val="bg1"/>
                </a:solidFill>
                <a:latin typeface="黑体" panose="02010609060101010101" pitchFamily="49" charset="-122"/>
                <a:ea typeface="黑体" panose="02010609060101010101" pitchFamily="49" charset="-122"/>
              </a:rPr>
              <a:t>，处于敌对的资本主义包围之中。苏联经济技术十分落后，而周围的资本主义国家技术先进，工业发达。如果苏联不能在短时期消灭这种落后性，不发展工业，不建立军事工业，不迅速巩固国防，</a:t>
            </a:r>
            <a:r>
              <a:rPr lang="zh-CN" altLang="en-US" sz="2800">
                <a:solidFill>
                  <a:srgbClr val="FF0000"/>
                </a:solidFill>
                <a:latin typeface="黑体" panose="02010609060101010101" pitchFamily="49" charset="-122"/>
                <a:ea typeface="黑体" panose="02010609060101010101" pitchFamily="49" charset="-122"/>
              </a:rPr>
              <a:t>帝国主义随时可能发动军事干涉和侵略，扼杀苏维埃政权</a:t>
            </a:r>
            <a:r>
              <a:rPr lang="zh-CN" altLang="en-US" sz="2800">
                <a:solidFill>
                  <a:schemeClr val="bg1"/>
                </a:solidFill>
                <a:latin typeface="黑体" panose="02010609060101010101" pitchFamily="49" charset="-122"/>
                <a:ea typeface="黑体" panose="02010609060101010101" pitchFamily="49" charset="-122"/>
              </a:rPr>
              <a:t>。</a:t>
            </a:r>
          </a:p>
          <a:p>
            <a:pPr indent="457200" algn="r"/>
            <a:r>
              <a:rPr lang="en-US" altLang="zh-CN" sz="2800">
                <a:solidFill>
                  <a:schemeClr val="bg1"/>
                </a:solidFill>
                <a:latin typeface="黑体" panose="02010609060101010101" pitchFamily="49" charset="-122"/>
                <a:ea typeface="黑体" panose="02010609060101010101" pitchFamily="49" charset="-122"/>
              </a:rPr>
              <a:t>——</a:t>
            </a:r>
            <a:r>
              <a:rPr lang="zh-CN" altLang="en-US" sz="2800">
                <a:solidFill>
                  <a:schemeClr val="bg1"/>
                </a:solidFill>
                <a:latin typeface="黑体" panose="02010609060101010101" pitchFamily="49" charset="-122"/>
                <a:ea typeface="黑体" panose="02010609060101010101" pitchFamily="49" charset="-122"/>
              </a:rPr>
              <a:t>斯大林</a:t>
            </a:r>
            <a:r>
              <a:rPr lang="en-US" altLang="zh-CN" sz="2800">
                <a:solidFill>
                  <a:schemeClr val="bg1"/>
                </a:solidFill>
                <a:latin typeface="黑体" panose="02010609060101010101" pitchFamily="49" charset="-122"/>
                <a:ea typeface="黑体" panose="02010609060101010101" pitchFamily="49" charset="-122"/>
              </a:rPr>
              <a:t>《</a:t>
            </a:r>
            <a:r>
              <a:rPr lang="zh-CN" altLang="en-US" sz="2800">
                <a:solidFill>
                  <a:schemeClr val="bg1"/>
                </a:solidFill>
                <a:latin typeface="黑体" panose="02010609060101010101" pitchFamily="49" charset="-122"/>
                <a:ea typeface="黑体" panose="02010609060101010101" pitchFamily="49" charset="-122"/>
              </a:rPr>
              <a:t>论经济工作人员的任务</a:t>
            </a:r>
            <a:r>
              <a:rPr lang="en-US" altLang="zh-CN" sz="2800">
                <a:solidFill>
                  <a:schemeClr val="bg1"/>
                </a:solidFill>
                <a:latin typeface="黑体" panose="02010609060101010101" pitchFamily="49" charset="-122"/>
                <a:ea typeface="黑体" panose="02010609060101010101" pitchFamily="49" charset="-122"/>
              </a:rPr>
              <a:t>》</a:t>
            </a:r>
            <a:endParaRPr lang="zh-CN" altLang="en-US" sz="2800">
              <a:solidFill>
                <a:schemeClr val="bg1"/>
              </a:solidFill>
              <a:latin typeface="黑体" panose="02010609060101010101" pitchFamily="49" charset="-122"/>
              <a:ea typeface="黑体" panose="02010609060101010101" pitchFamily="49" charset="-122"/>
            </a:endParaRPr>
          </a:p>
        </p:txBody>
      </p:sp>
      <p:sp>
        <p:nvSpPr>
          <p:cNvPr id="4" name="矩形 3"/>
          <p:cNvSpPr/>
          <p:nvPr/>
        </p:nvSpPr>
        <p:spPr>
          <a:xfrm>
            <a:off x="483570" y="2616520"/>
            <a:ext cx="11224859" cy="2062103"/>
          </a:xfrm>
          <a:prstGeom prst="rect">
            <a:avLst/>
          </a:prstGeom>
          <a:solidFill>
            <a:srgbClr val="FFFF00"/>
          </a:solidFill>
        </p:spPr>
        <p:txBody>
          <a:bodyPr wrap="square">
            <a:spAutoFit/>
          </a:bodyPr>
          <a:lstStyle/>
          <a:p>
            <a:pPr lvl="0"/>
            <a:r>
              <a:rPr lang="zh-CN" altLang="en-US" sz="3200" b="1">
                <a:solidFill>
                  <a:schemeClr val="bg1"/>
                </a:solidFill>
                <a:latin typeface="黑体" panose="02010609060101010101" pitchFamily="49" charset="-122"/>
                <a:ea typeface="黑体" panose="02010609060101010101" pitchFamily="49" charset="-122"/>
              </a:rPr>
              <a:t>斯大林等苏联领导人认为，苏联经济远比西方资本主义国家的经济落后，苏联应该摒弃资本主义国家走过的工业化道路</a:t>
            </a:r>
            <a:r>
              <a:rPr lang="zh-CN" altLang="en-US" sz="3200">
                <a:solidFill>
                  <a:schemeClr val="bg1"/>
                </a:solidFill>
                <a:latin typeface="黑体" panose="02010609060101010101" pitchFamily="49" charset="-122"/>
                <a:ea typeface="黑体" panose="02010609060101010101" pitchFamily="49" charset="-122"/>
              </a:rPr>
              <a:t>，</a:t>
            </a:r>
            <a:r>
              <a:rPr lang="zh-CN" altLang="en-US" sz="3200" b="1">
                <a:solidFill>
                  <a:srgbClr val="FF0000"/>
                </a:solidFill>
                <a:latin typeface="黑体" panose="02010609060101010101" pitchFamily="49" charset="-122"/>
                <a:ea typeface="黑体" panose="02010609060101010101" pitchFamily="49" charset="-122"/>
              </a:rPr>
              <a:t>优先发展</a:t>
            </a:r>
            <a:r>
              <a:rPr lang="zh-CN" altLang="en-US" sz="3200" b="1" smtClean="0">
                <a:solidFill>
                  <a:srgbClr val="FF0000"/>
                </a:solidFill>
                <a:latin typeface="黑体" panose="02010609060101010101" pitchFamily="49" charset="-122"/>
                <a:ea typeface="黑体" panose="02010609060101010101" pitchFamily="49" charset="-122"/>
              </a:rPr>
              <a:t>重工业。</a:t>
            </a:r>
            <a:r>
              <a:rPr lang="zh-CN" altLang="en-US" sz="3200" b="1" smtClean="0">
                <a:solidFill>
                  <a:schemeClr val="bg1"/>
                </a:solidFill>
                <a:latin typeface="黑体" panose="02010609060101010101" pitchFamily="49" charset="-122"/>
                <a:ea typeface="黑体" panose="02010609060101010101" pitchFamily="49" charset="-122"/>
              </a:rPr>
              <a:t>斯大林说，“工业化的中心、工业化的基础就是发展重工业。”只要发展了重工业就实现了工业化。</a:t>
            </a:r>
            <a:endParaRPr lang="zh-CN" altLang="en-US" sz="3200" b="1">
              <a:solidFill>
                <a:schemeClr val="bg1"/>
              </a:solidFill>
              <a:latin typeface="黑体" panose="02010609060101010101" pitchFamily="49" charset="-122"/>
              <a:ea typeface="黑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9" presetClass="entr" presetSubtype="0" fill="hold" grpId="1"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dissolve">
                                      <p:cBhvr>
                                        <p:cTn id="13" dur="500"/>
                                        <p:tgtEl>
                                          <p:spTgt spid="3"/>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 presetClass="entr" presetSubtype="0" fill="hold" grpId="2"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p:bldP spid="4" grpId="2"/>
    </p:bld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27649" name="Picture 2" descr="http://p1.so.qhimgs1.com/bdr/_240_/t013da4c783a7e9cbc1.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660696" y="3672810"/>
            <a:ext cx="4562475" cy="280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Text Box 2"/>
          <p:cNvSpPr txBox="1">
            <a:spLocks noChangeArrowheads="1"/>
          </p:cNvSpPr>
          <p:nvPr/>
        </p:nvSpPr>
        <p:spPr bwMode="auto">
          <a:xfrm>
            <a:off x="472440" y="376527"/>
            <a:ext cx="1075073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lvl="0"/>
            <a:r>
              <a:rPr lang="en-US" altLang="zh-CN" sz="3200" b="1" noProof="1">
                <a:solidFill>
                  <a:srgbClr val="FFFF00"/>
                </a:solidFill>
                <a:latin typeface="黑体" panose="02010609060101010101" pitchFamily="49" charset="-122"/>
                <a:ea typeface="黑体" panose="02010609060101010101" pitchFamily="49" charset="-122"/>
              </a:rPr>
              <a:t>1928</a:t>
            </a:r>
            <a:r>
              <a:rPr lang="zh-CN" altLang="en-US" sz="3200" b="1" noProof="1">
                <a:solidFill>
                  <a:srgbClr val="FFFF00"/>
                </a:solidFill>
                <a:latin typeface="黑体" panose="02010609060101010101" pitchFamily="49" charset="-122"/>
                <a:ea typeface="黑体" panose="02010609060101010101" pitchFamily="49" charset="-122"/>
              </a:rPr>
              <a:t>年</a:t>
            </a:r>
            <a:r>
              <a:rPr lang="en-US" altLang="zh-CN" sz="3200" b="1" noProof="1">
                <a:solidFill>
                  <a:srgbClr val="FFFF00"/>
                </a:solidFill>
                <a:latin typeface="黑体" panose="02010609060101010101" pitchFamily="49" charset="-122"/>
                <a:ea typeface="黑体" panose="02010609060101010101" pitchFamily="49" charset="-122"/>
              </a:rPr>
              <a:t>-1937</a:t>
            </a:r>
            <a:r>
              <a:rPr lang="zh-CN" altLang="en-US" sz="3200" b="1" noProof="1">
                <a:solidFill>
                  <a:srgbClr val="FFFF00"/>
                </a:solidFill>
                <a:latin typeface="黑体" panose="02010609060101010101" pitchFamily="49" charset="-122"/>
                <a:ea typeface="黑体" panose="02010609060101010101" pitchFamily="49" charset="-122"/>
              </a:rPr>
              <a:t>年，苏联先后完成第一个、第二个</a:t>
            </a:r>
            <a:r>
              <a:rPr lang="zh-CN" altLang="en-US" sz="3200" b="1" noProof="1" smtClean="0">
                <a:solidFill>
                  <a:srgbClr val="FFFF00"/>
                </a:solidFill>
                <a:latin typeface="黑体" panose="02010609060101010101" pitchFamily="49" charset="-122"/>
                <a:ea typeface="黑体" panose="02010609060101010101" pitchFamily="49" charset="-122"/>
              </a:rPr>
              <a:t>五年计划</a:t>
            </a:r>
            <a:endParaRPr lang="zh-CN" altLang="en-US" sz="3200" b="1" noProof="1">
              <a:solidFill>
                <a:srgbClr val="FFFF00"/>
              </a:solidFill>
              <a:latin typeface="黑体" panose="02010609060101010101" pitchFamily="49" charset="-122"/>
              <a:ea typeface="黑体" panose="02010609060101010101" pitchFamily="49" charset="-122"/>
            </a:endParaRPr>
          </a:p>
        </p:txBody>
      </p:sp>
      <p:pic>
        <p:nvPicPr>
          <p:cNvPr id="2" name="图片 1"/>
          <p:cNvPicPr>
            <a:picLocks noChangeAspect="1"/>
          </p:cNvPicPr>
          <p:nvPr/>
        </p:nvPicPr>
        <p:blipFill>
          <a:blip r:embed="rId3"/>
          <a:stretch>
            <a:fillRect/>
          </a:stretch>
        </p:blipFill>
        <p:spPr>
          <a:xfrm>
            <a:off x="677293" y="3668304"/>
            <a:ext cx="4879445" cy="2812793"/>
          </a:xfrm>
          <a:prstGeom prst="rect">
            <a:avLst/>
          </a:prstGeom>
        </p:spPr>
      </p:pic>
      <p:sp>
        <p:nvSpPr>
          <p:cNvPr id="3" name="矩形 2"/>
          <p:cNvSpPr/>
          <p:nvPr/>
        </p:nvSpPr>
        <p:spPr>
          <a:xfrm>
            <a:off x="472440" y="1077225"/>
            <a:ext cx="11147474" cy="2123658"/>
          </a:xfrm>
          <a:prstGeom prst="rect">
            <a:avLst/>
          </a:prstGeom>
        </p:spPr>
        <p:txBody>
          <a:bodyPr wrap="square">
            <a:spAutoFit/>
          </a:bodyPr>
          <a:lstStyle/>
          <a:p>
            <a:pPr lvl="0">
              <a:spcBef>
                <a:spcPct val="50000"/>
              </a:spcBef>
            </a:pPr>
            <a:r>
              <a:rPr lang="zh-CN" altLang="en-US" sz="3200" b="1" noProof="1">
                <a:solidFill>
                  <a:prstClr val="white"/>
                </a:solidFill>
                <a:latin typeface="黑体" panose="02010609060101010101" pitchFamily="49" charset="-122"/>
                <a:ea typeface="黑体" panose="02010609060101010101" pitchFamily="49" charset="-122"/>
              </a:rPr>
              <a:t>两个五年计划期间，苏联建成了</a:t>
            </a:r>
            <a:r>
              <a:rPr lang="en-US" altLang="zh-CN" sz="3200" b="1" noProof="1">
                <a:solidFill>
                  <a:prstClr val="white"/>
                </a:solidFill>
                <a:latin typeface="黑体" panose="02010609060101010101" pitchFamily="49" charset="-122"/>
                <a:ea typeface="黑体" panose="02010609060101010101" pitchFamily="49" charset="-122"/>
              </a:rPr>
              <a:t>6000</a:t>
            </a:r>
            <a:r>
              <a:rPr lang="zh-CN" altLang="en-US" sz="3200" b="1" noProof="1">
                <a:solidFill>
                  <a:prstClr val="white"/>
                </a:solidFill>
                <a:latin typeface="黑体" panose="02010609060101010101" pitchFamily="49" charset="-122"/>
                <a:ea typeface="黑体" panose="02010609060101010101" pitchFamily="49" charset="-122"/>
              </a:rPr>
              <a:t>多个大企业，建立起</a:t>
            </a:r>
            <a:r>
              <a:rPr lang="zh-CN" altLang="en-US" sz="3200" b="1" noProof="1">
                <a:solidFill>
                  <a:srgbClr val="FFFF00"/>
                </a:solidFill>
                <a:latin typeface="黑体" panose="02010609060101010101" pitchFamily="49" charset="-122"/>
                <a:ea typeface="黑体" panose="02010609060101010101" pitchFamily="49" charset="-122"/>
              </a:rPr>
              <a:t>飞机、汽车、拖拉机、化学、重型和轻型机器制造业等部门</a:t>
            </a:r>
            <a:r>
              <a:rPr lang="zh-CN" altLang="en-US" sz="3200" b="1" noProof="1">
                <a:solidFill>
                  <a:prstClr val="white"/>
                </a:solidFill>
                <a:latin typeface="黑体" panose="02010609060101010101" pitchFamily="49" charset="-122"/>
                <a:ea typeface="黑体" panose="02010609060101010101" pitchFamily="49" charset="-122"/>
              </a:rPr>
              <a:t>。</a:t>
            </a:r>
            <a:r>
              <a:rPr lang="en-US" altLang="zh-CN" sz="3200" b="1" noProof="1">
                <a:solidFill>
                  <a:prstClr val="white"/>
                </a:solidFill>
                <a:latin typeface="黑体" panose="02010609060101010101" pitchFamily="49" charset="-122"/>
                <a:ea typeface="黑体" panose="02010609060101010101" pitchFamily="49" charset="-122"/>
              </a:rPr>
              <a:t>1940</a:t>
            </a:r>
            <a:r>
              <a:rPr lang="zh-CN" altLang="en-US" sz="3200" b="1" noProof="1">
                <a:solidFill>
                  <a:prstClr val="white"/>
                </a:solidFill>
                <a:latin typeface="黑体" panose="02010609060101010101" pitchFamily="49" charset="-122"/>
                <a:ea typeface="黑体" panose="02010609060101010101" pitchFamily="49" charset="-122"/>
              </a:rPr>
              <a:t>年的工业总产值比</a:t>
            </a:r>
            <a:r>
              <a:rPr lang="en-US" altLang="zh-CN" sz="3200" b="1" noProof="1">
                <a:solidFill>
                  <a:prstClr val="white"/>
                </a:solidFill>
                <a:latin typeface="黑体" panose="02010609060101010101" pitchFamily="49" charset="-122"/>
                <a:ea typeface="黑体" panose="02010609060101010101" pitchFamily="49" charset="-122"/>
              </a:rPr>
              <a:t>1913</a:t>
            </a:r>
            <a:r>
              <a:rPr lang="zh-CN" altLang="en-US" sz="3200" b="1" noProof="1">
                <a:solidFill>
                  <a:prstClr val="white"/>
                </a:solidFill>
                <a:latin typeface="黑体" panose="02010609060101010101" pitchFamily="49" charset="-122"/>
                <a:ea typeface="黑体" panose="02010609060101010101" pitchFamily="49" charset="-122"/>
              </a:rPr>
              <a:t>年增加</a:t>
            </a:r>
            <a:r>
              <a:rPr lang="en-US" altLang="zh-CN" sz="3200" b="1" noProof="1">
                <a:solidFill>
                  <a:prstClr val="white"/>
                </a:solidFill>
                <a:latin typeface="黑体" panose="02010609060101010101" pitchFamily="49" charset="-122"/>
                <a:ea typeface="黑体" panose="02010609060101010101" pitchFamily="49" charset="-122"/>
              </a:rPr>
              <a:t>6</a:t>
            </a:r>
            <a:r>
              <a:rPr lang="zh-CN" altLang="en-US" sz="3200" b="1" noProof="1">
                <a:solidFill>
                  <a:prstClr val="white"/>
                </a:solidFill>
                <a:latin typeface="黑体" panose="02010609060101010101" pitchFamily="49" charset="-122"/>
                <a:ea typeface="黑体" panose="02010609060101010101" pitchFamily="49" charset="-122"/>
              </a:rPr>
              <a:t>倍多，超过德、英、法，</a:t>
            </a:r>
            <a:r>
              <a:rPr lang="zh-CN" altLang="en-US" sz="3600" b="1" noProof="1">
                <a:solidFill>
                  <a:srgbClr val="FFFF00"/>
                </a:solidFill>
                <a:latin typeface="黑体" panose="02010609060101010101" pitchFamily="49" charset="-122"/>
                <a:ea typeface="黑体" panose="02010609060101010101" pitchFamily="49" charset="-122"/>
              </a:rPr>
              <a:t>跃居欧洲第一位，世界第二位</a:t>
            </a:r>
            <a:r>
              <a:rPr lang="zh-CN" altLang="en-US" sz="2800" b="1" noProof="1">
                <a:solidFill>
                  <a:srgbClr val="FFFF00"/>
                </a:solidFill>
                <a:latin typeface="黑体" panose="02010609060101010101" pitchFamily="49" charset="-122"/>
                <a:ea typeface="黑体" panose="02010609060101010101" pitchFamily="49" charset="-122"/>
              </a:rPr>
              <a:t>。</a:t>
            </a:r>
          </a:p>
        </p:txBody>
      </p:sp>
    </p:spTree>
  </p:cSld>
  <p:clrMapOvr>
    <a:masterClrMapping/>
  </p:clrMapOvr>
  <p:transition spd="slow" advTm="3000">
    <p:wheel spokes="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65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1" nodeType="clickEffect">
                                  <p:stCondLst>
                                    <p:cond delay="0"/>
                                  </p:stCondLst>
                                  <p:childTnLst>
                                    <p:set>
                                      <p:cBhvr>
                                        <p:cTn id="11" dur="1" fill="hold">
                                          <p:stCondLst>
                                            <p:cond delay="0"/>
                                          </p:stCondLst>
                                        </p:cTn>
                                        <p:tgtEl>
                                          <p:spTgt spid="3"/>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27649"/>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p:bldP spid="3" grpId="1"/>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rrowheads="1"/>
          </p:cNvSpPr>
          <p:nvPr/>
        </p:nvSpPr>
        <p:spPr bwMode="auto">
          <a:xfrm>
            <a:off x="587828" y="4653174"/>
            <a:ext cx="9015046" cy="2677656"/>
          </a:xfrm>
          <a:prstGeom prst="rect">
            <a:avLst/>
          </a:prstGeom>
          <a:noFill/>
          <a:ln w="9525">
            <a:noFill/>
            <a:miter lim="800000"/>
          </a:ln>
        </p:spPr>
        <p:txBody>
          <a:bodyPr wrap="square">
            <a:spAutoFit/>
          </a:bodyPr>
          <a:lstStyle/>
          <a:p>
            <a:pPr fontAlgn="base">
              <a:lnSpc>
                <a:spcPct val="150000"/>
              </a:lnSpc>
              <a:spcBef>
                <a:spcPct val="0"/>
              </a:spcBef>
              <a:spcAft>
                <a:spcPct val="0"/>
              </a:spcAft>
              <a:defRPr/>
            </a:pPr>
            <a:r>
              <a:rPr lang="zh-CN" altLang="zh-CN" sz="2800" b="1" smtClean="0">
                <a:solidFill>
                  <a:srgbClr val="FFFF00"/>
                </a:solidFill>
                <a:latin typeface="黑体" panose="02010609060101010101" pitchFamily="49" charset="-122"/>
                <a:ea typeface="黑体" panose="02010609060101010101" pitchFamily="49" charset="-122"/>
                <a:sym typeface="+mn-ea"/>
              </a:rPr>
              <a:t>国家实行高积累政策</a:t>
            </a:r>
            <a:endParaRPr lang="en-US" altLang="zh-CN" sz="2800" b="1" smtClean="0">
              <a:solidFill>
                <a:srgbClr val="FFFF00"/>
              </a:solidFill>
              <a:latin typeface="黑体" panose="02010609060101010101" pitchFamily="49" charset="-122"/>
              <a:ea typeface="黑体" panose="02010609060101010101" pitchFamily="49" charset="-122"/>
              <a:sym typeface="+mn-ea"/>
            </a:endParaRPr>
          </a:p>
          <a:p>
            <a:pPr fontAlgn="base">
              <a:lnSpc>
                <a:spcPct val="150000"/>
              </a:lnSpc>
              <a:spcBef>
                <a:spcPct val="0"/>
              </a:spcBef>
              <a:spcAft>
                <a:spcPct val="0"/>
              </a:spcAft>
              <a:defRPr/>
            </a:pPr>
            <a:r>
              <a:rPr lang="zh-CN" altLang="zh-CN" sz="2800" b="1" smtClean="0">
                <a:solidFill>
                  <a:srgbClr val="FFFF00"/>
                </a:solidFill>
                <a:latin typeface="黑体" panose="02010609060101010101" pitchFamily="49" charset="-122"/>
                <a:ea typeface="黑体" panose="02010609060101010101" pitchFamily="49" charset="-122"/>
                <a:sym typeface="+mn-ea"/>
              </a:rPr>
              <a:t>苏联政府对重工业的高度重视和巨额投资</a:t>
            </a:r>
          </a:p>
          <a:p>
            <a:pPr fontAlgn="base">
              <a:lnSpc>
                <a:spcPct val="150000"/>
              </a:lnSpc>
              <a:spcBef>
                <a:spcPct val="0"/>
              </a:spcBef>
              <a:spcAft>
                <a:spcPct val="0"/>
              </a:spcAft>
              <a:defRPr/>
            </a:pPr>
            <a:r>
              <a:rPr lang="zh-CN" altLang="zh-CN" sz="2800" b="1" smtClean="0">
                <a:solidFill>
                  <a:srgbClr val="FFFF00"/>
                </a:solidFill>
                <a:latin typeface="黑体" panose="02010609060101010101" pitchFamily="49" charset="-122"/>
                <a:ea typeface="黑体" panose="02010609060101010101" pitchFamily="49" charset="-122"/>
                <a:sym typeface="+mn-ea"/>
              </a:rPr>
              <a:t>苏联人民的建设热情</a:t>
            </a:r>
          </a:p>
          <a:p>
            <a:pPr fontAlgn="base">
              <a:lnSpc>
                <a:spcPct val="150000"/>
              </a:lnSpc>
              <a:spcBef>
                <a:spcPct val="0"/>
              </a:spcBef>
              <a:spcAft>
                <a:spcPct val="0"/>
              </a:spcAft>
              <a:defRPr/>
            </a:pPr>
            <a:endParaRPr lang="zh-CN" altLang="zh-CN" sz="2800" b="1">
              <a:solidFill>
                <a:srgbClr val="FF0000"/>
              </a:solidFill>
              <a:sym typeface="+mn-ea"/>
            </a:endParaRPr>
          </a:p>
        </p:txBody>
      </p:sp>
      <p:sp>
        <p:nvSpPr>
          <p:cNvPr id="17410" name="矩形 2"/>
          <p:cNvSpPr/>
          <p:nvPr/>
        </p:nvSpPr>
        <p:spPr>
          <a:xfrm>
            <a:off x="624566" y="99084"/>
            <a:ext cx="8012130" cy="830997"/>
          </a:xfrm>
          <a:prstGeom prst="rect">
            <a:avLst/>
          </a:prstGeom>
          <a:noFill/>
          <a:ln w="9525">
            <a:noFill/>
          </a:ln>
        </p:spPr>
        <p:txBody>
          <a:bodyPr wrap="none" anchor="t">
            <a:spAutoFit/>
          </a:bodyPr>
          <a:lstStyle/>
          <a:p>
            <a:pPr algn="ctr">
              <a:lnSpc>
                <a:spcPct val="150000"/>
              </a:lnSpc>
            </a:pPr>
            <a:r>
              <a:rPr lang="zh-CN" altLang="en-US" sz="3200" b="1" smtClean="0">
                <a:latin typeface="黑体" panose="02010609060101010101" pitchFamily="49" charset="-122"/>
                <a:ea typeface="黑体" panose="02010609060101010101" pitchFamily="49" charset="-122"/>
              </a:rPr>
              <a:t>探究：</a:t>
            </a:r>
            <a:r>
              <a:rPr lang="zh-CN" altLang="zh-CN" sz="3200" b="1" smtClean="0">
                <a:latin typeface="黑体" panose="02010609060101010101" pitchFamily="49" charset="-122"/>
                <a:ea typeface="黑体" panose="02010609060101010101" pitchFamily="49" charset="-122"/>
              </a:rPr>
              <a:t>苏联</a:t>
            </a:r>
            <a:r>
              <a:rPr lang="zh-CN" altLang="zh-CN" sz="3200" b="1">
                <a:latin typeface="黑体" panose="02010609060101010101" pitchFamily="49" charset="-122"/>
                <a:ea typeface="黑体" panose="02010609060101010101" pitchFamily="49" charset="-122"/>
              </a:rPr>
              <a:t>工业化建设取得巨大成就的</a:t>
            </a:r>
            <a:r>
              <a:rPr lang="zh-CN" altLang="zh-CN" sz="3200" b="1" smtClean="0">
                <a:latin typeface="黑体" panose="02010609060101010101" pitchFamily="49" charset="-122"/>
                <a:ea typeface="黑体" panose="02010609060101010101" pitchFamily="49" charset="-122"/>
              </a:rPr>
              <a:t>原因</a:t>
            </a:r>
            <a:endParaRPr lang="zh-CN" altLang="zh-CN" sz="3200" b="1">
              <a:latin typeface="黑体" panose="02010609060101010101" pitchFamily="49" charset="-122"/>
              <a:ea typeface="黑体" panose="02010609060101010101" pitchFamily="49" charset="-122"/>
            </a:endParaRPr>
          </a:p>
        </p:txBody>
      </p:sp>
      <p:sp>
        <p:nvSpPr>
          <p:cNvPr id="3" name="文本框 2"/>
          <p:cNvSpPr txBox="1"/>
          <p:nvPr/>
        </p:nvSpPr>
        <p:spPr>
          <a:xfrm>
            <a:off x="418581" y="930081"/>
            <a:ext cx="11426415" cy="1815882"/>
          </a:xfrm>
          <a:prstGeom prst="rect">
            <a:avLst/>
          </a:prstGeom>
          <a:solidFill>
            <a:schemeClr val="tx1"/>
          </a:solidFill>
        </p:spPr>
        <p:txBody>
          <a:bodyPr wrap="square" rtlCol="0">
            <a:spAutoFit/>
          </a:bodyPr>
          <a:lstStyle/>
          <a:p>
            <a:r>
              <a:rPr lang="zh-CN" altLang="en-US" sz="2800" smtClean="0">
                <a:solidFill>
                  <a:schemeClr val="bg1"/>
                </a:solidFill>
                <a:latin typeface="黑体" panose="02010609060101010101" pitchFamily="49" charset="-122"/>
                <a:ea typeface="黑体" panose="02010609060101010101" pitchFamily="49" charset="-122"/>
              </a:rPr>
              <a:t>材料一：五年计划规定要高速发展工业，为了保证这一要求的实现，政府实行高积累，把大量资金投入经济建设。一五计划规定国民经济的基本投资为</a:t>
            </a:r>
            <a:r>
              <a:rPr lang="en-US" altLang="zh-CN" sz="2800" smtClean="0">
                <a:solidFill>
                  <a:schemeClr val="bg1"/>
                </a:solidFill>
                <a:latin typeface="黑体" panose="02010609060101010101" pitchFamily="49" charset="-122"/>
                <a:ea typeface="黑体" panose="02010609060101010101" pitchFamily="49" charset="-122"/>
              </a:rPr>
              <a:t>646</a:t>
            </a:r>
            <a:r>
              <a:rPr lang="zh-CN" altLang="en-US" sz="2800" smtClean="0">
                <a:solidFill>
                  <a:schemeClr val="bg1"/>
                </a:solidFill>
                <a:latin typeface="黑体" panose="02010609060101010101" pitchFamily="49" charset="-122"/>
                <a:ea typeface="黑体" panose="02010609060101010101" pitchFamily="49" charset="-122"/>
              </a:rPr>
              <a:t>亿卢布，二五增为</a:t>
            </a:r>
            <a:r>
              <a:rPr lang="en-US" altLang="zh-CN" sz="2800" smtClean="0">
                <a:solidFill>
                  <a:schemeClr val="bg1"/>
                </a:solidFill>
                <a:latin typeface="黑体" panose="02010609060101010101" pitchFamily="49" charset="-122"/>
                <a:ea typeface="黑体" panose="02010609060101010101" pitchFamily="49" charset="-122"/>
              </a:rPr>
              <a:t>1334</a:t>
            </a:r>
            <a:r>
              <a:rPr lang="zh-CN" altLang="en-US" sz="2800" smtClean="0">
                <a:solidFill>
                  <a:schemeClr val="bg1"/>
                </a:solidFill>
                <a:latin typeface="黑体" panose="02010609060101010101" pitchFamily="49" charset="-122"/>
                <a:ea typeface="黑体" panose="02010609060101010101" pitchFamily="49" charset="-122"/>
              </a:rPr>
              <a:t>亿卢布，其中相当一大部分用于重工业投资</a:t>
            </a:r>
            <a:r>
              <a:rPr lang="en-US" altLang="zh-CN" sz="2800" smtClean="0">
                <a:solidFill>
                  <a:schemeClr val="bg1"/>
                </a:solidFill>
                <a:latin typeface="黑体" panose="02010609060101010101" pitchFamily="49" charset="-122"/>
                <a:ea typeface="黑体" panose="02010609060101010101" pitchFamily="49" charset="-122"/>
              </a:rPr>
              <a:t>……</a:t>
            </a:r>
            <a:endParaRPr lang="zh-CN" altLang="en-US" sz="2800">
              <a:solidFill>
                <a:schemeClr val="bg1"/>
              </a:solidFill>
              <a:latin typeface="黑体" panose="02010609060101010101" pitchFamily="49" charset="-122"/>
              <a:ea typeface="黑体" panose="02010609060101010101" pitchFamily="49" charset="-122"/>
            </a:endParaRPr>
          </a:p>
        </p:txBody>
      </p:sp>
      <p:sp>
        <p:nvSpPr>
          <p:cNvPr id="4" name="文本框 3"/>
          <p:cNvSpPr txBox="1"/>
          <p:nvPr/>
        </p:nvSpPr>
        <p:spPr>
          <a:xfrm>
            <a:off x="457334" y="2948792"/>
            <a:ext cx="11387662" cy="1815882"/>
          </a:xfrm>
          <a:prstGeom prst="rect">
            <a:avLst/>
          </a:prstGeom>
          <a:solidFill>
            <a:schemeClr val="tx1"/>
          </a:solidFill>
        </p:spPr>
        <p:txBody>
          <a:bodyPr wrap="square" rtlCol="0">
            <a:spAutoFit/>
          </a:bodyPr>
          <a:lstStyle/>
          <a:p>
            <a:r>
              <a:rPr lang="zh-CN" altLang="en-US" sz="2800" smtClean="0"/>
              <a:t> </a:t>
            </a:r>
            <a:r>
              <a:rPr lang="zh-CN" altLang="en-US" sz="2800" smtClean="0">
                <a:solidFill>
                  <a:schemeClr val="bg1"/>
                </a:solidFill>
                <a:latin typeface="黑体" panose="02010609060101010101" pitchFamily="49" charset="-122"/>
                <a:ea typeface="黑体" panose="02010609060101010101" pitchFamily="49" charset="-122"/>
              </a:rPr>
              <a:t>材料二：</a:t>
            </a:r>
            <a:r>
              <a:rPr lang="en-US" altLang="zh-CN" sz="2800" smtClean="0">
                <a:solidFill>
                  <a:schemeClr val="bg1"/>
                </a:solidFill>
                <a:latin typeface="黑体" panose="02010609060101010101" pitchFamily="49" charset="-122"/>
                <a:ea typeface="黑体" panose="02010609060101010101" pitchFamily="49" charset="-122"/>
              </a:rPr>
              <a:t>1935</a:t>
            </a:r>
            <a:r>
              <a:rPr lang="zh-CN" altLang="en-US" sz="2800" smtClean="0">
                <a:solidFill>
                  <a:schemeClr val="bg1"/>
                </a:solidFill>
                <a:latin typeface="黑体" panose="02010609060101010101" pitchFamily="49" charset="-122"/>
                <a:ea typeface="黑体" panose="02010609060101010101" pitchFamily="49" charset="-122"/>
              </a:rPr>
              <a:t>年，年轻矿工斯达汉诺夫在一班工作时间内，用风镐采掘了</a:t>
            </a:r>
            <a:r>
              <a:rPr lang="en-US" altLang="zh-CN" sz="2800" smtClean="0">
                <a:solidFill>
                  <a:schemeClr val="bg1"/>
                </a:solidFill>
                <a:latin typeface="黑体" panose="02010609060101010101" pitchFamily="49" charset="-122"/>
                <a:ea typeface="黑体" panose="02010609060101010101" pitchFamily="49" charset="-122"/>
              </a:rPr>
              <a:t>102</a:t>
            </a:r>
            <a:r>
              <a:rPr lang="zh-CN" altLang="en-US" sz="2800" smtClean="0">
                <a:solidFill>
                  <a:schemeClr val="bg1"/>
                </a:solidFill>
                <a:latin typeface="黑体" panose="02010609060101010101" pitchFamily="49" charset="-122"/>
                <a:ea typeface="黑体" panose="02010609060101010101" pitchFamily="49" charset="-122"/>
              </a:rPr>
              <a:t>吨煤， 超过定额的</a:t>
            </a:r>
            <a:r>
              <a:rPr lang="en-US" altLang="zh-CN" sz="2800" smtClean="0">
                <a:solidFill>
                  <a:schemeClr val="bg1"/>
                </a:solidFill>
                <a:latin typeface="黑体" panose="02010609060101010101" pitchFamily="49" charset="-122"/>
                <a:ea typeface="黑体" panose="02010609060101010101" pitchFamily="49" charset="-122"/>
              </a:rPr>
              <a:t>13</a:t>
            </a:r>
            <a:r>
              <a:rPr lang="zh-CN" altLang="en-US" sz="2800" smtClean="0">
                <a:solidFill>
                  <a:schemeClr val="bg1"/>
                </a:solidFill>
                <a:latin typeface="黑体" panose="02010609060101010101" pitchFamily="49" charset="-122"/>
                <a:ea typeface="黑体" panose="02010609060101010101" pitchFamily="49" charset="-122"/>
              </a:rPr>
              <a:t>倍。此后，在全国兴起学习斯达汉诺夫，掌握新技术，提高劳动生产率的运动。在各行各业都涌现出一批斯达汉诺夫式的先进工作者。</a:t>
            </a:r>
            <a:endParaRPr lang="zh-CN" altLang="en-US" sz="2800">
              <a:solidFill>
                <a:schemeClr val="bg1"/>
              </a:solidFill>
              <a:latin typeface="黑体" panose="02010609060101010101" pitchFamily="49" charset="-122"/>
              <a:ea typeface="黑体" panose="02010609060101010101" pitchFamily="49" charset="-122"/>
            </a:endParaRPr>
          </a:p>
        </p:txBody>
      </p:sp>
    </p:spTree>
  </p:cSld>
  <p:clrMapOvr>
    <a:masterClrMapping/>
  </p:clrMapOvr>
  <p:transition spd="slow" advTm="3000">
    <p:wheel spokes="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title" idx="4294967295"/>
          </p:nvPr>
        </p:nvSpPr>
        <p:spPr>
          <a:xfrm>
            <a:off x="819150" y="597762"/>
            <a:ext cx="10553700" cy="893763"/>
          </a:xfrm>
          <a:prstGeom prst="rect">
            <a:avLst/>
          </a:prstGeom>
        </p:spPr>
        <p:txBody>
          <a:bodyPr>
            <a:noAutofit/>
          </a:bodyPr>
          <a:lstStyle/>
          <a:p>
            <a:pPr algn="l"/>
            <a:r>
              <a:rPr lang="zh-CN" altLang="en-US" sz="4000" smtClean="0">
                <a:latin typeface="黑体" panose="02010609060101010101" pitchFamily="49" charset="-122"/>
                <a:ea typeface="黑体" panose="02010609060101010101" pitchFamily="49" charset="-122"/>
              </a:rPr>
              <a:t>苏联的工业化是在</a:t>
            </a:r>
            <a:r>
              <a:rPr lang="zh-CN" altLang="en-US" sz="4000" smtClean="0">
                <a:solidFill>
                  <a:srgbClr val="FFFF00"/>
                </a:solidFill>
                <a:latin typeface="黑体" panose="02010609060101010101" pitchFamily="49" charset="-122"/>
                <a:ea typeface="黑体" panose="02010609060101010101" pitchFamily="49" charset="-122"/>
              </a:rPr>
              <a:t>高度集中的指令性计划</a:t>
            </a:r>
            <a:r>
              <a:rPr lang="zh-CN" altLang="en-US" sz="4000" smtClean="0">
                <a:latin typeface="黑体" panose="02010609060101010101" pitchFamily="49" charset="-122"/>
                <a:ea typeface="黑体" panose="02010609060101010101" pitchFamily="49" charset="-122"/>
              </a:rPr>
              <a:t>下完成的。如何</a:t>
            </a:r>
            <a:r>
              <a:rPr lang="zh-CN" altLang="en-US" sz="4000">
                <a:latin typeface="黑体" panose="02010609060101010101" pitchFamily="49" charset="-122"/>
                <a:ea typeface="黑体" panose="02010609060101010101" pitchFamily="49" charset="-122"/>
                <a:sym typeface="+mn-ea"/>
              </a:rPr>
              <a:t>评价</a:t>
            </a:r>
            <a:r>
              <a:rPr lang="zh-CN" altLang="en-US" sz="4000">
                <a:latin typeface="黑体" panose="02010609060101010101" pitchFamily="49" charset="-122"/>
                <a:ea typeface="黑体" panose="02010609060101010101" pitchFamily="49" charset="-122"/>
              </a:rPr>
              <a:t>高度集中的指令性计划？</a:t>
            </a:r>
          </a:p>
        </p:txBody>
      </p:sp>
      <p:sp>
        <p:nvSpPr>
          <p:cNvPr id="5" name="文本框 4"/>
          <p:cNvSpPr txBox="1"/>
          <p:nvPr/>
        </p:nvSpPr>
        <p:spPr>
          <a:xfrm>
            <a:off x="657406" y="2286907"/>
            <a:ext cx="1726566" cy="584775"/>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zh-CN" altLang="en-US" sz="3200">
                <a:solidFill>
                  <a:schemeClr val="tx1"/>
                </a:solidFill>
                <a:latin typeface="黑体" panose="02010609060101010101" pitchFamily="49" charset="-122"/>
                <a:ea typeface="黑体" panose="02010609060101010101" pitchFamily="49" charset="-122"/>
              </a:rPr>
              <a:t>积极性</a:t>
            </a:r>
          </a:p>
        </p:txBody>
      </p:sp>
      <p:sp>
        <p:nvSpPr>
          <p:cNvPr id="6" name="文本框 5"/>
          <p:cNvSpPr txBox="1"/>
          <p:nvPr/>
        </p:nvSpPr>
        <p:spPr>
          <a:xfrm>
            <a:off x="657405" y="3704397"/>
            <a:ext cx="1509019" cy="5847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zh-CN" altLang="en-US" sz="3200">
                <a:solidFill>
                  <a:schemeClr val="tx1"/>
                </a:solidFill>
                <a:latin typeface="黑体" panose="02010609060101010101" pitchFamily="49" charset="-122"/>
                <a:ea typeface="黑体" panose="02010609060101010101" pitchFamily="49" charset="-122"/>
              </a:rPr>
              <a:t>消极性</a:t>
            </a:r>
          </a:p>
        </p:txBody>
      </p:sp>
      <p:sp>
        <p:nvSpPr>
          <p:cNvPr id="7" name="文本框 6"/>
          <p:cNvSpPr txBox="1"/>
          <p:nvPr/>
        </p:nvSpPr>
        <p:spPr>
          <a:xfrm>
            <a:off x="2442755" y="2286907"/>
            <a:ext cx="9366068" cy="1077218"/>
          </a:xfrm>
          <a:prstGeom prst="rect">
            <a:avLst/>
          </a:prstGeom>
          <a:noFill/>
        </p:spPr>
        <p:txBody>
          <a:bodyPr wrap="square" rtlCol="0">
            <a:spAutoFit/>
          </a:bodyPr>
          <a:lstStyle/>
          <a:p>
            <a:r>
              <a:rPr lang="zh-CN" altLang="en-US" sz="3200" b="1">
                <a:solidFill>
                  <a:srgbClr val="FFFF00"/>
                </a:solidFill>
                <a:latin typeface="黑体" panose="02010609060101010101" pitchFamily="49" charset="-122"/>
                <a:ea typeface="黑体" panose="02010609060101010101" pitchFamily="49" charset="-122"/>
              </a:rPr>
              <a:t>使苏联能够在较短的时间内，集中全国的人力、物力、财力实现工业化。</a:t>
            </a:r>
          </a:p>
        </p:txBody>
      </p:sp>
      <p:sp>
        <p:nvSpPr>
          <p:cNvPr id="9" name="文本框 8"/>
          <p:cNvSpPr txBox="1"/>
          <p:nvPr/>
        </p:nvSpPr>
        <p:spPr>
          <a:xfrm>
            <a:off x="2383972" y="3750563"/>
            <a:ext cx="9483634" cy="1077218"/>
          </a:xfrm>
          <a:prstGeom prst="rect">
            <a:avLst/>
          </a:prstGeom>
          <a:noFill/>
        </p:spPr>
        <p:txBody>
          <a:bodyPr wrap="square" rtlCol="0">
            <a:spAutoFit/>
          </a:bodyPr>
          <a:lstStyle/>
          <a:p>
            <a:r>
              <a:rPr lang="zh-CN" altLang="en-US" sz="3200" b="1">
                <a:solidFill>
                  <a:srgbClr val="FFFF00"/>
                </a:solidFill>
                <a:latin typeface="黑体" panose="02010609060101010101" pitchFamily="49" charset="-122"/>
                <a:ea typeface="黑体" panose="02010609060101010101" pitchFamily="49" charset="-122"/>
              </a:rPr>
              <a:t>但这种排斥市场和商品经济的发展模式逐渐被固定下来，致使后来苏联的经济体制日益僵化。</a:t>
            </a:r>
          </a:p>
        </p:txBody>
      </p:sp>
    </p:spTree>
    <p:custDataLst>
      <p:tags r:id="rId2"/>
    </p:custDataLst>
  </p:cSld>
  <p:clrMapOvr>
    <a:masterClrMapping/>
  </p:clrMapOvr>
  <p:transition spd="slow" advTm="3000">
    <p:wheel spokes="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8" fill="hold" grpId="1"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0-#ppt_w/2"/>
                                          </p:val>
                                        </p:tav>
                                        <p:tav tm="100000">
                                          <p:val>
                                            <p:strVal val="#ppt_x"/>
                                          </p:val>
                                        </p:tav>
                                      </p:tavLst>
                                    </p:anim>
                                    <p:anim calcmode="lin" valueType="num">
                                      <p:cBhvr additive="base">
                                        <p:cTn id="15"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10" presetClass="entr" presetSubtype="0" fill="hold" grpId="2"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childTnLst>
                    </p:cTn>
                  </p:par>
                  <p:par>
                    <p:cTn id="22" fill="hold" nodeType="clickPar">
                      <p:stCondLst>
                        <p:cond delay="indefinite"/>
                      </p:stCondLst>
                      <p:childTnLst>
                        <p:par>
                          <p:cTn id="23" fill="hold" nodeType="withGroup">
                            <p:stCondLst>
                              <p:cond delay="indefinite"/>
                            </p:stCondLst>
                          </p:cTn>
                        </p:par>
                        <p:par>
                          <p:cTn id="24" fill="hold" nodeType="afterGroup">
                            <p:stCondLst>
                              <p:cond delay="0"/>
                            </p:stCondLst>
                            <p:childTnLst>
                              <p:par>
                                <p:cTn id="25" presetID="10" presetClass="entr" presetSubtype="0" fill="hold" grpId="3"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1"/>
      <p:bldP spid="7" grpId="2"/>
      <p:bldP spid="9" grpId="3"/>
    </p:bld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文本框 1"/>
          <p:cNvSpPr txBox="1"/>
          <p:nvPr/>
        </p:nvSpPr>
        <p:spPr>
          <a:xfrm>
            <a:off x="537754" y="641086"/>
            <a:ext cx="11116491" cy="1754326"/>
          </a:xfrm>
          <a:prstGeom prst="rect">
            <a:avLst/>
          </a:prstGeom>
          <a:noFill/>
        </p:spPr>
        <p:txBody>
          <a:bodyPr wrap="square" rtlCol="0">
            <a:spAutoFit/>
          </a:bodyPr>
          <a:lstStyle/>
          <a:p>
            <a:r>
              <a:rPr lang="zh-CN" altLang="en-US" sz="3600" smtClean="0">
                <a:latin typeface="黑体" panose="02010609060101010101" pitchFamily="49" charset="-122"/>
                <a:ea typeface="黑体" panose="02010609060101010101" pitchFamily="49" charset="-122"/>
              </a:rPr>
              <a:t>随着工业化建设的开展，国家对粮食的需求大大增加，而小农经济是无法满足工业化需求的。</a:t>
            </a:r>
            <a:r>
              <a:rPr lang="en-US" altLang="zh-CN" sz="3600" smtClean="0">
                <a:latin typeface="黑体" panose="02010609060101010101" pitchFamily="49" charset="-122"/>
                <a:ea typeface="黑体" panose="02010609060101010101" pitchFamily="49" charset="-122"/>
              </a:rPr>
              <a:t>20</a:t>
            </a:r>
            <a:r>
              <a:rPr lang="zh-CN" altLang="en-US" sz="3600" smtClean="0">
                <a:latin typeface="黑体" panose="02010609060101010101" pitchFamily="49" charset="-122"/>
                <a:ea typeface="黑体" panose="02010609060101010101" pitchFamily="49" charset="-122"/>
              </a:rPr>
              <a:t>世纪</a:t>
            </a:r>
            <a:r>
              <a:rPr lang="en-US" altLang="zh-CN" sz="3600" smtClean="0">
                <a:latin typeface="黑体" panose="02010609060101010101" pitchFamily="49" charset="-122"/>
                <a:ea typeface="黑体" panose="02010609060101010101" pitchFamily="49" charset="-122"/>
              </a:rPr>
              <a:t>30</a:t>
            </a:r>
            <a:r>
              <a:rPr lang="zh-CN" altLang="en-US" sz="3600" smtClean="0">
                <a:latin typeface="黑体" panose="02010609060101010101" pitchFamily="49" charset="-122"/>
                <a:ea typeface="黑体" panose="02010609060101010101" pitchFamily="49" charset="-122"/>
              </a:rPr>
              <a:t>年代初，苏联开始进行大规模的</a:t>
            </a:r>
            <a:r>
              <a:rPr lang="en-US" altLang="zh-CN" sz="3600" smtClean="0">
                <a:latin typeface="黑体" panose="02010609060101010101" pitchFamily="49" charset="-122"/>
                <a:ea typeface="黑体" panose="02010609060101010101" pitchFamily="49" charset="-122"/>
              </a:rPr>
              <a:t>___________</a:t>
            </a:r>
            <a:r>
              <a:rPr lang="zh-CN" altLang="en-US" sz="3600" smtClean="0">
                <a:latin typeface="黑体" panose="02010609060101010101" pitchFamily="49" charset="-122"/>
                <a:ea typeface="黑体" panose="02010609060101010101" pitchFamily="49" charset="-122"/>
              </a:rPr>
              <a:t>运动。</a:t>
            </a:r>
            <a:endParaRPr lang="zh-CN" altLang="en-US" sz="3600">
              <a:latin typeface="黑体" panose="02010609060101010101" pitchFamily="49" charset="-122"/>
              <a:ea typeface="黑体" panose="02010609060101010101" pitchFamily="49" charset="-122"/>
            </a:endParaRPr>
          </a:p>
        </p:txBody>
      </p:sp>
      <p:pic>
        <p:nvPicPr>
          <p:cNvPr id="3" name="图片 2"/>
          <p:cNvPicPr>
            <a:picLocks noChangeAspect="1"/>
          </p:cNvPicPr>
          <p:nvPr/>
        </p:nvPicPr>
        <p:blipFill>
          <a:blip r:embed="rId2"/>
          <a:stretch>
            <a:fillRect/>
          </a:stretch>
        </p:blipFill>
        <p:spPr>
          <a:xfrm>
            <a:off x="6556812" y="3777540"/>
            <a:ext cx="4246909" cy="3080460"/>
          </a:xfrm>
          <a:prstGeom prst="rect">
            <a:avLst/>
          </a:prstGeom>
        </p:spPr>
      </p:pic>
      <p:pic>
        <p:nvPicPr>
          <p:cNvPr id="4" name="图片 3"/>
          <p:cNvPicPr>
            <a:picLocks noChangeAspect="1"/>
          </p:cNvPicPr>
          <p:nvPr/>
        </p:nvPicPr>
        <p:blipFill>
          <a:blip r:embed="rId3"/>
          <a:stretch>
            <a:fillRect/>
          </a:stretch>
        </p:blipFill>
        <p:spPr>
          <a:xfrm>
            <a:off x="709559" y="3821929"/>
            <a:ext cx="5206435" cy="3036071"/>
          </a:xfrm>
          <a:prstGeom prst="rect">
            <a:avLst/>
          </a:prstGeom>
        </p:spPr>
      </p:pic>
      <p:sp>
        <p:nvSpPr>
          <p:cNvPr id="5" name="矩形 4"/>
          <p:cNvSpPr/>
          <p:nvPr/>
        </p:nvSpPr>
        <p:spPr>
          <a:xfrm>
            <a:off x="209232" y="2463988"/>
            <a:ext cx="11832713" cy="646331"/>
          </a:xfrm>
          <a:prstGeom prst="rect">
            <a:avLst/>
          </a:prstGeom>
          <a:solidFill>
            <a:schemeClr val="tx1"/>
          </a:solidFill>
        </p:spPr>
        <p:txBody>
          <a:bodyPr wrap="square">
            <a:spAutoFit/>
          </a:bodyPr>
          <a:lstStyle/>
          <a:p>
            <a:r>
              <a:rPr lang="zh-CN" altLang="en-US" sz="3600">
                <a:solidFill>
                  <a:schemeClr val="bg1"/>
                </a:solidFill>
                <a:latin typeface="黑体" panose="02010609060101010101" pitchFamily="49" charset="-122"/>
                <a:ea typeface="黑体" panose="02010609060101010101" pitchFamily="49" charset="-122"/>
              </a:rPr>
              <a:t>农业集体化就是把农民的土地和其他重要生产资料</a:t>
            </a:r>
            <a:r>
              <a:rPr lang="zh-CN" altLang="en-US" sz="3600">
                <a:solidFill>
                  <a:srgbClr val="FF0000"/>
                </a:solidFill>
                <a:latin typeface="黑体" panose="02010609060101010101" pitchFamily="49" charset="-122"/>
                <a:ea typeface="黑体" panose="02010609060101010101" pitchFamily="49" charset="-122"/>
              </a:rPr>
              <a:t>公有化</a:t>
            </a:r>
            <a:r>
              <a:rPr lang="zh-CN" altLang="en-US" sz="2400">
                <a:solidFill>
                  <a:schemeClr val="bg1"/>
                </a:solidFill>
                <a:latin typeface="黑体" panose="02010609060101010101" pitchFamily="49" charset="-122"/>
                <a:ea typeface="黑体" panose="02010609060101010101" pitchFamily="49" charset="-122"/>
              </a:rPr>
              <a:t>。</a:t>
            </a:r>
          </a:p>
        </p:txBody>
      </p:sp>
      <p:sp>
        <p:nvSpPr>
          <p:cNvPr id="6" name="矩形 5"/>
          <p:cNvSpPr/>
          <p:nvPr/>
        </p:nvSpPr>
        <p:spPr>
          <a:xfrm>
            <a:off x="6059488" y="1749081"/>
            <a:ext cx="2492990" cy="646331"/>
          </a:xfrm>
          <a:prstGeom prst="rect">
            <a:avLst/>
          </a:prstGeom>
        </p:spPr>
        <p:txBody>
          <a:bodyPr wrap="none">
            <a:spAutoFit/>
          </a:bodyPr>
          <a:lstStyle/>
          <a:p>
            <a:r>
              <a:rPr lang="zh-CN" altLang="en-US" sz="3600">
                <a:solidFill>
                  <a:srgbClr val="FFFF00"/>
                </a:solidFill>
                <a:latin typeface="黑体" panose="02010609060101010101" pitchFamily="49" charset="-122"/>
                <a:ea typeface="黑体" panose="02010609060101010101" pitchFamily="49" charset="-122"/>
              </a:rPr>
              <a:t>农业集体化</a:t>
            </a:r>
            <a:endParaRPr lang="zh-CN" altLang="en-US"/>
          </a:p>
        </p:txBody>
      </p:sp>
      <p:sp>
        <p:nvSpPr>
          <p:cNvPr id="7" name="文本框 6"/>
          <p:cNvSpPr txBox="1"/>
          <p:nvPr/>
        </p:nvSpPr>
        <p:spPr>
          <a:xfrm>
            <a:off x="1567543" y="3178895"/>
            <a:ext cx="3435531" cy="523220"/>
          </a:xfrm>
          <a:prstGeom prst="rect">
            <a:avLst/>
          </a:prstGeom>
          <a:noFill/>
        </p:spPr>
        <p:txBody>
          <a:bodyPr wrap="square" rtlCol="0">
            <a:spAutoFit/>
          </a:bodyPr>
          <a:lstStyle/>
          <a:p>
            <a:r>
              <a:rPr lang="zh-CN" altLang="en-US" sz="2800" b="1" smtClean="0">
                <a:solidFill>
                  <a:srgbClr val="FFFF00"/>
                </a:solidFill>
                <a:latin typeface="黑体" panose="02010609060101010101" pitchFamily="49" charset="-122"/>
                <a:ea typeface="黑体" panose="02010609060101010101" pitchFamily="49" charset="-122"/>
              </a:rPr>
              <a:t>个体的小农经济</a:t>
            </a:r>
            <a:endParaRPr lang="zh-CN" altLang="en-US" sz="2800" b="1">
              <a:solidFill>
                <a:srgbClr val="FFFF00"/>
              </a:solidFill>
              <a:latin typeface="黑体" panose="02010609060101010101" pitchFamily="49" charset="-122"/>
              <a:ea typeface="黑体" panose="02010609060101010101" pitchFamily="49" charset="-122"/>
            </a:endParaRPr>
          </a:p>
        </p:txBody>
      </p:sp>
      <p:sp>
        <p:nvSpPr>
          <p:cNvPr id="8" name="文本框 7"/>
          <p:cNvSpPr txBox="1"/>
          <p:nvPr/>
        </p:nvSpPr>
        <p:spPr>
          <a:xfrm>
            <a:off x="6975565" y="3178895"/>
            <a:ext cx="3409405" cy="523220"/>
          </a:xfrm>
          <a:prstGeom prst="rect">
            <a:avLst/>
          </a:prstGeom>
          <a:noFill/>
        </p:spPr>
        <p:txBody>
          <a:bodyPr wrap="square" rtlCol="0">
            <a:spAutoFit/>
          </a:bodyPr>
          <a:lstStyle/>
          <a:p>
            <a:r>
              <a:rPr lang="zh-CN" altLang="en-US" sz="2800" smtClean="0">
                <a:solidFill>
                  <a:srgbClr val="FFFF00"/>
                </a:solidFill>
                <a:latin typeface="黑体" panose="02010609060101010101" pitchFamily="49" charset="-122"/>
                <a:ea typeface="黑体" panose="02010609060101010101" pitchFamily="49" charset="-122"/>
              </a:rPr>
              <a:t>社会主义集体经济</a:t>
            </a:r>
            <a:endParaRPr lang="zh-CN" altLang="en-US" sz="2800">
              <a:solidFill>
                <a:srgbClr val="FFFF00"/>
              </a:solidFill>
              <a:latin typeface="黑体" panose="02010609060101010101" pitchFamily="49" charset="-122"/>
              <a:ea typeface="黑体" panose="02010609060101010101" pitchFamily="49" charset="-122"/>
            </a:endParaRPr>
          </a:p>
        </p:txBody>
      </p:sp>
      <p:sp>
        <p:nvSpPr>
          <p:cNvPr id="9" name="右箭头 8"/>
          <p:cNvSpPr/>
          <p:nvPr/>
        </p:nvSpPr>
        <p:spPr>
          <a:xfrm>
            <a:off x="5159828" y="3292442"/>
            <a:ext cx="1123406" cy="27311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advTm="3000">
    <p:wheel spokes="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1"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1" presetClass="entr" presetSubtype="0" fill="hold" grpId="2"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 presetClass="entr" presetSubtype="0" fill="hold" grpId="4" nodeType="clickEffect">
                                  <p:stCondLst>
                                    <p:cond delay="0"/>
                                  </p:stCondLst>
                                  <p:childTnLst>
                                    <p:set>
                                      <p:cBhvr>
                                        <p:cTn id="21" dur="1" fill="hold">
                                          <p:stCondLst>
                                            <p:cond delay="0"/>
                                          </p:stCondLst>
                                        </p:cTn>
                                        <p:tgtEl>
                                          <p:spTgt spid="9"/>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indefinite"/>
                            </p:stCondLst>
                          </p:cTn>
                        </p:par>
                        <p:par>
                          <p:cTn id="24" fill="hold" nodeType="afterGroup">
                            <p:stCondLst>
                              <p:cond delay="0"/>
                            </p:stCondLst>
                            <p:childTnLst>
                              <p:par>
                                <p:cTn id="25" presetID="1" presetClass="entr" presetSubtype="0" fill="hold" grpId="3"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1"/>
      <p:bldP spid="7" grpId="2"/>
      <p:bldP spid="8" grpId="3"/>
      <p:bldP spid="9" grpId="4"/>
    </p:bld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1985" name="标题 24577"/>
          <p:cNvSpPr>
            <a:spLocks noGrp="1" noRot="1" noChangeArrowheads="1"/>
          </p:cNvSpPr>
          <p:nvPr>
            <p:ph type="title" idx="4294967295"/>
          </p:nvPr>
        </p:nvSpPr>
        <p:spPr>
          <a:xfrm>
            <a:off x="0" y="0"/>
            <a:ext cx="4572000" cy="1143000"/>
          </a:xfrm>
          <a:prstGeom prst="rect">
            <a:avLst/>
          </a:prstGeom>
        </p:spPr>
        <p:txBody>
          <a:bodyPr/>
          <a:lstStyle/>
          <a:p>
            <a:r>
              <a:rPr lang="zh-CN" altLang="en-US" sz="6000" b="1" smtClean="0">
                <a:solidFill>
                  <a:srgbClr val="FFFF00"/>
                </a:solidFill>
                <a:ea typeface="黑体" panose="02010609060101010101" pitchFamily="49" charset="-122"/>
              </a:rPr>
              <a:t>农业集体化</a:t>
            </a:r>
            <a:endParaRPr lang="zh-CN" altLang="en-US" sz="8800" b="1">
              <a:solidFill>
                <a:srgbClr val="FFFF00"/>
              </a:solidFill>
              <a:latin typeface="黑体" panose="02010609060101010101" pitchFamily="49" charset="-122"/>
              <a:ea typeface="黑体" panose="02010609060101010101" pitchFamily="49" charset="-122"/>
              <a:sym typeface="Wingdings" panose="05000000000000000000" pitchFamily="2" charset="2"/>
            </a:endParaRPr>
          </a:p>
        </p:txBody>
      </p:sp>
      <p:sp>
        <p:nvSpPr>
          <p:cNvPr id="2" name="矩形 1"/>
          <p:cNvSpPr/>
          <p:nvPr/>
        </p:nvSpPr>
        <p:spPr>
          <a:xfrm>
            <a:off x="203528" y="905855"/>
            <a:ext cx="1574470" cy="757130"/>
          </a:xfrm>
          <a:prstGeom prst="rect">
            <a:avLst/>
          </a:prstGeom>
        </p:spPr>
        <p:txBody>
          <a:bodyPr wrap="none">
            <a:spAutoFit/>
          </a:bodyPr>
          <a:lstStyle/>
          <a:p>
            <a:pPr marL="609600" lvl="0" indent="-609600">
              <a:lnSpc>
                <a:spcPct val="120000"/>
              </a:lnSpc>
              <a:spcBef>
                <a:spcPts val="1000"/>
              </a:spcBef>
            </a:pPr>
            <a:r>
              <a:rPr lang="zh-CN" altLang="en-US" sz="3600" b="1">
                <a:solidFill>
                  <a:prstClr val="white"/>
                </a:solidFill>
                <a:effectLst>
                  <a:outerShdw blurRad="50800" dist="38100" dir="2700000" algn="tl" rotWithShape="0">
                    <a:srgbClr val="000000">
                      <a:alpha val="48000"/>
                    </a:srgbClr>
                  </a:outerShdw>
                </a:effectLst>
                <a:latin typeface="黑体" panose="02010609060101010101" pitchFamily="49" charset="-122"/>
                <a:ea typeface="黑体" panose="02010609060101010101" pitchFamily="49" charset="-122"/>
              </a:rPr>
              <a:t>背景</a:t>
            </a:r>
            <a:r>
              <a:rPr lang="zh-CN" altLang="en-US" sz="3600" b="1">
                <a:solidFill>
                  <a:prstClr val="white"/>
                </a:solidFill>
                <a:effectLst>
                  <a:outerShdw blurRad="50800" dist="38100" dir="2700000" algn="tl" rotWithShape="0">
                    <a:srgbClr val="000000">
                      <a:alpha val="48000"/>
                    </a:srgbClr>
                  </a:outerShdw>
                </a:effectLst>
                <a:latin typeface="黑体" panose="02010609060101010101" pitchFamily="49" charset="-122"/>
                <a:ea typeface="黑体" panose="02010609060101010101" pitchFamily="49" charset="-122"/>
                <a:sym typeface="Wingdings" panose="05000000000000000000" pitchFamily="2" charset="2"/>
              </a:rPr>
              <a:t>：</a:t>
            </a:r>
          </a:p>
        </p:txBody>
      </p:sp>
      <p:sp>
        <p:nvSpPr>
          <p:cNvPr id="3" name="矩形 2"/>
          <p:cNvSpPr/>
          <p:nvPr/>
        </p:nvSpPr>
        <p:spPr>
          <a:xfrm>
            <a:off x="1352019" y="905855"/>
            <a:ext cx="10355075" cy="1550168"/>
          </a:xfrm>
          <a:prstGeom prst="rect">
            <a:avLst/>
          </a:prstGeom>
        </p:spPr>
        <p:txBody>
          <a:bodyPr wrap="square">
            <a:spAutoFit/>
          </a:bodyPr>
          <a:lstStyle/>
          <a:p>
            <a:pPr marL="609600" lvl="0" indent="-609600">
              <a:lnSpc>
                <a:spcPct val="120000"/>
              </a:lnSpc>
              <a:spcBef>
                <a:spcPts val="1000"/>
              </a:spcBef>
            </a:pPr>
            <a:r>
              <a:rPr lang="zh-CN" altLang="en-US" sz="3600" b="1">
                <a:solidFill>
                  <a:prstClr val="white"/>
                </a:solidFill>
                <a:effectLst>
                  <a:outerShdw blurRad="50800" dist="38100" dir="2700000" algn="tl" rotWithShape="0">
                    <a:srgbClr val="000000">
                      <a:alpha val="48000"/>
                    </a:srgbClr>
                  </a:outerShdw>
                </a:effectLst>
                <a:latin typeface="黑体" panose="02010609060101010101" pitchFamily="49" charset="-122"/>
                <a:ea typeface="黑体" panose="02010609060101010101" pitchFamily="49" charset="-122"/>
              </a:rPr>
              <a:t> </a:t>
            </a:r>
            <a:r>
              <a:rPr lang="zh-CN" altLang="en-US" sz="3600" b="1" smtClean="0">
                <a:solidFill>
                  <a:prstClr val="white"/>
                </a:solidFill>
                <a:effectLst>
                  <a:outerShdw blurRad="50800" dist="38100" dir="2700000" algn="tl" rotWithShape="0">
                    <a:srgbClr val="000000">
                      <a:alpha val="48000"/>
                    </a:srgbClr>
                  </a:outerShdw>
                </a:effectLst>
                <a:latin typeface="黑体" panose="02010609060101010101" pitchFamily="49" charset="-122"/>
                <a:ea typeface="黑体" panose="02010609060101010101" pitchFamily="49" charset="-122"/>
              </a:rPr>
              <a:t> 苏联</a:t>
            </a:r>
            <a:r>
              <a:rPr lang="zh-CN" altLang="en-US" sz="3600" b="1">
                <a:solidFill>
                  <a:prstClr val="white"/>
                </a:solidFill>
                <a:effectLst>
                  <a:outerShdw blurRad="50800" dist="38100" dir="2700000" algn="tl" rotWithShape="0">
                    <a:srgbClr val="000000">
                      <a:alpha val="48000"/>
                    </a:srgbClr>
                  </a:outerShdw>
                </a:effectLst>
                <a:latin typeface="黑体" panose="02010609060101010101" pitchFamily="49" charset="-122"/>
                <a:ea typeface="黑体" panose="02010609060101010101" pitchFamily="49" charset="-122"/>
              </a:rPr>
              <a:t>发生了严重的粮食收购危机。</a:t>
            </a:r>
          </a:p>
          <a:p>
            <a:pPr marL="609600" lvl="0" indent="-609600">
              <a:lnSpc>
                <a:spcPct val="120000"/>
              </a:lnSpc>
              <a:spcBef>
                <a:spcPts val="1000"/>
              </a:spcBef>
            </a:pPr>
            <a:r>
              <a:rPr lang="zh-CN" altLang="en-US" sz="3600" b="1">
                <a:solidFill>
                  <a:prstClr val="white"/>
                </a:solidFill>
                <a:effectLst>
                  <a:outerShdw blurRad="50800" dist="38100" dir="2700000" algn="tl" rotWithShape="0">
                    <a:srgbClr val="000000">
                      <a:alpha val="48000"/>
                    </a:srgbClr>
                  </a:outerShdw>
                </a:effectLst>
                <a:latin typeface="黑体" panose="02010609060101010101" pitchFamily="49" charset="-122"/>
                <a:ea typeface="黑体" panose="02010609060101010101" pitchFamily="49" charset="-122"/>
              </a:rPr>
              <a:t> </a:t>
            </a:r>
            <a:r>
              <a:rPr lang="zh-CN" altLang="en-US" sz="3600" b="1" smtClean="0">
                <a:solidFill>
                  <a:prstClr val="white"/>
                </a:solidFill>
                <a:effectLst>
                  <a:outerShdw blurRad="50800" dist="38100" dir="2700000" algn="tl" rotWithShape="0">
                    <a:srgbClr val="000000">
                      <a:alpha val="48000"/>
                    </a:srgbClr>
                  </a:outerShdw>
                </a:effectLst>
                <a:latin typeface="黑体" panose="02010609060101010101" pitchFamily="49" charset="-122"/>
                <a:ea typeface="黑体" panose="02010609060101010101" pitchFamily="49" charset="-122"/>
              </a:rPr>
              <a:t> 斯大林</a:t>
            </a:r>
            <a:r>
              <a:rPr lang="zh-CN" altLang="en-US" sz="3600" b="1">
                <a:solidFill>
                  <a:prstClr val="white"/>
                </a:solidFill>
                <a:effectLst>
                  <a:outerShdw blurRad="50800" dist="38100" dir="2700000" algn="tl" rotWithShape="0">
                    <a:srgbClr val="000000">
                      <a:alpha val="48000"/>
                    </a:srgbClr>
                  </a:outerShdw>
                </a:effectLst>
                <a:latin typeface="黑体" panose="02010609060101010101" pitchFamily="49" charset="-122"/>
                <a:ea typeface="黑体" panose="02010609060101010101" pitchFamily="49" charset="-122"/>
              </a:rPr>
              <a:t>决心用行政手段解决粮食问题。</a:t>
            </a:r>
          </a:p>
        </p:txBody>
      </p:sp>
      <p:sp>
        <p:nvSpPr>
          <p:cNvPr id="4" name="矩形 3"/>
          <p:cNvSpPr/>
          <p:nvPr/>
        </p:nvSpPr>
        <p:spPr>
          <a:xfrm>
            <a:off x="203528" y="2493407"/>
            <a:ext cx="1574470" cy="646331"/>
          </a:xfrm>
          <a:prstGeom prst="rect">
            <a:avLst/>
          </a:prstGeom>
        </p:spPr>
        <p:txBody>
          <a:bodyPr wrap="none">
            <a:spAutoFit/>
          </a:bodyPr>
          <a:lstStyle/>
          <a:p>
            <a:r>
              <a:rPr lang="zh-CN" altLang="en-US" sz="3600" b="1">
                <a:solidFill>
                  <a:prstClr val="white"/>
                </a:solidFill>
                <a:effectLst>
                  <a:outerShdw blurRad="50800" dist="38100" dir="2700000" algn="tl" rotWithShape="0">
                    <a:srgbClr val="000000">
                      <a:alpha val="48000"/>
                    </a:srgbClr>
                  </a:outerShdw>
                </a:effectLst>
                <a:latin typeface="黑体" panose="02010609060101010101" pitchFamily="49" charset="-122"/>
                <a:ea typeface="黑体" panose="02010609060101010101" pitchFamily="49" charset="-122"/>
              </a:rPr>
              <a:t>时间：</a:t>
            </a:r>
            <a:endParaRPr lang="zh-CN" altLang="en-US"/>
          </a:p>
        </p:txBody>
      </p:sp>
      <p:sp>
        <p:nvSpPr>
          <p:cNvPr id="5" name="矩形 4"/>
          <p:cNvSpPr/>
          <p:nvPr/>
        </p:nvSpPr>
        <p:spPr>
          <a:xfrm>
            <a:off x="1949285" y="2482325"/>
            <a:ext cx="4357283" cy="757130"/>
          </a:xfrm>
          <a:prstGeom prst="rect">
            <a:avLst/>
          </a:prstGeom>
        </p:spPr>
        <p:txBody>
          <a:bodyPr wrap="none">
            <a:spAutoFit/>
          </a:bodyPr>
          <a:lstStyle/>
          <a:p>
            <a:pPr marL="609600" lvl="0" indent="-609600">
              <a:lnSpc>
                <a:spcPct val="120000"/>
              </a:lnSpc>
              <a:spcBef>
                <a:spcPts val="1000"/>
              </a:spcBef>
            </a:pPr>
            <a:r>
              <a:rPr lang="zh-CN" altLang="en-US" sz="3600" b="1">
                <a:solidFill>
                  <a:prstClr val="white"/>
                </a:solidFill>
                <a:effectLst>
                  <a:outerShdw blurRad="50800" dist="38100" dir="2700000" algn="tl" rotWithShape="0">
                    <a:srgbClr val="000000">
                      <a:alpha val="48000"/>
                    </a:srgbClr>
                  </a:outerShdw>
                </a:effectLst>
                <a:latin typeface="黑体" panose="02010609060101010101" pitchFamily="49" charset="-122"/>
                <a:ea typeface="黑体" panose="02010609060101010101" pitchFamily="49" charset="-122"/>
              </a:rPr>
              <a:t>从</a:t>
            </a:r>
            <a:r>
              <a:rPr lang="en-US" altLang="zh-CN" sz="3600" b="1">
                <a:solidFill>
                  <a:prstClr val="white"/>
                </a:solidFill>
                <a:effectLst>
                  <a:outerShdw blurRad="50800" dist="38100" dir="2700000" algn="tl" rotWithShape="0">
                    <a:srgbClr val="000000">
                      <a:alpha val="48000"/>
                    </a:srgbClr>
                  </a:outerShdw>
                </a:effectLst>
                <a:latin typeface="黑体" panose="02010609060101010101" pitchFamily="49" charset="-122"/>
                <a:ea typeface="黑体" panose="02010609060101010101" pitchFamily="49" charset="-122"/>
              </a:rPr>
              <a:t>20</a:t>
            </a:r>
            <a:r>
              <a:rPr lang="zh-CN" altLang="en-US" sz="3600" b="1">
                <a:solidFill>
                  <a:prstClr val="white"/>
                </a:solidFill>
                <a:effectLst>
                  <a:outerShdw blurRad="50800" dist="38100" dir="2700000" algn="tl" rotWithShape="0">
                    <a:srgbClr val="000000">
                      <a:alpha val="48000"/>
                    </a:srgbClr>
                  </a:outerShdw>
                </a:effectLst>
                <a:latin typeface="黑体" panose="02010609060101010101" pitchFamily="49" charset="-122"/>
                <a:ea typeface="黑体" panose="02010609060101010101" pitchFamily="49" charset="-122"/>
              </a:rPr>
              <a:t>世纪</a:t>
            </a:r>
            <a:r>
              <a:rPr lang="en-US" altLang="zh-CN" sz="3600" b="1">
                <a:solidFill>
                  <a:prstClr val="white"/>
                </a:solidFill>
                <a:effectLst>
                  <a:outerShdw blurRad="50800" dist="38100" dir="2700000" algn="tl" rotWithShape="0">
                    <a:srgbClr val="000000">
                      <a:alpha val="48000"/>
                    </a:srgbClr>
                  </a:outerShdw>
                </a:effectLst>
                <a:latin typeface="黑体" panose="02010609060101010101" pitchFamily="49" charset="-122"/>
                <a:ea typeface="黑体" panose="02010609060101010101" pitchFamily="49" charset="-122"/>
              </a:rPr>
              <a:t>30</a:t>
            </a:r>
            <a:r>
              <a:rPr lang="zh-CN" altLang="en-US" sz="3600" b="1">
                <a:solidFill>
                  <a:prstClr val="white"/>
                </a:solidFill>
                <a:effectLst>
                  <a:outerShdw blurRad="50800" dist="38100" dir="2700000" algn="tl" rotWithShape="0">
                    <a:srgbClr val="000000">
                      <a:alpha val="48000"/>
                    </a:srgbClr>
                  </a:outerShdw>
                </a:effectLst>
                <a:latin typeface="黑体" panose="02010609060101010101" pitchFamily="49" charset="-122"/>
                <a:ea typeface="黑体" panose="02010609060101010101" pitchFamily="49" charset="-122"/>
              </a:rPr>
              <a:t>年代初起</a:t>
            </a:r>
            <a:endParaRPr lang="zh-CN" altLang="en-US" sz="3600" b="1" u="sng">
              <a:solidFill>
                <a:prstClr val="white"/>
              </a:solidFill>
              <a:effectLst>
                <a:outerShdw blurRad="50800" dist="38100" dir="2700000" algn="tl" rotWithShape="0">
                  <a:srgbClr val="000000">
                    <a:alpha val="48000"/>
                  </a:srgbClr>
                </a:outerShdw>
              </a:effectLst>
              <a:latin typeface="黑体" panose="02010609060101010101" pitchFamily="49" charset="-122"/>
              <a:ea typeface="黑体" panose="02010609060101010101" pitchFamily="49" charset="-122"/>
            </a:endParaRPr>
          </a:p>
        </p:txBody>
      </p:sp>
      <p:sp>
        <p:nvSpPr>
          <p:cNvPr id="6" name="矩形 5"/>
          <p:cNvSpPr/>
          <p:nvPr/>
        </p:nvSpPr>
        <p:spPr>
          <a:xfrm>
            <a:off x="203528" y="3654379"/>
            <a:ext cx="1574470" cy="757130"/>
          </a:xfrm>
          <a:prstGeom prst="rect">
            <a:avLst/>
          </a:prstGeom>
        </p:spPr>
        <p:txBody>
          <a:bodyPr wrap="none">
            <a:spAutoFit/>
          </a:bodyPr>
          <a:lstStyle/>
          <a:p>
            <a:pPr marL="609600" lvl="0" indent="-609600">
              <a:lnSpc>
                <a:spcPct val="120000"/>
              </a:lnSpc>
              <a:spcBef>
                <a:spcPts val="1000"/>
              </a:spcBef>
            </a:pPr>
            <a:r>
              <a:rPr lang="zh-CN" altLang="en-US" sz="3600" b="1">
                <a:solidFill>
                  <a:prstClr val="white"/>
                </a:solidFill>
                <a:effectLst>
                  <a:outerShdw blurRad="50800" dist="38100" dir="2700000" algn="tl" rotWithShape="0">
                    <a:srgbClr val="000000">
                      <a:alpha val="48000"/>
                    </a:srgbClr>
                  </a:outerShdw>
                </a:effectLst>
                <a:latin typeface="黑体" panose="02010609060101010101" pitchFamily="49" charset="-122"/>
                <a:ea typeface="黑体" panose="02010609060101010101" pitchFamily="49" charset="-122"/>
              </a:rPr>
              <a:t>措施：</a:t>
            </a:r>
          </a:p>
        </p:txBody>
      </p:sp>
      <p:sp>
        <p:nvSpPr>
          <p:cNvPr id="8" name="矩形 7"/>
          <p:cNvSpPr/>
          <p:nvPr/>
        </p:nvSpPr>
        <p:spPr>
          <a:xfrm>
            <a:off x="1190120" y="3654379"/>
            <a:ext cx="10678872" cy="2879763"/>
          </a:xfrm>
          <a:prstGeom prst="rect">
            <a:avLst/>
          </a:prstGeom>
        </p:spPr>
        <p:txBody>
          <a:bodyPr wrap="square">
            <a:spAutoFit/>
          </a:bodyPr>
          <a:lstStyle/>
          <a:p>
            <a:pPr marL="609600" lvl="0" indent="-609600">
              <a:lnSpc>
                <a:spcPct val="120000"/>
              </a:lnSpc>
              <a:spcBef>
                <a:spcPts val="1000"/>
              </a:spcBef>
            </a:pPr>
            <a:r>
              <a:rPr lang="zh-CN" altLang="en-US" sz="3600" b="1" smtClean="0">
                <a:solidFill>
                  <a:prstClr val="white"/>
                </a:solidFill>
                <a:effectLst>
                  <a:outerShdw blurRad="50800" dist="38100" dir="2700000" algn="tl" rotWithShape="0">
                    <a:srgbClr val="000000">
                      <a:alpha val="48000"/>
                    </a:srgbClr>
                  </a:outerShdw>
                </a:effectLst>
                <a:latin typeface="黑体" panose="02010609060101010101" pitchFamily="49" charset="-122"/>
                <a:ea typeface="黑体" panose="02010609060101010101" pitchFamily="49" charset="-122"/>
              </a:rPr>
              <a:t>   开展</a:t>
            </a:r>
            <a:r>
              <a:rPr lang="zh-CN" altLang="en-US" sz="3600" b="1">
                <a:solidFill>
                  <a:prstClr val="white"/>
                </a:solidFill>
                <a:effectLst>
                  <a:outerShdw blurRad="50800" dist="38100" dir="2700000" algn="tl" rotWithShape="0">
                    <a:srgbClr val="000000">
                      <a:alpha val="48000"/>
                    </a:srgbClr>
                  </a:outerShdw>
                </a:effectLst>
                <a:latin typeface="黑体" panose="02010609060101010101" pitchFamily="49" charset="-122"/>
                <a:ea typeface="黑体" panose="02010609060101010101" pitchFamily="49" charset="-122"/>
              </a:rPr>
              <a:t>消灭富农运动</a:t>
            </a:r>
            <a:endParaRPr lang="en-US" altLang="zh-CN" sz="3600" b="1">
              <a:solidFill>
                <a:prstClr val="white"/>
              </a:solidFill>
              <a:effectLst>
                <a:outerShdw blurRad="50800" dist="38100" dir="2700000" algn="tl" rotWithShape="0">
                  <a:srgbClr val="000000">
                    <a:alpha val="48000"/>
                  </a:srgbClr>
                </a:outerShdw>
              </a:effectLst>
              <a:latin typeface="黑体" panose="02010609060101010101" pitchFamily="49" charset="-122"/>
              <a:ea typeface="黑体" panose="02010609060101010101" pitchFamily="49" charset="-122"/>
            </a:endParaRPr>
          </a:p>
          <a:p>
            <a:pPr marL="609600" lvl="0" indent="-609600">
              <a:lnSpc>
                <a:spcPct val="120000"/>
              </a:lnSpc>
              <a:spcBef>
                <a:spcPts val="1000"/>
              </a:spcBef>
            </a:pPr>
            <a:r>
              <a:rPr lang="zh-CN" altLang="en-US" sz="3600" b="1" smtClean="0">
                <a:solidFill>
                  <a:prstClr val="white"/>
                </a:solidFill>
                <a:effectLst>
                  <a:outerShdw blurRad="50800" dist="38100" dir="2700000" algn="tl" rotWithShape="0">
                    <a:srgbClr val="000000">
                      <a:alpha val="48000"/>
                    </a:srgbClr>
                  </a:outerShdw>
                </a:effectLst>
                <a:latin typeface="黑体" panose="02010609060101010101" pitchFamily="49" charset="-122"/>
                <a:ea typeface="黑体" panose="02010609060101010101" pitchFamily="49" charset="-122"/>
              </a:rPr>
              <a:t>   政府</a:t>
            </a:r>
            <a:r>
              <a:rPr lang="zh-CN" altLang="en-US" sz="3600" b="1">
                <a:solidFill>
                  <a:prstClr val="white"/>
                </a:solidFill>
                <a:effectLst>
                  <a:outerShdw blurRad="50800" dist="38100" dir="2700000" algn="tl" rotWithShape="0">
                    <a:srgbClr val="000000">
                      <a:alpha val="48000"/>
                    </a:srgbClr>
                  </a:outerShdw>
                </a:effectLst>
                <a:latin typeface="黑体" panose="02010609060101010101" pitchFamily="49" charset="-122"/>
                <a:ea typeface="黑体" panose="02010609060101010101" pitchFamily="49" charset="-122"/>
              </a:rPr>
              <a:t>从多方面支持集体农庄的建设，加快</a:t>
            </a:r>
            <a:r>
              <a:rPr lang="zh-CN" altLang="en-US" sz="3600" b="1" smtClean="0">
                <a:solidFill>
                  <a:prstClr val="white"/>
                </a:solidFill>
                <a:effectLst>
                  <a:outerShdw blurRad="50800" dist="38100" dir="2700000" algn="tl" rotWithShape="0">
                    <a:srgbClr val="000000">
                      <a:alpha val="48000"/>
                    </a:srgbClr>
                  </a:outerShdw>
                </a:effectLst>
                <a:latin typeface="黑体" panose="02010609060101010101" pitchFamily="49" charset="-122"/>
                <a:ea typeface="黑体" panose="02010609060101010101" pitchFamily="49" charset="-122"/>
              </a:rPr>
              <a:t>组建拖拉机站</a:t>
            </a:r>
            <a:r>
              <a:rPr lang="zh-CN" altLang="en-US" sz="3600" b="1">
                <a:solidFill>
                  <a:prstClr val="white"/>
                </a:solidFill>
                <a:effectLst>
                  <a:outerShdw blurRad="50800" dist="38100" dir="2700000" algn="tl" rotWithShape="0">
                    <a:srgbClr val="000000">
                      <a:alpha val="48000"/>
                    </a:srgbClr>
                  </a:outerShdw>
                </a:effectLst>
                <a:latin typeface="黑体" panose="02010609060101010101" pitchFamily="49" charset="-122"/>
                <a:ea typeface="黑体" panose="02010609060101010101" pitchFamily="49" charset="-122"/>
              </a:rPr>
              <a:t>，为集体农庄提供机械服务，监督集体农庄执行国家的生产计划。</a:t>
            </a:r>
          </a:p>
        </p:txBody>
      </p:sp>
    </p:spTree>
  </p:cSld>
  <p:clrMapOvr>
    <a:masterClrMapping/>
  </p:clrMapOvr>
  <p:transition spd="slow" advTm="3000">
    <p:wheel spokes="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1" nodeType="clickEffect">
                                  <p:stCondLst>
                                    <p:cond delay="0"/>
                                  </p:stCondLst>
                                  <p:childTnLst>
                                    <p:set>
                                      <p:cBhvr>
                                        <p:cTn id="11" dur="1" fill="hold">
                                          <p:stCondLst>
                                            <p:cond delay="0"/>
                                          </p:stCondLst>
                                        </p:cTn>
                                        <p:tgtEl>
                                          <p:spTgt spid="5"/>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1" presetClass="entr" presetSubtype="0" fill="hold" grpId="2"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1"/>
      <p:bldP spid="8" grpId="2"/>
    </p:bldLs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9698" name="TextBox 3"/>
          <p:cNvSpPr txBox="1">
            <a:spLocks noChangeArrowheads="1"/>
          </p:cNvSpPr>
          <p:nvPr/>
        </p:nvSpPr>
        <p:spPr bwMode="auto">
          <a:xfrm>
            <a:off x="1032465" y="2436789"/>
            <a:ext cx="1005404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3200" b="1" smtClean="0">
                <a:solidFill>
                  <a:srgbClr val="FFFF00"/>
                </a:solidFill>
                <a:latin typeface="黑体" panose="02010609060101010101" pitchFamily="49" charset="-122"/>
                <a:ea typeface="黑体" panose="02010609060101010101" pitchFamily="49" charset="-122"/>
              </a:rPr>
              <a:t>农民的利益受到严重损害，致使苏联农业生产长期停滞。</a:t>
            </a:r>
            <a:endParaRPr lang="zh-CN" altLang="en-US" sz="3200" b="1">
              <a:solidFill>
                <a:srgbClr val="FFFF00"/>
              </a:solidFill>
              <a:latin typeface="黑体" panose="02010609060101010101" pitchFamily="49" charset="-122"/>
              <a:ea typeface="黑体" panose="02010609060101010101" pitchFamily="49" charset="-122"/>
            </a:endParaRPr>
          </a:p>
        </p:txBody>
      </p:sp>
      <p:sp>
        <p:nvSpPr>
          <p:cNvPr id="3" name="矩形 2"/>
          <p:cNvSpPr/>
          <p:nvPr/>
        </p:nvSpPr>
        <p:spPr>
          <a:xfrm>
            <a:off x="365988" y="3429000"/>
            <a:ext cx="11504023" cy="3046988"/>
          </a:xfrm>
          <a:prstGeom prst="rect">
            <a:avLst/>
          </a:prstGeom>
          <a:solidFill>
            <a:schemeClr val="tx1"/>
          </a:solidFill>
        </p:spPr>
        <p:txBody>
          <a:bodyPr wrap="square">
            <a:spAutoFit/>
          </a:bodyPr>
          <a:lstStyle/>
          <a:p>
            <a:r>
              <a:rPr lang="zh-CN" altLang="en-US" sz="3200">
                <a:solidFill>
                  <a:schemeClr val="bg1"/>
                </a:solidFill>
                <a:latin typeface="黑体" panose="02010609060101010101" pitchFamily="49" charset="-122"/>
                <a:ea typeface="黑体" panose="02010609060101010101" pitchFamily="49" charset="-122"/>
              </a:rPr>
              <a:t>苏联的办法把农民挖得很苦。他们采取所谓义务交售制等项办法，把农民生产的东西拿走的太多，给的代价又极低。他们这样来积累资金，使农民的生产积极性受到极大的损害。你要母鸡多生蛋，又不给</a:t>
            </a:r>
            <a:r>
              <a:rPr lang="zh-CN" altLang="en-US" sz="3200" smtClean="0">
                <a:solidFill>
                  <a:schemeClr val="bg1"/>
                </a:solidFill>
                <a:latin typeface="黑体" panose="02010609060101010101" pitchFamily="49" charset="-122"/>
                <a:ea typeface="黑体" panose="02010609060101010101" pitchFamily="49" charset="-122"/>
              </a:rPr>
              <a:t>它喂米</a:t>
            </a:r>
            <a:r>
              <a:rPr lang="zh-CN" altLang="en-US" sz="3200">
                <a:solidFill>
                  <a:schemeClr val="bg1"/>
                </a:solidFill>
                <a:latin typeface="黑体" panose="02010609060101010101" pitchFamily="49" charset="-122"/>
                <a:ea typeface="黑体" panose="02010609060101010101" pitchFamily="49" charset="-122"/>
              </a:rPr>
              <a:t>吃，又要马儿跑得好，又要马儿不吃草。世界上哪有这样的道理。 </a:t>
            </a:r>
            <a:endParaRPr lang="en-US" altLang="zh-CN" sz="3200" smtClean="0">
              <a:solidFill>
                <a:schemeClr val="bg1"/>
              </a:solidFill>
              <a:latin typeface="黑体" panose="02010609060101010101" pitchFamily="49" charset="-122"/>
              <a:ea typeface="黑体" panose="02010609060101010101" pitchFamily="49" charset="-122"/>
            </a:endParaRPr>
          </a:p>
          <a:p>
            <a:r>
              <a:rPr lang="en-US" altLang="zh-CN" sz="3200">
                <a:solidFill>
                  <a:schemeClr val="bg1"/>
                </a:solidFill>
                <a:latin typeface="黑体" panose="02010609060101010101" pitchFamily="49" charset="-122"/>
                <a:ea typeface="黑体" panose="02010609060101010101" pitchFamily="49" charset="-122"/>
              </a:rPr>
              <a:t> </a:t>
            </a:r>
            <a:r>
              <a:rPr lang="en-US" altLang="zh-CN" sz="3200" smtClean="0">
                <a:solidFill>
                  <a:schemeClr val="bg1"/>
                </a:solidFill>
                <a:latin typeface="黑体" panose="02010609060101010101" pitchFamily="49" charset="-122"/>
                <a:ea typeface="黑体" panose="02010609060101010101" pitchFamily="49" charset="-122"/>
              </a:rPr>
              <a:t>                            ——</a:t>
            </a:r>
            <a:r>
              <a:rPr lang="zh-CN" altLang="en-US" sz="3200">
                <a:solidFill>
                  <a:schemeClr val="bg1"/>
                </a:solidFill>
                <a:latin typeface="黑体" panose="02010609060101010101" pitchFamily="49" charset="-122"/>
                <a:ea typeface="黑体" panose="02010609060101010101" pitchFamily="49" charset="-122"/>
              </a:rPr>
              <a:t>毛泽东</a:t>
            </a:r>
            <a:r>
              <a:rPr lang="en-US" altLang="zh-CN" sz="3200">
                <a:solidFill>
                  <a:schemeClr val="bg1"/>
                </a:solidFill>
                <a:latin typeface="黑体" panose="02010609060101010101" pitchFamily="49" charset="-122"/>
                <a:ea typeface="黑体" panose="02010609060101010101" pitchFamily="49" charset="-122"/>
              </a:rPr>
              <a:t>《</a:t>
            </a:r>
            <a:r>
              <a:rPr lang="zh-CN" altLang="en-US" sz="3200">
                <a:solidFill>
                  <a:schemeClr val="bg1"/>
                </a:solidFill>
                <a:latin typeface="黑体" panose="02010609060101010101" pitchFamily="49" charset="-122"/>
                <a:ea typeface="黑体" panose="02010609060101010101" pitchFamily="49" charset="-122"/>
              </a:rPr>
              <a:t>论十大关系</a:t>
            </a:r>
            <a:r>
              <a:rPr lang="en-US" altLang="zh-CN" sz="3200">
                <a:solidFill>
                  <a:schemeClr val="bg1"/>
                </a:solidFill>
                <a:latin typeface="黑体" panose="02010609060101010101" pitchFamily="49" charset="-122"/>
                <a:ea typeface="黑体" panose="02010609060101010101" pitchFamily="49" charset="-122"/>
              </a:rPr>
              <a:t>》</a:t>
            </a:r>
            <a:endParaRPr lang="zh-CN" altLang="en-US" sz="3200">
              <a:solidFill>
                <a:schemeClr val="bg1"/>
              </a:solidFill>
              <a:latin typeface="黑体" panose="02010609060101010101" pitchFamily="49" charset="-122"/>
              <a:ea typeface="黑体" panose="02010609060101010101" pitchFamily="49" charset="-122"/>
            </a:endParaRPr>
          </a:p>
        </p:txBody>
      </p:sp>
      <p:sp>
        <p:nvSpPr>
          <p:cNvPr id="2" name="矩形 1"/>
          <p:cNvSpPr/>
          <p:nvPr/>
        </p:nvSpPr>
        <p:spPr>
          <a:xfrm>
            <a:off x="418911" y="367361"/>
            <a:ext cx="11451100" cy="2246769"/>
          </a:xfrm>
          <a:prstGeom prst="rect">
            <a:avLst/>
          </a:prstGeom>
        </p:spPr>
        <p:txBody>
          <a:bodyPr wrap="square">
            <a:spAutoFit/>
          </a:bodyPr>
          <a:lstStyle/>
          <a:p>
            <a:r>
              <a:rPr lang="zh-CN" altLang="en-US" sz="2800">
                <a:latin typeface="黑体" panose="02010609060101010101" pitchFamily="49" charset="-122"/>
                <a:ea typeface="黑体" panose="02010609060101010101" pitchFamily="49" charset="-122"/>
              </a:rPr>
              <a:t>集体农庄庄员伊万在河里捉到一条大鱼，高兴地回家和老婆说：“看，我们有炸鱼吃了！”“没有油啊。”“那就煮！”“没锅。”</a:t>
            </a:r>
            <a:r>
              <a:rPr lang="zh-CN" altLang="en-US" sz="2800" smtClean="0">
                <a:latin typeface="黑体" panose="02010609060101010101" pitchFamily="49" charset="-122"/>
                <a:ea typeface="黑体" panose="02010609060101010101" pitchFamily="49" charset="-122"/>
              </a:rPr>
              <a:t>“烤鱼！”</a:t>
            </a:r>
            <a:r>
              <a:rPr lang="zh-CN" altLang="en-US" sz="2800">
                <a:latin typeface="黑体" panose="02010609060101010101" pitchFamily="49" charset="-122"/>
                <a:ea typeface="黑体" panose="02010609060101010101" pitchFamily="49" charset="-122"/>
              </a:rPr>
              <a:t>“没柴。”伊万气死了，走到河边把鱼扔了回去。那鱼在水里划了一个半圆，上身出水，举起右鳍激动地高呼：</a:t>
            </a:r>
            <a:r>
              <a:rPr lang="zh-CN" altLang="en-US" sz="2800" smtClean="0">
                <a:latin typeface="黑体" panose="02010609060101010101" pitchFamily="49" charset="-122"/>
                <a:ea typeface="黑体" panose="02010609060101010101" pitchFamily="49" charset="-122"/>
              </a:rPr>
              <a:t>“斯大林万岁！”</a:t>
            </a:r>
            <a:endParaRPr lang="zh-CN" altLang="en-US" sz="2800">
              <a:latin typeface="黑体" panose="02010609060101010101" pitchFamily="49" charset="-122"/>
              <a:ea typeface="黑体" panose="02010609060101010101" pitchFamily="49" charset="-122"/>
            </a:endParaRPr>
          </a:p>
          <a:p>
            <a:endParaRPr lang="zh-CN" altLang="en-US" sz="2800"/>
          </a:p>
        </p:txBody>
      </p:sp>
    </p:spTree>
  </p:cSld>
  <p:clrMapOvr>
    <a:masterClrMapping/>
  </p:clrMapOvr>
  <mc:AlternateContent xmlns:mc="http://schemas.openxmlformats.org/markup-compatibility/2006">
    <mc:Choice xmlns:p14="http://schemas.microsoft.com/office/powerpoint/2010/main" Requires="p14">
      <p:transition advTm="3000" p14:dur="0"/>
    </mc:Choice>
    <mc:Fallback>
      <p:transition advTm="300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69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1" nodeType="clickEffect">
                                  <p:stCondLst>
                                    <p:cond delay="0"/>
                                  </p:stCondLst>
                                  <p:childTnLst>
                                    <p:set>
                                      <p:cBhvr>
                                        <p:cTn id="11"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p:bldP spid="3" grpId="1"/>
    </p:bld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AutoShape 17"/>
          <p:cNvSpPr>
            <a:spLocks noChangeArrowheads="1"/>
          </p:cNvSpPr>
          <p:nvPr/>
        </p:nvSpPr>
        <p:spPr bwMode="auto">
          <a:xfrm>
            <a:off x="0" y="745588"/>
            <a:ext cx="12070080" cy="1716917"/>
          </a:xfrm>
          <a:prstGeom prst="roundRect">
            <a:avLst>
              <a:gd name="adj" fmla="val 16667"/>
            </a:avLst>
          </a:prstGeom>
          <a:noFill/>
          <a:ln>
            <a:noFill/>
          </a:ln>
        </p:spPr>
        <p:style>
          <a:lnRef idx="1">
            <a:schemeClr val="accent3"/>
          </a:lnRef>
          <a:fillRef idx="2">
            <a:schemeClr val="accent3"/>
          </a:fillRef>
          <a:effectRef idx="1">
            <a:schemeClr val="accent3"/>
          </a:effectRef>
          <a:fontRef idx="minor">
            <a:schemeClr val="dk1"/>
          </a:fontRef>
        </p:style>
        <p:txBody>
          <a:bodyPr anchor="ctr"/>
          <a:lstStyle>
            <a:lvl1pPr>
              <a:spcBef>
                <a:spcPct val="20000"/>
              </a:spcBef>
              <a:buChar char="•"/>
              <a:defRPr sz="3200">
                <a:solidFill>
                  <a:schemeClr val="tx1"/>
                </a:solidFill>
                <a:latin typeface="Times New Roman" panose="02020603050405020304" pitchFamily="18" charset="0"/>
                <a:ea typeface="宋体" pitchFamily="2" charset="-122"/>
              </a:defRPr>
            </a:lvl1pPr>
            <a:lvl2pPr marL="742950" indent="-285750">
              <a:spcBef>
                <a:spcPct val="20000"/>
              </a:spcBef>
              <a:buChar char="–"/>
              <a:defRPr sz="2800">
                <a:solidFill>
                  <a:schemeClr val="tx1"/>
                </a:solidFill>
                <a:latin typeface="Times New Roman" panose="02020603050405020304" pitchFamily="18" charset="0"/>
                <a:ea typeface="宋体" pitchFamily="2" charset="-122"/>
              </a:defRPr>
            </a:lvl2pPr>
            <a:lvl3pPr marL="1143000" indent="-228600">
              <a:spcBef>
                <a:spcPct val="20000"/>
              </a:spcBef>
              <a:buChar char="•"/>
              <a:defRPr sz="2400">
                <a:solidFill>
                  <a:schemeClr val="tx1"/>
                </a:solidFill>
                <a:latin typeface="Times New Roman" panose="02020603050405020304" pitchFamily="18" charset="0"/>
                <a:ea typeface="宋体" pitchFamily="2" charset="-122"/>
              </a:defRPr>
            </a:lvl3pPr>
            <a:lvl4pPr marL="1600200" indent="-228600">
              <a:spcBef>
                <a:spcPct val="20000"/>
              </a:spcBef>
              <a:buChar char="–"/>
              <a:defRPr sz="2000">
                <a:solidFill>
                  <a:schemeClr val="tx1"/>
                </a:solidFill>
                <a:latin typeface="Times New Roman" panose="02020603050405020304" pitchFamily="18" charset="0"/>
                <a:ea typeface="宋体" pitchFamily="2" charset="-122"/>
              </a:defRPr>
            </a:lvl4pPr>
            <a:lvl5pPr marL="2057400" indent="-228600">
              <a:spcBef>
                <a:spcPct val="20000"/>
              </a:spcBef>
              <a:buChar char="»"/>
              <a:defRPr sz="2000">
                <a:solidFill>
                  <a:schemeClr val="tx1"/>
                </a:solidFill>
                <a:latin typeface="Times New Roman" panose="02020603050405020304" pitchFamily="18"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itchFamily="2" charset="-122"/>
              </a:defRPr>
            </a:lvl9pPr>
          </a:lstStyle>
          <a:p>
            <a:pPr indent="457200" algn="just">
              <a:spcBef>
                <a:spcPct val="0"/>
              </a:spcBef>
              <a:buNone/>
            </a:pPr>
            <a:r>
              <a:rPr lang="zh-CN" altLang="en-US" sz="4000" smtClean="0">
                <a:latin typeface="黑体" panose="02010609060101010101" pitchFamily="49" charset="-122"/>
                <a:ea typeface="黑体" panose="02010609060101010101" pitchFamily="49" charset="-122"/>
              </a:rPr>
              <a:t>工业化和农业集体化的实现，使苏联的社会经济生活和社会结构发生了根本性变化。为了从法律上肯定这些变化，</a:t>
            </a:r>
            <a:r>
              <a:rPr lang="en-US" altLang="zh-CN" sz="4000" smtClean="0">
                <a:solidFill>
                  <a:srgbClr val="FFFF00"/>
                </a:solidFill>
                <a:latin typeface="黑体" panose="02010609060101010101" pitchFamily="49" charset="-122"/>
                <a:ea typeface="黑体" panose="02010609060101010101" pitchFamily="49" charset="-122"/>
              </a:rPr>
              <a:t>1936</a:t>
            </a:r>
            <a:r>
              <a:rPr lang="zh-CN" altLang="en-US" sz="4000">
                <a:solidFill>
                  <a:srgbClr val="FFFF00"/>
                </a:solidFill>
                <a:latin typeface="黑体" panose="02010609060101010101" pitchFamily="49" charset="-122"/>
                <a:ea typeface="黑体" panose="02010609060101010101" pitchFamily="49" charset="-122"/>
              </a:rPr>
              <a:t>年</a:t>
            </a:r>
            <a:r>
              <a:rPr lang="zh-CN" altLang="en-US" sz="4000">
                <a:latin typeface="黑体" panose="02010609060101010101" pitchFamily="49" charset="-122"/>
                <a:ea typeface="黑体" panose="02010609060101010101" pitchFamily="49" charset="-122"/>
              </a:rPr>
              <a:t>苏联</a:t>
            </a:r>
            <a:r>
              <a:rPr lang="zh-CN" altLang="en-US" sz="4000" smtClean="0">
                <a:latin typeface="黑体" panose="02010609060101010101" pitchFamily="49" charset="-122"/>
                <a:ea typeface="黑体" panose="02010609060101010101" pitchFamily="49" charset="-122"/>
              </a:rPr>
              <a:t>通过</a:t>
            </a:r>
            <a:r>
              <a:rPr lang="en-US" altLang="zh-CN" sz="4000" smtClean="0">
                <a:latin typeface="黑体" panose="02010609060101010101" pitchFamily="49" charset="-122"/>
                <a:ea typeface="黑体" panose="02010609060101010101" pitchFamily="49" charset="-122"/>
              </a:rPr>
              <a:t>_______</a:t>
            </a:r>
            <a:r>
              <a:rPr lang="zh-CN" altLang="en-US" sz="4000" smtClean="0">
                <a:latin typeface="黑体" panose="02010609060101010101" pitchFamily="49" charset="-122"/>
                <a:ea typeface="黑体" panose="02010609060101010101" pitchFamily="49" charset="-122"/>
              </a:rPr>
              <a:t> ，新宪法规定，苏联是 </a:t>
            </a:r>
            <a:r>
              <a:rPr lang="en-US" altLang="zh-CN" sz="4000" smtClean="0">
                <a:latin typeface="黑体" panose="02010609060101010101" pitchFamily="49" charset="-122"/>
                <a:ea typeface="黑体" panose="02010609060101010101" pitchFamily="49" charset="-122"/>
              </a:rPr>
              <a:t>___________________</a:t>
            </a:r>
            <a:r>
              <a:rPr lang="zh-CN" altLang="en-US" sz="4000" smtClean="0">
                <a:solidFill>
                  <a:srgbClr val="FFFF00"/>
                </a:solidFill>
                <a:latin typeface="黑体" panose="02010609060101010101" pitchFamily="49" charset="-122"/>
                <a:ea typeface="黑体" panose="02010609060101010101" pitchFamily="49" charset="-122"/>
              </a:rPr>
              <a:t> </a:t>
            </a:r>
            <a:r>
              <a:rPr lang="zh-CN" altLang="en-US" sz="4000" smtClean="0">
                <a:latin typeface="黑体" panose="02010609060101010101" pitchFamily="49" charset="-122"/>
                <a:ea typeface="黑体" panose="02010609060101010101" pitchFamily="49" charset="-122"/>
              </a:rPr>
              <a:t>。  新宪法也标志着</a:t>
            </a:r>
            <a:r>
              <a:rPr lang="en-US" altLang="zh-CN" sz="4000" smtClean="0">
                <a:latin typeface="黑体" panose="02010609060101010101" pitchFamily="49" charset="-122"/>
                <a:ea typeface="黑体" panose="02010609060101010101" pitchFamily="49" charset="-122"/>
              </a:rPr>
              <a:t>____________</a:t>
            </a:r>
            <a:r>
              <a:rPr lang="zh-CN" altLang="en-US" sz="4000" smtClean="0">
                <a:latin typeface="黑体" panose="02010609060101010101" pitchFamily="49" charset="-122"/>
                <a:ea typeface="黑体" panose="02010609060101010101" pitchFamily="49" charset="-122"/>
              </a:rPr>
              <a:t>的</a:t>
            </a:r>
            <a:r>
              <a:rPr lang="zh-CN" altLang="en-US" sz="4000">
                <a:latin typeface="黑体" panose="02010609060101010101" pitchFamily="49" charset="-122"/>
                <a:ea typeface="黑体" panose="02010609060101010101" pitchFamily="49" charset="-122"/>
              </a:rPr>
              <a:t>形成</a:t>
            </a:r>
            <a:r>
              <a:rPr lang="zh-CN" altLang="en-US" sz="4000" smtClean="0">
                <a:latin typeface="黑体" panose="02010609060101010101" pitchFamily="49" charset="-122"/>
                <a:ea typeface="黑体" panose="02010609060101010101" pitchFamily="49" charset="-122"/>
              </a:rPr>
              <a:t>。</a:t>
            </a:r>
            <a:endParaRPr lang="zh-CN" altLang="en-US" sz="4000">
              <a:latin typeface="黑体" panose="02010609060101010101" pitchFamily="49" charset="-122"/>
              <a:ea typeface="黑体" panose="02010609060101010101" pitchFamily="49" charset="-122"/>
            </a:endParaRPr>
          </a:p>
        </p:txBody>
      </p:sp>
      <p:sp>
        <p:nvSpPr>
          <p:cNvPr id="4" name="矩形 3"/>
          <p:cNvSpPr/>
          <p:nvPr/>
        </p:nvSpPr>
        <p:spPr>
          <a:xfrm>
            <a:off x="3854547" y="3363594"/>
            <a:ext cx="8032649" cy="1200329"/>
          </a:xfrm>
          <a:prstGeom prst="rect">
            <a:avLst/>
          </a:prstGeom>
          <a:solidFill>
            <a:schemeClr val="tx1"/>
          </a:solidFill>
        </p:spPr>
        <p:txBody>
          <a:bodyPr wrap="square">
            <a:spAutoFit/>
          </a:bodyPr>
          <a:lstStyle/>
          <a:p>
            <a:pPr lvl="0" algn="just"/>
            <a:r>
              <a:rPr lang="zh-CN" altLang="en-US" sz="3600" noProof="1" smtClean="0">
                <a:solidFill>
                  <a:srgbClr val="FF0000"/>
                </a:solidFill>
                <a:latin typeface="黑体" panose="02010609060101010101" pitchFamily="49" charset="-122"/>
                <a:ea typeface="黑体" panose="02010609060101010101" pitchFamily="49" charset="-122"/>
                <a:cs typeface="楷体" panose="02010609060101010101" pitchFamily="49" charset="-122"/>
              </a:rPr>
              <a:t>经济上：建立</a:t>
            </a:r>
            <a:r>
              <a:rPr lang="zh-CN" altLang="en-US" sz="3600" noProof="1">
                <a:solidFill>
                  <a:srgbClr val="FF0000"/>
                </a:solidFill>
                <a:latin typeface="黑体" panose="02010609060101010101" pitchFamily="49" charset="-122"/>
                <a:ea typeface="黑体" panose="02010609060101010101" pitchFamily="49" charset="-122"/>
                <a:cs typeface="楷体" panose="02010609060101010101" pitchFamily="49" charset="-122"/>
              </a:rPr>
              <a:t>单一生产资料公有制，实行自上而下的指令性计划</a:t>
            </a:r>
            <a:r>
              <a:rPr lang="zh-CN" altLang="en-US" sz="3600" noProof="1" smtClean="0">
                <a:solidFill>
                  <a:srgbClr val="FF0000"/>
                </a:solidFill>
                <a:latin typeface="黑体" panose="02010609060101010101" pitchFamily="49" charset="-122"/>
                <a:ea typeface="黑体" panose="02010609060101010101" pitchFamily="49" charset="-122"/>
                <a:cs typeface="楷体" panose="02010609060101010101" pitchFamily="49" charset="-122"/>
              </a:rPr>
              <a:t>经济体制。</a:t>
            </a:r>
            <a:endParaRPr lang="zh-CN" altLang="en-US" sz="3600" b="1" noProof="1">
              <a:solidFill>
                <a:srgbClr val="FF0000"/>
              </a:solidFill>
              <a:latin typeface="黑体" panose="02010609060101010101" pitchFamily="49" charset="-122"/>
              <a:ea typeface="黑体" panose="02010609060101010101" pitchFamily="49" charset="-122"/>
              <a:cs typeface="楷体" panose="02010609060101010101" pitchFamily="49" charset="-122"/>
              <a:sym typeface="+mn-ea"/>
            </a:endParaRPr>
          </a:p>
        </p:txBody>
      </p:sp>
      <p:sp>
        <p:nvSpPr>
          <p:cNvPr id="5" name="矩形 4"/>
          <p:cNvSpPr/>
          <p:nvPr/>
        </p:nvSpPr>
        <p:spPr>
          <a:xfrm>
            <a:off x="3854547" y="4826615"/>
            <a:ext cx="8032649" cy="1532727"/>
          </a:xfrm>
          <a:prstGeom prst="rect">
            <a:avLst/>
          </a:prstGeom>
          <a:solidFill>
            <a:schemeClr val="tx1"/>
          </a:solidFill>
        </p:spPr>
        <p:txBody>
          <a:bodyPr wrap="square">
            <a:spAutoFit/>
          </a:bodyPr>
          <a:lstStyle/>
          <a:p>
            <a:pPr lvl="0" algn="just">
              <a:lnSpc>
                <a:spcPct val="130000"/>
              </a:lnSpc>
            </a:pPr>
            <a:r>
              <a:rPr lang="zh-CN" altLang="en-US" sz="3600" noProof="1" smtClean="0">
                <a:solidFill>
                  <a:srgbClr val="FF0000"/>
                </a:solidFill>
                <a:latin typeface="黑体" panose="02010609060101010101" pitchFamily="49" charset="-122"/>
                <a:ea typeface="黑体" panose="02010609060101010101" pitchFamily="49" charset="-122"/>
                <a:cs typeface="微软雅黑" panose="020b0503020204020204" charset="-122"/>
                <a:sym typeface="+mn-ea"/>
              </a:rPr>
              <a:t>政治上：权力</a:t>
            </a:r>
            <a:r>
              <a:rPr lang="zh-CN" altLang="en-US" sz="3600" noProof="1">
                <a:solidFill>
                  <a:srgbClr val="FF0000"/>
                </a:solidFill>
                <a:latin typeface="黑体" panose="02010609060101010101" pitchFamily="49" charset="-122"/>
                <a:ea typeface="黑体" panose="02010609060101010101" pitchFamily="49" charset="-122"/>
                <a:cs typeface="微软雅黑" panose="020b0503020204020204" charset="-122"/>
                <a:sym typeface="+mn-ea"/>
              </a:rPr>
              <a:t>高度集中。各级领导实际上由上级指派，基本不受群众监督。</a:t>
            </a:r>
          </a:p>
        </p:txBody>
      </p:sp>
      <p:sp>
        <p:nvSpPr>
          <p:cNvPr id="6" name="矩形 5"/>
          <p:cNvSpPr/>
          <p:nvPr/>
        </p:nvSpPr>
        <p:spPr>
          <a:xfrm>
            <a:off x="6330462" y="1258421"/>
            <a:ext cx="1723549" cy="707886"/>
          </a:xfrm>
          <a:prstGeom prst="rect">
            <a:avLst/>
          </a:prstGeom>
        </p:spPr>
        <p:txBody>
          <a:bodyPr wrap="none">
            <a:spAutoFit/>
          </a:bodyPr>
          <a:lstStyle/>
          <a:p>
            <a:r>
              <a:rPr lang="zh-CN" altLang="en-US" sz="4000">
                <a:solidFill>
                  <a:srgbClr val="FFFF00"/>
                </a:solidFill>
                <a:latin typeface="黑体" panose="02010609060101010101" pitchFamily="49" charset="-122"/>
                <a:ea typeface="黑体" panose="02010609060101010101" pitchFamily="49" charset="-122"/>
              </a:rPr>
              <a:t>新宪法</a:t>
            </a:r>
            <a:endParaRPr lang="zh-CN" altLang="en-US"/>
          </a:p>
        </p:txBody>
      </p:sp>
      <p:sp>
        <p:nvSpPr>
          <p:cNvPr id="7" name="矩形 6"/>
          <p:cNvSpPr/>
          <p:nvPr/>
        </p:nvSpPr>
        <p:spPr>
          <a:xfrm>
            <a:off x="2215919" y="1853421"/>
            <a:ext cx="4288353" cy="707886"/>
          </a:xfrm>
          <a:prstGeom prst="rect">
            <a:avLst/>
          </a:prstGeom>
        </p:spPr>
        <p:txBody>
          <a:bodyPr wrap="none">
            <a:spAutoFit/>
          </a:bodyPr>
          <a:lstStyle/>
          <a:p>
            <a:r>
              <a:rPr lang="zh-CN" altLang="en-US" sz="4000">
                <a:solidFill>
                  <a:srgbClr val="FFFF00"/>
                </a:solidFill>
                <a:latin typeface="黑体" panose="02010609060101010101" pitchFamily="49" charset="-122"/>
                <a:ea typeface="黑体" panose="02010609060101010101" pitchFamily="49" charset="-122"/>
              </a:rPr>
              <a:t>工农社会主义</a:t>
            </a:r>
            <a:r>
              <a:rPr lang="zh-CN" altLang="en-US" sz="4000" smtClean="0">
                <a:solidFill>
                  <a:srgbClr val="FFFF00"/>
                </a:solidFill>
                <a:latin typeface="黑体" panose="02010609060101010101" pitchFamily="49" charset="-122"/>
                <a:ea typeface="黑体" panose="02010609060101010101" pitchFamily="49" charset="-122"/>
              </a:rPr>
              <a:t>国家</a:t>
            </a:r>
            <a:endParaRPr lang="zh-CN" altLang="en-US"/>
          </a:p>
        </p:txBody>
      </p:sp>
      <p:sp>
        <p:nvSpPr>
          <p:cNvPr id="8" name="矩形 7"/>
          <p:cNvSpPr/>
          <p:nvPr/>
        </p:nvSpPr>
        <p:spPr>
          <a:xfrm>
            <a:off x="813709" y="2448421"/>
            <a:ext cx="2236510" cy="707886"/>
          </a:xfrm>
          <a:prstGeom prst="rect">
            <a:avLst/>
          </a:prstGeom>
        </p:spPr>
        <p:txBody>
          <a:bodyPr wrap="none">
            <a:spAutoFit/>
          </a:bodyPr>
          <a:lstStyle/>
          <a:p>
            <a:r>
              <a:rPr lang="zh-CN" altLang="en-US" sz="4000">
                <a:solidFill>
                  <a:srgbClr val="FFFF00"/>
                </a:solidFill>
                <a:latin typeface="黑体" panose="02010609060101010101" pitchFamily="49" charset="-122"/>
                <a:ea typeface="黑体" panose="02010609060101010101" pitchFamily="49" charset="-122"/>
              </a:rPr>
              <a:t>苏联模式</a:t>
            </a:r>
            <a:endParaRPr lang="zh-CN" altLang="en-US"/>
          </a:p>
        </p:txBody>
      </p:sp>
      <p:sp>
        <p:nvSpPr>
          <p:cNvPr id="9" name="矩形 8"/>
          <p:cNvSpPr/>
          <p:nvPr/>
        </p:nvSpPr>
        <p:spPr>
          <a:xfrm>
            <a:off x="647498" y="4472672"/>
            <a:ext cx="2236510" cy="707886"/>
          </a:xfrm>
          <a:prstGeom prst="rect">
            <a:avLst/>
          </a:prstGeom>
          <a:solidFill>
            <a:schemeClr val="tx1"/>
          </a:solidFill>
        </p:spPr>
        <p:txBody>
          <a:bodyPr wrap="none">
            <a:spAutoFit/>
          </a:bodyPr>
          <a:lstStyle/>
          <a:p>
            <a:pPr lvl="0"/>
            <a:r>
              <a:rPr lang="zh-CN" altLang="en-US" sz="4000">
                <a:solidFill>
                  <a:srgbClr val="FF0000"/>
                </a:solidFill>
                <a:latin typeface="黑体" panose="02010609060101010101" pitchFamily="49" charset="-122"/>
                <a:ea typeface="黑体" panose="02010609060101010101" pitchFamily="49" charset="-122"/>
              </a:rPr>
              <a:t>苏联模式</a:t>
            </a:r>
            <a:endParaRPr lang="zh-CN" altLang="en-US">
              <a:solidFill>
                <a:srgbClr val="FF0000"/>
              </a:solidFill>
            </a:endParaRPr>
          </a:p>
        </p:txBody>
      </p:sp>
      <p:sp>
        <p:nvSpPr>
          <p:cNvPr id="11" name="圆角右箭头 10"/>
          <p:cNvSpPr/>
          <p:nvPr/>
        </p:nvSpPr>
        <p:spPr>
          <a:xfrm>
            <a:off x="3050219" y="3963758"/>
            <a:ext cx="804328" cy="762987"/>
          </a:xfrm>
          <a:prstGeom prst="ben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圆角右箭头 11"/>
          <p:cNvSpPr/>
          <p:nvPr/>
        </p:nvSpPr>
        <p:spPr>
          <a:xfrm flipV="1">
            <a:off x="3050219" y="4944872"/>
            <a:ext cx="804328" cy="764074"/>
          </a:xfrm>
          <a:prstGeom prst="ben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文本框 9"/>
          <p:cNvSpPr txBox="1"/>
          <p:nvPr/>
        </p:nvSpPr>
        <p:spPr>
          <a:xfrm>
            <a:off x="3327400" y="4350385"/>
            <a:ext cx="9511665" cy="953135"/>
          </a:xfrm>
          <a:prstGeom prst="rect">
            <a:avLst/>
          </a:prstGeom>
          <a:noFill/>
        </p:spPr>
        <p:txBody>
          <a:bodyPr wrap="square" rtlCol="0">
            <a:spAutoFit/>
          </a:bodyPr>
          <a:lstStyle/>
          <a:p>
            <a:r>
              <a:rPr lang="zh-CN" altLang="en-US" sz="2800" b="1"/>
              <a:t>苏联模式的特点：</a:t>
            </a:r>
          </a:p>
          <a:p>
            <a:r>
              <a:rPr lang="zh-CN" altLang="en-US" sz="2800" b="1"/>
              <a:t>高度集中的计划经济体制和高度集中的政治体制</a:t>
            </a:r>
          </a:p>
        </p:txBody>
      </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3" nodeType="clickEffect">
                                  <p:stCondLst>
                                    <p:cond delay="0"/>
                                  </p:stCondLst>
                                  <p:childTnLst>
                                    <p:set>
                                      <p:cBhvr>
                                        <p:cTn id="11" dur="1" fill="hold">
                                          <p:stCondLst>
                                            <p:cond delay="0"/>
                                          </p:stCondLst>
                                        </p:cTn>
                                        <p:tgtEl>
                                          <p:spTgt spid="7"/>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1" presetClass="entr" presetSubtype="0" fill="hold" grpId="4"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 presetClass="entr" presetSubtype="0" fill="hold" grpId="5" nodeType="clickEffect">
                                  <p:stCondLst>
                                    <p:cond delay="0"/>
                                  </p:stCondLst>
                                  <p:childTnLst>
                                    <p:set>
                                      <p:cBhvr>
                                        <p:cTn id="21" dur="1" fill="hold">
                                          <p:stCondLst>
                                            <p:cond delay="0"/>
                                          </p:stCondLst>
                                        </p:cTn>
                                        <p:tgtEl>
                                          <p:spTgt spid="9"/>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indefinite"/>
                            </p:stCondLst>
                          </p:cTn>
                        </p:par>
                        <p:par>
                          <p:cTn id="24" fill="hold" nodeType="afterGroup">
                            <p:stCondLst>
                              <p:cond delay="0"/>
                            </p:stCondLst>
                            <p:childTnLst>
                              <p:par>
                                <p:cTn id="25" presetID="1" presetClass="entr" presetSubtype="0" fill="hold" grpId="6"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indefinite"/>
                            </p:stCondLst>
                          </p:cTn>
                        </p:par>
                        <p:par>
                          <p:cTn id="29" fill="hold" nodeType="afterGroup">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1" presetClass="entr" presetSubtype="0" fill="hold" grpId="7" nodeType="clickEffect">
                                  <p:stCondLst>
                                    <p:cond delay="0"/>
                                  </p:stCondLst>
                                  <p:childTnLst>
                                    <p:set>
                                      <p:cBhvr>
                                        <p:cTn id="36" dur="1" fill="hold">
                                          <p:stCondLst>
                                            <p:cond delay="0"/>
                                          </p:stCondLst>
                                        </p:cTn>
                                        <p:tgtEl>
                                          <p:spTgt spid="12"/>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indefinite"/>
                            </p:stCondLst>
                          </p:cTn>
                        </p:par>
                        <p:par>
                          <p:cTn id="39" fill="hold" nodeType="afterGroup">
                            <p:stCondLst>
                              <p:cond delay="0"/>
                            </p:stCondLst>
                            <p:childTnLst>
                              <p:par>
                                <p:cTn id="40" presetID="1" presetClass="entr" presetSubtype="0" fill="hold" grpId="1" nodeType="clickEffect">
                                  <p:stCondLst>
                                    <p:cond delay="0"/>
                                  </p:stCondLst>
                                  <p:childTnLst>
                                    <p:set>
                                      <p:cBhvr>
                                        <p:cTn id="41" dur="1" fill="hold">
                                          <p:stCondLst>
                                            <p:cond delay="0"/>
                                          </p:stCondLst>
                                        </p:cTn>
                                        <p:tgtEl>
                                          <p:spTgt spid="5"/>
                                        </p:tgtEl>
                                        <p:attrNameLst>
                                          <p:attrName>style.visibility</p:attrName>
                                        </p:attrNameLst>
                                      </p:cBhvr>
                                      <p:to>
                                        <p:strVal val="visible"/>
                                      </p:to>
                                    </p:set>
                                  </p:childTnLst>
                                </p:cTn>
                              </p:par>
                            </p:childTnLst>
                          </p:cTn>
                        </p:par>
                      </p:childTnLst>
                    </p:cTn>
                  </p:par>
                  <p:par>
                    <p:cTn id="42" fill="hold" nodeType="clickPar">
                      <p:stCondLst>
                        <p:cond delay="indefinite"/>
                      </p:stCondLst>
                      <p:childTnLst>
                        <p:par>
                          <p:cTn id="43" fill="hold" nodeType="withGroup">
                            <p:stCondLst>
                              <p:cond delay="indefinite"/>
                            </p:stCondLst>
                          </p:cTn>
                        </p:par>
                        <p:par>
                          <p:cTn id="44" fill="hold" nodeType="afterGroup">
                            <p:stCondLst>
                              <p:cond delay="0"/>
                            </p:stCondLst>
                            <p:childTnLst>
                              <p:par>
                                <p:cTn id="45" presetID="2" presetClass="exit" presetSubtype="4" fill="hold" grpId="8" nodeType="clickEffect">
                                  <p:stCondLst>
                                    <p:cond delay="0"/>
                                  </p:stCondLst>
                                  <p:childTnLst>
                                    <p:anim calcmode="lin" valueType="num">
                                      <p:cBhvr additive="base">
                                        <p:cTn id="46" dur="500"/>
                                        <p:tgtEl>
                                          <p:spTgt spid="5"/>
                                        </p:tgtEl>
                                        <p:attrNameLst>
                                          <p:attrName>ppt_x</p:attrName>
                                        </p:attrNameLst>
                                      </p:cBhvr>
                                      <p:tavLst>
                                        <p:tav tm="0">
                                          <p:val>
                                            <p:strVal val="ppt_x"/>
                                          </p:val>
                                        </p:tav>
                                        <p:tav tm="100000">
                                          <p:val>
                                            <p:strVal val="ppt_x"/>
                                          </p:val>
                                        </p:tav>
                                      </p:tavLst>
                                    </p:anim>
                                    <p:anim calcmode="lin" valueType="num">
                                      <p:cBhvr additive="base">
                                        <p:cTn id="47" dur="500"/>
                                        <p:tgtEl>
                                          <p:spTgt spid="5"/>
                                        </p:tgtEl>
                                        <p:attrNameLst>
                                          <p:attrName>ppt_y</p:attrName>
                                        </p:attrNameLst>
                                      </p:cBhvr>
                                      <p:tavLst>
                                        <p:tav tm="0">
                                          <p:val>
                                            <p:strVal val="ppt_y"/>
                                          </p:val>
                                        </p:tav>
                                        <p:tav tm="100000">
                                          <p:val>
                                            <p:strVal val="1+ppt_h/2"/>
                                          </p:val>
                                        </p:tav>
                                      </p:tavLst>
                                    </p:anim>
                                    <p:set>
                                      <p:cBhvr>
                                        <p:cTn id="48" dur="1" fill="hold">
                                          <p:stCondLst>
                                            <p:cond delay="499"/>
                                          </p:stCondLst>
                                        </p:cTn>
                                        <p:tgtEl>
                                          <p:spTgt spid="5"/>
                                        </p:tgtEl>
                                        <p:attrNameLst>
                                          <p:attrName>style.visibility</p:attrName>
                                        </p:attrNameLst>
                                      </p:cBhvr>
                                      <p:to>
                                        <p:strVal val="hidden"/>
                                      </p:to>
                                    </p:set>
                                  </p:childTnLst>
                                </p:cTn>
                              </p:par>
                              <p:par>
                                <p:cTn id="49" presetID="2" presetClass="exit" presetSubtype="4" fill="hold" grpId="9" nodeType="withEffect">
                                  <p:stCondLst>
                                    <p:cond delay="0"/>
                                  </p:stCondLst>
                                  <p:childTnLst>
                                    <p:anim calcmode="lin" valueType="num">
                                      <p:cBhvr additive="base">
                                        <p:cTn id="50" dur="500"/>
                                        <p:tgtEl>
                                          <p:spTgt spid="4"/>
                                        </p:tgtEl>
                                        <p:attrNameLst>
                                          <p:attrName>ppt_x</p:attrName>
                                        </p:attrNameLst>
                                      </p:cBhvr>
                                      <p:tavLst>
                                        <p:tav tm="0">
                                          <p:val>
                                            <p:strVal val="ppt_x"/>
                                          </p:val>
                                        </p:tav>
                                        <p:tav tm="100000">
                                          <p:val>
                                            <p:strVal val="ppt_x"/>
                                          </p:val>
                                        </p:tav>
                                      </p:tavLst>
                                    </p:anim>
                                    <p:anim calcmode="lin" valueType="num">
                                      <p:cBhvr additive="base">
                                        <p:cTn id="51" dur="500"/>
                                        <p:tgtEl>
                                          <p:spTgt spid="4"/>
                                        </p:tgtEl>
                                        <p:attrNameLst>
                                          <p:attrName>ppt_y</p:attrName>
                                        </p:attrNameLst>
                                      </p:cBhvr>
                                      <p:tavLst>
                                        <p:tav tm="0">
                                          <p:val>
                                            <p:strVal val="ppt_y"/>
                                          </p:val>
                                        </p:tav>
                                        <p:tav tm="100000">
                                          <p:val>
                                            <p:strVal val="1+ppt_h/2"/>
                                          </p:val>
                                        </p:tav>
                                      </p:tavLst>
                                    </p:anim>
                                    <p:set>
                                      <p:cBhvr>
                                        <p:cTn id="52" dur="1" fill="hold">
                                          <p:stCondLst>
                                            <p:cond delay="499"/>
                                          </p:stCondLst>
                                        </p:cTn>
                                        <p:tgtEl>
                                          <p:spTgt spid="4"/>
                                        </p:tgtEl>
                                        <p:attrNameLst>
                                          <p:attrName>style.visibility</p:attrName>
                                        </p:attrNameLst>
                                      </p:cBhvr>
                                      <p:to>
                                        <p:strVal val="hidden"/>
                                      </p:to>
                                    </p:set>
                                  </p:childTnLst>
                                </p:cTn>
                              </p:par>
                            </p:childTnLst>
                          </p:cTn>
                        </p:par>
                      </p:childTnLst>
                    </p:cTn>
                  </p:par>
                  <p:par>
                    <p:cTn id="53" fill="hold" nodeType="clickPar">
                      <p:stCondLst>
                        <p:cond delay="indefinite"/>
                      </p:stCondLst>
                      <p:childTnLst>
                        <p:par>
                          <p:cTn id="54" fill="hold" nodeType="withGroup">
                            <p:stCondLst>
                              <p:cond delay="indefinite"/>
                            </p:stCondLst>
                          </p:cTn>
                        </p:par>
                        <p:par>
                          <p:cTn id="55" fill="hold" nodeType="afterGroup">
                            <p:stCondLst>
                              <p:cond delay="0"/>
                            </p:stCondLst>
                            <p:childTnLst>
                              <p:par>
                                <p:cTn id="56" presetID="2" presetClass="entr" presetSubtype="4" fill="hold" grpId="10" nodeType="click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500" fill="hold"/>
                                        <p:tgtEl>
                                          <p:spTgt spid="10"/>
                                        </p:tgtEl>
                                        <p:attrNameLst>
                                          <p:attrName>ppt_x</p:attrName>
                                        </p:attrNameLst>
                                      </p:cBhvr>
                                      <p:tavLst>
                                        <p:tav tm="0">
                                          <p:val>
                                            <p:strVal val="#ppt_x"/>
                                          </p:val>
                                        </p:tav>
                                        <p:tav tm="100000">
                                          <p:val>
                                            <p:strVal val="#ppt_x"/>
                                          </p:val>
                                        </p:tav>
                                      </p:tavLst>
                                    </p:anim>
                                    <p:anim calcmode="lin" valueType="num">
                                      <p:cBhvr additive="base">
                                        <p:cTn id="5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1"/>
      <p:bldP spid="6" grpId="2"/>
      <p:bldP spid="7" grpId="3"/>
      <p:bldP spid="8" grpId="4"/>
      <p:bldP spid="9" grpId="5"/>
      <p:bldP spid="11" grpId="6"/>
      <p:bldP spid="12" grpId="7"/>
      <p:bldP spid="5" grpId="8"/>
      <p:bldP spid="4" grpId="9"/>
      <p:bldP spid="10" grpId="10"/>
      <p:bldP spid="10" grpId="11"/>
    </p:bldLs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文本框 2"/>
          <p:cNvSpPr txBox="1"/>
          <p:nvPr/>
        </p:nvSpPr>
        <p:spPr>
          <a:xfrm>
            <a:off x="256564" y="717392"/>
            <a:ext cx="11704322" cy="1920526"/>
          </a:xfrm>
          <a:prstGeom prst="rect">
            <a:avLst/>
          </a:prstGeom>
          <a:noFill/>
          <a:ln>
            <a:noFill/>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lnSpc>
                <a:spcPct val="110000"/>
              </a:lnSpc>
            </a:pPr>
            <a:r>
              <a:rPr lang="zh-CN" altLang="zh-CN" sz="3600" b="1" noProof="1">
                <a:solidFill>
                  <a:schemeClr val="tx1"/>
                </a:solidFill>
                <a:latin typeface="黑体" panose="02010609060101010101" pitchFamily="49" charset="-122"/>
                <a:ea typeface="黑体" panose="02010609060101010101" pitchFamily="49" charset="-122"/>
                <a:sym typeface="+mn-ea"/>
              </a:rPr>
              <a:t>积极作用</a:t>
            </a:r>
            <a:r>
              <a:rPr lang="zh-CN" altLang="zh-CN" sz="3600" b="1" noProof="1" smtClean="0">
                <a:solidFill>
                  <a:schemeClr val="tx1"/>
                </a:solidFill>
                <a:latin typeface="黑体" panose="02010609060101010101" pitchFamily="49" charset="-122"/>
                <a:ea typeface="黑体" panose="02010609060101010101" pitchFamily="49" charset="-122"/>
                <a:sym typeface="+mn-ea"/>
              </a:rPr>
              <a:t>：</a:t>
            </a:r>
            <a:r>
              <a:rPr lang="zh-CN" altLang="en-US" sz="3600" b="1" noProof="1">
                <a:solidFill>
                  <a:srgbClr val="FFFF00"/>
                </a:solidFill>
                <a:latin typeface="黑体" panose="02010609060101010101" pitchFamily="49" charset="-122"/>
                <a:ea typeface="黑体" panose="02010609060101010101" pitchFamily="49" charset="-122"/>
              </a:rPr>
              <a:t>苏联模式在特定的历史条件</a:t>
            </a:r>
            <a:r>
              <a:rPr lang="zh-CN" altLang="en-US" sz="3600" b="1" noProof="1" smtClean="0">
                <a:solidFill>
                  <a:srgbClr val="FFFF00"/>
                </a:solidFill>
                <a:latin typeface="黑体" panose="02010609060101010101" pitchFamily="49" charset="-122"/>
                <a:ea typeface="黑体" panose="02010609060101010101" pitchFamily="49" charset="-122"/>
              </a:rPr>
              <a:t>下</a:t>
            </a:r>
            <a:r>
              <a:rPr lang="zh-CN" altLang="zh-CN" sz="3600" b="1" noProof="1" smtClean="0">
                <a:solidFill>
                  <a:srgbClr val="FFFF00"/>
                </a:solidFill>
                <a:latin typeface="黑体" panose="02010609060101010101" pitchFamily="49" charset="-122"/>
                <a:ea typeface="黑体" panose="02010609060101010101" pitchFamily="49" charset="-122"/>
                <a:sym typeface="+mn-ea"/>
              </a:rPr>
              <a:t>促进</a:t>
            </a:r>
            <a:r>
              <a:rPr lang="zh-CN" altLang="zh-CN" sz="3600" b="1" noProof="1">
                <a:solidFill>
                  <a:srgbClr val="FFFF00"/>
                </a:solidFill>
                <a:latin typeface="黑体" panose="02010609060101010101" pitchFamily="49" charset="-122"/>
                <a:ea typeface="黑体" panose="02010609060101010101" pitchFamily="49" charset="-122"/>
                <a:sym typeface="+mn-ea"/>
              </a:rPr>
              <a:t>了苏联经济社会快速发展，也为苏联军民夺取反法西斯战争的胜利发挥了重要作用。</a:t>
            </a:r>
          </a:p>
        </p:txBody>
      </p:sp>
      <p:sp>
        <p:nvSpPr>
          <p:cNvPr id="4" name="文本框 3"/>
          <p:cNvSpPr txBox="1"/>
          <p:nvPr/>
        </p:nvSpPr>
        <p:spPr>
          <a:xfrm>
            <a:off x="178441" y="2540751"/>
            <a:ext cx="11605848" cy="1198562"/>
          </a:xfrm>
          <a:prstGeom prst="rect">
            <a:avLst/>
          </a:prstGeom>
          <a:noFill/>
          <a:ln>
            <a:noFill/>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r>
              <a:rPr lang="zh-CN" altLang="zh-CN" sz="3600" b="1" noProof="1">
                <a:solidFill>
                  <a:schemeClr val="tx1"/>
                </a:solidFill>
                <a:latin typeface="黑体" panose="02010609060101010101" pitchFamily="49" charset="-122"/>
                <a:ea typeface="黑体" panose="02010609060101010101" pitchFamily="49" charset="-122"/>
                <a:sym typeface="+mn-ea"/>
              </a:rPr>
              <a:t>消极作用： </a:t>
            </a:r>
            <a:r>
              <a:rPr lang="zh-CN" altLang="zh-CN" sz="3600" b="1" noProof="1">
                <a:solidFill>
                  <a:srgbClr val="FFFF00"/>
                </a:solidFill>
                <a:latin typeface="黑体" panose="02010609060101010101" pitchFamily="49" charset="-122"/>
                <a:ea typeface="黑体" panose="02010609060101010101" pitchFamily="49" charset="-122"/>
                <a:sym typeface="+mn-ea"/>
              </a:rPr>
              <a:t>苏联模式弊端日益暴露，成为经济社会发展的严重体制障碍。</a:t>
            </a:r>
          </a:p>
        </p:txBody>
      </p:sp>
      <p:sp>
        <p:nvSpPr>
          <p:cNvPr id="5" name="文本框 4"/>
          <p:cNvSpPr txBox="1"/>
          <p:nvPr/>
        </p:nvSpPr>
        <p:spPr>
          <a:xfrm>
            <a:off x="200291" y="3993012"/>
            <a:ext cx="11733462" cy="1569660"/>
          </a:xfrm>
          <a:prstGeom prst="rect">
            <a:avLst/>
          </a:prstGeom>
          <a:solidFill>
            <a:schemeClr val="tx1"/>
          </a:solidFill>
          <a:ln>
            <a:noFill/>
          </a:ln>
        </p:spPr>
        <p:style>
          <a:lnRef idx="3">
            <a:schemeClr val="lt1"/>
          </a:lnRef>
          <a:fillRef idx="1">
            <a:schemeClr val="accent1"/>
          </a:fillRef>
          <a:effectRef idx="1">
            <a:schemeClr val="accent1"/>
          </a:effectRef>
          <a:fontRef idx="minor">
            <a:schemeClr val="lt1"/>
          </a:fontRef>
        </p:style>
        <p:txBody>
          <a:bodyPr wrap="square">
            <a:spAutoFit/>
          </a:bodyPr>
          <a:lstStyle/>
          <a:p>
            <a:r>
              <a:rPr lang="zh-CN" altLang="en-US" sz="3200" b="1" noProof="1" smtClean="0">
                <a:solidFill>
                  <a:schemeClr val="bg1"/>
                </a:solidFill>
                <a:latin typeface="黑体" panose="02010609060101010101" pitchFamily="49" charset="-122"/>
                <a:ea typeface="黑体" panose="02010609060101010101" pitchFamily="49" charset="-122"/>
                <a:cs typeface="微软雅黑" panose="020b0503020204020204" charset="-122"/>
              </a:rPr>
              <a:t>片面</a:t>
            </a:r>
            <a:r>
              <a:rPr lang="zh-CN" altLang="en-US" sz="3200" b="1" noProof="1">
                <a:solidFill>
                  <a:schemeClr val="bg1"/>
                </a:solidFill>
                <a:latin typeface="黑体" panose="02010609060101010101" pitchFamily="49" charset="-122"/>
                <a:ea typeface="黑体" panose="02010609060101010101" pitchFamily="49" charset="-122"/>
                <a:cs typeface="微软雅黑" panose="020b0503020204020204" charset="-122"/>
              </a:rPr>
              <a:t>发展重工业，导致农工轻比例严重失调</a:t>
            </a:r>
          </a:p>
          <a:p>
            <a:r>
              <a:rPr lang="zh-CN" altLang="en-US" sz="3200" b="1" noProof="1" smtClean="0">
                <a:solidFill>
                  <a:schemeClr val="bg1"/>
                </a:solidFill>
                <a:latin typeface="黑体" panose="02010609060101010101" pitchFamily="49" charset="-122"/>
                <a:ea typeface="黑体" panose="02010609060101010101" pitchFamily="49" charset="-122"/>
                <a:cs typeface="微软雅黑" panose="020b0503020204020204" charset="-122"/>
              </a:rPr>
              <a:t>指令性计划</a:t>
            </a:r>
            <a:r>
              <a:rPr lang="zh-CN" altLang="en-US" sz="3200" b="1" noProof="1">
                <a:solidFill>
                  <a:schemeClr val="bg1"/>
                </a:solidFill>
                <a:latin typeface="黑体" panose="02010609060101010101" pitchFamily="49" charset="-122"/>
                <a:ea typeface="黑体" panose="02010609060101010101" pitchFamily="49" charset="-122"/>
                <a:cs typeface="微软雅黑" panose="020b0503020204020204" charset="-122"/>
              </a:rPr>
              <a:t>压制地方与企业的积极性，阻碍苏联经济的持续发展农民生产积极性不</a:t>
            </a:r>
            <a:r>
              <a:rPr lang="zh-CN" altLang="en-US" sz="3200" b="1" noProof="1" smtClean="0">
                <a:solidFill>
                  <a:schemeClr val="bg1"/>
                </a:solidFill>
                <a:latin typeface="黑体" panose="02010609060101010101" pitchFamily="49" charset="-122"/>
                <a:ea typeface="黑体" panose="02010609060101010101" pitchFamily="49" charset="-122"/>
                <a:cs typeface="微软雅黑" panose="020b0503020204020204" charset="-122"/>
              </a:rPr>
              <a:t>高</a:t>
            </a:r>
            <a:endParaRPr lang="zh-CN" altLang="en-US" sz="3200" b="1" noProof="1">
              <a:solidFill>
                <a:schemeClr val="bg1"/>
              </a:solidFill>
              <a:latin typeface="黑体" panose="02010609060101010101" pitchFamily="49" charset="-122"/>
              <a:ea typeface="黑体" panose="02010609060101010101" pitchFamily="49" charset="-122"/>
              <a:cs typeface="微软雅黑" panose="020b0503020204020204" charset="-122"/>
            </a:endParaRPr>
          </a:p>
        </p:txBody>
      </p:sp>
      <p:sp>
        <p:nvSpPr>
          <p:cNvPr id="2" name="文本框 1"/>
          <p:cNvSpPr txBox="1"/>
          <p:nvPr/>
        </p:nvSpPr>
        <p:spPr>
          <a:xfrm>
            <a:off x="323555" y="60057"/>
            <a:ext cx="4276578" cy="646331"/>
          </a:xfrm>
          <a:prstGeom prst="rect">
            <a:avLst/>
          </a:prstGeom>
          <a:noFill/>
        </p:spPr>
        <p:txBody>
          <a:bodyPr wrap="square" rtlCol="0">
            <a:spAutoFit/>
          </a:bodyPr>
          <a:lstStyle/>
          <a:p>
            <a:r>
              <a:rPr lang="zh-CN" altLang="en-US" sz="3600" b="1" smtClean="0">
                <a:latin typeface="黑体" panose="02010609060101010101" pitchFamily="49" charset="-122"/>
                <a:ea typeface="黑体" panose="02010609060101010101" pitchFamily="49" charset="-122"/>
              </a:rPr>
              <a:t>如何评价苏联模式</a:t>
            </a:r>
            <a:endParaRPr lang="zh-CN" altLang="en-US" sz="3600" b="1">
              <a:latin typeface="黑体" panose="02010609060101010101" pitchFamily="49" charset="-122"/>
              <a:ea typeface="黑体" panose="02010609060101010101" pitchFamily="49" charset="-122"/>
            </a:endParaRPr>
          </a:p>
        </p:txBody>
      </p:sp>
    </p:spTree>
  </p:cSld>
  <p:clrMapOvr>
    <a:masterClrMapping/>
  </p:clrMapOvr>
  <p:transition spd="slow" advTm="3000">
    <p:wheel spokes="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2"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1" presetClass="entr" presetSubtype="0" fill="hold" grpId="1" nodeType="clickEffect">
                                  <p:stCondLst>
                                    <p:cond delay="0"/>
                                  </p:stCondLst>
                                  <p:childTnLst>
                                    <p:set>
                                      <p:cBhvr>
                                        <p:cTn id="2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P spid="5" grpId="2"/>
    </p:bld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54273" name="Picture 12" descr="本课小结"/>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76755" y="230248"/>
            <a:ext cx="2967038"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4" name="文本框 6148"/>
          <p:cNvSpPr txBox="1">
            <a:spLocks noChangeArrowheads="1"/>
          </p:cNvSpPr>
          <p:nvPr/>
        </p:nvSpPr>
        <p:spPr bwMode="auto">
          <a:xfrm>
            <a:off x="1984914" y="1383539"/>
            <a:ext cx="576263"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3200" b="1">
                <a:latin typeface="黑体" panose="02010609060101010101" pitchFamily="49" charset="-122"/>
                <a:ea typeface="黑体" panose="02010609060101010101" pitchFamily="49" charset="-122"/>
              </a:rPr>
              <a:t>列宁</a:t>
            </a:r>
          </a:p>
        </p:txBody>
      </p:sp>
      <p:sp>
        <p:nvSpPr>
          <p:cNvPr id="54275" name="文本框 6152"/>
          <p:cNvSpPr txBox="1">
            <a:spLocks noChangeArrowheads="1"/>
          </p:cNvSpPr>
          <p:nvPr/>
        </p:nvSpPr>
        <p:spPr bwMode="auto">
          <a:xfrm>
            <a:off x="730078" y="1273236"/>
            <a:ext cx="684212"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ct val="50000"/>
              </a:spcBef>
            </a:pPr>
            <a:r>
              <a:rPr lang="zh-CN" altLang="en-US" sz="3200" b="1">
                <a:latin typeface="黑体" panose="02010609060101010101" pitchFamily="49" charset="-122"/>
                <a:ea typeface="黑体" panose="02010609060101010101" pitchFamily="49" charset="-122"/>
              </a:rPr>
              <a:t>苏联的社会主义建设</a:t>
            </a:r>
          </a:p>
        </p:txBody>
      </p:sp>
      <p:sp>
        <p:nvSpPr>
          <p:cNvPr id="32772" name="左大括号 7"/>
          <p:cNvSpPr/>
          <p:nvPr/>
        </p:nvSpPr>
        <p:spPr>
          <a:xfrm>
            <a:off x="1684339" y="1398211"/>
            <a:ext cx="144462" cy="4176712"/>
          </a:xfrm>
          <a:prstGeom prst="leftBrace">
            <a:avLst>
              <a:gd name="adj1" fmla="val 247359"/>
              <a:gd name="adj2" fmla="val 50000"/>
            </a:avLst>
          </a:prstGeom>
          <a:noFill/>
          <a:ln w="38100" cap="flat" cmpd="sng">
            <a:solidFill>
              <a:schemeClr val="tx1"/>
            </a:solidFill>
            <a:prstDash val="solid"/>
            <a:miter/>
            <a:headEnd type="none" w="med" len="med"/>
            <a:tailEnd type="none" w="med" len="med"/>
          </a:ln>
        </p:spPr>
        <p:txBody>
          <a:bodyPr/>
          <a:lstStyle/>
          <a:p>
            <a:pPr>
              <a:defRPr/>
            </a:pPr>
            <a:endParaRPr lang="zh-CN" altLang="en-US" sz="2800" b="1" noProof="1">
              <a:effectLst>
                <a:outerShdw blurRad="38100" dist="38100" dir="2700000" algn="tl">
                  <a:srgbClr val="000000">
                    <a:alpha val="43137"/>
                  </a:srgbClr>
                </a:outerShdw>
              </a:effectLst>
              <a:latin typeface="Calibri"/>
            </a:endParaRPr>
          </a:p>
        </p:txBody>
      </p:sp>
      <p:sp>
        <p:nvSpPr>
          <p:cNvPr id="54277" name="文本框 6158"/>
          <p:cNvSpPr txBox="1">
            <a:spLocks noChangeArrowheads="1"/>
          </p:cNvSpPr>
          <p:nvPr/>
        </p:nvSpPr>
        <p:spPr bwMode="auto">
          <a:xfrm>
            <a:off x="1855919" y="3454015"/>
            <a:ext cx="682624"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ct val="50000"/>
              </a:spcBef>
            </a:pPr>
            <a:r>
              <a:rPr lang="zh-CN" altLang="en-US" sz="3200" b="1">
                <a:latin typeface="黑体" panose="02010609060101010101" pitchFamily="49" charset="-122"/>
                <a:ea typeface="黑体" panose="02010609060101010101" pitchFamily="49" charset="-122"/>
              </a:rPr>
              <a:t>斯大林</a:t>
            </a:r>
          </a:p>
        </p:txBody>
      </p:sp>
      <p:sp>
        <p:nvSpPr>
          <p:cNvPr id="10" name="文本框 6160"/>
          <p:cNvSpPr txBox="1">
            <a:spLocks noChangeArrowheads="1"/>
          </p:cNvSpPr>
          <p:nvPr/>
        </p:nvSpPr>
        <p:spPr bwMode="auto">
          <a:xfrm>
            <a:off x="2944640" y="2203452"/>
            <a:ext cx="509553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spcBef>
                <a:spcPct val="50000"/>
              </a:spcBef>
            </a:pPr>
            <a:r>
              <a:rPr lang="zh-CN" altLang="zh-CN" sz="3200" b="1" noProof="1">
                <a:latin typeface="黑体" panose="02010609060101010101" pitchFamily="49" charset="-122"/>
                <a:ea typeface="黑体" panose="02010609060101010101" pitchFamily="49" charset="-122"/>
              </a:rPr>
              <a:t>1922</a:t>
            </a:r>
            <a:r>
              <a:rPr lang="zh-CN" altLang="en-US" sz="3200" b="1" noProof="1">
                <a:latin typeface="黑体" panose="02010609060101010101" pitchFamily="49" charset="-122"/>
                <a:ea typeface="黑体" panose="02010609060101010101" pitchFamily="49" charset="-122"/>
              </a:rPr>
              <a:t>年，成立了苏联</a:t>
            </a:r>
          </a:p>
        </p:txBody>
      </p:sp>
      <p:sp>
        <p:nvSpPr>
          <p:cNvPr id="32775" name="左大括号 13"/>
          <p:cNvSpPr/>
          <p:nvPr/>
        </p:nvSpPr>
        <p:spPr>
          <a:xfrm>
            <a:off x="2662067" y="3274439"/>
            <a:ext cx="360363" cy="2087562"/>
          </a:xfrm>
          <a:prstGeom prst="leftBrace">
            <a:avLst>
              <a:gd name="adj1" fmla="val 41274"/>
              <a:gd name="adj2" fmla="val 50000"/>
            </a:avLst>
          </a:prstGeom>
          <a:noFill/>
          <a:ln w="38100" cap="flat" cmpd="sng">
            <a:solidFill>
              <a:schemeClr val="tx1"/>
            </a:solidFill>
            <a:prstDash val="solid"/>
            <a:miter/>
            <a:headEnd type="none" w="med" len="med"/>
            <a:tailEnd type="none" w="med" len="med"/>
          </a:ln>
        </p:spPr>
        <p:txBody>
          <a:bodyPr/>
          <a:lstStyle/>
          <a:p>
            <a:pPr>
              <a:defRPr/>
            </a:pPr>
            <a:endParaRPr lang="zh-CN" altLang="en-US" sz="2800" b="1" noProof="1">
              <a:effectLst>
                <a:outerShdw blurRad="38100" dist="38100" dir="2700000" algn="tl">
                  <a:srgbClr val="000000">
                    <a:alpha val="43137"/>
                  </a:srgbClr>
                </a:outerShdw>
              </a:effectLst>
              <a:latin typeface="Calibri"/>
            </a:endParaRPr>
          </a:p>
        </p:txBody>
      </p:sp>
      <p:sp>
        <p:nvSpPr>
          <p:cNvPr id="23" name="文本框 1"/>
          <p:cNvSpPr txBox="1">
            <a:spLocks noChangeArrowheads="1"/>
          </p:cNvSpPr>
          <p:nvPr/>
        </p:nvSpPr>
        <p:spPr bwMode="auto">
          <a:xfrm>
            <a:off x="3241518" y="1125540"/>
            <a:ext cx="453282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spcBef>
                <a:spcPct val="50000"/>
              </a:spcBef>
            </a:pPr>
            <a:r>
              <a:rPr lang="zh-CN" altLang="zh-CN" sz="3200" b="1" noProof="1">
                <a:latin typeface="黑体" panose="02010609060101010101" pitchFamily="49" charset="-122"/>
                <a:ea typeface="黑体" panose="02010609060101010101" pitchFamily="49" charset="-122"/>
              </a:rPr>
              <a:t>1921</a:t>
            </a:r>
            <a:r>
              <a:rPr lang="zh-CN" altLang="en-US" sz="3200" b="1" noProof="1">
                <a:latin typeface="黑体" panose="02010609060101010101" pitchFamily="49" charset="-122"/>
                <a:ea typeface="黑体" panose="02010609060101010101" pitchFamily="49" charset="-122"/>
              </a:rPr>
              <a:t>年，新经济政策</a:t>
            </a:r>
          </a:p>
        </p:txBody>
      </p:sp>
      <p:sp>
        <p:nvSpPr>
          <p:cNvPr id="24" name="矩形 23"/>
          <p:cNvSpPr>
            <a:spLocks noChangeArrowheads="1"/>
          </p:cNvSpPr>
          <p:nvPr/>
        </p:nvSpPr>
        <p:spPr bwMode="auto">
          <a:xfrm>
            <a:off x="3343793" y="3049530"/>
            <a:ext cx="801213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spcBef>
                <a:spcPct val="50000"/>
              </a:spcBef>
            </a:pPr>
            <a:r>
              <a:rPr lang="zh-CN" altLang="en-US" sz="3200" b="1" smtClean="0">
                <a:latin typeface="黑体" panose="02010609060101010101" pitchFamily="49" charset="-122"/>
                <a:ea typeface="黑体" panose="02010609060101010101" pitchFamily="49" charset="-122"/>
              </a:rPr>
              <a:t>社会主义</a:t>
            </a:r>
            <a:r>
              <a:rPr lang="zh-CN" altLang="en-US" sz="3200" b="1">
                <a:latin typeface="黑体" panose="02010609060101010101" pitchFamily="49" charset="-122"/>
                <a:ea typeface="黑体" panose="02010609060101010101" pitchFamily="49" charset="-122"/>
              </a:rPr>
              <a:t>工业化建设（完成一五二五计划）</a:t>
            </a:r>
          </a:p>
        </p:txBody>
      </p:sp>
      <p:sp>
        <p:nvSpPr>
          <p:cNvPr id="25" name="矩形 24"/>
          <p:cNvSpPr>
            <a:spLocks noChangeArrowheads="1"/>
          </p:cNvSpPr>
          <p:nvPr/>
        </p:nvSpPr>
        <p:spPr bwMode="auto">
          <a:xfrm>
            <a:off x="3145954" y="5076764"/>
            <a:ext cx="293449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ct val="50000"/>
              </a:spcBef>
            </a:pPr>
            <a:r>
              <a:rPr lang="zh-CN" altLang="en-US" sz="3200" b="1" smtClean="0">
                <a:latin typeface="黑体" panose="02010609060101010101" pitchFamily="49" charset="-122"/>
                <a:ea typeface="黑体" panose="02010609060101010101" pitchFamily="49" charset="-122"/>
              </a:rPr>
              <a:t>苏联</a:t>
            </a:r>
            <a:r>
              <a:rPr lang="zh-CN" altLang="en-US" sz="3200" b="1">
                <a:latin typeface="黑体" panose="02010609060101010101" pitchFamily="49" charset="-122"/>
                <a:ea typeface="黑体" panose="02010609060101010101" pitchFamily="49" charset="-122"/>
              </a:rPr>
              <a:t>模式形成</a:t>
            </a:r>
          </a:p>
        </p:txBody>
      </p:sp>
      <p:sp>
        <p:nvSpPr>
          <p:cNvPr id="27" name="矩形 26"/>
          <p:cNvSpPr>
            <a:spLocks noChangeArrowheads="1"/>
          </p:cNvSpPr>
          <p:nvPr/>
        </p:nvSpPr>
        <p:spPr bwMode="auto">
          <a:xfrm>
            <a:off x="3068464" y="4058228"/>
            <a:ext cx="280828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ct val="50000"/>
              </a:spcBef>
            </a:pPr>
            <a:r>
              <a:rPr lang="zh-CN" altLang="en-US" sz="3200" b="1" smtClean="0">
                <a:latin typeface="黑体" panose="02010609060101010101" pitchFamily="49" charset="-122"/>
                <a:ea typeface="黑体" panose="02010609060101010101" pitchFamily="49" charset="-122"/>
              </a:rPr>
              <a:t>农业集体化</a:t>
            </a:r>
            <a:endParaRPr lang="zh-CN" altLang="en-US" sz="3200" b="1">
              <a:latin typeface="黑体" panose="02010609060101010101" pitchFamily="49" charset="-122"/>
              <a:ea typeface="黑体" panose="02010609060101010101" pitchFamily="49" charset="-122"/>
            </a:endParaRPr>
          </a:p>
        </p:txBody>
      </p:sp>
      <p:sp>
        <p:nvSpPr>
          <p:cNvPr id="32780" name="左大括号 25"/>
          <p:cNvSpPr/>
          <p:nvPr/>
        </p:nvSpPr>
        <p:spPr>
          <a:xfrm>
            <a:off x="2717291" y="1125540"/>
            <a:ext cx="258398" cy="1655762"/>
          </a:xfrm>
          <a:prstGeom prst="leftBrace">
            <a:avLst>
              <a:gd name="adj1" fmla="val 41583"/>
              <a:gd name="adj2" fmla="val 50000"/>
            </a:avLst>
          </a:prstGeom>
          <a:noFill/>
          <a:ln w="38100" cap="flat" cmpd="sng">
            <a:solidFill>
              <a:schemeClr val="tx1"/>
            </a:solidFill>
            <a:prstDash val="solid"/>
            <a:miter/>
            <a:headEnd type="none" w="med" len="med"/>
            <a:tailEnd type="none" w="med" len="med"/>
          </a:ln>
        </p:spPr>
        <p:txBody>
          <a:bodyPr/>
          <a:lstStyle/>
          <a:p>
            <a:pPr>
              <a:defRPr/>
            </a:pPr>
            <a:endParaRPr lang="zh-CN" altLang="en-US" sz="2800" b="1" noProof="1">
              <a:effectLst>
                <a:outerShdw blurRad="38100" dist="38100" dir="2700000" algn="tl">
                  <a:srgbClr val="000000">
                    <a:alpha val="43137"/>
                  </a:srgbClr>
                </a:outerShdw>
              </a:effectLst>
              <a:latin typeface="Calibri"/>
            </a:endParaRPr>
          </a:p>
        </p:txBody>
      </p:sp>
      <p:sp>
        <p:nvSpPr>
          <p:cNvPr id="27662" name="左大括号 28"/>
          <p:cNvSpPr/>
          <p:nvPr/>
        </p:nvSpPr>
        <p:spPr>
          <a:xfrm>
            <a:off x="5952331" y="4584701"/>
            <a:ext cx="215900" cy="1863725"/>
          </a:xfrm>
          <a:prstGeom prst="leftBrace">
            <a:avLst>
              <a:gd name="adj1" fmla="val 41403"/>
              <a:gd name="adj2" fmla="val 50000"/>
            </a:avLst>
          </a:prstGeom>
          <a:noFill/>
          <a:ln w="38100" cap="flat" cmpd="sng">
            <a:solidFill>
              <a:schemeClr val="tx1"/>
            </a:solidFill>
            <a:prstDash val="solid"/>
            <a:miter/>
            <a:headEnd type="none" w="med" len="med"/>
            <a:tailEnd type="none" w="med" len="med"/>
          </a:ln>
        </p:spPr>
        <p:txBody>
          <a:bodyPr/>
          <a:lstStyle/>
          <a:p>
            <a:pPr>
              <a:defRPr/>
            </a:pPr>
            <a:endParaRPr lang="zh-CN" altLang="en-US" sz="2800" b="1" noProof="1">
              <a:effectLst>
                <a:outerShdw blurRad="38100" dist="38100" dir="2700000" algn="tl">
                  <a:srgbClr val="000000">
                    <a:alpha val="43137"/>
                  </a:srgbClr>
                </a:outerShdw>
              </a:effectLst>
              <a:latin typeface="Calibri"/>
            </a:endParaRPr>
          </a:p>
        </p:txBody>
      </p:sp>
      <p:sp>
        <p:nvSpPr>
          <p:cNvPr id="30" name="文本框 6160"/>
          <p:cNvSpPr txBox="1">
            <a:spLocks noChangeArrowheads="1"/>
          </p:cNvSpPr>
          <p:nvPr/>
        </p:nvSpPr>
        <p:spPr bwMode="auto">
          <a:xfrm>
            <a:off x="6128790" y="4207919"/>
            <a:ext cx="497509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spcBef>
                <a:spcPct val="50000"/>
              </a:spcBef>
            </a:pPr>
            <a:r>
              <a:rPr lang="zh-CN" altLang="zh-CN" sz="3200" b="1" noProof="1">
                <a:latin typeface="黑体" panose="02010609060101010101" pitchFamily="49" charset="-122"/>
                <a:ea typeface="黑体" panose="02010609060101010101" pitchFamily="49" charset="-122"/>
              </a:rPr>
              <a:t>1936</a:t>
            </a:r>
            <a:r>
              <a:rPr lang="zh-CN" altLang="en-US" sz="3200" b="1" noProof="1">
                <a:latin typeface="黑体" panose="02010609060101010101" pitchFamily="49" charset="-122"/>
                <a:ea typeface="黑体" panose="02010609060101010101" pitchFamily="49" charset="-122"/>
              </a:rPr>
              <a:t>年，公布了新宪法</a:t>
            </a:r>
          </a:p>
        </p:txBody>
      </p:sp>
      <p:sp>
        <p:nvSpPr>
          <p:cNvPr id="31" name="文本框 6160"/>
          <p:cNvSpPr txBox="1">
            <a:spLocks noChangeArrowheads="1"/>
          </p:cNvSpPr>
          <p:nvPr/>
        </p:nvSpPr>
        <p:spPr bwMode="auto">
          <a:xfrm>
            <a:off x="6448432" y="5121733"/>
            <a:ext cx="144527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spcBef>
                <a:spcPct val="50000"/>
              </a:spcBef>
            </a:pPr>
            <a:r>
              <a:rPr lang="zh-CN" altLang="en-US" sz="3200" b="1" noProof="1">
                <a:latin typeface="黑体" panose="02010609060101010101" pitchFamily="49" charset="-122"/>
                <a:ea typeface="黑体" panose="02010609060101010101" pitchFamily="49" charset="-122"/>
              </a:rPr>
              <a:t>特征</a:t>
            </a:r>
            <a:r>
              <a:rPr lang="zh-CN" altLang="en-US" sz="3200" b="1" noProof="1" smtClean="0">
                <a:latin typeface="黑体" panose="02010609060101010101" pitchFamily="49" charset="-122"/>
                <a:ea typeface="黑体" panose="02010609060101010101" pitchFamily="49" charset="-122"/>
              </a:rPr>
              <a:t>：</a:t>
            </a:r>
            <a:endParaRPr lang="zh-CN" altLang="en-US" sz="3200" b="1" noProof="1">
              <a:latin typeface="黑体" panose="02010609060101010101" pitchFamily="49" charset="-122"/>
              <a:ea typeface="黑体" panose="02010609060101010101" pitchFamily="49" charset="-122"/>
            </a:endParaRPr>
          </a:p>
        </p:txBody>
      </p:sp>
      <p:sp>
        <p:nvSpPr>
          <p:cNvPr id="32" name="文本框 6160"/>
          <p:cNvSpPr txBox="1">
            <a:spLocks noChangeArrowheads="1"/>
          </p:cNvSpPr>
          <p:nvPr/>
        </p:nvSpPr>
        <p:spPr bwMode="auto">
          <a:xfrm>
            <a:off x="6243810" y="6067824"/>
            <a:ext cx="586955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spcBef>
                <a:spcPct val="50000"/>
              </a:spcBef>
            </a:pPr>
            <a:r>
              <a:rPr lang="zh-CN" altLang="en-US" sz="3200" b="1" noProof="1">
                <a:latin typeface="黑体" panose="02010609060101010101" pitchFamily="49" charset="-122"/>
                <a:ea typeface="黑体" panose="02010609060101010101" pitchFamily="49" charset="-122"/>
              </a:rPr>
              <a:t>评价：①</a:t>
            </a:r>
            <a:r>
              <a:rPr lang="zh-CN" altLang="en-US" sz="3200" b="1" noProof="1" smtClean="0">
                <a:latin typeface="黑体" panose="02010609060101010101" pitchFamily="49" charset="-122"/>
                <a:ea typeface="黑体" panose="02010609060101010101" pitchFamily="49" charset="-122"/>
              </a:rPr>
              <a:t>积极作用②消极作用</a:t>
            </a:r>
            <a:endParaRPr lang="zh-CN" altLang="en-US" sz="3200" b="1" noProof="1">
              <a:latin typeface="黑体" panose="02010609060101010101" pitchFamily="49" charset="-122"/>
              <a:ea typeface="黑体" panose="02010609060101010101" pitchFamily="49" charset="-122"/>
            </a:endParaRPr>
          </a:p>
        </p:txBody>
      </p:sp>
      <p:sp>
        <p:nvSpPr>
          <p:cNvPr id="3" name="矩形 2"/>
          <p:cNvSpPr/>
          <p:nvPr/>
        </p:nvSpPr>
        <p:spPr>
          <a:xfrm>
            <a:off x="7584003" y="5154010"/>
            <a:ext cx="3480441" cy="584775"/>
          </a:xfrm>
          <a:prstGeom prst="rect">
            <a:avLst/>
          </a:prstGeom>
        </p:spPr>
        <p:txBody>
          <a:bodyPr wrap="none">
            <a:spAutoFit/>
          </a:bodyPr>
          <a:lstStyle/>
          <a:p>
            <a:pPr lvl="0" algn="ctr">
              <a:spcBef>
                <a:spcPct val="50000"/>
              </a:spcBef>
            </a:pPr>
            <a:r>
              <a:rPr lang="zh-CN" altLang="en-US" sz="3200" b="1" noProof="1" smtClean="0">
                <a:solidFill>
                  <a:prstClr val="white"/>
                </a:solidFill>
                <a:latin typeface="黑体" panose="02010609060101010101" pitchFamily="49" charset="-122"/>
                <a:ea typeface="黑体" panose="02010609060101010101" pitchFamily="49" charset="-122"/>
              </a:rPr>
              <a:t>①经济上②政治上</a:t>
            </a:r>
            <a:endParaRPr lang="zh-CN" altLang="en-US" sz="3200" b="1" noProof="1">
              <a:solidFill>
                <a:prstClr val="white"/>
              </a:solidFill>
              <a:latin typeface="黑体" panose="02010609060101010101" pitchFamily="49" charset="-122"/>
              <a:ea typeface="黑体" panose="02010609060101010101" pitchFamily="49" charset="-122"/>
            </a:endParaRPr>
          </a:p>
        </p:txBody>
      </p:sp>
    </p:spTree>
  </p:cSld>
  <p:clrMapOvr>
    <a:masterClrMapping/>
  </p:clrMapOvr>
  <p:transition spd="slow" advTm="3000">
    <p:wheel spokes="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1"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ppt_x</p:attrName>
                                        </p:attrNameLst>
                                      </p:cBhvr>
                                      <p:tavLst>
                                        <p:tav tm="0">
                                          <p:val>
                                            <p:strVal val="#ppt_x"/>
                                          </p:val>
                                        </p:tav>
                                        <p:tav tm="100000">
                                          <p:val>
                                            <p:strVal val="#ppt_x"/>
                                          </p:val>
                                        </p:tav>
                                      </p:tavLst>
                                    </p:anim>
                                    <p:anim calcmode="lin" valueType="num">
                                      <p:cBhvr>
                                        <p:cTn id="8"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ppt_x</p:attrName>
                                        </p:attrNameLst>
                                      </p:cBhvr>
                                      <p:tavLst>
                                        <p:tav tm="0">
                                          <p:val>
                                            <p:strVal val="#ppt_x"/>
                                          </p:val>
                                        </p:tav>
                                        <p:tav tm="100000">
                                          <p:val>
                                            <p:strVal val="#ppt_x"/>
                                          </p:val>
                                        </p:tav>
                                      </p:tavLst>
                                    </p:anim>
                                    <p:anim calcmode="lin" valueType="num">
                                      <p:cBhvr>
                                        <p:cTn id="1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grpId="2" nodeType="click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p:cTn id="21" dur="500" fill="hold"/>
                                        <p:tgtEl>
                                          <p:spTgt spid="24"/>
                                        </p:tgtEl>
                                        <p:attrNameLst>
                                          <p:attrName>ppt_x</p:attrName>
                                        </p:attrNameLst>
                                      </p:cBhvr>
                                      <p:tavLst>
                                        <p:tav tm="0">
                                          <p:val>
                                            <p:strVal val="#ppt_x"/>
                                          </p:val>
                                        </p:tav>
                                        <p:tav tm="100000">
                                          <p:val>
                                            <p:strVal val="#ppt_x"/>
                                          </p:val>
                                        </p:tav>
                                      </p:tavLst>
                                    </p:anim>
                                    <p:anim calcmode="lin" valueType="num">
                                      <p:cBhvr>
                                        <p:cTn id="22"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 presetClass="entr" presetSubtype="4" fill="hold" grpId="4" nodeType="clickEffect">
                                  <p:stCondLst>
                                    <p:cond delay="0"/>
                                  </p:stCondLst>
                                  <p:childTnLst>
                                    <p:set>
                                      <p:cBhvr>
                                        <p:cTn id="27" dur="1" fill="hold">
                                          <p:stCondLst>
                                            <p:cond delay="0"/>
                                          </p:stCondLst>
                                        </p:cTn>
                                        <p:tgtEl>
                                          <p:spTgt spid="27"/>
                                        </p:tgtEl>
                                        <p:attrNameLst>
                                          <p:attrName>style.visibility</p:attrName>
                                        </p:attrNameLst>
                                      </p:cBhvr>
                                      <p:to>
                                        <p:strVal val="visible"/>
                                      </p:to>
                                    </p:set>
                                    <p:anim calcmode="lin" valueType="num">
                                      <p:cBhvr>
                                        <p:cTn id="28" dur="500" fill="hold"/>
                                        <p:tgtEl>
                                          <p:spTgt spid="27"/>
                                        </p:tgtEl>
                                        <p:attrNameLst>
                                          <p:attrName>ppt_x</p:attrName>
                                        </p:attrNameLst>
                                      </p:cBhvr>
                                      <p:tavLst>
                                        <p:tav tm="0">
                                          <p:val>
                                            <p:strVal val="#ppt_x"/>
                                          </p:val>
                                        </p:tav>
                                        <p:tav tm="100000">
                                          <p:val>
                                            <p:strVal val="#ppt_x"/>
                                          </p:val>
                                        </p:tav>
                                      </p:tavLst>
                                    </p:anim>
                                    <p:anim calcmode="lin" valueType="num">
                                      <p:cBhvr>
                                        <p:cTn id="29"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indefinite"/>
                            </p:stCondLst>
                          </p:cTn>
                        </p:par>
                        <p:par>
                          <p:cTn id="32" fill="hold" nodeType="afterGroup">
                            <p:stCondLst>
                              <p:cond delay="0"/>
                            </p:stCondLst>
                            <p:childTnLst>
                              <p:par>
                                <p:cTn id="33" presetID="2" presetClass="entr" presetSubtype="4" fill="hold" grpId="3" nodeType="click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p:cTn id="35" dur="500" fill="hold"/>
                                        <p:tgtEl>
                                          <p:spTgt spid="25"/>
                                        </p:tgtEl>
                                        <p:attrNameLst>
                                          <p:attrName>ppt_x</p:attrName>
                                        </p:attrNameLst>
                                      </p:cBhvr>
                                      <p:tavLst>
                                        <p:tav tm="0">
                                          <p:val>
                                            <p:strVal val="#ppt_x"/>
                                          </p:val>
                                        </p:tav>
                                        <p:tav tm="100000">
                                          <p:val>
                                            <p:strVal val="#ppt_x"/>
                                          </p:val>
                                        </p:tav>
                                      </p:tavLst>
                                    </p:anim>
                                    <p:anim calcmode="lin" valueType="num">
                                      <p:cBhvr>
                                        <p:cTn id="36"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indefinite"/>
                            </p:stCondLst>
                          </p:cTn>
                        </p:par>
                        <p:par>
                          <p:cTn id="39" fill="hold" nodeType="afterGroup">
                            <p:stCondLst>
                              <p:cond delay="0"/>
                            </p:stCondLst>
                            <p:childTnLst>
                              <p:par>
                                <p:cTn id="40" presetID="2" presetClass="entr" presetSubtype="4" fill="hold" grpId="5" nodeType="clickEffect">
                                  <p:stCondLst>
                                    <p:cond delay="0"/>
                                  </p:stCondLst>
                                  <p:childTnLst>
                                    <p:set>
                                      <p:cBhvr>
                                        <p:cTn id="41" dur="1" fill="hold">
                                          <p:stCondLst>
                                            <p:cond delay="0"/>
                                          </p:stCondLst>
                                        </p:cTn>
                                        <p:tgtEl>
                                          <p:spTgt spid="27662"/>
                                        </p:tgtEl>
                                        <p:attrNameLst>
                                          <p:attrName>style.visibility</p:attrName>
                                        </p:attrNameLst>
                                      </p:cBhvr>
                                      <p:to>
                                        <p:strVal val="visible"/>
                                      </p:to>
                                    </p:set>
                                    <p:anim calcmode="lin" valueType="num">
                                      <p:cBhvr>
                                        <p:cTn id="42" dur="500" fill="hold"/>
                                        <p:tgtEl>
                                          <p:spTgt spid="27662"/>
                                        </p:tgtEl>
                                        <p:attrNameLst>
                                          <p:attrName>ppt_x</p:attrName>
                                        </p:attrNameLst>
                                      </p:cBhvr>
                                      <p:tavLst>
                                        <p:tav tm="0">
                                          <p:val>
                                            <p:strVal val="#ppt_x"/>
                                          </p:val>
                                        </p:tav>
                                        <p:tav tm="100000">
                                          <p:val>
                                            <p:strVal val="#ppt_x"/>
                                          </p:val>
                                        </p:tav>
                                      </p:tavLst>
                                    </p:anim>
                                    <p:anim calcmode="lin" valueType="num">
                                      <p:cBhvr>
                                        <p:cTn id="43" dur="500" fill="hold"/>
                                        <p:tgtEl>
                                          <p:spTgt spid="27662"/>
                                        </p:tgtEl>
                                        <p:attrNameLst>
                                          <p:attrName>ppt_y</p:attrName>
                                        </p:attrNameLst>
                                      </p:cBhvr>
                                      <p:tavLst>
                                        <p:tav tm="0">
                                          <p:val>
                                            <p:strVal val="1+#ppt_h/2"/>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2" presetClass="entr" presetSubtype="4" fill="hold" grpId="6" nodeType="clickEffect">
                                  <p:stCondLst>
                                    <p:cond delay="0"/>
                                  </p:stCondLst>
                                  <p:childTnLst>
                                    <p:set>
                                      <p:cBhvr>
                                        <p:cTn id="48" dur="1" fill="hold">
                                          <p:stCondLst>
                                            <p:cond delay="0"/>
                                          </p:stCondLst>
                                        </p:cTn>
                                        <p:tgtEl>
                                          <p:spTgt spid="30"/>
                                        </p:tgtEl>
                                        <p:attrNameLst>
                                          <p:attrName>style.visibility</p:attrName>
                                        </p:attrNameLst>
                                      </p:cBhvr>
                                      <p:to>
                                        <p:strVal val="visible"/>
                                      </p:to>
                                    </p:set>
                                    <p:anim calcmode="lin" valueType="num">
                                      <p:cBhvr>
                                        <p:cTn id="49" dur="500" fill="hold"/>
                                        <p:tgtEl>
                                          <p:spTgt spid="30"/>
                                        </p:tgtEl>
                                        <p:attrNameLst>
                                          <p:attrName>ppt_x</p:attrName>
                                        </p:attrNameLst>
                                      </p:cBhvr>
                                      <p:tavLst>
                                        <p:tav tm="0">
                                          <p:val>
                                            <p:strVal val="#ppt_x"/>
                                          </p:val>
                                        </p:tav>
                                        <p:tav tm="100000">
                                          <p:val>
                                            <p:strVal val="#ppt_x"/>
                                          </p:val>
                                        </p:tav>
                                      </p:tavLst>
                                    </p:anim>
                                    <p:anim calcmode="lin" valueType="num">
                                      <p:cBhvr>
                                        <p:cTn id="50"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indefinite"/>
                            </p:stCondLst>
                          </p:cTn>
                        </p:par>
                        <p:par>
                          <p:cTn id="53" fill="hold" nodeType="afterGroup">
                            <p:stCondLst>
                              <p:cond delay="0"/>
                            </p:stCondLst>
                            <p:childTnLst>
                              <p:par>
                                <p:cTn id="54" presetID="2" presetClass="entr" presetSubtype="4" fill="hold" grpId="7" nodeType="clickEffect">
                                  <p:stCondLst>
                                    <p:cond delay="0"/>
                                  </p:stCondLst>
                                  <p:childTnLst>
                                    <p:set>
                                      <p:cBhvr>
                                        <p:cTn id="55" dur="1" fill="hold">
                                          <p:stCondLst>
                                            <p:cond delay="0"/>
                                          </p:stCondLst>
                                        </p:cTn>
                                        <p:tgtEl>
                                          <p:spTgt spid="31"/>
                                        </p:tgtEl>
                                        <p:attrNameLst>
                                          <p:attrName>style.visibility</p:attrName>
                                        </p:attrNameLst>
                                      </p:cBhvr>
                                      <p:to>
                                        <p:strVal val="visible"/>
                                      </p:to>
                                    </p:set>
                                    <p:anim calcmode="lin" valueType="num">
                                      <p:cBhvr>
                                        <p:cTn id="56" dur="500" fill="hold"/>
                                        <p:tgtEl>
                                          <p:spTgt spid="31"/>
                                        </p:tgtEl>
                                        <p:attrNameLst>
                                          <p:attrName>ppt_x</p:attrName>
                                        </p:attrNameLst>
                                      </p:cBhvr>
                                      <p:tavLst>
                                        <p:tav tm="0">
                                          <p:val>
                                            <p:strVal val="#ppt_x"/>
                                          </p:val>
                                        </p:tav>
                                        <p:tav tm="100000">
                                          <p:val>
                                            <p:strVal val="#ppt_x"/>
                                          </p:val>
                                        </p:tav>
                                      </p:tavLst>
                                    </p:anim>
                                    <p:anim calcmode="lin" valueType="num">
                                      <p:cBhvr>
                                        <p:cTn id="57"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58" fill="hold" nodeType="clickPar">
                      <p:stCondLst>
                        <p:cond delay="indefinite"/>
                      </p:stCondLst>
                      <p:childTnLst>
                        <p:par>
                          <p:cTn id="59" fill="hold" nodeType="withGroup">
                            <p:stCondLst>
                              <p:cond delay="indefinite"/>
                            </p:stCondLst>
                          </p:cTn>
                        </p:par>
                        <p:par>
                          <p:cTn id="60" fill="hold" nodeType="afterGroup">
                            <p:stCondLst>
                              <p:cond delay="0"/>
                            </p:stCondLst>
                            <p:childTnLst>
                              <p:par>
                                <p:cTn id="61" presetID="1" presetClass="entr" presetSubtype="0" fill="hold" grpId="9" nodeType="clickEffect">
                                  <p:stCondLst>
                                    <p:cond delay="0"/>
                                  </p:stCondLst>
                                  <p:childTnLst>
                                    <p:set>
                                      <p:cBhvr>
                                        <p:cTn id="62" dur="1" fill="hold">
                                          <p:stCondLst>
                                            <p:cond delay="0"/>
                                          </p:stCondLst>
                                        </p:cTn>
                                        <p:tgtEl>
                                          <p:spTgt spid="3"/>
                                        </p:tgtEl>
                                        <p:attrNameLst>
                                          <p:attrName>style.visibility</p:attrName>
                                        </p:attrNameLst>
                                      </p:cBhvr>
                                      <p:to>
                                        <p:strVal val="visible"/>
                                      </p:to>
                                    </p:set>
                                  </p:childTnLst>
                                </p:cTn>
                              </p:par>
                            </p:childTnLst>
                          </p:cTn>
                        </p:par>
                      </p:childTnLst>
                    </p:cTn>
                  </p:par>
                  <p:par>
                    <p:cTn id="63" fill="hold" nodeType="clickPar">
                      <p:stCondLst>
                        <p:cond delay="indefinite"/>
                      </p:stCondLst>
                      <p:childTnLst>
                        <p:par>
                          <p:cTn id="64" fill="hold" nodeType="withGroup">
                            <p:stCondLst>
                              <p:cond delay="indefinite"/>
                            </p:stCondLst>
                          </p:cTn>
                        </p:par>
                        <p:par>
                          <p:cTn id="65" fill="hold" nodeType="afterGroup">
                            <p:stCondLst>
                              <p:cond delay="0"/>
                            </p:stCondLst>
                            <p:childTnLst>
                              <p:par>
                                <p:cTn id="66" presetID="2" presetClass="entr" presetSubtype="4" fill="hold" grpId="8" nodeType="clickEffect">
                                  <p:stCondLst>
                                    <p:cond delay="0"/>
                                  </p:stCondLst>
                                  <p:childTnLst>
                                    <p:set>
                                      <p:cBhvr>
                                        <p:cTn id="67" dur="1" fill="hold">
                                          <p:stCondLst>
                                            <p:cond delay="0"/>
                                          </p:stCondLst>
                                        </p:cTn>
                                        <p:tgtEl>
                                          <p:spTgt spid="32"/>
                                        </p:tgtEl>
                                        <p:attrNameLst>
                                          <p:attrName>style.visibility</p:attrName>
                                        </p:attrNameLst>
                                      </p:cBhvr>
                                      <p:to>
                                        <p:strVal val="visible"/>
                                      </p:to>
                                    </p:set>
                                    <p:anim calcmode="lin" valueType="num">
                                      <p:cBhvr>
                                        <p:cTn id="68" dur="500" fill="hold"/>
                                        <p:tgtEl>
                                          <p:spTgt spid="32"/>
                                        </p:tgtEl>
                                        <p:attrNameLst>
                                          <p:attrName>ppt_x</p:attrName>
                                        </p:attrNameLst>
                                      </p:cBhvr>
                                      <p:tavLst>
                                        <p:tav tm="0">
                                          <p:val>
                                            <p:strVal val="#ppt_x"/>
                                          </p:val>
                                        </p:tav>
                                        <p:tav tm="100000">
                                          <p:val>
                                            <p:strVal val="#ppt_x"/>
                                          </p:val>
                                        </p:tav>
                                      </p:tavLst>
                                    </p:anim>
                                    <p:anim calcmode="lin" valueType="num">
                                      <p:cBhvr>
                                        <p:cTn id="69"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3" grpId="1"/>
      <p:bldP spid="24" grpId="2"/>
      <p:bldP spid="25" grpId="3"/>
      <p:bldP spid="27" grpId="4"/>
      <p:bldP spid="27662" grpId="5"/>
      <p:bldP spid="30" grpId="6"/>
      <p:bldP spid="31" grpId="7"/>
      <p:bldP spid="32" grpId="8"/>
      <p:bldP spid="3" grpId="9"/>
    </p:bldLs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29698" name="表格 29697"/>
          <p:cNvGraphicFramePr>
            <a:graphicFrameLocks noGrp="1"/>
          </p:cNvGraphicFramePr>
          <p:nvPr>
            <p:custDataLst>
              <p:tags r:id="rId2"/>
            </p:custDataLst>
          </p:nvPr>
        </p:nvGraphicFramePr>
        <p:xfrm>
          <a:off x="1828800" y="1255713"/>
          <a:ext cx="8534400" cy="5065651"/>
        </p:xfrm>
        <a:graphic>
          <a:graphicData uri="http://schemas.openxmlformats.org/drawingml/2006/table">
            <a:tbl>
              <a:tblPr/>
              <a:tblGrid>
                <a:gridCol w="2427605"/>
                <a:gridCol w="2896870"/>
                <a:gridCol w="3209925"/>
              </a:tblGrid>
              <a:tr h="660400">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itchFamily="34" charset="0"/>
                          <a:ea typeface="宋体" pitchFamily="2" charset="-122"/>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5pPr>
                    </a:lstStyle>
                    <a:p>
                      <a:pPr lvl="0" algn="ctr" eaLnBrk="1" hangingPunct="1">
                        <a:spcBef>
                          <a:spcPct val="20000"/>
                        </a:spcBef>
                        <a:buClr>
                          <a:schemeClr val="bg2"/>
                        </a:buClr>
                        <a:buSzPct val="75000"/>
                        <a:buFont typeface="Wingdings" panose="05000000000000000000" pitchFamily="2" charset="2"/>
                        <a:buNone/>
                      </a:pPr>
                      <a:endParaRPr lang="zh-CN" altLang="en-US" sz="2400" b="1">
                        <a:solidFill>
                          <a:srgbClr val="000099"/>
                        </a:solidFill>
                        <a:latin typeface="Arial" pitchFamily="34" charset="0"/>
                        <a:ea typeface="黑体" panose="02010609060101010101" pitchFamily="49" charset="-122"/>
                      </a:endParaRPr>
                    </a:p>
                  </a:txBody>
                  <a:tcPr marL="68580" marR="68580" marT="45721" marB="4572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itchFamily="34" charset="0"/>
                          <a:ea typeface="宋体" pitchFamily="2" charset="-122"/>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5pPr>
                    </a:lstStyle>
                    <a:p>
                      <a:pPr lvl="0" algn="ctr" eaLnBrk="1" hangingPunct="1">
                        <a:spcBef>
                          <a:spcPct val="20000"/>
                        </a:spcBef>
                        <a:buClr>
                          <a:schemeClr val="bg2"/>
                        </a:buClr>
                        <a:buSzPct val="75000"/>
                        <a:buFont typeface="Wingdings" panose="05000000000000000000" pitchFamily="2" charset="2"/>
                        <a:buNone/>
                      </a:pPr>
                      <a:r>
                        <a:rPr lang="zh-CN" altLang="en-US" sz="2400" b="1">
                          <a:solidFill>
                            <a:srgbClr val="000099"/>
                          </a:solidFill>
                          <a:latin typeface="Arial" pitchFamily="34" charset="0"/>
                          <a:ea typeface="黑体" panose="02010609060101010101" pitchFamily="49" charset="-122"/>
                        </a:rPr>
                        <a:t>苏联模式 </a:t>
                      </a:r>
                    </a:p>
                  </a:txBody>
                  <a:tcPr marL="68580" marR="68580" marT="45721" marB="4572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tx1">
                        <a:lumMod val="95000"/>
                      </a:schemeClr>
                    </a:solid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itchFamily="34" charset="0"/>
                          <a:ea typeface="宋体" pitchFamily="2" charset="-122"/>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5pPr>
                    </a:lstStyle>
                    <a:p>
                      <a:pPr lvl="0" algn="ctr" eaLnBrk="1" hangingPunct="1">
                        <a:spcBef>
                          <a:spcPct val="20000"/>
                        </a:spcBef>
                        <a:buClr>
                          <a:schemeClr val="bg2"/>
                        </a:buClr>
                        <a:buSzPct val="75000"/>
                        <a:buFont typeface="Wingdings" panose="05000000000000000000" pitchFamily="2" charset="2"/>
                        <a:buNone/>
                      </a:pPr>
                      <a:r>
                        <a:rPr lang="zh-CN" altLang="en-US" sz="2400" b="1">
                          <a:solidFill>
                            <a:srgbClr val="FF0000"/>
                          </a:solidFill>
                          <a:latin typeface="Arial" pitchFamily="34" charset="0"/>
                          <a:ea typeface="黑体" panose="02010609060101010101" pitchFamily="49" charset="-122"/>
                        </a:rPr>
                        <a:t>中国特色模式</a:t>
                      </a:r>
                    </a:p>
                  </a:txBody>
                  <a:tcPr marL="68580" marR="68580" marT="45721" marB="45721">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186180">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itchFamily="34" charset="0"/>
                          <a:ea typeface="宋体" pitchFamily="2" charset="-122"/>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5pPr>
                    </a:lstStyle>
                    <a:p>
                      <a:pPr lvl="0" algn="ctr" eaLnBrk="1" hangingPunct="1">
                        <a:spcBef>
                          <a:spcPct val="20000"/>
                        </a:spcBef>
                        <a:buClr>
                          <a:schemeClr val="bg2"/>
                        </a:buClr>
                        <a:buSzPct val="75000"/>
                        <a:buFont typeface="Wingdings" panose="05000000000000000000" pitchFamily="2" charset="2"/>
                        <a:buNone/>
                      </a:pPr>
                      <a:r>
                        <a:rPr lang="zh-CN" altLang="en-US" sz="2800" b="1">
                          <a:solidFill>
                            <a:schemeClr val="accent2"/>
                          </a:solidFill>
                          <a:latin typeface="Times New Roman" panose="02020603050405020304" pitchFamily="18" charset="0"/>
                          <a:ea typeface="黑体" panose="02010609060101010101" pitchFamily="49" charset="-122"/>
                        </a:rPr>
                        <a:t>所有制</a:t>
                      </a:r>
                    </a:p>
                    <a:p>
                      <a:pPr lvl="0" algn="ctr" eaLnBrk="1" hangingPunct="1">
                        <a:spcBef>
                          <a:spcPct val="20000"/>
                        </a:spcBef>
                        <a:buClr>
                          <a:schemeClr val="bg2"/>
                        </a:buClr>
                        <a:buSzPct val="75000"/>
                        <a:buFont typeface="Wingdings" panose="05000000000000000000" pitchFamily="2" charset="2"/>
                        <a:buNone/>
                      </a:pPr>
                      <a:endParaRPr lang="zh-CN" altLang="en-US" sz="2800" b="1">
                        <a:solidFill>
                          <a:schemeClr val="accent2"/>
                        </a:solidFill>
                        <a:latin typeface="Times New Roman" panose="02020603050405020304" pitchFamily="18" charset="0"/>
                        <a:ea typeface="黑体" panose="02010609060101010101" pitchFamily="49" charset="-122"/>
                      </a:endParaRPr>
                    </a:p>
                  </a:txBody>
                  <a:tcPr marL="68580" marR="68580" marT="45721" marB="45721"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itchFamily="34" charset="0"/>
                          <a:ea typeface="宋体" pitchFamily="2" charset="-122"/>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5pPr>
                    </a:lstStyle>
                    <a:p>
                      <a:pPr lvl="0" eaLnBrk="1" hangingPunct="1">
                        <a:spcBef>
                          <a:spcPct val="20000"/>
                        </a:spcBef>
                        <a:buClr>
                          <a:schemeClr val="bg2"/>
                        </a:buClr>
                        <a:buSzPct val="75000"/>
                        <a:buFont typeface="Wingdings" panose="05000000000000000000" pitchFamily="2" charset="2"/>
                        <a:buNone/>
                      </a:pPr>
                      <a:endParaRPr lang="zh-CN" altLang="zh-CN" sz="2800">
                        <a:latin typeface="Arial" pitchFamily="34" charset="0"/>
                      </a:endParaRPr>
                    </a:p>
                  </a:txBody>
                  <a:tcPr marL="68580" marR="68580" marT="45721" marB="4572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itchFamily="34" charset="0"/>
                          <a:ea typeface="宋体" pitchFamily="2" charset="-122"/>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5pPr>
                    </a:lstStyle>
                    <a:p>
                      <a:pPr lvl="0" eaLnBrk="1" hangingPunct="1">
                        <a:spcBef>
                          <a:spcPct val="20000"/>
                        </a:spcBef>
                        <a:buClr>
                          <a:schemeClr val="bg2"/>
                        </a:buClr>
                        <a:buSzPct val="75000"/>
                        <a:buFont typeface="Wingdings" panose="05000000000000000000" pitchFamily="2" charset="2"/>
                        <a:buNone/>
                      </a:pPr>
                      <a:endParaRPr lang="zh-CN" altLang="zh-CN" sz="2800">
                        <a:latin typeface="Arial" pitchFamily="34" charset="0"/>
                      </a:endParaRPr>
                    </a:p>
                  </a:txBody>
                  <a:tcPr marL="68580" marR="68580" marT="45721" marB="45721">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151890">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itchFamily="34" charset="0"/>
                          <a:ea typeface="宋体" pitchFamily="2" charset="-122"/>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5pPr>
                    </a:lstStyle>
                    <a:p>
                      <a:pPr lvl="0" algn="ctr" eaLnBrk="1" hangingPunct="1">
                        <a:spcBef>
                          <a:spcPct val="20000"/>
                        </a:spcBef>
                        <a:buClr>
                          <a:schemeClr val="bg2"/>
                        </a:buClr>
                        <a:buSzPct val="75000"/>
                        <a:buFont typeface="Wingdings" panose="05000000000000000000" pitchFamily="2" charset="2"/>
                        <a:buNone/>
                      </a:pPr>
                      <a:r>
                        <a:rPr lang="zh-CN" altLang="en-US" sz="2800" b="1">
                          <a:solidFill>
                            <a:schemeClr val="accent2"/>
                          </a:solidFill>
                          <a:latin typeface="Times New Roman" panose="02020603050405020304" pitchFamily="18" charset="0"/>
                          <a:ea typeface="黑体" panose="02010609060101010101" pitchFamily="49" charset="-122"/>
                        </a:rPr>
                        <a:t>经济体制</a:t>
                      </a:r>
                      <a:endParaRPr lang="zh-CN" altLang="en-US" sz="2800" b="1">
                        <a:solidFill>
                          <a:srgbClr val="000000"/>
                        </a:solidFill>
                        <a:latin typeface="Times New Roman" panose="02020603050405020304" pitchFamily="18" charset="0"/>
                        <a:ea typeface="黑体" panose="02010609060101010101" pitchFamily="49" charset="-122"/>
                      </a:endParaRPr>
                    </a:p>
                    <a:p>
                      <a:pPr lvl="0" algn="ctr" eaLnBrk="1" hangingPunct="1">
                        <a:spcBef>
                          <a:spcPct val="20000"/>
                        </a:spcBef>
                        <a:buClr>
                          <a:schemeClr val="bg2"/>
                        </a:buClr>
                        <a:buSzPct val="75000"/>
                        <a:buFont typeface="Wingdings" panose="05000000000000000000" pitchFamily="2" charset="2"/>
                        <a:buNone/>
                      </a:pPr>
                      <a:endParaRPr lang="zh-CN" altLang="zh-CN" sz="2800">
                        <a:latin typeface="Arial" pitchFamily="34" charset="0"/>
                      </a:endParaRPr>
                    </a:p>
                  </a:txBody>
                  <a:tcPr marL="68580" marR="68580" marT="45721" marB="45721"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itchFamily="34" charset="0"/>
                          <a:ea typeface="宋体" pitchFamily="2" charset="-122"/>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5pPr>
                    </a:lstStyle>
                    <a:p>
                      <a:pPr lvl="0" eaLnBrk="1" hangingPunct="1">
                        <a:spcBef>
                          <a:spcPct val="20000"/>
                        </a:spcBef>
                        <a:buClr>
                          <a:schemeClr val="bg2"/>
                        </a:buClr>
                        <a:buSzPct val="75000"/>
                        <a:buFont typeface="Wingdings" panose="05000000000000000000" pitchFamily="2" charset="2"/>
                        <a:buNone/>
                      </a:pPr>
                      <a:endParaRPr lang="zh-CN" altLang="zh-CN" sz="2800">
                        <a:latin typeface="Arial" pitchFamily="34" charset="0"/>
                      </a:endParaRPr>
                    </a:p>
                  </a:txBody>
                  <a:tcPr marL="68580" marR="68580" marT="45721" marB="4572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itchFamily="34" charset="0"/>
                          <a:ea typeface="宋体" pitchFamily="2" charset="-122"/>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5pPr>
                    </a:lstStyle>
                    <a:p>
                      <a:pPr lvl="0" eaLnBrk="1" hangingPunct="1">
                        <a:spcBef>
                          <a:spcPct val="20000"/>
                        </a:spcBef>
                        <a:buClr>
                          <a:schemeClr val="bg2"/>
                        </a:buClr>
                        <a:buSzPct val="75000"/>
                        <a:buFont typeface="Wingdings" panose="05000000000000000000" pitchFamily="2" charset="2"/>
                        <a:buNone/>
                      </a:pPr>
                      <a:endParaRPr lang="zh-CN" altLang="zh-CN" sz="2800">
                        <a:latin typeface="Arial" pitchFamily="34" charset="0"/>
                      </a:endParaRPr>
                    </a:p>
                  </a:txBody>
                  <a:tcPr marL="68580" marR="68580" marT="45721" marB="45721">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029970">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itchFamily="34" charset="0"/>
                          <a:ea typeface="宋体" pitchFamily="2" charset="-122"/>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5pPr>
                    </a:lstStyle>
                    <a:p>
                      <a:pPr lvl="0" algn="ctr" eaLnBrk="1" hangingPunct="1">
                        <a:spcBef>
                          <a:spcPct val="20000"/>
                        </a:spcBef>
                        <a:buClr>
                          <a:schemeClr val="bg2"/>
                        </a:buClr>
                        <a:buSzPct val="75000"/>
                        <a:buFont typeface="Wingdings" panose="05000000000000000000" pitchFamily="2" charset="2"/>
                        <a:buNone/>
                      </a:pPr>
                      <a:r>
                        <a:rPr lang="zh-CN" altLang="en-US" sz="2800" b="1">
                          <a:solidFill>
                            <a:schemeClr val="accent2"/>
                          </a:solidFill>
                          <a:latin typeface="Times New Roman" panose="02020603050405020304" pitchFamily="18" charset="0"/>
                          <a:ea typeface="黑体" panose="02010609060101010101" pitchFamily="49" charset="-122"/>
                        </a:rPr>
                        <a:t>工业化道路</a:t>
                      </a:r>
                      <a:endParaRPr lang="zh-CN" altLang="en-US" sz="2800" b="1">
                        <a:solidFill>
                          <a:srgbClr val="000000"/>
                        </a:solidFill>
                        <a:latin typeface="Times New Roman" panose="02020603050405020304" pitchFamily="18" charset="0"/>
                        <a:ea typeface="黑体" panose="02010609060101010101" pitchFamily="49" charset="-122"/>
                      </a:endParaRPr>
                    </a:p>
                    <a:p>
                      <a:pPr lvl="0" algn="ctr" eaLnBrk="1" hangingPunct="1">
                        <a:spcBef>
                          <a:spcPct val="20000"/>
                        </a:spcBef>
                        <a:buClr>
                          <a:schemeClr val="bg2"/>
                        </a:buClr>
                        <a:buSzPct val="75000"/>
                        <a:buFont typeface="Wingdings" panose="05000000000000000000" pitchFamily="2" charset="2"/>
                        <a:buNone/>
                      </a:pPr>
                      <a:endParaRPr lang="zh-CN" altLang="zh-CN" sz="2800">
                        <a:latin typeface="Arial" pitchFamily="34" charset="0"/>
                      </a:endParaRPr>
                    </a:p>
                  </a:txBody>
                  <a:tcPr marL="68580" marR="68580" marT="45721" marB="45721"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itchFamily="34" charset="0"/>
                          <a:ea typeface="宋体" pitchFamily="2" charset="-122"/>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5pPr>
                    </a:lstStyle>
                    <a:p>
                      <a:pPr lvl="0" eaLnBrk="1" hangingPunct="1">
                        <a:spcBef>
                          <a:spcPct val="20000"/>
                        </a:spcBef>
                        <a:buClr>
                          <a:schemeClr val="bg2"/>
                        </a:buClr>
                        <a:buSzPct val="75000"/>
                        <a:buFont typeface="Wingdings" panose="05000000000000000000" pitchFamily="2" charset="2"/>
                        <a:buNone/>
                      </a:pPr>
                      <a:endParaRPr lang="zh-CN" altLang="zh-CN" sz="2800">
                        <a:latin typeface="Arial" pitchFamily="34" charset="0"/>
                      </a:endParaRPr>
                    </a:p>
                  </a:txBody>
                  <a:tcPr marL="68580" marR="68580" marT="45721" marB="4572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itchFamily="34" charset="0"/>
                          <a:ea typeface="宋体" pitchFamily="2" charset="-122"/>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5pPr>
                    </a:lstStyle>
                    <a:p>
                      <a:pPr lvl="0" eaLnBrk="1" hangingPunct="1">
                        <a:spcBef>
                          <a:spcPct val="20000"/>
                        </a:spcBef>
                        <a:buClr>
                          <a:schemeClr val="bg2"/>
                        </a:buClr>
                        <a:buSzPct val="75000"/>
                        <a:buFont typeface="Wingdings" panose="05000000000000000000" pitchFamily="2" charset="2"/>
                        <a:buNone/>
                      </a:pPr>
                      <a:endParaRPr lang="zh-CN" altLang="zh-CN" sz="2800">
                        <a:latin typeface="Arial" pitchFamily="34" charset="0"/>
                      </a:endParaRPr>
                    </a:p>
                  </a:txBody>
                  <a:tcPr marL="68580" marR="68580" marT="45721" marB="45721">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036955">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itchFamily="34" charset="0"/>
                          <a:ea typeface="宋体" pitchFamily="2" charset="-122"/>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5pPr>
                    </a:lstStyle>
                    <a:p>
                      <a:pPr lvl="0" algn="ctr" eaLnBrk="1" hangingPunct="1">
                        <a:spcBef>
                          <a:spcPct val="20000"/>
                        </a:spcBef>
                        <a:buClr>
                          <a:schemeClr val="bg2"/>
                        </a:buClr>
                        <a:buSzPct val="75000"/>
                        <a:buFont typeface="Wingdings" panose="05000000000000000000" pitchFamily="2" charset="2"/>
                        <a:buNone/>
                      </a:pPr>
                      <a:r>
                        <a:rPr lang="zh-CN" altLang="en-US" sz="2800" b="1">
                          <a:solidFill>
                            <a:schemeClr val="accent2"/>
                          </a:solidFill>
                          <a:latin typeface="Times New Roman" panose="02020603050405020304" pitchFamily="18" charset="0"/>
                          <a:ea typeface="黑体" panose="02010609060101010101" pitchFamily="49" charset="-122"/>
                        </a:rPr>
                        <a:t>农业发展道路</a:t>
                      </a:r>
                      <a:endParaRPr lang="zh-CN" altLang="en-US" sz="2800" b="1">
                        <a:solidFill>
                          <a:srgbClr val="000000"/>
                        </a:solidFill>
                        <a:latin typeface="Times New Roman" panose="02020603050405020304" pitchFamily="18" charset="0"/>
                        <a:ea typeface="黑体" panose="02010609060101010101" pitchFamily="49" charset="-122"/>
                      </a:endParaRPr>
                    </a:p>
                    <a:p>
                      <a:pPr lvl="0" algn="ctr" eaLnBrk="1" hangingPunct="1">
                        <a:spcBef>
                          <a:spcPct val="20000"/>
                        </a:spcBef>
                        <a:buClr>
                          <a:schemeClr val="bg2"/>
                        </a:buClr>
                        <a:buSzPct val="75000"/>
                        <a:buFont typeface="Wingdings" panose="05000000000000000000" pitchFamily="2" charset="2"/>
                        <a:buNone/>
                      </a:pPr>
                      <a:endParaRPr lang="en-US" altLang="zh-CN" sz="2800">
                        <a:latin typeface="Arial" pitchFamily="34" charset="0"/>
                      </a:endParaRPr>
                    </a:p>
                  </a:txBody>
                  <a:tcPr marL="68580" marR="68580" marT="45721" marB="45721" anchor="ctr" anchorCtr="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itchFamily="34" charset="0"/>
                          <a:ea typeface="宋体" pitchFamily="2" charset="-122"/>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5pPr>
                    </a:lstStyle>
                    <a:p>
                      <a:pPr lvl="0" eaLnBrk="1" hangingPunct="1">
                        <a:spcBef>
                          <a:spcPct val="20000"/>
                        </a:spcBef>
                        <a:buClr>
                          <a:schemeClr val="bg2"/>
                        </a:buClr>
                        <a:buSzPct val="75000"/>
                        <a:buFont typeface="Wingdings" panose="05000000000000000000" pitchFamily="2" charset="2"/>
                        <a:buNone/>
                      </a:pPr>
                      <a:r>
                        <a:rPr lang="en-US" altLang="zh-CN" sz="2800">
                          <a:latin typeface="Arial" pitchFamily="34" charset="0"/>
                        </a:rPr>
                        <a:t> </a:t>
                      </a:r>
                    </a:p>
                  </a:txBody>
                  <a:tcPr marL="68580" marR="68580" marT="45721" marB="45721">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Arial" pitchFamily="34" charset="0"/>
                          <a:ea typeface="宋体" pitchFamily="2" charset="-122"/>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itchFamily="34" charset="0"/>
                          <a:ea typeface="宋体" pitchFamily="2" charset="-122"/>
                          <a:cs typeface="+mn-cs"/>
                        </a:defRPr>
                      </a:lvl5pPr>
                    </a:lstStyle>
                    <a:p>
                      <a:pPr lvl="0" eaLnBrk="1" hangingPunct="1">
                        <a:spcBef>
                          <a:spcPct val="20000"/>
                        </a:spcBef>
                        <a:buClr>
                          <a:schemeClr val="bg2"/>
                        </a:buClr>
                        <a:buSzPct val="75000"/>
                        <a:buFont typeface="Wingdings" panose="05000000000000000000" pitchFamily="2" charset="2"/>
                        <a:buNone/>
                      </a:pPr>
                      <a:endParaRPr lang="zh-CN" altLang="zh-CN" sz="2800">
                        <a:latin typeface="Arial" pitchFamily="34" charset="0"/>
                      </a:endParaRPr>
                    </a:p>
                  </a:txBody>
                  <a:tcPr marL="68580" marR="68580" marT="45721" marB="45721">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3" name="Text Box 54"/>
          <p:cNvSpPr txBox="1"/>
          <p:nvPr/>
        </p:nvSpPr>
        <p:spPr>
          <a:xfrm>
            <a:off x="4419600" y="2232978"/>
            <a:ext cx="2438400" cy="521970"/>
          </a:xfrm>
          <a:prstGeom prst="rect">
            <a:avLst/>
          </a:prstGeom>
          <a:solidFill>
            <a:schemeClr val="tx1"/>
          </a:solidFill>
          <a:ln w="9525">
            <a:noFill/>
          </a:ln>
        </p:spPr>
        <p:txBody>
          <a:bodyPr anchor="t">
            <a:spAutoFit/>
          </a:bodyPr>
          <a:lstStyle/>
          <a:p>
            <a:pPr>
              <a:spcBef>
                <a:spcPct val="50000"/>
              </a:spcBef>
            </a:pPr>
            <a:r>
              <a:rPr lang="zh-CN" altLang="en-US" sz="2800" b="1">
                <a:solidFill>
                  <a:srgbClr val="000099"/>
                </a:solidFill>
                <a:latin typeface="Times New Roman" panose="02020603050405020304" pitchFamily="18" charset="0"/>
                <a:ea typeface="黑体" panose="02010609060101010101" pitchFamily="49" charset="-122"/>
              </a:rPr>
              <a:t>单一的公有制</a:t>
            </a:r>
          </a:p>
        </p:txBody>
      </p:sp>
      <p:sp>
        <p:nvSpPr>
          <p:cNvPr id="4" name="Text Box 52"/>
          <p:cNvSpPr txBox="1"/>
          <p:nvPr/>
        </p:nvSpPr>
        <p:spPr>
          <a:xfrm>
            <a:off x="4495800" y="3236913"/>
            <a:ext cx="2527300" cy="829945"/>
          </a:xfrm>
          <a:prstGeom prst="rect">
            <a:avLst/>
          </a:prstGeom>
          <a:solidFill>
            <a:schemeClr val="tx1"/>
          </a:solidFill>
          <a:ln w="9525">
            <a:noFill/>
          </a:ln>
        </p:spPr>
        <p:txBody>
          <a:bodyPr anchor="t">
            <a:spAutoFit/>
          </a:bodyPr>
          <a:lstStyle/>
          <a:p>
            <a:pPr>
              <a:spcBef>
                <a:spcPct val="20000"/>
              </a:spcBef>
            </a:pPr>
            <a:r>
              <a:rPr lang="zh-CN" altLang="en-US" sz="2400" b="1">
                <a:solidFill>
                  <a:srgbClr val="000099"/>
                </a:solidFill>
                <a:latin typeface="Times New Roman" panose="02020603050405020304" pitchFamily="18" charset="0"/>
                <a:ea typeface="黑体" panose="02010609060101010101" pitchFamily="49" charset="-122"/>
              </a:rPr>
              <a:t>高度集中计划经济体制</a:t>
            </a:r>
            <a:endParaRPr lang="zh-CN" altLang="en-US" sz="2400">
              <a:solidFill>
                <a:srgbClr val="000099"/>
              </a:solidFill>
              <a:latin typeface="Times New Roman" panose="02020603050405020304" pitchFamily="18" charset="0"/>
            </a:endParaRPr>
          </a:p>
        </p:txBody>
      </p:sp>
      <p:sp>
        <p:nvSpPr>
          <p:cNvPr id="5" name="Text Box 46"/>
          <p:cNvSpPr txBox="1"/>
          <p:nvPr/>
        </p:nvSpPr>
        <p:spPr>
          <a:xfrm>
            <a:off x="4419600" y="4456113"/>
            <a:ext cx="2743200" cy="521970"/>
          </a:xfrm>
          <a:prstGeom prst="rect">
            <a:avLst/>
          </a:prstGeom>
          <a:solidFill>
            <a:schemeClr val="tx1"/>
          </a:solidFill>
          <a:ln w="9525">
            <a:noFill/>
          </a:ln>
        </p:spPr>
        <p:txBody>
          <a:bodyPr anchor="t">
            <a:spAutoFit/>
          </a:bodyPr>
          <a:lstStyle/>
          <a:p>
            <a:pPr>
              <a:spcBef>
                <a:spcPct val="50000"/>
              </a:spcBef>
            </a:pPr>
            <a:r>
              <a:rPr lang="zh-CN" altLang="en-US" sz="2800" b="1">
                <a:solidFill>
                  <a:srgbClr val="000099"/>
                </a:solidFill>
                <a:latin typeface="Times New Roman" panose="02020603050405020304" pitchFamily="18" charset="0"/>
                <a:ea typeface="黑体" panose="02010609060101010101" pitchFamily="49" charset="-122"/>
              </a:rPr>
              <a:t>优先发展重工业</a:t>
            </a:r>
          </a:p>
        </p:txBody>
      </p:sp>
      <p:sp>
        <p:nvSpPr>
          <p:cNvPr id="6" name="Text Box 48"/>
          <p:cNvSpPr txBox="1"/>
          <p:nvPr/>
        </p:nvSpPr>
        <p:spPr>
          <a:xfrm>
            <a:off x="4419600" y="5446713"/>
            <a:ext cx="2438400" cy="521970"/>
          </a:xfrm>
          <a:prstGeom prst="rect">
            <a:avLst/>
          </a:prstGeom>
          <a:solidFill>
            <a:schemeClr val="tx1"/>
          </a:solidFill>
          <a:ln w="9525">
            <a:noFill/>
          </a:ln>
        </p:spPr>
        <p:txBody>
          <a:bodyPr anchor="t">
            <a:spAutoFit/>
          </a:bodyPr>
          <a:lstStyle/>
          <a:p>
            <a:pPr>
              <a:spcBef>
                <a:spcPct val="50000"/>
              </a:spcBef>
            </a:pPr>
            <a:r>
              <a:rPr lang="zh-CN" altLang="en-US" sz="2800" b="1">
                <a:solidFill>
                  <a:srgbClr val="000099"/>
                </a:solidFill>
                <a:latin typeface="Times New Roman" panose="02020603050405020304" pitchFamily="18" charset="0"/>
                <a:ea typeface="黑体" panose="02010609060101010101" pitchFamily="49" charset="-122"/>
              </a:rPr>
              <a:t>农业集体化</a:t>
            </a:r>
          </a:p>
        </p:txBody>
      </p:sp>
      <p:sp>
        <p:nvSpPr>
          <p:cNvPr id="7" name="Text Box 53"/>
          <p:cNvSpPr txBox="1"/>
          <p:nvPr/>
        </p:nvSpPr>
        <p:spPr>
          <a:xfrm>
            <a:off x="7239000" y="2017713"/>
            <a:ext cx="2895600" cy="953135"/>
          </a:xfrm>
          <a:prstGeom prst="rect">
            <a:avLst/>
          </a:prstGeom>
          <a:noFill/>
          <a:ln w="9525">
            <a:noFill/>
          </a:ln>
        </p:spPr>
        <p:txBody>
          <a:bodyPr anchor="t">
            <a:spAutoFit/>
          </a:bodyPr>
          <a:lstStyle/>
          <a:p>
            <a:pPr>
              <a:spcBef>
                <a:spcPct val="50000"/>
              </a:spcBef>
            </a:pPr>
            <a:r>
              <a:rPr lang="zh-CN" altLang="en-US" sz="2800" b="1">
                <a:solidFill>
                  <a:srgbClr val="FF0000"/>
                </a:solidFill>
                <a:latin typeface="Times New Roman" panose="02020603050405020304" pitchFamily="18" charset="0"/>
                <a:ea typeface="黑体" panose="02010609060101010101" pitchFamily="49" charset="-122"/>
              </a:rPr>
              <a:t>公有制为主，多种所有制</a:t>
            </a:r>
            <a:r>
              <a:rPr lang="zh-CN" altLang="en-US" sz="2800" b="1">
                <a:solidFill>
                  <a:srgbClr val="000000"/>
                </a:solidFill>
                <a:latin typeface="Times New Roman" panose="02020603050405020304" pitchFamily="18" charset="0"/>
                <a:ea typeface="黑体" panose="02010609060101010101" pitchFamily="49" charset="-122"/>
              </a:rPr>
              <a:t> </a:t>
            </a:r>
            <a:r>
              <a:rPr lang="zh-CN" altLang="en-US" sz="2800" b="1">
                <a:solidFill>
                  <a:srgbClr val="FF0000"/>
                </a:solidFill>
                <a:latin typeface="Times New Roman" panose="02020603050405020304" pitchFamily="18" charset="0"/>
                <a:ea typeface="黑体" panose="02010609060101010101" pitchFamily="49" charset="-122"/>
              </a:rPr>
              <a:t>并存</a:t>
            </a:r>
          </a:p>
        </p:txBody>
      </p:sp>
      <p:sp>
        <p:nvSpPr>
          <p:cNvPr id="8" name="Text Box 51"/>
          <p:cNvSpPr txBox="1"/>
          <p:nvPr/>
        </p:nvSpPr>
        <p:spPr>
          <a:xfrm>
            <a:off x="7391400" y="3236913"/>
            <a:ext cx="2514600" cy="953135"/>
          </a:xfrm>
          <a:prstGeom prst="rect">
            <a:avLst/>
          </a:prstGeom>
          <a:noFill/>
          <a:ln w="9525">
            <a:noFill/>
          </a:ln>
        </p:spPr>
        <p:txBody>
          <a:bodyPr anchor="t">
            <a:spAutoFit/>
          </a:bodyPr>
          <a:lstStyle/>
          <a:p>
            <a:pPr>
              <a:spcBef>
                <a:spcPct val="20000"/>
              </a:spcBef>
            </a:pPr>
            <a:r>
              <a:rPr lang="zh-CN" altLang="en-US" sz="2800" b="1">
                <a:solidFill>
                  <a:srgbClr val="FF0000"/>
                </a:solidFill>
                <a:latin typeface="Times New Roman" panose="02020603050405020304" pitchFamily="18" charset="0"/>
                <a:ea typeface="黑体" panose="02010609060101010101" pitchFamily="49" charset="-122"/>
              </a:rPr>
              <a:t>社会主义市场经济体制</a:t>
            </a:r>
            <a:endParaRPr lang="zh-CN" altLang="en-US" sz="2800">
              <a:solidFill>
                <a:srgbClr val="FF0000"/>
              </a:solidFill>
              <a:latin typeface="Times New Roman" panose="02020603050405020304" pitchFamily="18" charset="0"/>
            </a:endParaRPr>
          </a:p>
        </p:txBody>
      </p:sp>
      <p:sp>
        <p:nvSpPr>
          <p:cNvPr id="9" name="Text Box 50"/>
          <p:cNvSpPr txBox="1"/>
          <p:nvPr/>
        </p:nvSpPr>
        <p:spPr>
          <a:xfrm>
            <a:off x="7315200" y="4456113"/>
            <a:ext cx="3048000" cy="460375"/>
          </a:xfrm>
          <a:prstGeom prst="rect">
            <a:avLst/>
          </a:prstGeom>
          <a:noFill/>
          <a:ln w="9525">
            <a:noFill/>
          </a:ln>
        </p:spPr>
        <p:txBody>
          <a:bodyPr anchor="t">
            <a:spAutoFit/>
          </a:bodyPr>
          <a:lstStyle/>
          <a:p>
            <a:pPr algn="ctr">
              <a:spcBef>
                <a:spcPct val="20000"/>
              </a:spcBef>
            </a:pPr>
            <a:r>
              <a:rPr lang="zh-CN" altLang="en-US" sz="2400" b="1">
                <a:solidFill>
                  <a:srgbClr val="FF0000"/>
                </a:solidFill>
                <a:latin typeface="黑体" panose="02010609060101010101" pitchFamily="49" charset="-122"/>
                <a:ea typeface="黑体" panose="02010609060101010101" pitchFamily="49" charset="-122"/>
              </a:rPr>
              <a:t>农、轻、重协调发展</a:t>
            </a:r>
            <a:endParaRPr lang="zh-CN" altLang="en-US" sz="2400">
              <a:solidFill>
                <a:srgbClr val="FF0000"/>
              </a:solidFill>
              <a:latin typeface="黑体" panose="02010609060101010101" pitchFamily="49" charset="-122"/>
              <a:ea typeface="黑体" panose="02010609060101010101" pitchFamily="49" charset="-122"/>
            </a:endParaRPr>
          </a:p>
        </p:txBody>
      </p:sp>
      <p:sp>
        <p:nvSpPr>
          <p:cNvPr id="10" name="Text Box 49"/>
          <p:cNvSpPr txBox="1"/>
          <p:nvPr/>
        </p:nvSpPr>
        <p:spPr>
          <a:xfrm>
            <a:off x="7315200" y="5370513"/>
            <a:ext cx="2971800" cy="953135"/>
          </a:xfrm>
          <a:prstGeom prst="rect">
            <a:avLst/>
          </a:prstGeom>
          <a:noFill/>
          <a:ln w="9525">
            <a:noFill/>
          </a:ln>
        </p:spPr>
        <p:txBody>
          <a:bodyPr anchor="t">
            <a:spAutoFit/>
          </a:bodyPr>
          <a:lstStyle/>
          <a:p>
            <a:pPr>
              <a:spcBef>
                <a:spcPct val="50000"/>
              </a:spcBef>
            </a:pPr>
            <a:r>
              <a:rPr lang="zh-CN" altLang="en-US" sz="2800" b="1">
                <a:solidFill>
                  <a:srgbClr val="FF0000"/>
                </a:solidFill>
                <a:latin typeface="黑体" panose="02010609060101010101" pitchFamily="49" charset="-122"/>
                <a:ea typeface="黑体" panose="02010609060101010101" pitchFamily="49" charset="-122"/>
              </a:rPr>
              <a:t>家庭联产承包责任制  </a:t>
            </a:r>
            <a:r>
              <a:rPr lang="zh-CN" altLang="en-US" sz="2800" b="1">
                <a:solidFill>
                  <a:srgbClr val="000000"/>
                </a:solidFill>
                <a:latin typeface="黑体" panose="02010609060101010101" pitchFamily="49" charset="-122"/>
                <a:ea typeface="黑体" panose="02010609060101010101" pitchFamily="49" charset="-122"/>
              </a:rPr>
              <a:t>                                                      </a:t>
            </a:r>
          </a:p>
        </p:txBody>
      </p:sp>
      <p:sp>
        <p:nvSpPr>
          <p:cNvPr id="24611" name="Rectangle 83"/>
          <p:cNvSpPr/>
          <p:nvPr/>
        </p:nvSpPr>
        <p:spPr>
          <a:xfrm>
            <a:off x="1257935" y="277495"/>
            <a:ext cx="9676765" cy="583565"/>
          </a:xfrm>
          <a:prstGeom prst="rect">
            <a:avLst/>
          </a:prstGeom>
          <a:noFill/>
          <a:ln w="9525">
            <a:noFill/>
          </a:ln>
        </p:spPr>
        <p:txBody>
          <a:bodyPr wrap="square" anchor="t">
            <a:spAutoFit/>
          </a:bodyPr>
          <a:lstStyle/>
          <a:p>
            <a:r>
              <a:rPr lang="zh-CN" altLang="en-US" sz="3200" b="1">
                <a:solidFill>
                  <a:srgbClr val="FF0000"/>
                </a:solidFill>
                <a:latin typeface="Arial" pitchFamily="34" charset="0"/>
                <a:ea typeface="华文隶书" pitchFamily="2" charset="-122"/>
              </a:rPr>
              <a:t>探究：比较苏联模式与中国特色社会主义的不同？</a:t>
            </a:r>
          </a:p>
        </p:txBody>
      </p:sp>
    </p:spTree>
  </p:cSld>
  <p:clrMapOvr>
    <a:masterClrMapping/>
  </p:clrMapOvr>
  <p:transition spd="slow">
    <p:wheel spokes="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Effect transition="in" filter="blinds(horizontal)">
                                      <p:cBhvr>
                                        <p:cTn id="13" dur="500"/>
                                        <p:tgtEl>
                                          <p:spTgt spid="7">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 calcmode="lin" valueType="num">
                                      <p:cBhvr additive="base">
                                        <p:cTn id="19"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indefinite"/>
                            </p:stCondLst>
                          </p:cTn>
                        </p:par>
                        <p:par>
                          <p:cTn id="23" fill="hold" nodeType="afterGroup">
                            <p:stCondLst>
                              <p:cond delay="0"/>
                            </p:stCondLst>
                            <p:childTnLst>
                              <p:par>
                                <p:cTn id="24" presetID="2" presetClass="entr" presetSubtype="4" fill="hold" nodeType="clickEffect">
                                  <p:stCondLst>
                                    <p:cond delay="0"/>
                                  </p:stCondLst>
                                  <p:childTnLst>
                                    <p:set>
                                      <p:cBhvr>
                                        <p:cTn id="25" dur="1" fill="hold">
                                          <p:stCondLst>
                                            <p:cond delay="0"/>
                                          </p:stCondLst>
                                        </p:cTn>
                                        <p:tgtEl>
                                          <p:spTgt spid="8">
                                            <p:txEl>
                                              <p:pRg st="0" end="0"/>
                                            </p:txEl>
                                          </p:spTgt>
                                        </p:tgtEl>
                                        <p:attrNameLst>
                                          <p:attrName>style.visibility</p:attrName>
                                        </p:attrNameLst>
                                      </p:cBhvr>
                                      <p:to>
                                        <p:strVal val="visible"/>
                                      </p:to>
                                    </p:set>
                                    <p:anim calcmode="lin" valueType="num">
                                      <p:cBhvr additive="base">
                                        <p:cTn id="26"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indefinite"/>
                            </p:stCondLst>
                          </p:cTn>
                        </p:par>
                        <p:par>
                          <p:cTn id="30" fill="hold" nodeType="afterGroup">
                            <p:stCondLst>
                              <p:cond delay="0"/>
                            </p:stCondLst>
                            <p:childTnLst>
                              <p:par>
                                <p:cTn id="31" presetID="4" presetClass="entr" presetSubtype="16" fill="hold" nodeType="clickEffect">
                                  <p:stCondLst>
                                    <p:cond delay="0"/>
                                  </p:stCondLst>
                                  <p:childTnLst>
                                    <p:set>
                                      <p:cBhvr>
                                        <p:cTn id="32" dur="1" fill="hold">
                                          <p:stCondLst>
                                            <p:cond delay="0"/>
                                          </p:stCondLst>
                                        </p:cTn>
                                        <p:tgtEl>
                                          <p:spTgt spid="5">
                                            <p:txEl>
                                              <p:pRg st="0" end="0"/>
                                            </p:txEl>
                                          </p:spTgt>
                                        </p:tgtEl>
                                        <p:attrNameLst>
                                          <p:attrName>style.visibility</p:attrName>
                                        </p:attrNameLst>
                                      </p:cBhvr>
                                      <p:to>
                                        <p:strVal val="visible"/>
                                      </p:to>
                                    </p:set>
                                    <p:animEffect transition="in" filter="box(in)">
                                      <p:cBhvr>
                                        <p:cTn id="33" dur="500"/>
                                        <p:tgtEl>
                                          <p:spTgt spid="5">
                                            <p:txEl>
                                              <p:pRg st="0" end="0"/>
                                            </p:txEl>
                                          </p:spTgt>
                                        </p:tgtEl>
                                      </p:cBhvr>
                                    </p:animEffect>
                                  </p:childTnLst>
                                </p:cTn>
                              </p:par>
                            </p:childTnLst>
                          </p:cTn>
                        </p:par>
                      </p:childTnLst>
                    </p:cTn>
                  </p:par>
                  <p:par>
                    <p:cTn id="34" fill="hold" nodeType="clickPar">
                      <p:stCondLst>
                        <p:cond delay="indefinite"/>
                      </p:stCondLst>
                      <p:childTnLst>
                        <p:par>
                          <p:cTn id="35" fill="hold" nodeType="withGroup">
                            <p:stCondLst>
                              <p:cond delay="indefinite"/>
                            </p:stCondLst>
                          </p:cTn>
                        </p:par>
                        <p:par>
                          <p:cTn id="36" fill="hold" nodeType="afterGroup">
                            <p:stCondLst>
                              <p:cond delay="0"/>
                            </p:stCondLst>
                            <p:childTnLst>
                              <p:par>
                                <p:cTn id="37" presetID="4" presetClass="entr" presetSubtype="16" fill="hold" nodeType="clickEffect">
                                  <p:stCondLst>
                                    <p:cond delay="0"/>
                                  </p:stCondLst>
                                  <p:childTnLst>
                                    <p:set>
                                      <p:cBhvr>
                                        <p:cTn id="38" dur="1" fill="hold">
                                          <p:stCondLst>
                                            <p:cond delay="0"/>
                                          </p:stCondLst>
                                        </p:cTn>
                                        <p:tgtEl>
                                          <p:spTgt spid="9">
                                            <p:txEl>
                                              <p:pRg st="0" end="0"/>
                                            </p:txEl>
                                          </p:spTgt>
                                        </p:tgtEl>
                                        <p:attrNameLst>
                                          <p:attrName>style.visibility</p:attrName>
                                        </p:attrNameLst>
                                      </p:cBhvr>
                                      <p:to>
                                        <p:strVal val="visible"/>
                                      </p:to>
                                    </p:set>
                                    <p:animEffect transition="in" filter="box(in)">
                                      <p:cBhvr>
                                        <p:cTn id="39" dur="500"/>
                                        <p:tgtEl>
                                          <p:spTgt spid="9">
                                            <p:txEl>
                                              <p:pRg st="0" end="0"/>
                                            </p:txEl>
                                          </p:spTgt>
                                        </p:tgtEl>
                                      </p:cBhvr>
                                    </p:animEffect>
                                  </p:childTnLst>
                                </p:cTn>
                              </p:par>
                            </p:childTnLst>
                          </p:cTn>
                        </p:par>
                      </p:childTnLst>
                    </p:cTn>
                  </p:par>
                  <p:par>
                    <p:cTn id="40" fill="hold" nodeType="clickPar">
                      <p:stCondLst>
                        <p:cond delay="indefinite"/>
                      </p:stCondLst>
                      <p:childTnLst>
                        <p:par>
                          <p:cTn id="41" fill="hold" nodeType="withGroup">
                            <p:stCondLst>
                              <p:cond delay="indefinite"/>
                            </p:stCondLst>
                          </p:cTn>
                        </p:par>
                        <p:par>
                          <p:cTn id="42" fill="hold" nodeType="afterGroup">
                            <p:stCondLst>
                              <p:cond delay="0"/>
                            </p:stCondLst>
                            <p:childTnLst>
                              <p:par>
                                <p:cTn id="43" presetID="3" presetClass="entr" presetSubtype="10" fill="hold" nodeType="clickEffect">
                                  <p:stCondLst>
                                    <p:cond delay="0"/>
                                  </p:stCondLst>
                                  <p:childTnLst>
                                    <p:set>
                                      <p:cBhvr>
                                        <p:cTn id="44" dur="1" fill="hold">
                                          <p:stCondLst>
                                            <p:cond delay="0"/>
                                          </p:stCondLst>
                                        </p:cTn>
                                        <p:tgtEl>
                                          <p:spTgt spid="6">
                                            <p:txEl>
                                              <p:pRg st="0" end="0"/>
                                            </p:txEl>
                                          </p:spTgt>
                                        </p:tgtEl>
                                        <p:attrNameLst>
                                          <p:attrName>style.visibility</p:attrName>
                                        </p:attrNameLst>
                                      </p:cBhvr>
                                      <p:to>
                                        <p:strVal val="visible"/>
                                      </p:to>
                                    </p:set>
                                    <p:animEffect transition="in" filter="blinds(horizontal)">
                                      <p:cBhvr>
                                        <p:cTn id="45" dur="500"/>
                                        <p:tgtEl>
                                          <p:spTgt spid="6">
                                            <p:txEl>
                                              <p:pRg st="0" end="0"/>
                                            </p:txEl>
                                          </p:spTgt>
                                        </p:tgtEl>
                                      </p:cBhvr>
                                    </p:animEffect>
                                  </p:childTnLst>
                                </p:cTn>
                              </p:par>
                            </p:childTnLst>
                          </p:cTn>
                        </p:par>
                      </p:childTnLst>
                    </p:cTn>
                  </p:par>
                  <p:par>
                    <p:cTn id="46" fill="hold" nodeType="clickPar">
                      <p:stCondLst>
                        <p:cond delay="indefinite"/>
                      </p:stCondLst>
                      <p:childTnLst>
                        <p:par>
                          <p:cTn id="47" fill="hold" nodeType="withGroup">
                            <p:stCondLst>
                              <p:cond delay="indefinite"/>
                            </p:stCondLst>
                          </p:cTn>
                        </p:par>
                        <p:par>
                          <p:cTn id="48" fill="hold" nodeType="afterGroup">
                            <p:stCondLst>
                              <p:cond delay="0"/>
                            </p:stCondLst>
                            <p:childTnLst>
                              <p:par>
                                <p:cTn id="49" presetID="3" presetClass="entr" presetSubtype="10" fill="hold" nodeType="clickEffect">
                                  <p:stCondLst>
                                    <p:cond delay="0"/>
                                  </p:stCondLst>
                                  <p:childTnLst>
                                    <p:set>
                                      <p:cBhvr>
                                        <p:cTn id="50" dur="1" fill="hold">
                                          <p:stCondLst>
                                            <p:cond delay="0"/>
                                          </p:stCondLst>
                                        </p:cTn>
                                        <p:tgtEl>
                                          <p:spTgt spid="10">
                                            <p:txEl>
                                              <p:pRg st="0" end="0"/>
                                            </p:txEl>
                                          </p:spTgt>
                                        </p:tgtEl>
                                        <p:attrNameLst>
                                          <p:attrName>style.visibility</p:attrName>
                                        </p:attrNameLst>
                                      </p:cBhvr>
                                      <p:to>
                                        <p:strVal val="visible"/>
                                      </p:to>
                                    </p:set>
                                    <p:animEffect transition="in" filter="blinds(horizontal)">
                                      <p:cBhvr>
                                        <p:cTn id="51"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文本框 1"/>
          <p:cNvSpPr txBox="1"/>
          <p:nvPr/>
        </p:nvSpPr>
        <p:spPr>
          <a:xfrm>
            <a:off x="248195" y="975625"/>
            <a:ext cx="11428322" cy="1323439"/>
          </a:xfrm>
          <a:prstGeom prst="rect">
            <a:avLst/>
          </a:prstGeom>
          <a:noFill/>
        </p:spPr>
        <p:txBody>
          <a:bodyPr wrap="square" rtlCol="0">
            <a:spAutoFit/>
          </a:bodyPr>
          <a:lstStyle/>
          <a:p>
            <a:r>
              <a:rPr lang="zh-CN" altLang="en-US" sz="4000" smtClean="0">
                <a:latin typeface="黑体" panose="02010609060101010101" pitchFamily="49" charset="-122"/>
                <a:ea typeface="黑体" panose="02010609060101010101" pitchFamily="49" charset="-122"/>
              </a:rPr>
              <a:t>畅所欲言：纵观苏联的社会主义建设，你得到什么启示？</a:t>
            </a:r>
            <a:endParaRPr lang="zh-CN" altLang="en-US" sz="4000">
              <a:latin typeface="黑体" panose="02010609060101010101" pitchFamily="49" charset="-122"/>
              <a:ea typeface="黑体" panose="02010609060101010101" pitchFamily="49" charset="-122"/>
            </a:endParaRPr>
          </a:p>
        </p:txBody>
      </p:sp>
      <p:sp>
        <p:nvSpPr>
          <p:cNvPr id="3" name="文本框 2"/>
          <p:cNvSpPr txBox="1"/>
          <p:nvPr/>
        </p:nvSpPr>
        <p:spPr>
          <a:xfrm>
            <a:off x="1887080" y="2333685"/>
            <a:ext cx="7313191" cy="3970318"/>
          </a:xfrm>
          <a:prstGeom prst="rect">
            <a:avLst/>
          </a:prstGeom>
          <a:noFill/>
        </p:spPr>
        <p:txBody>
          <a:bodyPr wrap="square" rtlCol="0">
            <a:spAutoFit/>
          </a:bodyPr>
          <a:lstStyle/>
          <a:p>
            <a:r>
              <a:rPr lang="zh-CN" altLang="en-US" sz="3600" b="1" smtClean="0">
                <a:solidFill>
                  <a:srgbClr val="FFFF00"/>
                </a:solidFill>
                <a:latin typeface="黑体" panose="02010609060101010101" pitchFamily="49" charset="-122"/>
                <a:ea typeface="黑体" panose="02010609060101010101" pitchFamily="49" charset="-122"/>
              </a:rPr>
              <a:t>实事求是</a:t>
            </a:r>
            <a:endParaRPr lang="en-US" altLang="zh-CN" sz="3600" b="1" smtClean="0">
              <a:solidFill>
                <a:srgbClr val="FFFF00"/>
              </a:solidFill>
              <a:latin typeface="黑体" panose="02010609060101010101" pitchFamily="49" charset="-122"/>
              <a:ea typeface="黑体" panose="02010609060101010101" pitchFamily="49" charset="-122"/>
            </a:endParaRPr>
          </a:p>
          <a:p>
            <a:endParaRPr lang="en-US" altLang="zh-CN" sz="3600" b="1" smtClean="0">
              <a:solidFill>
                <a:srgbClr val="FFFF00"/>
              </a:solidFill>
              <a:latin typeface="黑体" panose="02010609060101010101" pitchFamily="49" charset="-122"/>
              <a:ea typeface="黑体" panose="02010609060101010101" pitchFamily="49" charset="-122"/>
            </a:endParaRPr>
          </a:p>
          <a:p>
            <a:r>
              <a:rPr lang="zh-CN" altLang="en-US" sz="3600" b="1" smtClean="0">
                <a:solidFill>
                  <a:srgbClr val="FFFF00"/>
                </a:solidFill>
                <a:latin typeface="黑体" panose="02010609060101010101" pitchFamily="49" charset="-122"/>
                <a:ea typeface="黑体" panose="02010609060101010101" pitchFamily="49" charset="-122"/>
              </a:rPr>
              <a:t>农轻重比例要协调</a:t>
            </a:r>
            <a:endParaRPr lang="en-US" altLang="zh-CN" sz="3600" b="1" smtClean="0">
              <a:solidFill>
                <a:srgbClr val="FFFF00"/>
              </a:solidFill>
              <a:latin typeface="黑体" panose="02010609060101010101" pitchFamily="49" charset="-122"/>
              <a:ea typeface="黑体" panose="02010609060101010101" pitchFamily="49" charset="-122"/>
            </a:endParaRPr>
          </a:p>
          <a:p>
            <a:endParaRPr lang="en-US" altLang="zh-CN" sz="3600" b="1" smtClean="0">
              <a:solidFill>
                <a:srgbClr val="FFFF00"/>
              </a:solidFill>
              <a:latin typeface="黑体" panose="02010609060101010101" pitchFamily="49" charset="-122"/>
              <a:ea typeface="黑体" panose="02010609060101010101" pitchFamily="49" charset="-122"/>
            </a:endParaRPr>
          </a:p>
          <a:p>
            <a:r>
              <a:rPr lang="zh-CN" altLang="en-US" sz="3600" b="1" smtClean="0">
                <a:solidFill>
                  <a:srgbClr val="FFFF00"/>
                </a:solidFill>
                <a:latin typeface="黑体" panose="02010609060101010101" pitchFamily="49" charset="-122"/>
                <a:ea typeface="黑体" panose="02010609060101010101" pitchFamily="49" charset="-122"/>
              </a:rPr>
              <a:t>生产关系要适应生产力</a:t>
            </a:r>
            <a:endParaRPr lang="en-US" altLang="zh-CN" sz="3600" b="1" smtClean="0">
              <a:solidFill>
                <a:srgbClr val="FFFF00"/>
              </a:solidFill>
              <a:latin typeface="黑体" panose="02010609060101010101" pitchFamily="49" charset="-122"/>
              <a:ea typeface="黑体" panose="02010609060101010101" pitchFamily="49" charset="-122"/>
            </a:endParaRPr>
          </a:p>
          <a:p>
            <a:endParaRPr lang="en-US" altLang="zh-CN" sz="3600" b="1" smtClean="0">
              <a:solidFill>
                <a:srgbClr val="FFFF00"/>
              </a:solidFill>
              <a:latin typeface="黑体" panose="02010609060101010101" pitchFamily="49" charset="-122"/>
              <a:ea typeface="黑体" panose="02010609060101010101" pitchFamily="49" charset="-122"/>
            </a:endParaRPr>
          </a:p>
          <a:p>
            <a:endParaRPr lang="zh-CN" altLang="en-US" sz="3600" b="1">
              <a:solidFill>
                <a:srgbClr val="FFFF00"/>
              </a:solidFill>
              <a:latin typeface="黑体" panose="02010609060101010101" pitchFamily="49" charset="-122"/>
              <a:ea typeface="黑体" panose="02010609060101010101" pitchFamily="49" charset="-122"/>
            </a:endParaRPr>
          </a:p>
        </p:txBody>
      </p:sp>
      <p:pic>
        <p:nvPicPr>
          <p:cNvPr id="4" name="New picture"/>
          <p:cNvPicPr/>
          <p:nvPr/>
        </p:nvPicPr>
        <p:blipFill>
          <a:blip r:embed="rId2"/>
          <a:stretch>
            <a:fillRect/>
          </a:stretch>
        </p:blipFill>
        <p:spPr>
          <a:xfrm>
            <a:off x="10464800" y="11785600"/>
            <a:ext cx="342900" cy="254000"/>
          </a:xfrm>
          <a:prstGeom prst="cube">
            <a:avLst/>
          </a:prstGeom>
        </p:spPr>
      </p:pic>
    </p:spTree>
  </p:cSld>
  <p:clrMapOvr>
    <a:masterClrMapping/>
  </p:clrMapOvr>
  <p:transition spd="slow" advTm="3000">
    <p:wheel spokes="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ags/tag1.xml><?xml version="1.0" encoding="utf-8"?>
<p:tagLst xmlns:p="http://schemas.openxmlformats.org/presentationml/2006/main">
  <p:tag name="KSO_WM_UNIT_PLACING_PICTURE_USER_VIEWPORT" val="{&quot;height&quot;:4700.5716535433066,&quot;width&quot;:3686.2944881889762}"/>
  <p:tag name="REFSHAPE" val="470243620"/>
</p:tagLst>
</file>

<file path=ppt/tags/tag2.xml><?xml version="1.0" encoding="utf-8"?>
<p:tagLst xmlns:p="http://schemas.openxmlformats.org/presentationml/2006/main">
  <p:tag name="KSO_WM_BEAUTIFY_FLAG" val="#wm#"/>
  <p:tag name="KSO_WM_TEMPLATE_CATEGORY" val="custom"/>
  <p:tag name="KSO_WM_TEMPLATE_INDEX" val="20187308"/>
</p:tagLst>
</file>

<file path=ppt/tags/tag3.xml><?xml version="1.0" encoding="utf-8"?>
<p:tagLst xmlns:p="http://schemas.openxmlformats.org/presentationml/2006/main">
  <p:tag name="KSO_WM_UNIT_TABLE_BEAUTIFY" val="smartTable{e8e5a2f4-be3d-4844-8254-e2d348c164b6}"/>
</p:tagLst>
</file>

<file path=ppt/tags/tag4.xml><?xml version="1.0" encoding="utf-8"?>
<p:tagLst xmlns:p="http://schemas.openxmlformats.org/presentationml/2006/main">
  <p:tag name="AS_OS" val="Unix 3.10 unknown"/>
  <p:tag name="AS_RELEASE_DATE" val="2017.06.20"/>
  <p:tag name="AS_TITLE" val="Aspose.Slides for Java"/>
  <p:tag name="AS_VERSION" val="17.6"/>
</p:tagLst>
</file>

<file path=ppt/theme/_rels/theme2.xml.rels>&#65279;<?xml version="1.0" encoding="utf-8" standalone="yes"?><Relationships xmlns="http://schemas.openxmlformats.org/package/2006/relationships"><Relationship Id="rId1" Type="http://schemas.openxmlformats.org/officeDocument/2006/relationships/image" Target="../media/image1.jpeg" /></Relationships>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Damask">
  <a:themeElements>
    <a:clrScheme name="Office 2007-2010">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Damask">
      <a:majorFont>
        <a:latin typeface="Bookman Old Style"/>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r:embed="rId1">
            <a:duotone>
              <a:schemeClr val="phClr">
                <a:shade val="18000"/>
                <a:satMod val="160000"/>
                <a:lumMod val="28000"/>
              </a:schemeClr>
              <a:schemeClr val="phClr">
                <a:tint val="95000"/>
                <a:satMod val="160000"/>
                <a:lumMod val="116000"/>
              </a:schemeClr>
            </a:duotone>
          </a:blip>
          <a:stretch>
            <a:fillRect/>
          </a:stretch>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Paragraphs>115</Paragraphs>
  <Slides>22</Slides>
  <Notes>1</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主题​​</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苏联的工业化是在高度集中的指令性计划下完成的。如何评价高度集中的指令性计划？</vt:lpstr>
      <vt:lpstr>Slide 15</vt:lpstr>
      <vt:lpstr>农业集体化</vt:lpstr>
      <vt:lpstr>Slide 17</vt:lpstr>
      <vt:lpstr>Slide 18</vt:lpstr>
      <vt:lpstr>Slide 19</vt:lpstr>
      <vt:lpstr>Slide 20</vt:lpstr>
      <vt:lpstr>Slide 21</vt:lpstr>
      <vt:lpstr>Slide 22</vt:lpstr>
    </vt:vector>
  </TitlesOfParts>
  <LinksUpToDate>false</LinksUpToDate>
  <SharedDoc>false</SharedDoc>
  <HyperlinksChanged>false</HyperlinksChanged>
  <AppVersion>17.0600</AppVersion>
  <TotalTime>0</TotalTime>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2020-10-15T18:54:30Z</cp:lastPrinted>
  <dcterms:created xsi:type="dcterms:W3CDTF">2020-10-15T18:54:30Z</dcterms:created>
  <dcterms:modified xsi:type="dcterms:W3CDTF">2020-10-15T10:54:31Z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