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7" r:id="rId3"/>
    <p:sldId id="258" r:id="rId4"/>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70" d="100"/>
          <a:sy n="70" d="100"/>
        </p:scale>
        <p:origin x="-11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C6A176-0712-463C-B940-CD648A4FD60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546E4A-7565-4A82-8136-045C0E024C6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0B3269E-C9C5-4748-804F-8AA5A5D5CCC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51D2387-719F-4574-9D5C-D3C65FF1EA8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B3269E-C9C5-4748-804F-8AA5A5D5CCC5}"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1D2387-719F-4574-9D5C-D3C65FF1EA8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9.jpeg"/><Relationship Id="rId8" Type="http://schemas.openxmlformats.org/officeDocument/2006/relationships/image" Target="../media/image8.jpeg"/><Relationship Id="rId7" Type="http://schemas.openxmlformats.org/officeDocument/2006/relationships/image" Target="../media/image7.jpeg"/><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png"/><Relationship Id="rId11" Type="http://schemas.openxmlformats.org/officeDocument/2006/relationships/slideLayout" Target="../slideLayouts/slideLayout7.xml"/><Relationship Id="rId10" Type="http://schemas.openxmlformats.org/officeDocument/2006/relationships/image" Target="../media/image10.jpe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image" Target="../media/image18.jpeg"/><Relationship Id="rId8" Type="http://schemas.openxmlformats.org/officeDocument/2006/relationships/image" Target="../media/image17.jpeg"/><Relationship Id="rId7" Type="http://schemas.openxmlformats.org/officeDocument/2006/relationships/image" Target="../media/image16.GIF"/><Relationship Id="rId6" Type="http://schemas.openxmlformats.org/officeDocument/2006/relationships/slide" Target="slide3.xml"/><Relationship Id="rId5" Type="http://schemas.openxmlformats.org/officeDocument/2006/relationships/image" Target="../media/image15.jpeg"/><Relationship Id="rId4" Type="http://schemas.openxmlformats.org/officeDocument/2006/relationships/image" Target="../media/image14.png"/><Relationship Id="rId3" Type="http://schemas.openxmlformats.org/officeDocument/2006/relationships/image" Target="../media/image13.png"/><Relationship Id="rId2" Type="http://schemas.openxmlformats.org/officeDocument/2006/relationships/image" Target="../media/image12.jpeg"/><Relationship Id="rId14" Type="http://schemas.openxmlformats.org/officeDocument/2006/relationships/notesSlide" Target="../notesSlides/notesSlide1.xml"/><Relationship Id="rId13" Type="http://schemas.openxmlformats.org/officeDocument/2006/relationships/slideLayout" Target="../slideLayouts/slideLayout1.xml"/><Relationship Id="rId12" Type="http://schemas.openxmlformats.org/officeDocument/2006/relationships/image" Target="../media/image21.jpeg"/><Relationship Id="rId11" Type="http://schemas.openxmlformats.org/officeDocument/2006/relationships/image" Target="../media/image20.jpeg"/><Relationship Id="rId10" Type="http://schemas.openxmlformats.org/officeDocument/2006/relationships/image" Target="../media/image19.jpeg"/><Relationship Id="rId1" Type="http://schemas.openxmlformats.org/officeDocument/2006/relationships/image" Target="../media/image11.jpeg"/></Relationships>
</file>

<file path=ppt/slides/_rels/slide3.xml.rels><?xml version="1.0" encoding="UTF-8" standalone="yes"?>
<Relationships xmlns="http://schemas.openxmlformats.org/package/2006/relationships"><Relationship Id="rId9" Type="http://schemas.openxmlformats.org/officeDocument/2006/relationships/slide" Target="slide9.xml"/><Relationship Id="rId8" Type="http://schemas.openxmlformats.org/officeDocument/2006/relationships/slide" Target="slide24.xml"/><Relationship Id="rId7" Type="http://schemas.openxmlformats.org/officeDocument/2006/relationships/slide" Target="slide18.xml"/><Relationship Id="rId6" Type="http://schemas.openxmlformats.org/officeDocument/2006/relationships/slide" Target="slide13.xml"/><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23.jpeg"/><Relationship Id="rId20" Type="http://schemas.openxmlformats.org/officeDocument/2006/relationships/notesSlide" Target="../notesSlides/notesSlide2.xml"/><Relationship Id="rId2" Type="http://schemas.openxmlformats.org/officeDocument/2006/relationships/image" Target="../media/image22.png"/><Relationship Id="rId19" Type="http://schemas.openxmlformats.org/officeDocument/2006/relationships/slideLayout" Target="../slideLayouts/slideLayout1.xml"/><Relationship Id="rId18" Type="http://schemas.openxmlformats.org/officeDocument/2006/relationships/slide" Target="slide22.xml"/><Relationship Id="rId17" Type="http://schemas.openxmlformats.org/officeDocument/2006/relationships/slide" Target="slide25.xml"/><Relationship Id="rId16" Type="http://schemas.openxmlformats.org/officeDocument/2006/relationships/slide" Target="slide17.xml"/><Relationship Id="rId15" Type="http://schemas.openxmlformats.org/officeDocument/2006/relationships/slide" Target="slide16.xml"/><Relationship Id="rId14" Type="http://schemas.openxmlformats.org/officeDocument/2006/relationships/slide" Target="slide15.xml"/><Relationship Id="rId13" Type="http://schemas.openxmlformats.org/officeDocument/2006/relationships/slide" Target="slide10.xml"/><Relationship Id="rId12" Type="http://schemas.openxmlformats.org/officeDocument/2006/relationships/slide" Target="slide21.xml"/><Relationship Id="rId11" Type="http://schemas.openxmlformats.org/officeDocument/2006/relationships/slide" Target="slide20.xml"/><Relationship Id="rId10" Type="http://schemas.openxmlformats.org/officeDocument/2006/relationships/slide" Target="slide19.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image" Target="../media/image26.jpe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1.png"/><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image" Target="../media/image26.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image" Target="../media/image26.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1.png"/><Relationship Id="rId4" Type="http://schemas.openxmlformats.org/officeDocument/2006/relationships/image" Target="../media/image25.png"/><Relationship Id="rId3" Type="http://schemas.openxmlformats.org/officeDocument/2006/relationships/image" Target="../media/image24.jpeg"/><Relationship Id="rId2" Type="http://schemas.openxmlformats.org/officeDocument/2006/relationships/image" Target="../media/image37.png"/><Relationship Id="rId1" Type="http://schemas.openxmlformats.org/officeDocument/2006/relationships/image" Target="../media/image23.jpeg"/></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2.jpeg"/><Relationship Id="rId6" Type="http://schemas.openxmlformats.org/officeDocument/2006/relationships/image" Target="../media/image41.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4.jpeg"/><Relationship Id="rId6" Type="http://schemas.openxmlformats.org/officeDocument/2006/relationships/image" Target="../media/image43.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3.xml.rels><?xml version="1.0" encoding="UTF-8" standalone="yes"?>
<Relationships xmlns="http://schemas.openxmlformats.org/package/2006/relationships"><Relationship Id="rId9" Type="http://schemas.openxmlformats.org/officeDocument/2006/relationships/image" Target="../media/image48.jpeg"/><Relationship Id="rId8" Type="http://schemas.openxmlformats.org/officeDocument/2006/relationships/image" Target="../media/image47.jpeg"/><Relationship Id="rId7" Type="http://schemas.openxmlformats.org/officeDocument/2006/relationships/image" Target="../media/image46.png"/><Relationship Id="rId6" Type="http://schemas.openxmlformats.org/officeDocument/2006/relationships/image" Target="../media/image45.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0" Type="http://schemas.openxmlformats.org/officeDocument/2006/relationships/slideLayout" Target="../slideLayouts/slideLayout7.xml"/><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9" Type="http://schemas.openxmlformats.org/officeDocument/2006/relationships/image" Target="../media/image52.jpeg"/><Relationship Id="rId8" Type="http://schemas.openxmlformats.org/officeDocument/2006/relationships/image" Target="../media/image51.jpeg"/><Relationship Id="rId7" Type="http://schemas.openxmlformats.org/officeDocument/2006/relationships/image" Target="../media/image50.jpeg"/><Relationship Id="rId6" Type="http://schemas.openxmlformats.org/officeDocument/2006/relationships/image" Target="../media/image49.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1.png"/><Relationship Id="rId2" Type="http://schemas.openxmlformats.org/officeDocument/2006/relationships/image" Target="../media/image37.png"/><Relationship Id="rId10" Type="http://schemas.openxmlformats.org/officeDocument/2006/relationships/slideLayout" Target="../slideLayouts/slideLayout7.xml"/><Relationship Id="rId1" Type="http://schemas.openxmlformats.org/officeDocument/2006/relationships/image" Target="../media/image23.jpeg"/></Relationships>
</file>

<file path=ppt/slides/_rels/slide15.xml.rels><?xml version="1.0" encoding="UTF-8" standalone="yes"?>
<Relationships xmlns="http://schemas.openxmlformats.org/package/2006/relationships"><Relationship Id="rId9" Type="http://schemas.openxmlformats.org/officeDocument/2006/relationships/image" Target="../media/image57.jpeg"/><Relationship Id="rId8" Type="http://schemas.openxmlformats.org/officeDocument/2006/relationships/image" Target="../media/image56.jpeg"/><Relationship Id="rId7" Type="http://schemas.openxmlformats.org/officeDocument/2006/relationships/image" Target="../media/image55.jpeg"/><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25.png"/><Relationship Id="rId3" Type="http://schemas.openxmlformats.org/officeDocument/2006/relationships/image" Target="../media/image24.jpeg"/><Relationship Id="rId2" Type="http://schemas.openxmlformats.org/officeDocument/2006/relationships/image" Target="../media/image37.png"/><Relationship Id="rId16" Type="http://schemas.openxmlformats.org/officeDocument/2006/relationships/notesSlide" Target="../notesSlides/notesSlide3.xml"/><Relationship Id="rId15" Type="http://schemas.openxmlformats.org/officeDocument/2006/relationships/slideLayout" Target="../slideLayouts/slideLayout7.xml"/><Relationship Id="rId14" Type="http://schemas.openxmlformats.org/officeDocument/2006/relationships/image" Target="../media/image62.jpeg"/><Relationship Id="rId13" Type="http://schemas.openxmlformats.org/officeDocument/2006/relationships/image" Target="../media/image61.jpeg"/><Relationship Id="rId12" Type="http://schemas.openxmlformats.org/officeDocument/2006/relationships/image" Target="../media/image60.jpeg"/><Relationship Id="rId11" Type="http://schemas.openxmlformats.org/officeDocument/2006/relationships/image" Target="../media/image59.jpeg"/><Relationship Id="rId10" Type="http://schemas.openxmlformats.org/officeDocument/2006/relationships/image" Target="../media/image58.jpeg"/><Relationship Id="rId1" Type="http://schemas.openxmlformats.org/officeDocument/2006/relationships/image" Target="../media/image23.jpeg"/></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image" Target="../media/image25.png"/><Relationship Id="rId3" Type="http://schemas.openxmlformats.org/officeDocument/2006/relationships/image" Target="../media/image24.jpeg"/><Relationship Id="rId2" Type="http://schemas.openxmlformats.org/officeDocument/2006/relationships/image" Target="../media/image37.png"/><Relationship Id="rId1" Type="http://schemas.openxmlformats.org/officeDocument/2006/relationships/image" Target="../media/image23.jpeg"/></Relationships>
</file>

<file path=ppt/slides/_rels/slide17.xml.rels><?xml version="1.0" encoding="UTF-8" standalone="yes"?>
<Relationships xmlns="http://schemas.openxmlformats.org/package/2006/relationships"><Relationship Id="rId9" Type="http://schemas.openxmlformats.org/officeDocument/2006/relationships/notesSlide" Target="../notesSlides/notesSlide5.xml"/><Relationship Id="rId8" Type="http://schemas.openxmlformats.org/officeDocument/2006/relationships/slideLayout" Target="../slideLayouts/slideLayout7.xml"/><Relationship Id="rId7" Type="http://schemas.openxmlformats.org/officeDocument/2006/relationships/image" Target="../media/image65.jpeg"/><Relationship Id="rId6" Type="http://schemas.openxmlformats.org/officeDocument/2006/relationships/image" Target="../media/image64.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6.xml"/><Relationship Id="rId8" Type="http://schemas.openxmlformats.org/officeDocument/2006/relationships/slideLayout" Target="../slideLayouts/slideLayout7.xml"/><Relationship Id="rId7" Type="http://schemas.openxmlformats.org/officeDocument/2006/relationships/image" Target="../media/image67.jpeg"/><Relationship Id="rId6" Type="http://schemas.openxmlformats.org/officeDocument/2006/relationships/image" Target="../media/image66.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19.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68.jpeg"/></Relationships>
</file>

<file path=ppt/slides/_rels/slide20.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72.png"/><Relationship Id="rId7" Type="http://schemas.openxmlformats.org/officeDocument/2006/relationships/image" Target="../media/image71.jpeg"/><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25.png"/><Relationship Id="rId3" Type="http://schemas.openxmlformats.org/officeDocument/2006/relationships/image" Target="../media/image24.jpeg"/><Relationship Id="rId2" Type="http://schemas.openxmlformats.org/officeDocument/2006/relationships/image" Target="../media/image37.png"/><Relationship Id="rId10" Type="http://schemas.openxmlformats.org/officeDocument/2006/relationships/notesSlide" Target="../notesSlides/notesSlide8.xml"/><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9.xml"/><Relationship Id="rId7"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_rels/slide22.xml.rels><?xml version="1.0" encoding="UTF-8" standalone="yes"?>
<Relationships xmlns="http://schemas.openxmlformats.org/package/2006/relationships"><Relationship Id="rId9" Type="http://schemas.openxmlformats.org/officeDocument/2006/relationships/image" Target="../media/image21.jpeg"/><Relationship Id="rId8" Type="http://schemas.openxmlformats.org/officeDocument/2006/relationships/image" Target="../media/image78.jpeg"/><Relationship Id="rId7" Type="http://schemas.openxmlformats.org/officeDocument/2006/relationships/image" Target="../media/image77.jpeg"/><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 Id="rId3" Type="http://schemas.openxmlformats.org/officeDocument/2006/relationships/image" Target="../media/image25.png"/><Relationship Id="rId2" Type="http://schemas.openxmlformats.org/officeDocument/2006/relationships/image" Target="../media/image24.jpeg"/><Relationship Id="rId13" Type="http://schemas.openxmlformats.org/officeDocument/2006/relationships/notesSlide" Target="../notesSlides/notesSlide10.xml"/><Relationship Id="rId12" Type="http://schemas.openxmlformats.org/officeDocument/2006/relationships/slideLayout" Target="../slideLayouts/slideLayout7.xml"/><Relationship Id="rId11" Type="http://schemas.openxmlformats.org/officeDocument/2006/relationships/image" Target="../media/image37.png"/><Relationship Id="rId10" Type="http://schemas.openxmlformats.org/officeDocument/2006/relationships/image" Target="../media/image79.png"/><Relationship Id="rId1" Type="http://schemas.openxmlformats.org/officeDocument/2006/relationships/image" Target="../media/image23.jpeg"/></Relationships>
</file>

<file path=ppt/slides/_rels/slide23.xml.rels><?xml version="1.0" encoding="UTF-8" standalone="yes"?>
<Relationships xmlns="http://schemas.openxmlformats.org/package/2006/relationships"><Relationship Id="rId9" Type="http://schemas.openxmlformats.org/officeDocument/2006/relationships/image" Target="../media/image83.jpeg"/><Relationship Id="rId8" Type="http://schemas.openxmlformats.org/officeDocument/2006/relationships/image" Target="../media/image82.jpeg"/><Relationship Id="rId7" Type="http://schemas.openxmlformats.org/officeDocument/2006/relationships/image" Target="../media/image81.jpeg"/><Relationship Id="rId6" Type="http://schemas.openxmlformats.org/officeDocument/2006/relationships/image" Target="../media/image80.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1" Type="http://schemas.openxmlformats.org/officeDocument/2006/relationships/notesSlide" Target="../notesSlides/notesSlide11.xml"/><Relationship Id="rId10" Type="http://schemas.openxmlformats.org/officeDocument/2006/relationships/slideLayout" Target="../slideLayouts/slideLayout7.xml"/><Relationship Id="rId1" Type="http://schemas.openxmlformats.org/officeDocument/2006/relationships/image" Target="../media/image1.png"/></Relationships>
</file>

<file path=ppt/slides/_rels/slide24.xml.rels><?xml version="1.0" encoding="UTF-8" standalone="yes"?>
<Relationships xmlns="http://schemas.openxmlformats.org/package/2006/relationships"><Relationship Id="rId9" Type="http://schemas.openxmlformats.org/officeDocument/2006/relationships/image" Target="../media/image87.jpeg"/><Relationship Id="rId8" Type="http://schemas.openxmlformats.org/officeDocument/2006/relationships/image" Target="../media/image86.jpeg"/><Relationship Id="rId7" Type="http://schemas.openxmlformats.org/officeDocument/2006/relationships/image" Target="../media/image85.jpeg"/><Relationship Id="rId6" Type="http://schemas.openxmlformats.org/officeDocument/2006/relationships/image" Target="../media/image84.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2" Type="http://schemas.openxmlformats.org/officeDocument/2006/relationships/notesSlide" Target="../notesSlides/notesSlide12.xml"/><Relationship Id="rId11" Type="http://schemas.openxmlformats.org/officeDocument/2006/relationships/slideLayout" Target="../slideLayouts/slideLayout7.xml"/><Relationship Id="rId10" Type="http://schemas.openxmlformats.org/officeDocument/2006/relationships/image" Target="../media/image88.jpeg"/><Relationship Id="rId1" Type="http://schemas.openxmlformats.org/officeDocument/2006/relationships/image" Target="../media/image1.png"/></Relationships>
</file>

<file path=ppt/slides/_rels/slide25.xml.rels><?xml version="1.0" encoding="UTF-8" standalone="yes"?>
<Relationships xmlns="http://schemas.openxmlformats.org/package/2006/relationships"><Relationship Id="rId9" Type="http://schemas.openxmlformats.org/officeDocument/2006/relationships/notesSlide" Target="../notesSlides/notesSlide13.xml"/><Relationship Id="rId8" Type="http://schemas.openxmlformats.org/officeDocument/2006/relationships/slideLayout" Target="../slideLayouts/slideLayout7.xml"/><Relationship Id="rId7" Type="http://schemas.openxmlformats.org/officeDocument/2006/relationships/image" Target="../media/image90.jpeg"/><Relationship Id="rId6" Type="http://schemas.openxmlformats.org/officeDocument/2006/relationships/image" Target="../media/image89.jpeg"/><Relationship Id="rId5" Type="http://schemas.openxmlformats.org/officeDocument/2006/relationships/image" Target="../media/image25.png"/><Relationship Id="rId4" Type="http://schemas.openxmlformats.org/officeDocument/2006/relationships/image" Target="../media/image24.jpeg"/><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图片 14"/>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0"/>
            <a:ext cx="9144000" cy="6858000"/>
          </a:xfrm>
          <a:prstGeom prst="rect">
            <a:avLst/>
          </a:prstGeom>
        </p:spPr>
      </p:pic>
      <p:pic>
        <p:nvPicPr>
          <p:cNvPr id="8" name="图片 15" descr="未标题-4.png"/>
          <p:cNvPicPr>
            <a:picLocks noChangeAspect="1" noChangeArrowheads="1"/>
          </p:cNvPicPr>
          <p:nvPr/>
        </p:nvPicPr>
        <p:blipFill>
          <a:blip r:embed="rId2"/>
          <a:srcRect/>
          <a:stretch>
            <a:fillRect/>
          </a:stretch>
        </p:blipFill>
        <p:spPr bwMode="auto">
          <a:xfrm>
            <a:off x="0" y="4913793"/>
            <a:ext cx="1623927" cy="1944207"/>
          </a:xfrm>
          <a:prstGeom prst="rect">
            <a:avLst/>
          </a:prstGeom>
          <a:noFill/>
          <a:ln w="9525">
            <a:noFill/>
            <a:miter lim="800000"/>
            <a:headEnd/>
            <a:tailEnd/>
          </a:ln>
        </p:spPr>
      </p:pic>
      <p:pic>
        <p:nvPicPr>
          <p:cNvPr id="6" name="图片 5" descr="b21c8701a18b87d6835ff577010828381f30fdbd.jpg"/>
          <p:cNvPicPr>
            <a:picLocks noChangeAspect="1"/>
          </p:cNvPicPr>
          <p:nvPr/>
        </p:nvPicPr>
        <p:blipFill>
          <a:blip r:embed="rId3">
            <a:clrChange>
              <a:clrFrom>
                <a:srgbClr val="FFFFFF"/>
              </a:clrFrom>
              <a:clrTo>
                <a:srgbClr val="FFFFFF">
                  <a:alpha val="0"/>
                </a:srgbClr>
              </a:clrTo>
            </a:clrChange>
          </a:blip>
          <a:srcRect l="21812" t="10417" r="17201" b="14583"/>
          <a:stretch>
            <a:fillRect/>
          </a:stretch>
        </p:blipFill>
        <p:spPr bwMode="auto">
          <a:xfrm>
            <a:off x="3376400" y="2762263"/>
            <a:ext cx="2272772" cy="2517322"/>
          </a:xfrm>
          <a:prstGeom prst="rect">
            <a:avLst/>
          </a:prstGeom>
          <a:noFill/>
          <a:ln w="9525">
            <a:noFill/>
            <a:miter lim="800000"/>
            <a:headEnd/>
            <a:tailEnd/>
          </a:ln>
        </p:spPr>
      </p:pic>
      <p:pic>
        <p:nvPicPr>
          <p:cNvPr id="9" name="图片 8" descr="65568d6e5d4f366ce3299b9a19e659f5.jpg"/>
          <p:cNvPicPr>
            <a:picLocks noChangeAspect="1"/>
          </p:cNvPicPr>
          <p:nvPr/>
        </p:nvPicPr>
        <p:blipFill>
          <a:blip r:embed="rId4"/>
          <a:srcRect r="8310"/>
          <a:stretch>
            <a:fillRect/>
          </a:stretch>
        </p:blipFill>
        <p:spPr>
          <a:xfrm>
            <a:off x="1056990" y="1877785"/>
            <a:ext cx="2267723" cy="1564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图片 9" descr="u=2933105139,2410230695&amp;fm=21&amp;gp=0.jpg"/>
          <p:cNvPicPr>
            <a:picLocks noChangeAspect="1"/>
          </p:cNvPicPr>
          <p:nvPr/>
        </p:nvPicPr>
        <p:blipFill>
          <a:blip r:embed="rId5"/>
          <a:srcRect t="11842"/>
          <a:stretch>
            <a:fillRect/>
          </a:stretch>
        </p:blipFill>
        <p:spPr>
          <a:xfrm>
            <a:off x="5649180" y="1877785"/>
            <a:ext cx="2082532" cy="1519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图片 10" descr="u=111822652,1805800875&amp;fm=11&amp;gp=0.jpg"/>
          <p:cNvPicPr>
            <a:picLocks noChangeAspect="1"/>
          </p:cNvPicPr>
          <p:nvPr/>
        </p:nvPicPr>
        <p:blipFill>
          <a:blip r:embed="rId6"/>
          <a:srcRect r="15572"/>
          <a:stretch>
            <a:fillRect/>
          </a:stretch>
        </p:blipFill>
        <p:spPr>
          <a:xfrm>
            <a:off x="5535793" y="3646726"/>
            <a:ext cx="2296109" cy="18369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图片 11" descr="r_19241393_2015012315060310723900.jpg"/>
          <p:cNvPicPr>
            <a:picLocks noChangeAspect="1"/>
          </p:cNvPicPr>
          <p:nvPr/>
        </p:nvPicPr>
        <p:blipFill>
          <a:blip r:embed="rId7"/>
          <a:stretch>
            <a:fillRect/>
          </a:stretch>
        </p:blipFill>
        <p:spPr>
          <a:xfrm>
            <a:off x="1056990" y="3782798"/>
            <a:ext cx="2267732" cy="1768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图片 12" descr="2015090311393738329.jpg"/>
          <p:cNvPicPr>
            <a:picLocks noChangeAspect="1"/>
          </p:cNvPicPr>
          <p:nvPr/>
        </p:nvPicPr>
        <p:blipFill>
          <a:blip r:embed="rId8"/>
          <a:stretch>
            <a:fillRect/>
          </a:stretch>
        </p:blipFill>
        <p:spPr>
          <a:xfrm>
            <a:off x="3438126" y="857242"/>
            <a:ext cx="2121421" cy="1806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图片 13" descr="u=1527291966,1803944183&amp;fm=11&amp;gp=0.jpg"/>
          <p:cNvPicPr>
            <a:picLocks noChangeAspect="1"/>
          </p:cNvPicPr>
          <p:nvPr/>
        </p:nvPicPr>
        <p:blipFill>
          <a:blip r:embed="rId9"/>
          <a:stretch>
            <a:fillRect/>
          </a:stretch>
        </p:blipFill>
        <p:spPr>
          <a:xfrm>
            <a:off x="2077477" y="5075486"/>
            <a:ext cx="2294947" cy="15648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图片 15" descr="20150827120419_76869.jpg"/>
          <p:cNvPicPr>
            <a:picLocks noChangeAspect="1"/>
          </p:cNvPicPr>
          <p:nvPr/>
        </p:nvPicPr>
        <p:blipFill>
          <a:blip r:embed="rId10"/>
          <a:stretch>
            <a:fillRect/>
          </a:stretch>
        </p:blipFill>
        <p:spPr>
          <a:xfrm>
            <a:off x="4628693" y="5075486"/>
            <a:ext cx="2508317" cy="16192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矩形 16"/>
          <p:cNvSpPr/>
          <p:nvPr/>
        </p:nvSpPr>
        <p:spPr>
          <a:xfrm>
            <a:off x="603441" y="335908"/>
            <a:ext cx="8107199" cy="402073"/>
          </a:xfrm>
          <a:prstGeom prst="rect">
            <a:avLst/>
          </a:prstGeom>
        </p:spPr>
        <p:txBody>
          <a:bodyPr wrap="square" lIns="78145" tIns="39072" rIns="78145" bIns="39072">
            <a:spAutoFit/>
          </a:bodyPr>
          <a:lstStyle/>
          <a:p>
            <a:r>
              <a:rPr lang="en-US" altLang="zh-CN" sz="2100" dirty="0">
                <a:latin typeface="华文新魏" pitchFamily="2" charset="-122"/>
                <a:ea typeface="华文新魏" pitchFamily="2" charset="-122"/>
              </a:rPr>
              <a:t>          2015</a:t>
            </a:r>
            <a:r>
              <a:rPr lang="zh-CN" altLang="en-US" sz="2100" dirty="0">
                <a:latin typeface="华文新魏" pitchFamily="2" charset="-122"/>
                <a:ea typeface="华文新魏" pitchFamily="2" charset="-122"/>
              </a:rPr>
              <a:t>年</a:t>
            </a:r>
            <a:r>
              <a:rPr lang="en-US" altLang="zh-CN" sz="2100" dirty="0">
                <a:latin typeface="华文新魏" pitchFamily="2" charset="-122"/>
                <a:ea typeface="华文新魏" pitchFamily="2" charset="-122"/>
              </a:rPr>
              <a:t>9</a:t>
            </a:r>
            <a:r>
              <a:rPr lang="zh-CN" altLang="en-US" sz="2100" dirty="0">
                <a:latin typeface="华文新魏" pitchFamily="2" charset="-122"/>
                <a:ea typeface="华文新魏" pitchFamily="2" charset="-122"/>
              </a:rPr>
              <a:t>月</a:t>
            </a:r>
            <a:r>
              <a:rPr lang="en-US" altLang="zh-CN" sz="2100" dirty="0">
                <a:latin typeface="华文新魏" pitchFamily="2" charset="-122"/>
                <a:ea typeface="华文新魏" pitchFamily="2" charset="-122"/>
              </a:rPr>
              <a:t>3</a:t>
            </a:r>
            <a:r>
              <a:rPr lang="zh-CN" altLang="en-US" sz="2100" dirty="0">
                <a:latin typeface="华文新魏" pitchFamily="2" charset="-122"/>
                <a:ea typeface="华文新魏" pitchFamily="2" charset="-122"/>
              </a:rPr>
              <a:t>日是我国首个法定“中国人民抗日战争胜利纪念日”</a:t>
            </a:r>
            <a:endParaRPr lang="zh-CN" altLang="en-US" sz="2100" dirty="0">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9"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dissolve">
                                      <p:cBhvr>
                                        <p:cTn id="10" dur="500"/>
                                        <p:tgtEl>
                                          <p:spTgt spid="9"/>
                                        </p:tgtEl>
                                      </p:cBhvr>
                                    </p:animEffect>
                                  </p:childTnLst>
                                </p:cTn>
                              </p:par>
                              <p:par>
                                <p:cTn id="11" presetID="9"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ssolve">
                                      <p:cBhvr>
                                        <p:cTn id="13" dur="500"/>
                                        <p:tgtEl>
                                          <p:spTgt spid="10"/>
                                        </p:tgtEl>
                                      </p:cBhvr>
                                    </p:animEffect>
                                  </p:childTnLst>
                                </p:cTn>
                              </p:par>
                              <p:par>
                                <p:cTn id="14" presetID="9"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dissolve">
                                      <p:cBhvr>
                                        <p:cTn id="16" dur="500"/>
                                        <p:tgtEl>
                                          <p:spTgt spid="11"/>
                                        </p:tgtEl>
                                      </p:cBhvr>
                                    </p:animEffect>
                                  </p:childTnLst>
                                </p:cTn>
                              </p:par>
                              <p:par>
                                <p:cTn id="17" presetID="9"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500"/>
                                        <p:tgtEl>
                                          <p:spTgt spid="12"/>
                                        </p:tgtEl>
                                      </p:cBhvr>
                                    </p:animEffect>
                                  </p:childTnLst>
                                </p:cTn>
                              </p:par>
                              <p:par>
                                <p:cTn id="20" presetID="9"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par>
                                <p:cTn id="23" presetID="9"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ssolve">
                                      <p:cBhvr>
                                        <p:cTn id="25" dur="500"/>
                                        <p:tgtEl>
                                          <p:spTgt spid="14"/>
                                        </p:tgtEl>
                                      </p:cBhvr>
                                    </p:animEffect>
                                  </p:childTnLst>
                                </p:cTn>
                              </p:par>
                              <p:par>
                                <p:cTn id="26" presetID="9"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dissolv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dissolve">
                                      <p:cBhvr>
                                        <p:cTn id="3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图片 21" descr="4c1e46b3fa62f3412d635.jpg"/>
          <p:cNvPicPr>
            <a:picLocks noChangeAspect="1"/>
          </p:cNvPicPr>
          <p:nvPr/>
        </p:nvPicPr>
        <p:blipFill>
          <a:blip r:embed="rId1"/>
          <a:srcRect l="3499" t="7500" r="4119" b="9999"/>
          <a:stretch>
            <a:fillRect/>
          </a:stretch>
        </p:blipFill>
        <p:spPr>
          <a:xfrm>
            <a:off x="36503" y="1592023"/>
            <a:ext cx="6911478" cy="3061629"/>
          </a:xfrm>
          <a:prstGeom prst="rect">
            <a:avLst/>
          </a:prstGeom>
        </p:spPr>
      </p:pic>
      <p:pic>
        <p:nvPicPr>
          <p:cNvPr id="23" name="图片 22" descr="4c1e46b3fa62f3412d635.jpg"/>
          <p:cNvPicPr>
            <a:picLocks noChangeAspect="1"/>
          </p:cNvPicPr>
          <p:nvPr/>
        </p:nvPicPr>
        <p:blipFill>
          <a:blip r:embed="rId2"/>
          <a:srcRect l="3499" t="7500" r="4119" b="9999"/>
          <a:stretch>
            <a:fillRect/>
          </a:stretch>
        </p:blipFill>
        <p:spPr>
          <a:xfrm>
            <a:off x="2252711" y="1592023"/>
            <a:ext cx="6911478" cy="3061629"/>
          </a:xfrm>
          <a:prstGeom prst="rect">
            <a:avLst/>
          </a:prstGeom>
        </p:spPr>
      </p:pic>
      <p:pic>
        <p:nvPicPr>
          <p:cNvPr id="27" name="图片 26" descr="图片2.png"/>
          <p:cNvPicPr>
            <a:picLocks noChangeAspect="1"/>
          </p:cNvPicPr>
          <p:nvPr/>
        </p:nvPicPr>
        <p:blipFill>
          <a:blip r:embed="rId3"/>
          <a:stretch>
            <a:fillRect/>
          </a:stretch>
        </p:blipFill>
        <p:spPr>
          <a:xfrm>
            <a:off x="6158020" y="6218484"/>
            <a:ext cx="2892783" cy="568913"/>
          </a:xfrm>
          <a:prstGeom prst="rect">
            <a:avLst/>
          </a:prstGeom>
        </p:spPr>
      </p:pic>
      <p:sp>
        <p:nvSpPr>
          <p:cNvPr id="13" name="圆角矩形 12"/>
          <p:cNvSpPr/>
          <p:nvPr/>
        </p:nvSpPr>
        <p:spPr>
          <a:xfrm>
            <a:off x="218679" y="435409"/>
            <a:ext cx="3106059" cy="685714"/>
          </a:xfrm>
          <a:prstGeom prst="roundRect">
            <a:avLst/>
          </a:prstGeom>
          <a:solidFill>
            <a:srgbClr val="663300"/>
          </a:solidFill>
          <a:ln>
            <a:noFill/>
          </a:ln>
          <a:scene3d>
            <a:camera prst="orthographicFront"/>
            <a:lightRig rig="threePt" dir="t"/>
          </a:scene3d>
          <a:sp3d>
            <a:bevelT/>
          </a:sp3d>
        </p:spPr>
        <p:style>
          <a:lnRef idx="2">
            <a:schemeClr val="accent6">
              <a:shade val="50000"/>
            </a:schemeClr>
          </a:lnRef>
          <a:fillRef idx="1">
            <a:schemeClr val="accent6"/>
          </a:fillRef>
          <a:effectRef idx="0">
            <a:schemeClr val="accent6"/>
          </a:effectRef>
          <a:fontRef idx="minor">
            <a:schemeClr val="lt1"/>
          </a:fontRef>
        </p:style>
        <p:txBody>
          <a:bodyPr lIns="78145" tIns="39072" rIns="78145" bIns="39072" rtlCol="0" anchor="ctr"/>
          <a:lstStyle/>
          <a:p>
            <a:pPr algn="ctr"/>
            <a:endParaRPr lang="zh-CN" altLang="en-US"/>
          </a:p>
        </p:txBody>
      </p:sp>
      <p:sp>
        <p:nvSpPr>
          <p:cNvPr id="14" name="等腰三角形 13"/>
          <p:cNvSpPr/>
          <p:nvPr/>
        </p:nvSpPr>
        <p:spPr>
          <a:xfrm rot="5400000">
            <a:off x="8138" y="633855"/>
            <a:ext cx="680362" cy="283469"/>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algn="ctr"/>
            <a:endParaRPr lang="zh-CN" altLang="en-US"/>
          </a:p>
        </p:txBody>
      </p:sp>
      <p:sp>
        <p:nvSpPr>
          <p:cNvPr id="15" name="等腰三角形 14"/>
          <p:cNvSpPr/>
          <p:nvPr/>
        </p:nvSpPr>
        <p:spPr>
          <a:xfrm rot="5400000">
            <a:off x="-48556" y="642850"/>
            <a:ext cx="680362" cy="283469"/>
          </a:xfrm>
          <a:prstGeom prst="triangle">
            <a:avLst>
              <a:gd name="adj" fmla="val 50000"/>
            </a:avLst>
          </a:prstGeom>
          <a:solidFill>
            <a:srgbClr val="66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algn="ctr"/>
            <a:endParaRPr lang="zh-CN" altLang="en-US"/>
          </a:p>
        </p:txBody>
      </p:sp>
      <p:sp>
        <p:nvSpPr>
          <p:cNvPr id="17" name="TextBox 16"/>
          <p:cNvSpPr txBox="1"/>
          <p:nvPr/>
        </p:nvSpPr>
        <p:spPr>
          <a:xfrm>
            <a:off x="716829" y="508797"/>
            <a:ext cx="2482946" cy="817571"/>
          </a:xfrm>
          <a:prstGeom prst="rect">
            <a:avLst/>
          </a:prstGeom>
          <a:noFill/>
        </p:spPr>
        <p:txBody>
          <a:bodyPr wrap="square" lIns="78145" tIns="39072" rIns="78145" bIns="39072" rtlCol="0">
            <a:spAutoFit/>
          </a:bodyPr>
          <a:lstStyle/>
          <a:p>
            <a:r>
              <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人教版八年级上册</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6" name="图片 25" descr="QQ截图20170706115042.png"/>
          <p:cNvPicPr>
            <a:picLocks noChangeAspect="1"/>
          </p:cNvPicPr>
          <p:nvPr/>
        </p:nvPicPr>
        <p:blipFill>
          <a:blip r:embed="rId4"/>
          <a:stretch>
            <a:fillRect/>
          </a:stretch>
        </p:blipFill>
        <p:spPr>
          <a:xfrm flipV="1">
            <a:off x="0" y="1506293"/>
            <a:ext cx="9144000" cy="85730"/>
          </a:xfrm>
          <a:prstGeom prst="rect">
            <a:avLst/>
          </a:prstGeom>
          <a:effectLst>
            <a:glow rad="101600">
              <a:schemeClr val="accent6">
                <a:satMod val="175000"/>
                <a:alpha val="40000"/>
              </a:schemeClr>
            </a:glow>
          </a:effectLst>
        </p:spPr>
      </p:pic>
      <p:sp>
        <p:nvSpPr>
          <p:cNvPr id="44" name="TextBox 43"/>
          <p:cNvSpPr txBox="1"/>
          <p:nvPr/>
        </p:nvSpPr>
        <p:spPr>
          <a:xfrm>
            <a:off x="2304252" y="2764236"/>
            <a:ext cx="5207275" cy="663683"/>
          </a:xfrm>
          <a:prstGeom prst="rect">
            <a:avLst/>
          </a:prstGeom>
          <a:noFill/>
        </p:spPr>
        <p:txBody>
          <a:bodyPr wrap="none" lIns="78145" tIns="39072" rIns="78145" bIns="39072" rtlCol="0">
            <a:spAutoFit/>
          </a:bodyPr>
          <a:lstStyle/>
          <a:p>
            <a:r>
              <a:rPr lang="zh-CN" altLang="en-US" sz="3800" dirty="0">
                <a:solidFill>
                  <a:srgbClr val="FFFF00"/>
                </a:solidFill>
                <a:effectLst>
                  <a:outerShdw blurRad="38100" dist="38100" dir="2700000" algn="tl">
                    <a:srgbClr val="000000">
                      <a:alpha val="43137"/>
                    </a:srgbClr>
                  </a:outerShdw>
                </a:effectLst>
                <a:latin typeface="华文行楷" pitchFamily="2" charset="-122"/>
                <a:ea typeface="华文行楷" pitchFamily="2" charset="-122"/>
              </a:rPr>
              <a:t>第</a:t>
            </a:r>
            <a:r>
              <a:rPr lang="en-US" altLang="zh-CN" sz="3800" dirty="0">
                <a:solidFill>
                  <a:srgbClr val="FFFF00"/>
                </a:solidFill>
                <a:effectLst>
                  <a:outerShdw blurRad="38100" dist="38100" dir="2700000" algn="tl">
                    <a:srgbClr val="000000">
                      <a:alpha val="43137"/>
                    </a:srgbClr>
                  </a:outerShdw>
                </a:effectLst>
                <a:latin typeface="华文行楷" pitchFamily="2" charset="-122"/>
                <a:ea typeface="华文行楷" pitchFamily="2" charset="-122"/>
              </a:rPr>
              <a:t>22</a:t>
            </a:r>
            <a:r>
              <a:rPr lang="zh-CN" altLang="en-US" sz="3800" dirty="0">
                <a:solidFill>
                  <a:srgbClr val="FFFF00"/>
                </a:solidFill>
                <a:effectLst>
                  <a:outerShdw blurRad="38100" dist="38100" dir="2700000" algn="tl">
                    <a:srgbClr val="000000">
                      <a:alpha val="43137"/>
                    </a:srgbClr>
                  </a:outerShdw>
                </a:effectLst>
                <a:latin typeface="华文行楷" pitchFamily="2" charset="-122"/>
                <a:ea typeface="华文行楷" pitchFamily="2" charset="-122"/>
              </a:rPr>
              <a:t>课  抗日战争的胜利</a:t>
            </a:r>
            <a:endParaRPr lang="zh-CN" altLang="en-US" sz="3800" dirty="0">
              <a:solidFill>
                <a:srgbClr val="FFFF00"/>
              </a:solidFill>
              <a:effectLst>
                <a:outerShdw blurRad="38100" dist="38100" dir="2700000" algn="tl">
                  <a:srgbClr val="000000">
                    <a:alpha val="43137"/>
                  </a:srgbClr>
                </a:outerShdw>
              </a:effectLst>
              <a:latin typeface="华文行楷" pitchFamily="2" charset="-122"/>
              <a:ea typeface="华文行楷" pitchFamily="2" charset="-122"/>
            </a:endParaRPr>
          </a:p>
        </p:txBody>
      </p:sp>
      <p:sp>
        <p:nvSpPr>
          <p:cNvPr id="24" name="TextBox 23"/>
          <p:cNvSpPr txBox="1"/>
          <p:nvPr/>
        </p:nvSpPr>
        <p:spPr>
          <a:xfrm>
            <a:off x="2146460" y="1860941"/>
            <a:ext cx="5521464" cy="555961"/>
          </a:xfrm>
          <a:prstGeom prst="rect">
            <a:avLst/>
          </a:prstGeom>
          <a:noFill/>
          <a:effectLst>
            <a:glow rad="139700">
              <a:schemeClr val="accent2">
                <a:satMod val="175000"/>
                <a:alpha val="40000"/>
              </a:schemeClr>
            </a:glow>
          </a:effectLst>
        </p:spPr>
        <p:txBody>
          <a:bodyPr wrap="none" lIns="78145" tIns="39072" rIns="78145" bIns="39072" rtlCol="0">
            <a:spAutoFit/>
          </a:bodyPr>
          <a:lstStyle/>
          <a:p>
            <a:r>
              <a:rPr lang="zh-CN" altLang="en-US" sz="3100" b="1" dirty="0">
                <a:solidFill>
                  <a:schemeClr val="accent6">
                    <a:lumMod val="20000"/>
                    <a:lumOff val="80000"/>
                  </a:schemeClr>
                </a:solidFill>
                <a:effectLst>
                  <a:glow rad="228600">
                    <a:schemeClr val="accent6">
                      <a:satMod val="175000"/>
                      <a:alpha val="40000"/>
                    </a:schemeClr>
                  </a:glow>
                  <a:outerShdw blurRad="38100" dist="38100" dir="2700000" algn="tl">
                    <a:srgbClr val="000000">
                      <a:alpha val="43137"/>
                    </a:srgbClr>
                  </a:outerShdw>
                </a:effectLst>
                <a:latin typeface="华文新魏" pitchFamily="2" charset="-122"/>
                <a:ea typeface="华文新魏" pitchFamily="2" charset="-122"/>
              </a:rPr>
              <a:t>第六单元  中华民族的抗日战争</a:t>
            </a:r>
            <a:endParaRPr lang="zh-CN" altLang="en-US" sz="3100" b="1" dirty="0">
              <a:solidFill>
                <a:schemeClr val="accent6">
                  <a:lumMod val="20000"/>
                  <a:lumOff val="80000"/>
                </a:schemeClr>
              </a:solidFill>
              <a:effectLst>
                <a:glow rad="228600">
                  <a:schemeClr val="accent6">
                    <a:satMod val="175000"/>
                    <a:alpha val="40000"/>
                  </a:schemeClr>
                </a:glow>
                <a:outerShdw blurRad="38100" dist="38100" dir="2700000" algn="tl">
                  <a:srgbClr val="000000">
                    <a:alpha val="43137"/>
                  </a:srgbClr>
                </a:outerShdw>
              </a:effectLst>
              <a:latin typeface="华文新魏" pitchFamily="2" charset="-122"/>
              <a:ea typeface="华文新魏" pitchFamily="2" charset="-122"/>
            </a:endParaRPr>
          </a:p>
        </p:txBody>
      </p:sp>
      <p:pic>
        <p:nvPicPr>
          <p:cNvPr id="16" name="Picture 21" descr="psd36"/>
          <p:cNvPicPr>
            <a:picLocks noChangeAspect="1" noChangeArrowheads="1"/>
          </p:cNvPicPr>
          <p:nvPr/>
        </p:nvPicPr>
        <p:blipFill>
          <a:blip r:embed="rId5">
            <a:grayscl/>
          </a:blip>
          <a:srcRect t="12599" b="18141"/>
          <a:stretch>
            <a:fillRect/>
          </a:stretch>
        </p:blipFill>
        <p:spPr bwMode="auto">
          <a:xfrm>
            <a:off x="1453846" y="3769181"/>
            <a:ext cx="6470885" cy="16328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7" name="Picture 30" descr="图片1">
            <a:hlinkClick r:id="rId6" action="ppaction://hlinksldjump"/>
          </p:cNvPr>
          <p:cNvPicPr>
            <a:picLocks noChangeAspect="1" noChangeArrowheads="1" noCrop="1"/>
          </p:cNvPicPr>
          <p:nvPr/>
        </p:nvPicPr>
        <p:blipFill>
          <a:blip r:embed="rId7" cstate="print"/>
          <a:srcRect/>
          <a:stretch>
            <a:fillRect/>
          </a:stretch>
        </p:blipFill>
        <p:spPr bwMode="auto">
          <a:xfrm>
            <a:off x="149891" y="5674194"/>
            <a:ext cx="1781500" cy="1183806"/>
          </a:xfrm>
          <a:prstGeom prst="rect">
            <a:avLst/>
          </a:prstGeom>
          <a:noFill/>
        </p:spPr>
      </p:pic>
      <p:pic>
        <p:nvPicPr>
          <p:cNvPr id="28" name="Picture 13" descr="日本骑兵侵入沈阳城内"/>
          <p:cNvPicPr>
            <a:picLocks noChangeAspect="1" noChangeArrowheads="1"/>
          </p:cNvPicPr>
          <p:nvPr/>
        </p:nvPicPr>
        <p:blipFill>
          <a:blip r:embed="rId8"/>
          <a:srcRect/>
          <a:stretch>
            <a:fillRect/>
          </a:stretch>
        </p:blipFill>
        <p:spPr bwMode="auto">
          <a:xfrm>
            <a:off x="1567234" y="3973289"/>
            <a:ext cx="1474036" cy="12336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9" name="Picture 7" descr="1945年8月15日日本裕仁天皇宣布无条件投降。"/>
          <p:cNvPicPr>
            <a:picLocks noChangeAspect="1" noChangeArrowheads="1"/>
          </p:cNvPicPr>
          <p:nvPr/>
        </p:nvPicPr>
        <p:blipFill>
          <a:blip r:embed="rId9"/>
          <a:srcRect/>
          <a:stretch>
            <a:fillRect/>
          </a:stretch>
        </p:blipFill>
        <p:spPr bwMode="auto">
          <a:xfrm>
            <a:off x="3097964" y="3973290"/>
            <a:ext cx="1384047" cy="1224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 name="Picture 95" descr="D:\八年级（上）教案2004学年\第十六课  血肉筑长城\日本投降.jpg"/>
          <p:cNvPicPr>
            <a:picLocks noChangeAspect="1" noChangeArrowheads="1"/>
          </p:cNvPicPr>
          <p:nvPr/>
        </p:nvPicPr>
        <p:blipFill>
          <a:blip r:embed="rId10"/>
          <a:srcRect r="31380"/>
          <a:stretch>
            <a:fillRect/>
          </a:stretch>
        </p:blipFill>
        <p:spPr bwMode="auto">
          <a:xfrm>
            <a:off x="4515306" y="3973290"/>
            <a:ext cx="1133875" cy="1224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3" name="图片 12" descr="《大公报》：日本投降矣！.jpg"/>
          <p:cNvPicPr>
            <a:picLocks noChangeAspect="1"/>
          </p:cNvPicPr>
          <p:nvPr/>
        </p:nvPicPr>
        <p:blipFill>
          <a:blip r:embed="rId11" cstate="print"/>
          <a:srcRect/>
          <a:stretch>
            <a:fillRect/>
          </a:stretch>
        </p:blipFill>
        <p:spPr bwMode="auto">
          <a:xfrm>
            <a:off x="5710918" y="3973289"/>
            <a:ext cx="788668" cy="1256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4" name="Picture 12" descr="在重庆，每一个中国人的脸上都洋溢着胜利的喜悦，他们热烈欢迎8年抗日战争的胜利结束"/>
          <p:cNvPicPr>
            <a:picLocks noChangeAspect="1" noChangeArrowheads="1"/>
          </p:cNvPicPr>
          <p:nvPr/>
        </p:nvPicPr>
        <p:blipFill>
          <a:blip r:embed="rId12"/>
          <a:srcRect/>
          <a:stretch>
            <a:fillRect/>
          </a:stretch>
        </p:blipFill>
        <p:spPr bwMode="auto">
          <a:xfrm>
            <a:off x="6519750" y="3973290"/>
            <a:ext cx="1317354" cy="1224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5" name="图片 94"/>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658270"/>
            <a:ext cx="9144000" cy="6172540"/>
          </a:xfrm>
          <a:prstGeom prst="rect">
            <a:avLst/>
          </a:prstGeom>
        </p:spPr>
      </p:pic>
      <p:sp>
        <p:nvSpPr>
          <p:cNvPr id="61" name="AutoShape 12"/>
          <p:cNvSpPr/>
          <p:nvPr/>
        </p:nvSpPr>
        <p:spPr bwMode="auto">
          <a:xfrm>
            <a:off x="490053" y="1660059"/>
            <a:ext cx="226775" cy="4830570"/>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pic>
        <p:nvPicPr>
          <p:cNvPr id="87" name="Picture 271" descr="21"/>
          <p:cNvPicPr>
            <a:picLocks noChangeAspect="1" noChangeArrowheads="1"/>
          </p:cNvPicPr>
          <p:nvPr/>
        </p:nvPicPr>
        <p:blipFill>
          <a:blip r:embed="rId2" cstate="print">
            <a:lum contrast="-32000"/>
            <a:extLst>
              <a:ext uri="{28A0092B-C50C-407E-A947-70E740481C1C}">
                <a14:useLocalDpi xmlns:a14="http://schemas.microsoft.com/office/drawing/2010/main" val="0"/>
              </a:ext>
            </a:extLst>
          </a:blip>
          <a:srcRect/>
          <a:stretch>
            <a:fillRect/>
          </a:stretch>
        </p:blipFill>
        <p:spPr bwMode="auto">
          <a:xfrm>
            <a:off x="-133578" y="1864168"/>
            <a:ext cx="793712" cy="4177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TextBox 87"/>
          <p:cNvSpPr txBox="1"/>
          <p:nvPr/>
        </p:nvSpPr>
        <p:spPr>
          <a:xfrm>
            <a:off x="36504" y="2119936"/>
            <a:ext cx="308314" cy="2664230"/>
          </a:xfrm>
          <a:prstGeom prst="rect">
            <a:avLst/>
          </a:prstGeom>
          <a:noFill/>
        </p:spPr>
        <p:txBody>
          <a:bodyPr wrap="square" lIns="78145" tIns="39072" rIns="78145" bIns="39072" rtlCol="0">
            <a:spAutoFit/>
          </a:bodyPr>
          <a:lstStyle/>
          <a:p>
            <a:r>
              <a:rPr lang="zh-CN" altLang="en-US" sz="2400" b="1" dirty="0">
                <a:solidFill>
                  <a:schemeClr val="bg1"/>
                </a:solidFill>
                <a:latin typeface="华文新魏" pitchFamily="2" charset="-122"/>
                <a:ea typeface="华文新魏" pitchFamily="2" charset="-122"/>
              </a:rPr>
              <a:t>抗日战争的胜利</a:t>
            </a:r>
            <a:endParaRPr lang="zh-CN" altLang="en-US" sz="2400" b="1" dirty="0">
              <a:solidFill>
                <a:schemeClr val="bg1"/>
              </a:solidFill>
              <a:latin typeface="华文新魏" pitchFamily="2" charset="-122"/>
              <a:ea typeface="华文新魏" pitchFamily="2" charset="-122"/>
            </a:endParaRPr>
          </a:p>
        </p:txBody>
      </p:sp>
      <p:sp>
        <p:nvSpPr>
          <p:cNvPr id="116" name="矩形 115"/>
          <p:cNvSpPr/>
          <p:nvPr/>
        </p:nvSpPr>
        <p:spPr>
          <a:xfrm>
            <a:off x="716828" y="1450571"/>
            <a:ext cx="1530730" cy="909904"/>
          </a:xfrm>
          <a:prstGeom prst="rect">
            <a:avLst/>
          </a:prstGeom>
        </p:spPr>
        <p:txBody>
          <a:bodyPr wrap="square" lIns="78145" tIns="39072" rIns="78145" bIns="39072">
            <a:spAutoFit/>
          </a:bodyPr>
          <a:lstStyle/>
          <a:p>
            <a:r>
              <a:rPr lang="en-US" altLang="zh-CN" sz="2700" b="1" dirty="0">
                <a:solidFill>
                  <a:srgbClr val="800000"/>
                </a:solidFill>
                <a:latin typeface="华文新魏" pitchFamily="2" charset="-122"/>
                <a:ea typeface="华文新魏" pitchFamily="2" charset="-122"/>
              </a:rPr>
              <a:t>1.</a:t>
            </a:r>
            <a:r>
              <a:rPr lang="zh-CN" altLang="en-US" sz="2700" b="1" dirty="0">
                <a:solidFill>
                  <a:srgbClr val="800000"/>
                </a:solidFill>
                <a:latin typeface="华文新魏" pitchFamily="2" charset="-122"/>
                <a:ea typeface="华文新魏" pitchFamily="2" charset="-122"/>
              </a:rPr>
              <a:t>全民族坚持抗战</a:t>
            </a:r>
            <a:endParaRPr lang="zh-CN" altLang="en-US" sz="2700" b="1" dirty="0">
              <a:solidFill>
                <a:srgbClr val="800000"/>
              </a:solidFill>
              <a:latin typeface="华文新魏" pitchFamily="2" charset="-122"/>
              <a:ea typeface="华文新魏" pitchFamily="2" charset="-122"/>
            </a:endParaRPr>
          </a:p>
        </p:txBody>
      </p:sp>
      <p:pic>
        <p:nvPicPr>
          <p:cNvPr id="63" name="图片 6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67" name="图片 6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68" name="图片 67"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69" name="矩形 68"/>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75" name="直角三角形 7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76" name="矩形 7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77" name="直接连接符 7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81" name="直角三角形 8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82" name="矩形 8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85" name="图片 84"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86"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89"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91" name="矩形 90"/>
          <p:cNvSpPr/>
          <p:nvPr/>
        </p:nvSpPr>
        <p:spPr>
          <a:xfrm>
            <a:off x="2077477" y="830986"/>
            <a:ext cx="4308721"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1</a:t>
            </a:r>
            <a:r>
              <a:rPr lang="zh-CN" altLang="en-US" sz="2700" b="1" dirty="0">
                <a:solidFill>
                  <a:srgbClr val="800000"/>
                </a:solidFill>
                <a:latin typeface="华文新魏" pitchFamily="2" charset="-122"/>
                <a:ea typeface="华文新魏" pitchFamily="2" charset="-122"/>
              </a:rPr>
              <a:t>）日本侵略华策略改变</a:t>
            </a:r>
            <a:endParaRPr lang="zh-CN" altLang="en-US" sz="2700" b="1" dirty="0">
              <a:solidFill>
                <a:srgbClr val="800000"/>
              </a:solidFill>
              <a:latin typeface="华文新魏" pitchFamily="2" charset="-122"/>
              <a:ea typeface="华文新魏" pitchFamily="2" charset="-122"/>
            </a:endParaRPr>
          </a:p>
        </p:txBody>
      </p:sp>
      <p:sp>
        <p:nvSpPr>
          <p:cNvPr id="94" name="AutoShape 12"/>
          <p:cNvSpPr/>
          <p:nvPr/>
        </p:nvSpPr>
        <p:spPr bwMode="auto">
          <a:xfrm>
            <a:off x="2077477" y="1115770"/>
            <a:ext cx="170081" cy="1836977"/>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sp>
        <p:nvSpPr>
          <p:cNvPr id="35" name="矩形 34">
            <a:hlinkClick r:id="" action="ppaction://noaction"/>
          </p:cNvPr>
          <p:cNvSpPr/>
          <p:nvPr/>
        </p:nvSpPr>
        <p:spPr>
          <a:xfrm>
            <a:off x="716828" y="3688506"/>
            <a:ext cx="2154361" cy="494405"/>
          </a:xfrm>
          <a:prstGeom prst="rect">
            <a:avLst/>
          </a:prstGeom>
        </p:spPr>
        <p:txBody>
          <a:bodyPr wrap="square" lIns="78145" tIns="39072" rIns="78145" bIns="39072">
            <a:spAutoFit/>
          </a:bodyPr>
          <a:lstStyle/>
          <a:p>
            <a:r>
              <a:rPr lang="en-US" altLang="zh-CN" sz="2700" b="1" dirty="0">
                <a:solidFill>
                  <a:srgbClr val="800000"/>
                </a:solidFill>
                <a:latin typeface="华文新魏" pitchFamily="2" charset="-122"/>
                <a:ea typeface="华文新魏" pitchFamily="2" charset="-122"/>
              </a:rPr>
              <a:t>2.</a:t>
            </a:r>
            <a:r>
              <a:rPr lang="zh-CN" altLang="en-US" sz="2700" b="1" dirty="0">
                <a:solidFill>
                  <a:srgbClr val="800000"/>
                </a:solidFill>
                <a:latin typeface="华文新魏" pitchFamily="2" charset="-122"/>
                <a:ea typeface="华文新魏" pitchFamily="2" charset="-122"/>
              </a:rPr>
              <a:t>中共七大</a:t>
            </a:r>
            <a:endParaRPr lang="zh-CN" altLang="en-US" sz="2700" b="1" dirty="0">
              <a:solidFill>
                <a:srgbClr val="800000"/>
              </a:solidFill>
              <a:latin typeface="华文新魏" pitchFamily="2" charset="-122"/>
              <a:ea typeface="华文新魏" pitchFamily="2" charset="-122"/>
            </a:endParaRPr>
          </a:p>
        </p:txBody>
      </p:sp>
      <p:sp>
        <p:nvSpPr>
          <p:cNvPr id="37" name="AutoShape 12"/>
          <p:cNvSpPr/>
          <p:nvPr/>
        </p:nvSpPr>
        <p:spPr bwMode="auto">
          <a:xfrm>
            <a:off x="2474333" y="3459119"/>
            <a:ext cx="226775" cy="990424"/>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sp>
        <p:nvSpPr>
          <p:cNvPr id="60" name="矩形 59">
            <a:hlinkClick r:id="" action="ppaction://noaction"/>
          </p:cNvPr>
          <p:cNvSpPr/>
          <p:nvPr/>
        </p:nvSpPr>
        <p:spPr>
          <a:xfrm>
            <a:off x="660134" y="4709049"/>
            <a:ext cx="1814198" cy="909904"/>
          </a:xfrm>
          <a:prstGeom prst="rect">
            <a:avLst/>
          </a:prstGeom>
        </p:spPr>
        <p:txBody>
          <a:bodyPr wrap="square" lIns="78145" tIns="39072" rIns="78145" bIns="39072">
            <a:spAutoFit/>
          </a:bodyPr>
          <a:lstStyle/>
          <a:p>
            <a:r>
              <a:rPr lang="en-US" altLang="zh-CN" sz="2700" b="1" dirty="0">
                <a:solidFill>
                  <a:srgbClr val="800000"/>
                </a:solidFill>
                <a:latin typeface="华文新魏" pitchFamily="2" charset="-122"/>
                <a:ea typeface="华文新魏" pitchFamily="2" charset="-122"/>
              </a:rPr>
              <a:t>3.</a:t>
            </a:r>
            <a:r>
              <a:rPr lang="zh-CN" altLang="en-US" sz="2700" b="1" dirty="0">
                <a:solidFill>
                  <a:srgbClr val="800000"/>
                </a:solidFill>
                <a:latin typeface="华文新魏" pitchFamily="2" charset="-122"/>
                <a:ea typeface="华文新魏" pitchFamily="2" charset="-122"/>
              </a:rPr>
              <a:t>战略反攻</a:t>
            </a:r>
            <a:endParaRPr lang="zh-CN" altLang="en-US" sz="2700" b="1" dirty="0">
              <a:solidFill>
                <a:srgbClr val="800000"/>
              </a:solidFill>
              <a:latin typeface="华文新魏" pitchFamily="2" charset="-122"/>
              <a:ea typeface="华文新魏" pitchFamily="2" charset="-122"/>
            </a:endParaRPr>
          </a:p>
        </p:txBody>
      </p:sp>
      <p:sp>
        <p:nvSpPr>
          <p:cNvPr id="99" name="矩形 98">
            <a:hlinkClick r:id="rId6" action="ppaction://hlinksldjump"/>
          </p:cNvPr>
          <p:cNvSpPr/>
          <p:nvPr/>
        </p:nvSpPr>
        <p:spPr>
          <a:xfrm>
            <a:off x="2077477" y="1579384"/>
            <a:ext cx="6803244" cy="909904"/>
          </a:xfrm>
          <a:prstGeom prst="rect">
            <a:avLst/>
          </a:prstGeom>
        </p:spPr>
        <p:txBody>
          <a:bodyPr wrap="square" lIns="78145" tIns="39072" rIns="78145" bIns="39072">
            <a:spAutoFit/>
          </a:bodyPr>
          <a:lstStyle/>
          <a:p>
            <a:r>
              <a:rPr lang="zh-CN" altLang="en-US" sz="2700" b="1" dirty="0">
                <a:solidFill>
                  <a:srgbClr val="760000"/>
                </a:solidFill>
                <a:latin typeface="华文新魏" pitchFamily="2" charset="-122"/>
                <a:ea typeface="华文新魏" pitchFamily="2" charset="-122"/>
              </a:rPr>
              <a:t>（</a:t>
            </a:r>
            <a:r>
              <a:rPr lang="en-US" altLang="zh-CN" sz="2700" b="1" dirty="0">
                <a:solidFill>
                  <a:srgbClr val="760000"/>
                </a:solidFill>
                <a:latin typeface="华文新魏" pitchFamily="2" charset="-122"/>
                <a:ea typeface="华文新魏" pitchFamily="2" charset="-122"/>
              </a:rPr>
              <a:t>2</a:t>
            </a:r>
            <a:r>
              <a:rPr lang="zh-CN" altLang="en-US" sz="2700" b="1" dirty="0">
                <a:solidFill>
                  <a:srgbClr val="760000"/>
                </a:solidFill>
                <a:latin typeface="华文新魏" pitchFamily="2" charset="-122"/>
                <a:ea typeface="华文新魏" pitchFamily="2" charset="-122"/>
              </a:rPr>
              <a:t>）</a:t>
            </a:r>
            <a:r>
              <a:rPr lang="zh-CN" altLang="en-US" sz="2700" b="1" u="sng" dirty="0">
                <a:solidFill>
                  <a:srgbClr val="760000"/>
                </a:solidFill>
                <a:latin typeface="华文新魏" pitchFamily="2" charset="-122"/>
                <a:ea typeface="华文新魏" pitchFamily="2" charset="-122"/>
              </a:rPr>
              <a:t>国民政府内亲日派叛国与顽固派消极抗战</a:t>
            </a:r>
            <a:endParaRPr lang="zh-CN" altLang="en-US" sz="2700" b="1" u="sng" dirty="0">
              <a:solidFill>
                <a:srgbClr val="760000"/>
              </a:solidFill>
              <a:latin typeface="华文新魏" pitchFamily="2" charset="-122"/>
              <a:ea typeface="华文新魏" pitchFamily="2" charset="-122"/>
            </a:endParaRPr>
          </a:p>
        </p:txBody>
      </p:sp>
      <p:sp>
        <p:nvSpPr>
          <p:cNvPr id="101" name="矩形 100">
            <a:hlinkClick r:id="" action="ppaction://noaction"/>
          </p:cNvPr>
          <p:cNvSpPr/>
          <p:nvPr/>
        </p:nvSpPr>
        <p:spPr>
          <a:xfrm>
            <a:off x="2531026" y="3267650"/>
            <a:ext cx="1927586"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1</a:t>
            </a:r>
            <a:r>
              <a:rPr lang="zh-CN" altLang="en-US" sz="2700" b="1" dirty="0">
                <a:solidFill>
                  <a:srgbClr val="800000"/>
                </a:solidFill>
                <a:latin typeface="华文新魏" pitchFamily="2" charset="-122"/>
                <a:ea typeface="华文新魏" pitchFamily="2" charset="-122"/>
              </a:rPr>
              <a:t>）时间：</a:t>
            </a:r>
            <a:endParaRPr lang="zh-CN" altLang="en-US" sz="2700" b="1" dirty="0">
              <a:solidFill>
                <a:srgbClr val="800000"/>
              </a:solidFill>
              <a:latin typeface="华文新魏" pitchFamily="2" charset="-122"/>
              <a:ea typeface="华文新魏" pitchFamily="2" charset="-122"/>
            </a:endParaRPr>
          </a:p>
        </p:txBody>
      </p:sp>
      <p:sp>
        <p:nvSpPr>
          <p:cNvPr id="57" name="矩形 56">
            <a:hlinkClick r:id="rId7" action="ppaction://hlinksldjump"/>
          </p:cNvPr>
          <p:cNvSpPr/>
          <p:nvPr/>
        </p:nvSpPr>
        <p:spPr>
          <a:xfrm>
            <a:off x="2531026" y="4096723"/>
            <a:ext cx="1870892"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3</a:t>
            </a:r>
            <a:r>
              <a:rPr lang="zh-CN" altLang="en-US" sz="2700" b="1" dirty="0">
                <a:solidFill>
                  <a:srgbClr val="800000"/>
                </a:solidFill>
                <a:latin typeface="华文新魏" pitchFamily="2" charset="-122"/>
                <a:ea typeface="华文新魏" pitchFamily="2" charset="-122"/>
              </a:rPr>
              <a:t>）</a:t>
            </a:r>
            <a:r>
              <a:rPr lang="zh-CN" altLang="en-US" sz="2700" b="1" u="sng" dirty="0">
                <a:solidFill>
                  <a:srgbClr val="800000"/>
                </a:solidFill>
                <a:latin typeface="华文新魏" pitchFamily="2" charset="-122"/>
                <a:ea typeface="华文新魏" pitchFamily="2" charset="-122"/>
              </a:rPr>
              <a:t>内容</a:t>
            </a:r>
            <a:r>
              <a:rPr lang="zh-CN" altLang="en-US" sz="2700" b="1" dirty="0">
                <a:solidFill>
                  <a:srgbClr val="800000"/>
                </a:solidFill>
                <a:latin typeface="华文新魏" pitchFamily="2" charset="-122"/>
                <a:ea typeface="华文新魏" pitchFamily="2" charset="-122"/>
              </a:rPr>
              <a:t>：</a:t>
            </a:r>
            <a:endParaRPr lang="zh-CN" altLang="en-US" sz="2700" b="1" u="sng" dirty="0">
              <a:solidFill>
                <a:srgbClr val="800000"/>
              </a:solidFill>
              <a:latin typeface="华文新魏" pitchFamily="2" charset="-122"/>
              <a:ea typeface="华文新魏" pitchFamily="2" charset="-122"/>
            </a:endParaRPr>
          </a:p>
        </p:txBody>
      </p:sp>
      <p:sp>
        <p:nvSpPr>
          <p:cNvPr id="44" name="矩形 43">
            <a:hlinkClick r:id="rId8" action="ppaction://hlinksldjump"/>
          </p:cNvPr>
          <p:cNvSpPr/>
          <p:nvPr/>
        </p:nvSpPr>
        <p:spPr>
          <a:xfrm>
            <a:off x="660134" y="5797628"/>
            <a:ext cx="4535496" cy="494405"/>
          </a:xfrm>
          <a:prstGeom prst="rect">
            <a:avLst/>
          </a:prstGeom>
        </p:spPr>
        <p:txBody>
          <a:bodyPr wrap="square" lIns="78145" tIns="39072" rIns="78145" bIns="39072">
            <a:spAutoFit/>
          </a:bodyPr>
          <a:lstStyle/>
          <a:p>
            <a:r>
              <a:rPr lang="en-US" altLang="zh-CN" sz="2700" b="1" dirty="0">
                <a:solidFill>
                  <a:srgbClr val="800000"/>
                </a:solidFill>
                <a:latin typeface="华文新魏" pitchFamily="2" charset="-122"/>
                <a:ea typeface="华文新魏" pitchFamily="2" charset="-122"/>
              </a:rPr>
              <a:t>5.</a:t>
            </a:r>
            <a:r>
              <a:rPr lang="zh-CN" altLang="en-US" sz="2700" b="1" u="sng" dirty="0">
                <a:solidFill>
                  <a:srgbClr val="800000"/>
                </a:solidFill>
                <a:latin typeface="华文新魏" pitchFamily="2" charset="-122"/>
                <a:ea typeface="华文新魏" pitchFamily="2" charset="-122"/>
              </a:rPr>
              <a:t>抗日战争胜利的原因</a:t>
            </a:r>
            <a:r>
              <a:rPr lang="zh-CN" altLang="en-US" sz="2700" b="1" dirty="0">
                <a:solidFill>
                  <a:srgbClr val="800000"/>
                </a:solidFill>
                <a:latin typeface="华文新魏" pitchFamily="2" charset="-122"/>
                <a:ea typeface="华文新魏" pitchFamily="2" charset="-122"/>
              </a:rPr>
              <a:t>：</a:t>
            </a:r>
            <a:endParaRPr lang="zh-CN" altLang="en-US" sz="2700" b="1" dirty="0">
              <a:solidFill>
                <a:srgbClr val="800000"/>
              </a:solidFill>
              <a:latin typeface="华文新魏" pitchFamily="2" charset="-122"/>
              <a:ea typeface="华文新魏" pitchFamily="2" charset="-122"/>
            </a:endParaRPr>
          </a:p>
        </p:txBody>
      </p:sp>
      <p:pic>
        <p:nvPicPr>
          <p:cNvPr id="47" name="图片 46"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48" name="矩形 47"/>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49" name="TextBox 48">
            <a:hlinkClick r:id="rId9" action="ppaction://hlinksldjump"/>
          </p:cNvPr>
          <p:cNvSpPr txBox="1"/>
          <p:nvPr/>
        </p:nvSpPr>
        <p:spPr>
          <a:xfrm>
            <a:off x="5989342" y="694913"/>
            <a:ext cx="1388923" cy="448239"/>
          </a:xfrm>
          <a:prstGeom prst="rect">
            <a:avLst/>
          </a:prstGeom>
          <a:noFill/>
        </p:spPr>
        <p:txBody>
          <a:bodyPr wrap="none" lIns="78145" tIns="39072" rIns="78145" bIns="39072" rtlCol="0">
            <a:spAutoFit/>
          </a:bodyPr>
          <a:lstStyle/>
          <a:p>
            <a:r>
              <a:rPr lang="zh-CN" altLang="en-US" sz="2400" b="1" dirty="0">
                <a:solidFill>
                  <a:prstClr val="black"/>
                </a:solidFill>
                <a:latin typeface="华文新魏" pitchFamily="2" charset="-122"/>
                <a:ea typeface="华文新魏" pitchFamily="2" charset="-122"/>
              </a:rPr>
              <a:t>①</a:t>
            </a:r>
            <a:r>
              <a:rPr lang="zh-CN" altLang="en-US" sz="2400" b="1" u="sng" dirty="0">
                <a:latin typeface="华文新魏" pitchFamily="2" charset="-122"/>
                <a:ea typeface="华文新魏" pitchFamily="2" charset="-122"/>
              </a:rPr>
              <a:t>原因</a:t>
            </a:r>
            <a:r>
              <a:rPr lang="zh-CN" altLang="en-US" sz="2400" b="1" dirty="0">
                <a:latin typeface="华文新魏" pitchFamily="2" charset="-122"/>
                <a:ea typeface="华文新魏" pitchFamily="2" charset="-122"/>
              </a:rPr>
              <a:t>：</a:t>
            </a:r>
            <a:endParaRPr lang="zh-CN" altLang="en-US" sz="2400" b="1" dirty="0">
              <a:latin typeface="华文新魏" pitchFamily="2" charset="-122"/>
              <a:ea typeface="华文新魏" pitchFamily="2" charset="-122"/>
            </a:endParaRPr>
          </a:p>
        </p:txBody>
      </p:sp>
      <p:sp>
        <p:nvSpPr>
          <p:cNvPr id="53" name="矩形 52">
            <a:hlinkClick r:id="rId10" action="ppaction://hlinksldjump"/>
          </p:cNvPr>
          <p:cNvSpPr/>
          <p:nvPr/>
        </p:nvSpPr>
        <p:spPr>
          <a:xfrm>
            <a:off x="5252324" y="4096723"/>
            <a:ext cx="1870892"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4</a:t>
            </a:r>
            <a:r>
              <a:rPr lang="zh-CN" altLang="en-US" sz="2700" b="1" dirty="0">
                <a:solidFill>
                  <a:srgbClr val="800000"/>
                </a:solidFill>
                <a:latin typeface="华文新魏" pitchFamily="2" charset="-122"/>
                <a:ea typeface="华文新魏" pitchFamily="2" charset="-122"/>
              </a:rPr>
              <a:t>）</a:t>
            </a:r>
            <a:r>
              <a:rPr lang="zh-CN" altLang="en-US" sz="2700" b="1" u="sng" dirty="0">
                <a:solidFill>
                  <a:srgbClr val="800000"/>
                </a:solidFill>
                <a:latin typeface="华文新魏" pitchFamily="2" charset="-122"/>
                <a:ea typeface="华文新魏" pitchFamily="2" charset="-122"/>
              </a:rPr>
              <a:t>意义</a:t>
            </a:r>
            <a:r>
              <a:rPr lang="zh-CN" altLang="en-US" sz="2700" b="1" dirty="0">
                <a:solidFill>
                  <a:srgbClr val="800000"/>
                </a:solidFill>
                <a:latin typeface="华文新魏" pitchFamily="2" charset="-122"/>
                <a:ea typeface="华文新魏" pitchFamily="2" charset="-122"/>
              </a:rPr>
              <a:t>：</a:t>
            </a:r>
            <a:endParaRPr lang="zh-CN" altLang="en-US" sz="2700" b="1" u="sng" dirty="0">
              <a:solidFill>
                <a:srgbClr val="800000"/>
              </a:solidFill>
              <a:latin typeface="华文新魏" pitchFamily="2" charset="-122"/>
              <a:ea typeface="华文新魏" pitchFamily="2" charset="-122"/>
            </a:endParaRPr>
          </a:p>
        </p:txBody>
      </p:sp>
      <p:sp>
        <p:nvSpPr>
          <p:cNvPr id="54" name="矩形 53">
            <a:hlinkClick r:id="" action="ppaction://noaction"/>
          </p:cNvPr>
          <p:cNvSpPr/>
          <p:nvPr/>
        </p:nvSpPr>
        <p:spPr>
          <a:xfrm>
            <a:off x="2531026" y="3633109"/>
            <a:ext cx="1927586"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2</a:t>
            </a:r>
            <a:r>
              <a:rPr lang="zh-CN" altLang="en-US" sz="2700" b="1" dirty="0">
                <a:solidFill>
                  <a:srgbClr val="800000"/>
                </a:solidFill>
                <a:latin typeface="华文新魏" pitchFamily="2" charset="-122"/>
                <a:ea typeface="华文新魏" pitchFamily="2" charset="-122"/>
              </a:rPr>
              <a:t>）地点：</a:t>
            </a:r>
            <a:endParaRPr lang="zh-CN" altLang="en-US" sz="2700" b="1" dirty="0">
              <a:solidFill>
                <a:srgbClr val="800000"/>
              </a:solidFill>
              <a:latin typeface="华文新魏" pitchFamily="2" charset="-122"/>
              <a:ea typeface="华文新魏" pitchFamily="2" charset="-122"/>
            </a:endParaRPr>
          </a:p>
        </p:txBody>
      </p:sp>
      <p:sp>
        <p:nvSpPr>
          <p:cNvPr id="55" name="AutoShape 12"/>
          <p:cNvSpPr/>
          <p:nvPr/>
        </p:nvSpPr>
        <p:spPr bwMode="auto">
          <a:xfrm>
            <a:off x="2360945" y="4709048"/>
            <a:ext cx="170081" cy="544290"/>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sp>
        <p:nvSpPr>
          <p:cNvPr id="59" name="矩形 58">
            <a:hlinkClick r:id="rId11" action="ppaction://hlinksldjump"/>
          </p:cNvPr>
          <p:cNvSpPr/>
          <p:nvPr/>
        </p:nvSpPr>
        <p:spPr>
          <a:xfrm>
            <a:off x="2417639" y="4504940"/>
            <a:ext cx="2664604"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1</a:t>
            </a:r>
            <a:r>
              <a:rPr lang="zh-CN" altLang="en-US" sz="2700" b="1" dirty="0">
                <a:solidFill>
                  <a:srgbClr val="800000"/>
                </a:solidFill>
                <a:latin typeface="华文新魏" pitchFamily="2" charset="-122"/>
                <a:ea typeface="华文新魏" pitchFamily="2" charset="-122"/>
              </a:rPr>
              <a:t>）</a:t>
            </a:r>
            <a:r>
              <a:rPr lang="zh-CN" altLang="en-US" sz="2700" b="1" u="sng" dirty="0">
                <a:solidFill>
                  <a:srgbClr val="800000"/>
                </a:solidFill>
                <a:latin typeface="华文新魏" pitchFamily="2" charset="-122"/>
                <a:ea typeface="华文新魏" pitchFamily="2" charset="-122"/>
              </a:rPr>
              <a:t>背景</a:t>
            </a:r>
            <a:r>
              <a:rPr lang="zh-CN" altLang="en-US" sz="2700" b="1" dirty="0">
                <a:solidFill>
                  <a:srgbClr val="800000"/>
                </a:solidFill>
                <a:latin typeface="华文新魏" pitchFamily="2" charset="-122"/>
                <a:ea typeface="华文新魏" pitchFamily="2" charset="-122"/>
              </a:rPr>
              <a:t>：</a:t>
            </a:r>
            <a:endParaRPr lang="zh-CN" altLang="en-US" sz="2700" b="1" dirty="0">
              <a:solidFill>
                <a:srgbClr val="800000"/>
              </a:solidFill>
              <a:latin typeface="华文新魏" pitchFamily="2" charset="-122"/>
              <a:ea typeface="华文新魏" pitchFamily="2" charset="-122"/>
            </a:endParaRPr>
          </a:p>
        </p:txBody>
      </p:sp>
      <p:sp>
        <p:nvSpPr>
          <p:cNvPr id="62" name="矩形 61">
            <a:hlinkClick r:id="rId12" action="ppaction://hlinksldjump"/>
          </p:cNvPr>
          <p:cNvSpPr/>
          <p:nvPr/>
        </p:nvSpPr>
        <p:spPr>
          <a:xfrm>
            <a:off x="2417639" y="4913157"/>
            <a:ext cx="2721298" cy="494405"/>
          </a:xfrm>
          <a:prstGeom prst="rect">
            <a:avLst/>
          </a:prstGeom>
        </p:spPr>
        <p:txBody>
          <a:bodyPr wrap="square" lIns="78145" tIns="39072" rIns="78145" bIns="39072">
            <a:spAutoFit/>
          </a:bodyPr>
          <a:lstStyle/>
          <a:p>
            <a:r>
              <a:rPr lang="zh-CN" altLang="en-US" sz="2700" b="1" dirty="0">
                <a:solidFill>
                  <a:srgbClr val="800000"/>
                </a:solidFill>
                <a:latin typeface="华文新魏" pitchFamily="2" charset="-122"/>
                <a:ea typeface="华文新魏" pitchFamily="2" charset="-122"/>
              </a:rPr>
              <a:t>（</a:t>
            </a:r>
            <a:r>
              <a:rPr lang="en-US" altLang="zh-CN" sz="2700" b="1" dirty="0">
                <a:solidFill>
                  <a:srgbClr val="800000"/>
                </a:solidFill>
                <a:latin typeface="华文新魏" pitchFamily="2" charset="-122"/>
                <a:ea typeface="华文新魏" pitchFamily="2" charset="-122"/>
              </a:rPr>
              <a:t>2</a:t>
            </a:r>
            <a:r>
              <a:rPr lang="zh-CN" altLang="en-US" sz="2700" b="1" dirty="0">
                <a:solidFill>
                  <a:srgbClr val="800000"/>
                </a:solidFill>
                <a:latin typeface="华文新魏" pitchFamily="2" charset="-122"/>
                <a:ea typeface="华文新魏" pitchFamily="2" charset="-122"/>
              </a:rPr>
              <a:t>）</a:t>
            </a:r>
            <a:r>
              <a:rPr lang="zh-CN" altLang="en-US" sz="2700" b="1" u="sng" dirty="0">
                <a:solidFill>
                  <a:srgbClr val="800000"/>
                </a:solidFill>
                <a:latin typeface="华文新魏" pitchFamily="2" charset="-122"/>
                <a:ea typeface="华文新魏" pitchFamily="2" charset="-122"/>
              </a:rPr>
              <a:t>表现</a:t>
            </a:r>
            <a:r>
              <a:rPr lang="zh-CN" altLang="en-US" sz="2700" b="1" dirty="0">
                <a:solidFill>
                  <a:srgbClr val="800000"/>
                </a:solidFill>
                <a:latin typeface="华文新魏" pitchFamily="2" charset="-122"/>
                <a:ea typeface="华文新魏" pitchFamily="2" charset="-122"/>
              </a:rPr>
              <a:t>：</a:t>
            </a:r>
            <a:endParaRPr lang="zh-CN" altLang="en-US" sz="2700" b="1" dirty="0">
              <a:solidFill>
                <a:srgbClr val="800000"/>
              </a:solidFill>
              <a:latin typeface="华文新魏" pitchFamily="2" charset="-122"/>
              <a:ea typeface="华文新魏" pitchFamily="2" charset="-122"/>
            </a:endParaRPr>
          </a:p>
        </p:txBody>
      </p:sp>
      <p:sp>
        <p:nvSpPr>
          <p:cNvPr id="65" name="TextBox 64"/>
          <p:cNvSpPr txBox="1"/>
          <p:nvPr/>
        </p:nvSpPr>
        <p:spPr>
          <a:xfrm>
            <a:off x="4137497" y="5810267"/>
            <a:ext cx="1081146" cy="448239"/>
          </a:xfrm>
          <a:prstGeom prst="rect">
            <a:avLst/>
          </a:prstGeom>
          <a:noFill/>
        </p:spPr>
        <p:txBody>
          <a:bodyPr wrap="none" lIns="78145" tIns="39072" rIns="78145" bIns="39072" rtlCol="0">
            <a:spAutoFit/>
          </a:bodyPr>
          <a:lstStyle/>
          <a:p>
            <a:r>
              <a:rPr lang="zh-CN" altLang="en-US" sz="2400" b="1" dirty="0">
                <a:latin typeface="华文新魏" pitchFamily="2" charset="-122"/>
                <a:ea typeface="华文新魏" pitchFamily="2" charset="-122"/>
              </a:rPr>
              <a:t>①②③</a:t>
            </a:r>
            <a:endParaRPr lang="zh-CN" altLang="en-US" sz="2400" b="1" dirty="0">
              <a:latin typeface="华文新魏" pitchFamily="2" charset="-122"/>
              <a:ea typeface="华文新魏" pitchFamily="2" charset="-122"/>
            </a:endParaRPr>
          </a:p>
        </p:txBody>
      </p:sp>
      <p:sp>
        <p:nvSpPr>
          <p:cNvPr id="56" name="AutoShape 12"/>
          <p:cNvSpPr/>
          <p:nvPr/>
        </p:nvSpPr>
        <p:spPr bwMode="auto">
          <a:xfrm>
            <a:off x="5875955" y="921073"/>
            <a:ext cx="170081" cy="612326"/>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sp>
        <p:nvSpPr>
          <p:cNvPr id="64" name="TextBox 63">
            <a:hlinkClick r:id="rId13" action="ppaction://hlinksldjump"/>
          </p:cNvPr>
          <p:cNvSpPr txBox="1"/>
          <p:nvPr/>
        </p:nvSpPr>
        <p:spPr>
          <a:xfrm>
            <a:off x="6006895" y="1183806"/>
            <a:ext cx="1388923" cy="448239"/>
          </a:xfrm>
          <a:prstGeom prst="rect">
            <a:avLst/>
          </a:prstGeom>
          <a:noFill/>
        </p:spPr>
        <p:txBody>
          <a:bodyPr wrap="none" lIns="78145" tIns="39072" rIns="78145" bIns="39072" rtlCol="0">
            <a:spAutoFit/>
          </a:bodyPr>
          <a:lstStyle/>
          <a:p>
            <a:r>
              <a:rPr lang="zh-CN" altLang="en-US" sz="2400" b="1" dirty="0">
                <a:solidFill>
                  <a:prstClr val="black"/>
                </a:solidFill>
                <a:latin typeface="华文新魏" pitchFamily="2" charset="-122"/>
                <a:ea typeface="华文新魏" pitchFamily="2" charset="-122"/>
              </a:rPr>
              <a:t>②</a:t>
            </a:r>
            <a:r>
              <a:rPr lang="zh-CN" altLang="en-US" sz="2400" b="1" u="sng" dirty="0">
                <a:latin typeface="华文新魏" pitchFamily="2" charset="-122"/>
                <a:ea typeface="华文新魏" pitchFamily="2" charset="-122"/>
              </a:rPr>
              <a:t>表现</a:t>
            </a:r>
            <a:r>
              <a:rPr lang="zh-CN" altLang="en-US" sz="2400" b="1" dirty="0">
                <a:latin typeface="华文新魏" pitchFamily="2" charset="-122"/>
                <a:ea typeface="华文新魏" pitchFamily="2" charset="-122"/>
              </a:rPr>
              <a:t>：</a:t>
            </a:r>
            <a:endParaRPr lang="zh-CN" altLang="en-US" sz="2400" b="1" dirty="0">
              <a:latin typeface="华文新魏" pitchFamily="2" charset="-122"/>
              <a:ea typeface="华文新魏" pitchFamily="2" charset="-122"/>
            </a:endParaRPr>
          </a:p>
        </p:txBody>
      </p:sp>
      <p:sp>
        <p:nvSpPr>
          <p:cNvPr id="70" name="矩形 69">
            <a:hlinkClick r:id="rId14" action="ppaction://hlinksldjump"/>
          </p:cNvPr>
          <p:cNvSpPr/>
          <p:nvPr/>
        </p:nvSpPr>
        <p:spPr>
          <a:xfrm>
            <a:off x="2077477" y="2000240"/>
            <a:ext cx="3288235" cy="909904"/>
          </a:xfrm>
          <a:prstGeom prst="rect">
            <a:avLst/>
          </a:prstGeom>
        </p:spPr>
        <p:txBody>
          <a:bodyPr wrap="square" lIns="78145" tIns="39072" rIns="78145" bIns="39072">
            <a:spAutoFit/>
          </a:bodyPr>
          <a:lstStyle/>
          <a:p>
            <a:r>
              <a:rPr lang="zh-CN" altLang="en-US" sz="2700" b="1" dirty="0">
                <a:solidFill>
                  <a:srgbClr val="760000"/>
                </a:solidFill>
                <a:latin typeface="华文新魏" pitchFamily="2" charset="-122"/>
                <a:ea typeface="华文新魏" pitchFamily="2" charset="-122"/>
              </a:rPr>
              <a:t>（</a:t>
            </a:r>
            <a:r>
              <a:rPr lang="en-US" altLang="zh-CN" sz="2700" b="1" dirty="0">
                <a:solidFill>
                  <a:srgbClr val="760000"/>
                </a:solidFill>
                <a:latin typeface="华文新魏" pitchFamily="2" charset="-122"/>
                <a:ea typeface="华文新魏" pitchFamily="2" charset="-122"/>
              </a:rPr>
              <a:t>3</a:t>
            </a:r>
            <a:r>
              <a:rPr lang="zh-CN" altLang="en-US" sz="2700" b="1" dirty="0">
                <a:solidFill>
                  <a:srgbClr val="760000"/>
                </a:solidFill>
                <a:latin typeface="华文新魏" pitchFamily="2" charset="-122"/>
                <a:ea typeface="华文新魏" pitchFamily="2" charset="-122"/>
              </a:rPr>
              <a:t>）</a:t>
            </a:r>
            <a:r>
              <a:rPr lang="zh-CN" altLang="en-US" sz="2700" b="1" u="sng" dirty="0">
                <a:solidFill>
                  <a:srgbClr val="760000"/>
                </a:solidFill>
                <a:latin typeface="华文新魏" pitchFamily="2" charset="-122"/>
                <a:ea typeface="华文新魏" pitchFamily="2" charset="-122"/>
              </a:rPr>
              <a:t>共产党积极抗战</a:t>
            </a:r>
            <a:endParaRPr lang="zh-CN" altLang="en-US" sz="2700" b="1" u="sng" dirty="0">
              <a:solidFill>
                <a:srgbClr val="760000"/>
              </a:solidFill>
              <a:latin typeface="华文新魏" pitchFamily="2" charset="-122"/>
              <a:ea typeface="华文新魏" pitchFamily="2" charset="-122"/>
            </a:endParaRPr>
          </a:p>
        </p:txBody>
      </p:sp>
      <p:sp>
        <p:nvSpPr>
          <p:cNvPr id="71" name="矩形 70">
            <a:hlinkClick r:id="" action="ppaction://noaction"/>
          </p:cNvPr>
          <p:cNvSpPr/>
          <p:nvPr/>
        </p:nvSpPr>
        <p:spPr>
          <a:xfrm>
            <a:off x="2077477" y="2621978"/>
            <a:ext cx="2607910" cy="494405"/>
          </a:xfrm>
          <a:prstGeom prst="rect">
            <a:avLst/>
          </a:prstGeom>
        </p:spPr>
        <p:txBody>
          <a:bodyPr wrap="square" lIns="78145" tIns="39072" rIns="78145" bIns="39072">
            <a:spAutoFit/>
          </a:bodyPr>
          <a:lstStyle/>
          <a:p>
            <a:r>
              <a:rPr lang="zh-CN" altLang="en-US" sz="2700" b="1" dirty="0">
                <a:solidFill>
                  <a:srgbClr val="760000"/>
                </a:solidFill>
                <a:latin typeface="华文新魏" pitchFamily="2" charset="-122"/>
                <a:ea typeface="华文新魏" pitchFamily="2" charset="-122"/>
              </a:rPr>
              <a:t>（</a:t>
            </a:r>
            <a:r>
              <a:rPr lang="en-US" altLang="zh-CN" sz="2700" b="1" dirty="0">
                <a:solidFill>
                  <a:srgbClr val="760000"/>
                </a:solidFill>
                <a:latin typeface="华文新魏" pitchFamily="2" charset="-122"/>
                <a:ea typeface="华文新魏" pitchFamily="2" charset="-122"/>
              </a:rPr>
              <a:t>4</a:t>
            </a:r>
            <a:r>
              <a:rPr lang="zh-CN" altLang="en-US" sz="2700" b="1" dirty="0">
                <a:solidFill>
                  <a:srgbClr val="760000"/>
                </a:solidFill>
                <a:latin typeface="华文新魏" pitchFamily="2" charset="-122"/>
                <a:ea typeface="华文新魏" pitchFamily="2" charset="-122"/>
              </a:rPr>
              <a:t>）全民抗战</a:t>
            </a:r>
            <a:endParaRPr lang="zh-CN" altLang="en-US" sz="2700" b="1" dirty="0">
              <a:solidFill>
                <a:srgbClr val="760000"/>
              </a:solidFill>
              <a:latin typeface="华文新魏" pitchFamily="2" charset="-122"/>
              <a:ea typeface="华文新魏" pitchFamily="2" charset="-122"/>
            </a:endParaRPr>
          </a:p>
        </p:txBody>
      </p:sp>
      <p:sp>
        <p:nvSpPr>
          <p:cNvPr id="73" name="TextBox 72">
            <a:hlinkClick r:id="rId15" action="ppaction://hlinksldjump"/>
          </p:cNvPr>
          <p:cNvSpPr txBox="1"/>
          <p:nvPr/>
        </p:nvSpPr>
        <p:spPr>
          <a:xfrm>
            <a:off x="4515306" y="2408457"/>
            <a:ext cx="1388923" cy="448239"/>
          </a:xfrm>
          <a:prstGeom prst="rect">
            <a:avLst/>
          </a:prstGeom>
          <a:noFill/>
        </p:spPr>
        <p:txBody>
          <a:bodyPr wrap="none" lIns="78145" tIns="39072" rIns="78145" bIns="39072" rtlCol="0">
            <a:spAutoFit/>
          </a:bodyPr>
          <a:lstStyle/>
          <a:p>
            <a:r>
              <a:rPr lang="zh-CN" altLang="en-US" sz="2400" b="1" dirty="0">
                <a:solidFill>
                  <a:prstClr val="black"/>
                </a:solidFill>
                <a:latin typeface="华文新魏" pitchFamily="2" charset="-122"/>
                <a:ea typeface="华文新魏" pitchFamily="2" charset="-122"/>
              </a:rPr>
              <a:t>①</a:t>
            </a:r>
            <a:r>
              <a:rPr lang="zh-CN" altLang="en-US" sz="2400" b="1" u="sng" dirty="0">
                <a:solidFill>
                  <a:prstClr val="black"/>
                </a:solidFill>
                <a:latin typeface="华文新魏" pitchFamily="2" charset="-122"/>
                <a:ea typeface="华文新魏" pitchFamily="2" charset="-122"/>
              </a:rPr>
              <a:t>表现</a:t>
            </a:r>
            <a:r>
              <a:rPr lang="zh-CN" altLang="en-US" sz="2400" b="1" dirty="0">
                <a:latin typeface="华文新魏" pitchFamily="2" charset="-122"/>
                <a:ea typeface="华文新魏" pitchFamily="2" charset="-122"/>
              </a:rPr>
              <a:t>：</a:t>
            </a:r>
            <a:endParaRPr lang="zh-CN" altLang="en-US" sz="2400" b="1" dirty="0">
              <a:latin typeface="华文新魏" pitchFamily="2" charset="-122"/>
              <a:ea typeface="华文新魏" pitchFamily="2" charset="-122"/>
            </a:endParaRPr>
          </a:p>
        </p:txBody>
      </p:sp>
      <p:sp>
        <p:nvSpPr>
          <p:cNvPr id="74" name="AutoShape 12"/>
          <p:cNvSpPr/>
          <p:nvPr/>
        </p:nvSpPr>
        <p:spPr bwMode="auto">
          <a:xfrm>
            <a:off x="4345225" y="2634617"/>
            <a:ext cx="170081" cy="612326"/>
          </a:xfrm>
          <a:prstGeom prst="leftBrace">
            <a:avLst>
              <a:gd name="adj1" fmla="val 182592"/>
              <a:gd name="adj2" fmla="val 47500"/>
            </a:avLst>
          </a:prstGeom>
          <a:noFill/>
          <a:ln w="38100">
            <a:solidFill>
              <a:schemeClr val="tx1">
                <a:lumMod val="95000"/>
                <a:lumOff val="5000"/>
              </a:schemeClr>
            </a:solidFill>
            <a:round/>
          </a:ln>
          <a:effectLst/>
        </p:spPr>
        <p:txBody>
          <a:bodyPr wrap="none" lIns="78145" tIns="39072" rIns="78145" bIns="39072" anchor="ctr"/>
          <a:lstStyle/>
          <a:p>
            <a:pPr algn="ctr"/>
            <a:endParaRPr lang="zh-CN" altLang="zh-CN" sz="2700" dirty="0">
              <a:solidFill>
                <a:srgbClr val="760000"/>
              </a:solidFill>
              <a:effectLst>
                <a:outerShdw blurRad="38100" dist="38100" dir="2700000" algn="tl">
                  <a:srgbClr val="C0C0C0"/>
                </a:outerShdw>
              </a:effectLst>
              <a:latin typeface="华文新魏" pitchFamily="2" charset="-122"/>
              <a:ea typeface="华文新魏" pitchFamily="2" charset="-122"/>
            </a:endParaRPr>
          </a:p>
        </p:txBody>
      </p:sp>
      <p:sp>
        <p:nvSpPr>
          <p:cNvPr id="80" name="TextBox 79">
            <a:hlinkClick r:id="rId16" action="ppaction://hlinksldjump"/>
          </p:cNvPr>
          <p:cNvSpPr txBox="1"/>
          <p:nvPr/>
        </p:nvSpPr>
        <p:spPr>
          <a:xfrm>
            <a:off x="4515306" y="2860777"/>
            <a:ext cx="1388923" cy="448239"/>
          </a:xfrm>
          <a:prstGeom prst="rect">
            <a:avLst/>
          </a:prstGeom>
          <a:noFill/>
        </p:spPr>
        <p:txBody>
          <a:bodyPr wrap="none" lIns="78145" tIns="39072" rIns="78145" bIns="39072" rtlCol="0">
            <a:spAutoFit/>
          </a:bodyPr>
          <a:lstStyle/>
          <a:p>
            <a:r>
              <a:rPr lang="zh-CN" altLang="en-US" sz="2400" b="1" dirty="0">
                <a:solidFill>
                  <a:prstClr val="black"/>
                </a:solidFill>
                <a:latin typeface="华文新魏" pitchFamily="2" charset="-122"/>
                <a:ea typeface="华文新魏" pitchFamily="2" charset="-122"/>
              </a:rPr>
              <a:t>②</a:t>
            </a:r>
            <a:r>
              <a:rPr lang="zh-CN" altLang="en-US" sz="2400" b="1" u="sng" dirty="0">
                <a:solidFill>
                  <a:prstClr val="black"/>
                </a:solidFill>
                <a:latin typeface="华文新魏" pitchFamily="2" charset="-122"/>
                <a:ea typeface="华文新魏" pitchFamily="2" charset="-122"/>
              </a:rPr>
              <a:t>影响</a:t>
            </a:r>
            <a:r>
              <a:rPr lang="zh-CN" altLang="en-US" sz="2400" b="1" dirty="0">
                <a:latin typeface="华文新魏" pitchFamily="2" charset="-122"/>
                <a:ea typeface="华文新魏" pitchFamily="2" charset="-122"/>
              </a:rPr>
              <a:t>：</a:t>
            </a:r>
            <a:endParaRPr lang="zh-CN" altLang="en-US" sz="2400" b="1" dirty="0">
              <a:latin typeface="华文新魏" pitchFamily="2" charset="-122"/>
              <a:ea typeface="华文新魏" pitchFamily="2" charset="-122"/>
            </a:endParaRPr>
          </a:p>
        </p:txBody>
      </p:sp>
      <p:sp>
        <p:nvSpPr>
          <p:cNvPr id="84" name="TextBox 83"/>
          <p:cNvSpPr txBox="1"/>
          <p:nvPr/>
        </p:nvSpPr>
        <p:spPr>
          <a:xfrm>
            <a:off x="4231837" y="4142708"/>
            <a:ext cx="1081146" cy="448239"/>
          </a:xfrm>
          <a:prstGeom prst="rect">
            <a:avLst/>
          </a:prstGeom>
          <a:noFill/>
        </p:spPr>
        <p:txBody>
          <a:bodyPr wrap="none" lIns="78145" tIns="39072" rIns="78145" bIns="39072" rtlCol="0">
            <a:spAutoFit/>
          </a:bodyPr>
          <a:lstStyle/>
          <a:p>
            <a:r>
              <a:rPr lang="zh-CN" altLang="en-US" sz="2400" b="1" dirty="0">
                <a:latin typeface="华文新魏" pitchFamily="2" charset="-122"/>
                <a:ea typeface="华文新魏" pitchFamily="2" charset="-122"/>
              </a:rPr>
              <a:t>①②③</a:t>
            </a:r>
            <a:endParaRPr lang="zh-CN" altLang="en-US" sz="2400" b="1" dirty="0">
              <a:latin typeface="华文新魏" pitchFamily="2" charset="-122"/>
              <a:ea typeface="华文新魏" pitchFamily="2" charset="-122"/>
            </a:endParaRPr>
          </a:p>
        </p:txBody>
      </p:sp>
      <p:sp>
        <p:nvSpPr>
          <p:cNvPr id="90" name="矩形 89">
            <a:hlinkClick r:id="rId17" action="ppaction://hlinksldjump"/>
          </p:cNvPr>
          <p:cNvSpPr/>
          <p:nvPr/>
        </p:nvSpPr>
        <p:spPr>
          <a:xfrm>
            <a:off x="660134" y="6218484"/>
            <a:ext cx="4535496" cy="494405"/>
          </a:xfrm>
          <a:prstGeom prst="rect">
            <a:avLst/>
          </a:prstGeom>
        </p:spPr>
        <p:txBody>
          <a:bodyPr wrap="square" lIns="78145" tIns="39072" rIns="78145" bIns="39072">
            <a:spAutoFit/>
          </a:bodyPr>
          <a:lstStyle/>
          <a:p>
            <a:r>
              <a:rPr lang="en-US" altLang="zh-CN" sz="2700" b="1" dirty="0">
                <a:solidFill>
                  <a:srgbClr val="800000"/>
                </a:solidFill>
                <a:latin typeface="华文新魏" pitchFamily="2" charset="-122"/>
                <a:ea typeface="华文新魏" pitchFamily="2" charset="-122"/>
              </a:rPr>
              <a:t>6.</a:t>
            </a:r>
            <a:r>
              <a:rPr lang="zh-CN" altLang="en-US" sz="2700" b="1" u="sng" dirty="0">
                <a:solidFill>
                  <a:srgbClr val="800000"/>
                </a:solidFill>
                <a:latin typeface="华文新魏" pitchFamily="2" charset="-122"/>
                <a:ea typeface="华文新魏" pitchFamily="2" charset="-122"/>
              </a:rPr>
              <a:t>抗日战争胜利的历史意义</a:t>
            </a:r>
            <a:r>
              <a:rPr lang="zh-CN" altLang="en-US" sz="2700" b="1" dirty="0">
                <a:solidFill>
                  <a:srgbClr val="800000"/>
                </a:solidFill>
                <a:latin typeface="华文新魏" pitchFamily="2" charset="-122"/>
                <a:ea typeface="华文新魏" pitchFamily="2" charset="-122"/>
              </a:rPr>
              <a:t>：</a:t>
            </a:r>
            <a:endParaRPr lang="zh-CN" altLang="en-US" sz="2700" b="1" dirty="0">
              <a:solidFill>
                <a:srgbClr val="800000"/>
              </a:solidFill>
              <a:latin typeface="华文新魏" pitchFamily="2" charset="-122"/>
              <a:ea typeface="华文新魏" pitchFamily="2" charset="-122"/>
            </a:endParaRPr>
          </a:p>
        </p:txBody>
      </p:sp>
      <p:sp>
        <p:nvSpPr>
          <p:cNvPr id="92" name="矩形 91"/>
          <p:cNvSpPr/>
          <p:nvPr/>
        </p:nvSpPr>
        <p:spPr>
          <a:xfrm>
            <a:off x="4288531" y="3292928"/>
            <a:ext cx="1776849" cy="494405"/>
          </a:xfrm>
          <a:prstGeom prst="rect">
            <a:avLst/>
          </a:prstGeom>
        </p:spPr>
        <p:txBody>
          <a:bodyPr wrap="none" lIns="78145" tIns="39072" rIns="78145" bIns="39072">
            <a:spAutoFit/>
          </a:bodyPr>
          <a:lstStyle/>
          <a:p>
            <a:r>
              <a:rPr lang="en-US" sz="2700" dirty="0">
                <a:latin typeface="华文新魏" pitchFamily="2" charset="-122"/>
                <a:ea typeface="华文新魏" pitchFamily="2" charset="-122"/>
              </a:rPr>
              <a:t>1945</a:t>
            </a:r>
            <a:r>
              <a:rPr lang="zh-CN" altLang="en-US" sz="2700" dirty="0">
                <a:latin typeface="华文新魏" pitchFamily="2" charset="-122"/>
                <a:ea typeface="华文新魏" pitchFamily="2" charset="-122"/>
              </a:rPr>
              <a:t>年</a:t>
            </a:r>
            <a:r>
              <a:rPr lang="en-US" sz="2700" dirty="0">
                <a:latin typeface="华文新魏" pitchFamily="2" charset="-122"/>
                <a:ea typeface="华文新魏" pitchFamily="2" charset="-122"/>
              </a:rPr>
              <a:t>4</a:t>
            </a:r>
            <a:r>
              <a:rPr lang="zh-CN" altLang="en-US" sz="2700" dirty="0">
                <a:latin typeface="华文新魏" pitchFamily="2" charset="-122"/>
                <a:ea typeface="华文新魏" pitchFamily="2" charset="-122"/>
              </a:rPr>
              <a:t>月</a:t>
            </a:r>
            <a:endParaRPr lang="zh-CN" altLang="en-US" sz="2700" dirty="0">
              <a:latin typeface="华文新魏" pitchFamily="2" charset="-122"/>
              <a:ea typeface="华文新魏" pitchFamily="2" charset="-122"/>
            </a:endParaRPr>
          </a:p>
        </p:txBody>
      </p:sp>
      <p:sp>
        <p:nvSpPr>
          <p:cNvPr id="93" name="矩形 92"/>
          <p:cNvSpPr/>
          <p:nvPr/>
        </p:nvSpPr>
        <p:spPr>
          <a:xfrm>
            <a:off x="4227655" y="3633109"/>
            <a:ext cx="850314" cy="494405"/>
          </a:xfrm>
          <a:prstGeom prst="rect">
            <a:avLst/>
          </a:prstGeom>
        </p:spPr>
        <p:txBody>
          <a:bodyPr wrap="none" lIns="78145" tIns="39072" rIns="78145" bIns="39072">
            <a:spAutoFit/>
          </a:bodyPr>
          <a:lstStyle/>
          <a:p>
            <a:r>
              <a:rPr lang="zh-CN" altLang="en-US" sz="2700" dirty="0">
                <a:latin typeface="华文新魏" pitchFamily="2" charset="-122"/>
                <a:ea typeface="华文新魏" pitchFamily="2" charset="-122"/>
              </a:rPr>
              <a:t>延安</a:t>
            </a:r>
            <a:endParaRPr lang="zh-CN" altLang="en-US" sz="2700" dirty="0">
              <a:latin typeface="华文新魏" pitchFamily="2" charset="-122"/>
              <a:ea typeface="华文新魏" pitchFamily="2" charset="-122"/>
            </a:endParaRPr>
          </a:p>
        </p:txBody>
      </p:sp>
      <p:sp>
        <p:nvSpPr>
          <p:cNvPr id="58" name="矩形 57">
            <a:hlinkClick r:id="rId18" action="ppaction://hlinksldjump"/>
          </p:cNvPr>
          <p:cNvSpPr/>
          <p:nvPr/>
        </p:nvSpPr>
        <p:spPr>
          <a:xfrm>
            <a:off x="660134" y="5321375"/>
            <a:ext cx="2185615" cy="494405"/>
          </a:xfrm>
          <a:prstGeom prst="rect">
            <a:avLst/>
          </a:prstGeom>
        </p:spPr>
        <p:txBody>
          <a:bodyPr wrap="none" lIns="78145" tIns="39072" rIns="78145" bIns="39072">
            <a:spAutoFit/>
          </a:bodyPr>
          <a:lstStyle/>
          <a:p>
            <a:pPr lvl="0"/>
            <a:r>
              <a:rPr lang="en-US" altLang="zh-CN" sz="2700" b="1" dirty="0">
                <a:solidFill>
                  <a:srgbClr val="800000"/>
                </a:solidFill>
                <a:latin typeface="华文新魏" pitchFamily="2" charset="-122"/>
                <a:ea typeface="华文新魏" pitchFamily="2" charset="-122"/>
              </a:rPr>
              <a:t>4.</a:t>
            </a:r>
            <a:r>
              <a:rPr lang="zh-CN" altLang="en-US" sz="2700" b="1" u="sng" dirty="0">
                <a:solidFill>
                  <a:srgbClr val="800000"/>
                </a:solidFill>
                <a:latin typeface="华文新魏" pitchFamily="2" charset="-122"/>
                <a:ea typeface="华文新魏" pitchFamily="2" charset="-122"/>
              </a:rPr>
              <a:t>战争结果</a:t>
            </a:r>
            <a:r>
              <a:rPr lang="zh-CN" altLang="en-US" sz="2700" b="1" dirty="0">
                <a:solidFill>
                  <a:srgbClr val="800000"/>
                </a:solidFill>
                <a:latin typeface="华文新魏" pitchFamily="2" charset="-122"/>
                <a:ea typeface="华文新魏" pitchFamily="2" charset="-122"/>
              </a:rPr>
              <a:t>：</a:t>
            </a:r>
            <a:endParaRPr lang="zh-CN" altLang="en-US" sz="2700" b="1" dirty="0">
              <a:solidFill>
                <a:srgbClr val="800000"/>
              </a:solidFill>
              <a:latin typeface="华文新魏" pitchFamily="2" charset="-122"/>
              <a:ea typeface="华文新魏" pitchFamily="2" charset="-122"/>
            </a:endParaRPr>
          </a:p>
        </p:txBody>
      </p:sp>
      <p:sp>
        <p:nvSpPr>
          <p:cNvPr id="66" name="TextBox 65">
            <a:hlinkClick r:id="rId13" action="ppaction://hlinksldjump"/>
          </p:cNvPr>
          <p:cNvSpPr txBox="1"/>
          <p:nvPr/>
        </p:nvSpPr>
        <p:spPr>
          <a:xfrm>
            <a:off x="7123216" y="1183806"/>
            <a:ext cx="614673" cy="448239"/>
          </a:xfrm>
          <a:prstGeom prst="rect">
            <a:avLst/>
          </a:prstGeom>
          <a:noFill/>
        </p:spPr>
        <p:txBody>
          <a:bodyPr wrap="none" lIns="78145" tIns="39072" rIns="78145" bIns="39072" rtlCol="0">
            <a:spAutoFit/>
          </a:bodyPr>
          <a:lstStyle/>
          <a:p>
            <a:r>
              <a:rPr lang="en-US" altLang="zh-CN" sz="2400" b="1" dirty="0" err="1">
                <a:latin typeface="华文新魏" pitchFamily="2" charset="-122"/>
                <a:ea typeface="华文新魏" pitchFamily="2" charset="-122"/>
              </a:rPr>
              <a:t>abc</a:t>
            </a:r>
            <a:endParaRPr lang="zh-CN" altLang="en-US" sz="2400" b="1" dirty="0">
              <a:latin typeface="华文新魏" pitchFamily="2" charset="-122"/>
              <a:ea typeface="华文新魏"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6"/>
                                        </p:tgtEl>
                                        <p:attrNameLst>
                                          <p:attrName>style.visibility</p:attrName>
                                        </p:attrNameLst>
                                      </p:cBhvr>
                                      <p:to>
                                        <p:strVal val="visible"/>
                                      </p:to>
                                    </p:set>
                                    <p:animEffect transition="in" filter="dissolve">
                                      <p:cBhvr>
                                        <p:cTn id="12" dur="500"/>
                                        <p:tgtEl>
                                          <p:spTgt spid="1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wipe(left)">
                                      <p:cBhvr>
                                        <p:cTn id="17" dur="500"/>
                                        <p:tgtEl>
                                          <p:spTgt spid="9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1"/>
                                        </p:tgtEl>
                                        <p:attrNameLst>
                                          <p:attrName>style.visibility</p:attrName>
                                        </p:attrNameLst>
                                      </p:cBhvr>
                                      <p:to>
                                        <p:strVal val="visible"/>
                                      </p:to>
                                    </p:set>
                                    <p:animEffect transition="in" filter="dissolve">
                                      <p:cBhvr>
                                        <p:cTn id="22" dur="500"/>
                                        <p:tgtEl>
                                          <p:spTgt spid="9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ipe(left)">
                                      <p:cBhvr>
                                        <p:cTn id="27" dur="500"/>
                                        <p:tgtEl>
                                          <p:spTgt spid="5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dissolve">
                                      <p:cBhvr>
                                        <p:cTn id="32" dur="500"/>
                                        <p:tgtEl>
                                          <p:spTgt spid="4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dissolve">
                                      <p:cBhvr>
                                        <p:cTn id="37" dur="500"/>
                                        <p:tgtEl>
                                          <p:spTgt spid="6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dissolve">
                                      <p:cBhvr>
                                        <p:cTn id="42" dur="500"/>
                                        <p:tgtEl>
                                          <p:spTgt spid="66"/>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dissolve">
                                      <p:cBhvr>
                                        <p:cTn id="47" dur="500"/>
                                        <p:tgtEl>
                                          <p:spTgt spid="99"/>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dissolve">
                                      <p:cBhvr>
                                        <p:cTn id="52" dur="500"/>
                                        <p:tgtEl>
                                          <p:spTgt spid="70"/>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dissolve">
                                      <p:cBhvr>
                                        <p:cTn id="57" dur="500"/>
                                        <p:tgtEl>
                                          <p:spTgt spid="7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left)">
                                      <p:cBhvr>
                                        <p:cTn id="62" dur="500"/>
                                        <p:tgtEl>
                                          <p:spTgt spid="74"/>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dissolve">
                                      <p:cBhvr>
                                        <p:cTn id="67" dur="500"/>
                                        <p:tgtEl>
                                          <p:spTgt spid="73"/>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dissolve">
                                      <p:cBhvr>
                                        <p:cTn id="72" dur="500"/>
                                        <p:tgtEl>
                                          <p:spTgt spid="80"/>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dissolve">
                                      <p:cBhvr>
                                        <p:cTn id="77" dur="500"/>
                                        <p:tgtEl>
                                          <p:spTgt spid="3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wipe(left)">
                                      <p:cBhvr>
                                        <p:cTn id="82" dur="500"/>
                                        <p:tgtEl>
                                          <p:spTgt spid="37"/>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dissolve">
                                      <p:cBhvr>
                                        <p:cTn id="87" dur="500"/>
                                        <p:tgtEl>
                                          <p:spTgt spid="101"/>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grpId="0" nodeType="clickEffect">
                                  <p:stCondLst>
                                    <p:cond delay="0"/>
                                  </p:stCondLst>
                                  <p:childTnLst>
                                    <p:set>
                                      <p:cBhvr>
                                        <p:cTn id="91" dur="1" fill="hold">
                                          <p:stCondLst>
                                            <p:cond delay="0"/>
                                          </p:stCondLst>
                                        </p:cTn>
                                        <p:tgtEl>
                                          <p:spTgt spid="92"/>
                                        </p:tgtEl>
                                        <p:attrNameLst>
                                          <p:attrName>style.visibility</p:attrName>
                                        </p:attrNameLst>
                                      </p:cBhvr>
                                      <p:to>
                                        <p:strVal val="visible"/>
                                      </p:to>
                                    </p:set>
                                    <p:animEffect transition="in" filter="dissolve">
                                      <p:cBhvr>
                                        <p:cTn id="92" dur="500"/>
                                        <p:tgtEl>
                                          <p:spTgt spid="92"/>
                                        </p:tgtEl>
                                      </p:cBhvr>
                                    </p:animEffect>
                                  </p:childTnLst>
                                </p:cTn>
                              </p:par>
                            </p:childTnLst>
                          </p:cTn>
                        </p:par>
                      </p:childTnLst>
                    </p:cTn>
                  </p:par>
                  <p:par>
                    <p:cTn id="93" fill="hold">
                      <p:stCondLst>
                        <p:cond delay="indefinite"/>
                      </p:stCondLst>
                      <p:childTnLst>
                        <p:par>
                          <p:cTn id="94" fill="hold">
                            <p:stCondLst>
                              <p:cond delay="0"/>
                            </p:stCondLst>
                            <p:childTnLst>
                              <p:par>
                                <p:cTn id="95" presetID="9" presetClass="entr" presetSubtype="0" fill="hold" grpId="0" nodeType="click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dissolve">
                                      <p:cBhvr>
                                        <p:cTn id="97" dur="500"/>
                                        <p:tgtEl>
                                          <p:spTgt spid="54"/>
                                        </p:tgtEl>
                                      </p:cBhvr>
                                    </p:animEffect>
                                  </p:childTnLst>
                                </p:cTn>
                              </p:par>
                            </p:childTnLst>
                          </p:cTn>
                        </p:par>
                      </p:childTnLst>
                    </p:cTn>
                  </p:par>
                  <p:par>
                    <p:cTn id="98" fill="hold">
                      <p:stCondLst>
                        <p:cond delay="indefinite"/>
                      </p:stCondLst>
                      <p:childTnLst>
                        <p:par>
                          <p:cTn id="99" fill="hold">
                            <p:stCondLst>
                              <p:cond delay="0"/>
                            </p:stCondLst>
                            <p:childTnLst>
                              <p:par>
                                <p:cTn id="100" presetID="9" presetClass="entr" presetSubtype="0" fill="hold" grpId="0" nodeType="clickEffect">
                                  <p:stCondLst>
                                    <p:cond delay="0"/>
                                  </p:stCondLst>
                                  <p:childTnLst>
                                    <p:set>
                                      <p:cBhvr>
                                        <p:cTn id="101" dur="1" fill="hold">
                                          <p:stCondLst>
                                            <p:cond delay="0"/>
                                          </p:stCondLst>
                                        </p:cTn>
                                        <p:tgtEl>
                                          <p:spTgt spid="93"/>
                                        </p:tgtEl>
                                        <p:attrNameLst>
                                          <p:attrName>style.visibility</p:attrName>
                                        </p:attrNameLst>
                                      </p:cBhvr>
                                      <p:to>
                                        <p:strVal val="visible"/>
                                      </p:to>
                                    </p:set>
                                    <p:animEffect transition="in" filter="dissolve">
                                      <p:cBhvr>
                                        <p:cTn id="102" dur="500"/>
                                        <p:tgtEl>
                                          <p:spTgt spid="93"/>
                                        </p:tgtEl>
                                      </p:cBhvr>
                                    </p:animEffect>
                                  </p:childTnLst>
                                </p:cTn>
                              </p:par>
                            </p:childTnLst>
                          </p:cTn>
                        </p:par>
                      </p:childTnLst>
                    </p:cTn>
                  </p:par>
                  <p:par>
                    <p:cTn id="103" fill="hold">
                      <p:stCondLst>
                        <p:cond delay="indefinite"/>
                      </p:stCondLst>
                      <p:childTnLst>
                        <p:par>
                          <p:cTn id="104" fill="hold">
                            <p:stCondLst>
                              <p:cond delay="0"/>
                            </p:stCondLst>
                            <p:childTnLst>
                              <p:par>
                                <p:cTn id="105" presetID="9" presetClass="entr" presetSubtype="0" fill="hold" grpId="0" nodeType="clickEffect">
                                  <p:stCondLst>
                                    <p:cond delay="0"/>
                                  </p:stCondLst>
                                  <p:childTnLst>
                                    <p:set>
                                      <p:cBhvr>
                                        <p:cTn id="106" dur="1" fill="hold">
                                          <p:stCondLst>
                                            <p:cond delay="0"/>
                                          </p:stCondLst>
                                        </p:cTn>
                                        <p:tgtEl>
                                          <p:spTgt spid="57"/>
                                        </p:tgtEl>
                                        <p:attrNameLst>
                                          <p:attrName>style.visibility</p:attrName>
                                        </p:attrNameLst>
                                      </p:cBhvr>
                                      <p:to>
                                        <p:strVal val="visible"/>
                                      </p:to>
                                    </p:set>
                                    <p:animEffect transition="in" filter="dissolve">
                                      <p:cBhvr>
                                        <p:cTn id="107" dur="500"/>
                                        <p:tgtEl>
                                          <p:spTgt spid="57"/>
                                        </p:tgtEl>
                                      </p:cBhvr>
                                    </p:animEffect>
                                  </p:childTnLst>
                                </p:cTn>
                              </p:par>
                            </p:childTnLst>
                          </p:cTn>
                        </p:par>
                      </p:childTnLst>
                    </p:cTn>
                  </p:par>
                  <p:par>
                    <p:cTn id="108" fill="hold">
                      <p:stCondLst>
                        <p:cond delay="indefinite"/>
                      </p:stCondLst>
                      <p:childTnLst>
                        <p:par>
                          <p:cTn id="109" fill="hold">
                            <p:stCondLst>
                              <p:cond delay="0"/>
                            </p:stCondLst>
                            <p:childTnLst>
                              <p:par>
                                <p:cTn id="110" presetID="9" presetClass="entr" presetSubtype="0" fill="hold" grpId="0" nodeType="clickEffect">
                                  <p:stCondLst>
                                    <p:cond delay="0"/>
                                  </p:stCondLst>
                                  <p:childTnLst>
                                    <p:set>
                                      <p:cBhvr>
                                        <p:cTn id="111" dur="1" fill="hold">
                                          <p:stCondLst>
                                            <p:cond delay="0"/>
                                          </p:stCondLst>
                                        </p:cTn>
                                        <p:tgtEl>
                                          <p:spTgt spid="84"/>
                                        </p:tgtEl>
                                        <p:attrNameLst>
                                          <p:attrName>style.visibility</p:attrName>
                                        </p:attrNameLst>
                                      </p:cBhvr>
                                      <p:to>
                                        <p:strVal val="visible"/>
                                      </p:to>
                                    </p:set>
                                    <p:animEffect transition="in" filter="dissolve">
                                      <p:cBhvr>
                                        <p:cTn id="112" dur="500"/>
                                        <p:tgtEl>
                                          <p:spTgt spid="84"/>
                                        </p:tgtEl>
                                      </p:cBhvr>
                                    </p:animEffect>
                                  </p:childTnLst>
                                </p:cTn>
                              </p:par>
                            </p:childTnLst>
                          </p:cTn>
                        </p:par>
                      </p:childTnLst>
                    </p:cTn>
                  </p:par>
                  <p:par>
                    <p:cTn id="113" fill="hold">
                      <p:stCondLst>
                        <p:cond delay="indefinite"/>
                      </p:stCondLst>
                      <p:childTnLst>
                        <p:par>
                          <p:cTn id="114" fill="hold">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53"/>
                                        </p:tgtEl>
                                        <p:attrNameLst>
                                          <p:attrName>style.visibility</p:attrName>
                                        </p:attrNameLst>
                                      </p:cBhvr>
                                      <p:to>
                                        <p:strVal val="visible"/>
                                      </p:to>
                                    </p:set>
                                    <p:animEffect transition="in" filter="dissolve">
                                      <p:cBhvr>
                                        <p:cTn id="117" dur="500"/>
                                        <p:tgtEl>
                                          <p:spTgt spid="53"/>
                                        </p:tgtEl>
                                      </p:cBhvr>
                                    </p:animEffect>
                                  </p:childTnLst>
                                </p:cTn>
                              </p:par>
                            </p:childTnLst>
                          </p:cTn>
                        </p:par>
                      </p:childTnLst>
                    </p:cTn>
                  </p:par>
                  <p:par>
                    <p:cTn id="118" fill="hold">
                      <p:stCondLst>
                        <p:cond delay="indefinite"/>
                      </p:stCondLst>
                      <p:childTnLst>
                        <p:par>
                          <p:cTn id="119" fill="hold">
                            <p:stCondLst>
                              <p:cond delay="0"/>
                            </p:stCondLst>
                            <p:childTnLst>
                              <p:par>
                                <p:cTn id="120" presetID="9" presetClass="entr" presetSubtype="0" fill="hold" grpId="0" nodeType="clickEffect">
                                  <p:stCondLst>
                                    <p:cond delay="0"/>
                                  </p:stCondLst>
                                  <p:childTnLst>
                                    <p:set>
                                      <p:cBhvr>
                                        <p:cTn id="121" dur="1" fill="hold">
                                          <p:stCondLst>
                                            <p:cond delay="0"/>
                                          </p:stCondLst>
                                        </p:cTn>
                                        <p:tgtEl>
                                          <p:spTgt spid="60"/>
                                        </p:tgtEl>
                                        <p:attrNameLst>
                                          <p:attrName>style.visibility</p:attrName>
                                        </p:attrNameLst>
                                      </p:cBhvr>
                                      <p:to>
                                        <p:strVal val="visible"/>
                                      </p:to>
                                    </p:set>
                                    <p:animEffect transition="in" filter="dissolve">
                                      <p:cBhvr>
                                        <p:cTn id="122" dur="500"/>
                                        <p:tgtEl>
                                          <p:spTgt spid="60"/>
                                        </p:tgtEl>
                                      </p:cBhvr>
                                    </p:animEffect>
                                  </p:childTnLst>
                                </p:cTn>
                              </p:par>
                            </p:childTnLst>
                          </p:cTn>
                        </p:par>
                      </p:childTnLst>
                    </p:cTn>
                  </p:par>
                  <p:par>
                    <p:cTn id="123" fill="hold">
                      <p:stCondLst>
                        <p:cond delay="indefinite"/>
                      </p:stCondLst>
                      <p:childTnLst>
                        <p:par>
                          <p:cTn id="124" fill="hold">
                            <p:stCondLst>
                              <p:cond delay="0"/>
                            </p:stCondLst>
                            <p:childTnLst>
                              <p:par>
                                <p:cTn id="125" presetID="22" presetClass="entr" presetSubtype="8" fill="hold" grpId="0" nodeType="click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left)">
                                      <p:cBhvr>
                                        <p:cTn id="127" dur="500"/>
                                        <p:tgtEl>
                                          <p:spTgt spid="55"/>
                                        </p:tgtEl>
                                      </p:cBhvr>
                                    </p:animEffect>
                                  </p:childTnLst>
                                </p:cTn>
                              </p:par>
                            </p:childTnLst>
                          </p:cTn>
                        </p:par>
                      </p:childTnLst>
                    </p:cTn>
                  </p:par>
                  <p:par>
                    <p:cTn id="128" fill="hold">
                      <p:stCondLst>
                        <p:cond delay="indefinite"/>
                      </p:stCondLst>
                      <p:childTnLst>
                        <p:par>
                          <p:cTn id="129" fill="hold">
                            <p:stCondLst>
                              <p:cond delay="0"/>
                            </p:stCondLst>
                            <p:childTnLst>
                              <p:par>
                                <p:cTn id="130" presetID="9" presetClass="entr" presetSubtype="0" fill="hold" grpId="0" nodeType="clickEffect">
                                  <p:stCondLst>
                                    <p:cond delay="0"/>
                                  </p:stCondLst>
                                  <p:childTnLst>
                                    <p:set>
                                      <p:cBhvr>
                                        <p:cTn id="131" dur="1" fill="hold">
                                          <p:stCondLst>
                                            <p:cond delay="0"/>
                                          </p:stCondLst>
                                        </p:cTn>
                                        <p:tgtEl>
                                          <p:spTgt spid="59"/>
                                        </p:tgtEl>
                                        <p:attrNameLst>
                                          <p:attrName>style.visibility</p:attrName>
                                        </p:attrNameLst>
                                      </p:cBhvr>
                                      <p:to>
                                        <p:strVal val="visible"/>
                                      </p:to>
                                    </p:set>
                                    <p:animEffect transition="in" filter="dissolve">
                                      <p:cBhvr>
                                        <p:cTn id="132" dur="500"/>
                                        <p:tgtEl>
                                          <p:spTgt spid="59"/>
                                        </p:tgtEl>
                                      </p:cBhvr>
                                    </p:animEffect>
                                  </p:childTnLst>
                                </p:cTn>
                              </p:par>
                            </p:childTnLst>
                          </p:cTn>
                        </p:par>
                      </p:childTnLst>
                    </p:cTn>
                  </p:par>
                  <p:par>
                    <p:cTn id="133" fill="hold">
                      <p:stCondLst>
                        <p:cond delay="indefinite"/>
                      </p:stCondLst>
                      <p:childTnLst>
                        <p:par>
                          <p:cTn id="134" fill="hold">
                            <p:stCondLst>
                              <p:cond delay="0"/>
                            </p:stCondLst>
                            <p:childTnLst>
                              <p:par>
                                <p:cTn id="135" presetID="9" presetClass="entr" presetSubtype="0" fill="hold" grpId="0" nodeType="clickEffect">
                                  <p:stCondLst>
                                    <p:cond delay="0"/>
                                  </p:stCondLst>
                                  <p:childTnLst>
                                    <p:set>
                                      <p:cBhvr>
                                        <p:cTn id="136" dur="1" fill="hold">
                                          <p:stCondLst>
                                            <p:cond delay="0"/>
                                          </p:stCondLst>
                                        </p:cTn>
                                        <p:tgtEl>
                                          <p:spTgt spid="62"/>
                                        </p:tgtEl>
                                        <p:attrNameLst>
                                          <p:attrName>style.visibility</p:attrName>
                                        </p:attrNameLst>
                                      </p:cBhvr>
                                      <p:to>
                                        <p:strVal val="visible"/>
                                      </p:to>
                                    </p:set>
                                    <p:animEffect transition="in" filter="dissolve">
                                      <p:cBhvr>
                                        <p:cTn id="137" dur="500"/>
                                        <p:tgtEl>
                                          <p:spTgt spid="62"/>
                                        </p:tgtEl>
                                      </p:cBhvr>
                                    </p:animEffect>
                                  </p:childTnLst>
                                </p:cTn>
                              </p:par>
                            </p:childTnLst>
                          </p:cTn>
                        </p:par>
                      </p:childTnLst>
                    </p:cTn>
                  </p:par>
                  <p:par>
                    <p:cTn id="138" fill="hold">
                      <p:stCondLst>
                        <p:cond delay="indefinite"/>
                      </p:stCondLst>
                      <p:childTnLst>
                        <p:par>
                          <p:cTn id="139" fill="hold">
                            <p:stCondLst>
                              <p:cond delay="0"/>
                            </p:stCondLst>
                            <p:childTnLst>
                              <p:par>
                                <p:cTn id="140" presetID="9" presetClass="entr" presetSubtype="0" fill="hold" grpId="0" nodeType="clickEffect">
                                  <p:stCondLst>
                                    <p:cond delay="0"/>
                                  </p:stCondLst>
                                  <p:childTnLst>
                                    <p:set>
                                      <p:cBhvr>
                                        <p:cTn id="141" dur="1" fill="hold">
                                          <p:stCondLst>
                                            <p:cond delay="0"/>
                                          </p:stCondLst>
                                        </p:cTn>
                                        <p:tgtEl>
                                          <p:spTgt spid="58"/>
                                        </p:tgtEl>
                                        <p:attrNameLst>
                                          <p:attrName>style.visibility</p:attrName>
                                        </p:attrNameLst>
                                      </p:cBhvr>
                                      <p:to>
                                        <p:strVal val="visible"/>
                                      </p:to>
                                    </p:set>
                                    <p:animEffect transition="in" filter="dissolve">
                                      <p:cBhvr>
                                        <p:cTn id="142" dur="500"/>
                                        <p:tgtEl>
                                          <p:spTgt spid="58"/>
                                        </p:tgtEl>
                                      </p:cBhvr>
                                    </p:animEffect>
                                  </p:childTnLst>
                                </p:cTn>
                              </p:par>
                            </p:childTnLst>
                          </p:cTn>
                        </p:par>
                      </p:childTnLst>
                    </p:cTn>
                  </p:par>
                  <p:par>
                    <p:cTn id="143" fill="hold">
                      <p:stCondLst>
                        <p:cond delay="indefinite"/>
                      </p:stCondLst>
                      <p:childTnLst>
                        <p:par>
                          <p:cTn id="144" fill="hold">
                            <p:stCondLst>
                              <p:cond delay="0"/>
                            </p:stCondLst>
                            <p:childTnLst>
                              <p:par>
                                <p:cTn id="145" presetID="9" presetClass="entr" presetSubtype="0" fill="hold" grpId="0" nodeType="clickEffect">
                                  <p:stCondLst>
                                    <p:cond delay="0"/>
                                  </p:stCondLst>
                                  <p:childTnLst>
                                    <p:set>
                                      <p:cBhvr>
                                        <p:cTn id="146" dur="1" fill="hold">
                                          <p:stCondLst>
                                            <p:cond delay="0"/>
                                          </p:stCondLst>
                                        </p:cTn>
                                        <p:tgtEl>
                                          <p:spTgt spid="44"/>
                                        </p:tgtEl>
                                        <p:attrNameLst>
                                          <p:attrName>style.visibility</p:attrName>
                                        </p:attrNameLst>
                                      </p:cBhvr>
                                      <p:to>
                                        <p:strVal val="visible"/>
                                      </p:to>
                                    </p:set>
                                    <p:animEffect transition="in" filter="dissolve">
                                      <p:cBhvr>
                                        <p:cTn id="147" dur="500"/>
                                        <p:tgtEl>
                                          <p:spTgt spid="44"/>
                                        </p:tgtEl>
                                      </p:cBhvr>
                                    </p:animEffect>
                                  </p:childTnLst>
                                </p:cTn>
                              </p:par>
                            </p:childTnLst>
                          </p:cTn>
                        </p:par>
                      </p:childTnLst>
                    </p:cTn>
                  </p:par>
                  <p:par>
                    <p:cTn id="148" fill="hold">
                      <p:stCondLst>
                        <p:cond delay="indefinite"/>
                      </p:stCondLst>
                      <p:childTnLst>
                        <p:par>
                          <p:cTn id="149" fill="hold">
                            <p:stCondLst>
                              <p:cond delay="0"/>
                            </p:stCondLst>
                            <p:childTnLst>
                              <p:par>
                                <p:cTn id="150" presetID="9" presetClass="entr" presetSubtype="0" fill="hold" grpId="0" nodeType="clickEffect">
                                  <p:stCondLst>
                                    <p:cond delay="0"/>
                                  </p:stCondLst>
                                  <p:childTnLst>
                                    <p:set>
                                      <p:cBhvr>
                                        <p:cTn id="151" dur="1" fill="hold">
                                          <p:stCondLst>
                                            <p:cond delay="0"/>
                                          </p:stCondLst>
                                        </p:cTn>
                                        <p:tgtEl>
                                          <p:spTgt spid="65"/>
                                        </p:tgtEl>
                                        <p:attrNameLst>
                                          <p:attrName>style.visibility</p:attrName>
                                        </p:attrNameLst>
                                      </p:cBhvr>
                                      <p:to>
                                        <p:strVal val="visible"/>
                                      </p:to>
                                    </p:set>
                                    <p:animEffect transition="in" filter="dissolve">
                                      <p:cBhvr>
                                        <p:cTn id="152" dur="500"/>
                                        <p:tgtEl>
                                          <p:spTgt spid="65"/>
                                        </p:tgtEl>
                                      </p:cBhvr>
                                    </p:animEffect>
                                  </p:childTnLst>
                                </p:cTn>
                              </p:par>
                            </p:childTnLst>
                          </p:cTn>
                        </p:par>
                      </p:childTnLst>
                    </p:cTn>
                  </p:par>
                  <p:par>
                    <p:cTn id="153" fill="hold">
                      <p:stCondLst>
                        <p:cond delay="indefinite"/>
                      </p:stCondLst>
                      <p:childTnLst>
                        <p:par>
                          <p:cTn id="154" fill="hold">
                            <p:stCondLst>
                              <p:cond delay="0"/>
                            </p:stCondLst>
                            <p:childTnLst>
                              <p:par>
                                <p:cTn id="155" presetID="9" presetClass="entr" presetSubtype="0" fill="hold" grpId="0" nodeType="clickEffect">
                                  <p:stCondLst>
                                    <p:cond delay="0"/>
                                  </p:stCondLst>
                                  <p:childTnLst>
                                    <p:set>
                                      <p:cBhvr>
                                        <p:cTn id="156" dur="1" fill="hold">
                                          <p:stCondLst>
                                            <p:cond delay="0"/>
                                          </p:stCondLst>
                                        </p:cTn>
                                        <p:tgtEl>
                                          <p:spTgt spid="90"/>
                                        </p:tgtEl>
                                        <p:attrNameLst>
                                          <p:attrName>style.visibility</p:attrName>
                                        </p:attrNameLst>
                                      </p:cBhvr>
                                      <p:to>
                                        <p:strVal val="visible"/>
                                      </p:to>
                                    </p:set>
                                    <p:animEffect transition="in" filter="dissolve">
                                      <p:cBhvr>
                                        <p:cTn id="157"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116" grpId="0"/>
      <p:bldP spid="91" grpId="0"/>
      <p:bldP spid="94" grpId="0" animBg="1"/>
      <p:bldP spid="35" grpId="0"/>
      <p:bldP spid="37" grpId="0" animBg="1"/>
      <p:bldP spid="60" grpId="0"/>
      <p:bldP spid="99" grpId="0"/>
      <p:bldP spid="101" grpId="0"/>
      <p:bldP spid="57" grpId="0"/>
      <p:bldP spid="44" grpId="0"/>
      <p:bldP spid="49" grpId="0"/>
      <p:bldP spid="53" grpId="0"/>
      <p:bldP spid="54" grpId="0"/>
      <p:bldP spid="55" grpId="0" animBg="1"/>
      <p:bldP spid="59" grpId="0"/>
      <p:bldP spid="62" grpId="0"/>
      <p:bldP spid="65" grpId="0"/>
      <p:bldP spid="56" grpId="0" animBg="1"/>
      <p:bldP spid="64" grpId="0"/>
      <p:bldP spid="70" grpId="0"/>
      <p:bldP spid="71" grpId="0"/>
      <p:bldP spid="73" grpId="0"/>
      <p:bldP spid="74" grpId="0" animBg="1"/>
      <p:bldP spid="80" grpId="0"/>
      <p:bldP spid="84" grpId="0"/>
      <p:bldP spid="90" grpId="0"/>
      <p:bldP spid="92" grpId="0"/>
      <p:bldP spid="93" grpId="0"/>
      <p:bldP spid="58" grpId="0"/>
      <p:bldP spid="6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Picture 46" descr="未命名9"/>
          <p:cNvPicPr>
            <a:picLocks noChangeAspect="1" noChangeArrowheads="1"/>
          </p:cNvPicPr>
          <p:nvPr/>
        </p:nvPicPr>
        <p:blipFill>
          <a:blip r:embed="rId1">
            <a:grayscl/>
            <a:lum bright="12000" contrast="6000"/>
          </a:blip>
          <a:srcRect t="9030" b="7159"/>
          <a:stretch>
            <a:fillRect/>
          </a:stretch>
        </p:blipFill>
        <p:spPr bwMode="auto">
          <a:xfrm>
            <a:off x="0" y="642918"/>
            <a:ext cx="9144000" cy="5761038"/>
          </a:xfrm>
          <a:prstGeom prst="rect">
            <a:avLst/>
          </a:prstGeom>
          <a:ln>
            <a:noFill/>
          </a:ln>
          <a:effectLst>
            <a:softEdge rad="112500"/>
          </a:effectLst>
        </p:spPr>
      </p:pic>
      <p:sp>
        <p:nvSpPr>
          <p:cNvPr id="15" name="矩形 14"/>
          <p:cNvSpPr>
            <a:spLocks noChangeArrowheads="1"/>
          </p:cNvSpPr>
          <p:nvPr/>
        </p:nvSpPr>
        <p:spPr bwMode="auto">
          <a:xfrm>
            <a:off x="773522" y="2204349"/>
            <a:ext cx="7758112" cy="1754314"/>
          </a:xfrm>
          <a:prstGeom prst="rect">
            <a:avLst/>
          </a:prstGeom>
          <a:noFill/>
          <a:ln>
            <a:noFill/>
          </a:ln>
        </p:spPr>
        <p:txBody>
          <a:bodyPr lIns="91429" tIns="45714" rIns="91429" bIns="45714">
            <a:spAutoFit/>
          </a:bodyPr>
          <a:lstStyle>
            <a:lvl1pPr eaLnBrk="0" hangingPunct="0">
              <a:defRPr sz="3600">
                <a:solidFill>
                  <a:srgbClr val="000000"/>
                </a:solidFill>
                <a:latin typeface="Arial" panose="020B0604020202020204" pitchFamily="34" charset="0"/>
                <a:ea typeface="迷你简超粗圆" pitchFamily="2" charset="-122"/>
              </a:defRPr>
            </a:lvl1pPr>
            <a:lvl2pPr marL="742950" indent="-285750" eaLnBrk="0" hangingPunct="0">
              <a:defRPr sz="3600">
                <a:solidFill>
                  <a:srgbClr val="000000"/>
                </a:solidFill>
                <a:latin typeface="Arial" panose="020B0604020202020204" pitchFamily="34" charset="0"/>
                <a:ea typeface="迷你简超粗圆" pitchFamily="2" charset="-122"/>
              </a:defRPr>
            </a:lvl2pPr>
            <a:lvl3pPr marL="1143000" indent="-228600" eaLnBrk="0" hangingPunct="0">
              <a:defRPr sz="3600">
                <a:solidFill>
                  <a:srgbClr val="000000"/>
                </a:solidFill>
                <a:latin typeface="Arial" panose="020B0604020202020204" pitchFamily="34" charset="0"/>
                <a:ea typeface="迷你简超粗圆" pitchFamily="2" charset="-122"/>
              </a:defRPr>
            </a:lvl3pPr>
            <a:lvl4pPr marL="1600200" indent="-228600" eaLnBrk="0" hangingPunct="0">
              <a:defRPr sz="3600">
                <a:solidFill>
                  <a:srgbClr val="000000"/>
                </a:solidFill>
                <a:latin typeface="Arial" panose="020B0604020202020204" pitchFamily="34" charset="0"/>
                <a:ea typeface="迷你简超粗圆" pitchFamily="2" charset="-122"/>
              </a:defRPr>
            </a:lvl4pPr>
            <a:lvl5pPr marL="2057400" indent="-228600" eaLnBrk="0" hangingPunct="0">
              <a:defRPr sz="3600">
                <a:solidFill>
                  <a:srgbClr val="000000"/>
                </a:solidFill>
                <a:latin typeface="Arial" panose="020B0604020202020204" pitchFamily="34" charset="0"/>
                <a:ea typeface="迷你简超粗圆" pitchFamily="2" charset="-122"/>
              </a:defRPr>
            </a:lvl5pPr>
            <a:lvl6pPr marL="2514600" indent="-228600" eaLnBrk="0" fontAlgn="base" hangingPunct="0">
              <a:spcBef>
                <a:spcPct val="0"/>
              </a:spcBef>
              <a:spcAft>
                <a:spcPct val="0"/>
              </a:spcAft>
              <a:defRPr sz="3600">
                <a:solidFill>
                  <a:srgbClr val="000000"/>
                </a:solidFill>
                <a:latin typeface="Arial" panose="020B0604020202020204" pitchFamily="34" charset="0"/>
                <a:ea typeface="迷你简超粗圆" pitchFamily="2" charset="-122"/>
              </a:defRPr>
            </a:lvl6pPr>
            <a:lvl7pPr marL="2971800" indent="-228600" eaLnBrk="0" fontAlgn="base" hangingPunct="0">
              <a:spcBef>
                <a:spcPct val="0"/>
              </a:spcBef>
              <a:spcAft>
                <a:spcPct val="0"/>
              </a:spcAft>
              <a:defRPr sz="3600">
                <a:solidFill>
                  <a:srgbClr val="000000"/>
                </a:solidFill>
                <a:latin typeface="Arial" panose="020B0604020202020204" pitchFamily="34" charset="0"/>
                <a:ea typeface="迷你简超粗圆" pitchFamily="2" charset="-122"/>
              </a:defRPr>
            </a:lvl7pPr>
            <a:lvl8pPr marL="3429000" indent="-228600" eaLnBrk="0" fontAlgn="base" hangingPunct="0">
              <a:spcBef>
                <a:spcPct val="0"/>
              </a:spcBef>
              <a:spcAft>
                <a:spcPct val="0"/>
              </a:spcAft>
              <a:defRPr sz="3600">
                <a:solidFill>
                  <a:srgbClr val="000000"/>
                </a:solidFill>
                <a:latin typeface="Arial" panose="020B0604020202020204" pitchFamily="34" charset="0"/>
                <a:ea typeface="迷你简超粗圆" pitchFamily="2" charset="-122"/>
              </a:defRPr>
            </a:lvl8pPr>
            <a:lvl9pPr marL="3886200" indent="-228600" eaLnBrk="0" fontAlgn="base" hangingPunct="0">
              <a:spcBef>
                <a:spcPct val="0"/>
              </a:spcBef>
              <a:spcAft>
                <a:spcPct val="0"/>
              </a:spcAft>
              <a:defRPr sz="3600">
                <a:solidFill>
                  <a:srgbClr val="000000"/>
                </a:solidFill>
                <a:latin typeface="Arial" panose="020B0604020202020204" pitchFamily="34" charset="0"/>
                <a:ea typeface="迷你简超粗圆" pitchFamily="2" charset="-122"/>
              </a:defRPr>
            </a:lvl9pPr>
          </a:lstStyle>
          <a:p>
            <a:pPr eaLnBrk="1" hangingPunct="1">
              <a:defRPr/>
            </a:pPr>
            <a:r>
              <a:rPr lang="zh-CN" altLang="en-US" b="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英勇顽强</a:t>
            </a:r>
            <a:r>
              <a:rPr lang="zh-CN" altLang="en-US" b="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不怕牺牲</a:t>
            </a:r>
            <a:r>
              <a:rPr lang="zh-CN" altLang="en-US" b="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万众一心</a:t>
            </a:r>
            <a:r>
              <a:rPr lang="zh-CN" altLang="en-US" b="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smtClean="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众志成城</a:t>
            </a:r>
            <a:r>
              <a:rPr lang="zh-CN" altLang="en-US" b="1" dirty="0" smtClean="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的爱国主义精神和民族团结精神。</a:t>
            </a:r>
            <a:endPar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15366" name="图片 16" descr="0146178006.jpeg"/>
          <p:cNvPicPr>
            <a:picLocks noChangeAspect="1"/>
          </p:cNvPicPr>
          <p:nvPr/>
        </p:nvPicPr>
        <p:blipFill>
          <a:blip r:embed="rId2">
            <a:clrChange>
              <a:clrFrom>
                <a:srgbClr val="FFFFFF"/>
              </a:clrFrom>
              <a:clrTo>
                <a:srgbClr val="FFFFFF">
                  <a:alpha val="0"/>
                </a:srgbClr>
              </a:clrTo>
            </a:clrChange>
          </a:blip>
          <a:srcRect/>
          <a:stretch>
            <a:fillRect/>
          </a:stretch>
        </p:blipFill>
        <p:spPr bwMode="auto">
          <a:xfrm>
            <a:off x="2701107" y="3088819"/>
            <a:ext cx="4357687" cy="2836863"/>
          </a:xfrm>
          <a:prstGeom prst="rect">
            <a:avLst/>
          </a:prstGeom>
          <a:noFill/>
          <a:ln w="9525">
            <a:noFill/>
            <a:miter lim="800000"/>
            <a:headEnd/>
            <a:tailEnd/>
          </a:ln>
        </p:spPr>
      </p:pic>
      <p:pic>
        <p:nvPicPr>
          <p:cNvPr id="15368" name="图片 16" descr="图片1.png"/>
          <p:cNvPicPr>
            <a:picLocks noChangeAspect="1"/>
          </p:cNvPicPr>
          <p:nvPr/>
        </p:nvPicPr>
        <p:blipFill>
          <a:blip r:embed="rId3"/>
          <a:srcRect/>
          <a:stretch>
            <a:fillRect/>
          </a:stretch>
        </p:blipFill>
        <p:spPr bwMode="auto">
          <a:xfrm>
            <a:off x="2757801" y="1162723"/>
            <a:ext cx="3663950" cy="11096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20"/>
          <p:cNvSpPr>
            <a:spLocks noChangeArrowheads="1"/>
          </p:cNvSpPr>
          <p:nvPr/>
        </p:nvSpPr>
        <p:spPr bwMode="auto">
          <a:xfrm flipV="1">
            <a:off x="0" y="6669432"/>
            <a:ext cx="9144000" cy="188569"/>
          </a:xfrm>
          <a:prstGeom prst="rect">
            <a:avLst/>
          </a:prstGeom>
          <a:solidFill>
            <a:srgbClr val="000000"/>
          </a:solidFill>
          <a:ln w="9525">
            <a:noFill/>
            <a:miter lim="800000"/>
          </a:ln>
          <a:effectLst>
            <a:glow rad="139700">
              <a:srgbClr val="800000">
                <a:alpha val="40000"/>
              </a:srgbClr>
            </a:glow>
            <a:outerShdw blurRad="50800" dist="38100" dir="2700000" algn="tl" rotWithShape="0">
              <a:prstClr val="black">
                <a:alpha val="40000"/>
              </a:prstClr>
            </a:outerShdw>
            <a:reflection blurRad="6350" stA="52000" endA="300" endPos="35000" dir="5400000" sy="-100000" algn="bl" rotWithShape="0"/>
            <a:softEdge rad="12700"/>
          </a:effectLst>
        </p:spPr>
        <p:txBody>
          <a:bodyPr wrap="none" lIns="91429" tIns="45714" rIns="91429" bIns="45714" anchor="ctr"/>
          <a:lstStyle/>
          <a:p>
            <a:pPr>
              <a:defRPr/>
            </a:pPr>
            <a:endParaRPr lang="zh-CN" altLang="en-US" dirty="0">
              <a:solidFill>
                <a:schemeClr val="tx1">
                  <a:lumMod val="95000"/>
                  <a:lumOff val="5000"/>
                </a:schemeClr>
              </a:solidFill>
              <a:effectLst>
                <a:outerShdw blurRad="38100" dist="38100" dir="2700000" algn="tl">
                  <a:srgbClr val="000000">
                    <a:alpha val="43137"/>
                  </a:srgbClr>
                </a:outerShdw>
              </a:effectLst>
              <a:latin typeface="迷你简超粗圆" pitchFamily="2" charset="-122"/>
            </a:endParaRPr>
          </a:p>
        </p:txBody>
      </p:sp>
      <p:pic>
        <p:nvPicPr>
          <p:cNvPr id="21" name="Picture 46" descr="未命名9"/>
          <p:cNvPicPr>
            <a:picLocks noChangeAspect="1" noChangeArrowheads="1"/>
          </p:cNvPicPr>
          <p:nvPr/>
        </p:nvPicPr>
        <p:blipFill>
          <a:blip r:embed="rId1">
            <a:grayscl/>
            <a:lum bright="12000" contrast="6000"/>
          </a:blip>
          <a:srcRect t="9030" b="7159"/>
          <a:stretch>
            <a:fillRect/>
          </a:stretch>
        </p:blipFill>
        <p:spPr bwMode="auto">
          <a:xfrm>
            <a:off x="0" y="596920"/>
            <a:ext cx="9144000" cy="5761038"/>
          </a:xfrm>
          <a:prstGeom prst="rect">
            <a:avLst/>
          </a:prstGeom>
          <a:ln>
            <a:noFill/>
          </a:ln>
          <a:effectLst>
            <a:softEdge rad="112500"/>
          </a:effectLst>
        </p:spPr>
      </p:pic>
      <p:pic>
        <p:nvPicPr>
          <p:cNvPr id="22" name="图片 21" descr="MAIN201509031455000096282139228.jpg"/>
          <p:cNvPicPr>
            <a:picLocks noChangeAspect="1"/>
          </p:cNvPicPr>
          <p:nvPr/>
        </p:nvPicPr>
        <p:blipFill>
          <a:blip r:embed="rId2"/>
          <a:stretch>
            <a:fillRect/>
          </a:stretch>
        </p:blipFill>
        <p:spPr>
          <a:xfrm>
            <a:off x="0" y="3973290"/>
            <a:ext cx="2449512" cy="20002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3" name="圆角矩形标注 22"/>
          <p:cNvSpPr/>
          <p:nvPr/>
        </p:nvSpPr>
        <p:spPr bwMode="auto">
          <a:xfrm>
            <a:off x="2519363" y="3565072"/>
            <a:ext cx="6286500" cy="1643063"/>
          </a:xfrm>
          <a:prstGeom prst="wedgeRoundRectCallout">
            <a:avLst>
              <a:gd name="adj1" fmla="val -54810"/>
              <a:gd name="adj2" fmla="val 37604"/>
              <a:gd name="adj3" fmla="val 16667"/>
            </a:avLst>
          </a:prstGeom>
          <a:noFill/>
          <a:ln w="38100">
            <a:solidFill>
              <a:srgbClr val="8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lIns="91429" tIns="45714" rIns="91429" bIns="45714" anchor="ctr"/>
          <a:lstStyle/>
          <a:p>
            <a:pPr>
              <a:defRPr/>
            </a:pPr>
            <a:endParaRPr lang="zh-CN" altLang="en-US">
              <a:solidFill>
                <a:schemeClr val="tx1"/>
              </a:solidFill>
              <a:effectLst>
                <a:outerShdw blurRad="38100" dist="38100" dir="2700000" algn="tl">
                  <a:srgbClr val="000000">
                    <a:alpha val="43137"/>
                  </a:srgbClr>
                </a:outerShdw>
              </a:effectLst>
              <a:latin typeface="Times New Roman" panose="02020603050405020304" pitchFamily="18" charset="0"/>
              <a:ea typeface="华文中宋" pitchFamily="2" charset="-122"/>
            </a:endParaRPr>
          </a:p>
        </p:txBody>
      </p:sp>
      <p:pic>
        <p:nvPicPr>
          <p:cNvPr id="25" name="图片 24" descr="10781903_544354.jpg"/>
          <p:cNvPicPr>
            <a:picLocks noChangeAspect="1"/>
          </p:cNvPicPr>
          <p:nvPr/>
        </p:nvPicPr>
        <p:blipFill>
          <a:blip r:embed="rId3"/>
          <a:stretch>
            <a:fillRect/>
          </a:stretch>
        </p:blipFill>
        <p:spPr>
          <a:xfrm>
            <a:off x="2927883" y="1387914"/>
            <a:ext cx="4100487" cy="2057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图片 9" descr="图片6.png"/>
          <p:cNvPicPr>
            <a:picLocks noChangeAspect="1"/>
          </p:cNvPicPr>
          <p:nvPr/>
        </p:nvPicPr>
        <p:blipFill>
          <a:blip r:embed="rId4"/>
          <a:srcRect/>
          <a:stretch>
            <a:fillRect/>
          </a:stretch>
        </p:blipFill>
        <p:spPr bwMode="auto">
          <a:xfrm>
            <a:off x="2376488" y="3636511"/>
            <a:ext cx="6553200" cy="14684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dissolve">
                                      <p:cBhvr>
                                        <p:cTn id="7" dur="500"/>
                                        <p:tgtEl>
                                          <p:spTgt spid="2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dissolve">
                                      <p:cBhvr>
                                        <p:cTn id="10" dur="500"/>
                                        <p:tgtEl>
                                          <p:spTgt spid="23"/>
                                        </p:tgtEl>
                                      </p:cBhvr>
                                    </p:animEffect>
                                  </p:childTnLst>
                                </p:cTn>
                              </p:par>
                              <p:par>
                                <p:cTn id="11" presetID="9"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ssolv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Picture 46" descr="未命名9"/>
          <p:cNvPicPr>
            <a:picLocks noChangeAspect="1" noChangeArrowheads="1"/>
          </p:cNvPicPr>
          <p:nvPr/>
        </p:nvPicPr>
        <p:blipFill>
          <a:blip r:embed="rId1">
            <a:grayscl/>
            <a:lum bright="12000" contrast="6000"/>
          </a:blip>
          <a:srcRect t="9030" b="7159"/>
          <a:stretch>
            <a:fillRect/>
          </a:stretch>
        </p:blipFill>
        <p:spPr bwMode="auto">
          <a:xfrm>
            <a:off x="93198" y="525482"/>
            <a:ext cx="9144000" cy="5761038"/>
          </a:xfrm>
          <a:prstGeom prst="rect">
            <a:avLst/>
          </a:prstGeom>
          <a:ln>
            <a:noFill/>
          </a:ln>
          <a:effectLst>
            <a:softEdge rad="112500"/>
          </a:effectLst>
        </p:spPr>
      </p:pic>
      <p:pic>
        <p:nvPicPr>
          <p:cNvPr id="53" name="图片 52" descr="103615285_2.jpg"/>
          <p:cNvPicPr>
            <a:picLocks noChangeAspect="1"/>
          </p:cNvPicPr>
          <p:nvPr/>
        </p:nvPicPr>
        <p:blipFill>
          <a:blip r:embed="rId2"/>
          <a:stretch>
            <a:fillRect/>
          </a:stretch>
        </p:blipFill>
        <p:spPr>
          <a:xfrm>
            <a:off x="1634279" y="2093690"/>
            <a:ext cx="2500313" cy="1879600"/>
          </a:xfrm>
          <a:prstGeom prst="rect">
            <a:avLst/>
          </a:prstGeom>
          <a:ln>
            <a:noFill/>
          </a:ln>
          <a:effectLst>
            <a:outerShdw blurRad="292100" dist="139700" dir="2700000" algn="tl" rotWithShape="0">
              <a:srgbClr val="333333">
                <a:alpha val="65000"/>
              </a:srgbClr>
            </a:outerShdw>
          </a:effectLst>
        </p:spPr>
      </p:pic>
      <p:pic>
        <p:nvPicPr>
          <p:cNvPr id="54" name="图片 53" descr="A051368658812909_change_JMRBA7516C001_b.jpg"/>
          <p:cNvPicPr>
            <a:picLocks noChangeAspect="1"/>
          </p:cNvPicPr>
          <p:nvPr/>
        </p:nvPicPr>
        <p:blipFill>
          <a:blip r:embed="rId3"/>
          <a:stretch>
            <a:fillRect/>
          </a:stretch>
        </p:blipFill>
        <p:spPr>
          <a:xfrm>
            <a:off x="4215154" y="2068276"/>
            <a:ext cx="1344516" cy="1905013"/>
          </a:xfrm>
          <a:prstGeom prst="rect">
            <a:avLst/>
          </a:prstGeom>
          <a:ln>
            <a:noFill/>
          </a:ln>
          <a:effectLst>
            <a:outerShdw blurRad="292100" dist="139700" dir="2700000" algn="tl" rotWithShape="0">
              <a:srgbClr val="333333">
                <a:alpha val="65000"/>
              </a:srgbClr>
            </a:outerShdw>
          </a:effectLst>
        </p:spPr>
      </p:pic>
      <p:pic>
        <p:nvPicPr>
          <p:cNvPr id="55" name="图片 54" descr="d55880b2-348b-4e10-82b9-951ee688d56a.jpg"/>
          <p:cNvPicPr>
            <a:picLocks noChangeAspect="1"/>
          </p:cNvPicPr>
          <p:nvPr/>
        </p:nvPicPr>
        <p:blipFill>
          <a:blip r:embed="rId4"/>
          <a:stretch>
            <a:fillRect/>
          </a:stretch>
        </p:blipFill>
        <p:spPr>
          <a:xfrm>
            <a:off x="5632497" y="2136312"/>
            <a:ext cx="2681287" cy="1785937"/>
          </a:xfrm>
          <a:prstGeom prst="rect">
            <a:avLst/>
          </a:prstGeom>
          <a:ln>
            <a:noFill/>
          </a:ln>
          <a:effectLst>
            <a:outerShdw blurRad="292100" dist="139700" dir="2700000" algn="tl" rotWithShape="0">
              <a:srgbClr val="333333">
                <a:alpha val="65000"/>
              </a:srgbClr>
            </a:outerShdw>
          </a:effectLst>
        </p:spPr>
      </p:pic>
      <p:sp>
        <p:nvSpPr>
          <p:cNvPr id="56" name="TextBox 55"/>
          <p:cNvSpPr txBox="1"/>
          <p:nvPr/>
        </p:nvSpPr>
        <p:spPr>
          <a:xfrm>
            <a:off x="428626" y="1280727"/>
            <a:ext cx="8143875" cy="830985"/>
          </a:xfrm>
          <a:prstGeom prst="rect">
            <a:avLst/>
          </a:prstGeom>
          <a:noFill/>
        </p:spPr>
        <p:txBody>
          <a:bodyPr lIns="91429" tIns="45714" rIns="91429" bIns="45714">
            <a:spAutoFit/>
          </a:bodyPr>
          <a:lstStyle/>
          <a:p>
            <a:pPr>
              <a:defRPr/>
            </a:pPr>
            <a:r>
              <a:rPr lang="zh-CN" altLang="en-US"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en-US" altLang="zh-CN"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2012</a:t>
            </a:r>
            <a:r>
              <a:rPr lang="zh-CN" altLang="en-US"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安倍年再次出任首相后不断制造美化和歪曲历史的言论和行为</a:t>
            </a:r>
            <a:r>
              <a:rPr lang="en-US" altLang="zh-CN"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2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2" name="TextBox 21"/>
          <p:cNvSpPr txBox="1"/>
          <p:nvPr/>
        </p:nvSpPr>
        <p:spPr>
          <a:xfrm>
            <a:off x="1680278" y="3973289"/>
            <a:ext cx="7143750" cy="2015924"/>
          </a:xfrm>
          <a:prstGeom prst="rect">
            <a:avLst/>
          </a:prstGeom>
          <a:noFill/>
        </p:spPr>
        <p:txBody>
          <a:bodyPr lIns="91429" tIns="45714" rIns="91429" bIns="45714">
            <a:spAutoFit/>
          </a:bodyPr>
          <a:lstStyle/>
          <a:p>
            <a:pPr>
              <a:defRPr/>
            </a:pPr>
            <a:r>
              <a:rPr lang="zh-CN" altLang="en-US" sz="2800" dirty="0">
                <a:latin typeface="黑体" panose="02010609060101010101" pitchFamily="49" charset="-122"/>
                <a:ea typeface="黑体" panose="02010609060101010101" pitchFamily="49" charset="-122"/>
              </a:rPr>
              <a:t>    </a:t>
            </a:r>
            <a:r>
              <a:rPr lang="zh-CN" altLang="en-US"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en-US" altLang="zh-CN"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70</a:t>
            </a:r>
            <a:r>
              <a:rPr lang="zh-CN" altLang="en-US"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年前，日本输掉了战争。</a:t>
            </a:r>
            <a:r>
              <a:rPr lang="en-US" altLang="zh-CN"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70</a:t>
            </a:r>
            <a:r>
              <a:rPr lang="zh-CN" altLang="en-US"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年后，日本不应再输掉良知。”</a:t>
            </a:r>
            <a:endParaRPr lang="en-US" altLang="zh-CN" sz="2800"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en-US" altLang="zh-CN" sz="2800" dirty="0">
                <a:latin typeface="黑体" panose="02010609060101010101" pitchFamily="49" charset="-122"/>
                <a:ea typeface="黑体" panose="02010609060101010101" pitchFamily="49" charset="-122"/>
              </a:rPr>
              <a:t>   </a:t>
            </a:r>
            <a:r>
              <a:rPr lang="en-US" altLang="zh-CN" sz="2800" dirty="0">
                <a:latin typeface="黑体" panose="02010609060101010101" pitchFamily="49" charset="-122"/>
                <a:ea typeface="黑体" panose="02010609060101010101" pitchFamily="49" charset="-122"/>
              </a:rPr>
              <a:t>           </a:t>
            </a:r>
            <a:r>
              <a:rPr lang="en-US" altLang="zh-CN" sz="2800"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中国外交部部长王毅在十二届全国人大</a:t>
            </a:r>
            <a:r>
              <a:rPr lang="zh-CN" altLang="en-US" dirty="0" smtClean="0">
                <a:latin typeface="黑体" panose="02010609060101010101" pitchFamily="49" charset="-122"/>
                <a:ea typeface="黑体" panose="02010609060101010101" pitchFamily="49" charset="-122"/>
              </a:rPr>
              <a:t>三</a:t>
            </a:r>
            <a:endParaRPr lang="en-US" altLang="zh-CN" dirty="0" smtClean="0">
              <a:latin typeface="黑体" panose="02010609060101010101" pitchFamily="49" charset="-122"/>
              <a:ea typeface="黑体" panose="02010609060101010101" pitchFamily="49" charset="-122"/>
            </a:endParaRPr>
          </a:p>
          <a:p>
            <a:pPr>
              <a:defRPr/>
            </a:pPr>
            <a:r>
              <a:rPr lang="en-US" altLang="zh-CN" dirty="0" smtClean="0">
                <a:latin typeface="黑体" panose="02010609060101010101" pitchFamily="49" charset="-122"/>
                <a:ea typeface="黑体" panose="02010609060101010101" pitchFamily="49" charset="-122"/>
              </a:rPr>
              <a:t>                            </a:t>
            </a:r>
            <a:r>
              <a:rPr lang="zh-CN" altLang="en-US" dirty="0" smtClean="0">
                <a:latin typeface="黑体" panose="02010609060101010101" pitchFamily="49" charset="-122"/>
                <a:ea typeface="黑体" panose="02010609060101010101" pitchFamily="49" charset="-122"/>
              </a:rPr>
              <a:t>次会议记者会回答日本记者提问</a:t>
            </a:r>
            <a:endParaRPr lang="zh-CN" altLang="en-US" dirty="0">
              <a:latin typeface="黑体" panose="02010609060101010101" pitchFamily="49" charset="-122"/>
              <a:ea typeface="黑体" panose="02010609060101010101" pitchFamily="49" charset="-122"/>
            </a:endParaRPr>
          </a:p>
        </p:txBody>
      </p:sp>
      <p:pic>
        <p:nvPicPr>
          <p:cNvPr id="23" name="图片 22" descr="173860194.jpg"/>
          <p:cNvPicPr>
            <a:picLocks noChangeAspect="1"/>
          </p:cNvPicPr>
          <p:nvPr/>
        </p:nvPicPr>
        <p:blipFill>
          <a:blip r:embed="rId5">
            <a:clrChange>
              <a:clrFrom>
                <a:srgbClr val="FFFFFF"/>
              </a:clrFrom>
              <a:clrTo>
                <a:srgbClr val="FFFFFF">
                  <a:alpha val="0"/>
                </a:srgbClr>
              </a:clrTo>
            </a:clrChange>
          </a:blip>
          <a:srcRect/>
          <a:stretch>
            <a:fillRect/>
          </a:stretch>
        </p:blipFill>
        <p:spPr bwMode="auto">
          <a:xfrm>
            <a:off x="214314" y="4008454"/>
            <a:ext cx="1500187" cy="18018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dissolve">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par>
                                <p:cTn id="13" presetID="9" presetClass="entr" presetSubtype="0"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dissolve">
                                      <p:cBhvr>
                                        <p:cTn id="15" dur="500"/>
                                        <p:tgtEl>
                                          <p:spTgt spid="54"/>
                                        </p:tgtEl>
                                      </p:cBhvr>
                                    </p:animEffect>
                                  </p:childTnLst>
                                </p:cTn>
                              </p:par>
                              <p:par>
                                <p:cTn id="16" presetID="9" presetClass="entr" presetSubtype="0"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dissolve">
                                      <p:cBhvr>
                                        <p:cTn id="18" dur="500"/>
                                        <p:tgtEl>
                                          <p:spTgt spid="55"/>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dissolve">
                                      <p:cBhvr>
                                        <p:cTn id="23" dur="500"/>
                                        <p:tgtEl>
                                          <p:spTgt spid="22"/>
                                        </p:tgtEl>
                                      </p:cBhvr>
                                    </p:animEffect>
                                  </p:childTnLst>
                                </p:cTn>
                              </p:par>
                              <p:par>
                                <p:cTn id="24" presetID="9" presetClass="entr" presetSubtype="0"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dissolve">
                                      <p:cBhvr>
                                        <p:cTn id="2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勿忘国耻"/>
          <p:cNvPicPr>
            <a:picLocks noChangeAspect="1" noChangeArrowheads="1"/>
          </p:cNvPicPr>
          <p:nvPr/>
        </p:nvPicPr>
        <p:blipFill>
          <a:blip r:embed="rId1"/>
          <a:srcRect/>
          <a:stretch>
            <a:fillRect/>
          </a:stretch>
        </p:blipFill>
        <p:spPr bwMode="auto">
          <a:xfrm>
            <a:off x="0" y="0"/>
            <a:ext cx="9144000" cy="6858000"/>
          </a:xfrm>
          <a:prstGeom prst="rect">
            <a:avLst/>
          </a:prstGeom>
          <a:noFill/>
        </p:spPr>
      </p:pic>
    </p:spTree>
  </p:cSld>
  <p:clrMapOvr>
    <a:masterClrMapping/>
  </p:clrMapOvr>
  <p:transition spd="slow">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98" name="Picture 3" descr="C:\Users\Thinkpad\Desktop\PNG\1_0001_渐变映射-2-副本-4.png"/>
          <p:cNvPicPr>
            <a:picLocks noChangeAspect="1" noChangeArrowheads="1"/>
          </p:cNvPicPr>
          <p:nvPr/>
        </p:nvPicPr>
        <p:blipFill>
          <a:blip r:embed="rId2" cstate="email"/>
          <a:srcRect/>
          <a:stretch>
            <a:fillRect/>
          </a:stretch>
        </p:blipFill>
        <p:spPr bwMode="auto">
          <a:xfrm>
            <a:off x="-20189"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99" name="TextBox 98"/>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原因</a:t>
            </a:r>
            <a:endParaRPr lang="zh-CN" altLang="en-US" sz="2700" b="1" dirty="0">
              <a:solidFill>
                <a:schemeClr val="bg1"/>
              </a:solidFill>
              <a:latin typeface="华文新魏" pitchFamily="2" charset="-122"/>
              <a:ea typeface="华文新魏" pitchFamily="2" charset="-122"/>
            </a:endParaRPr>
          </a:p>
        </p:txBody>
      </p:sp>
      <p:pic>
        <p:nvPicPr>
          <p:cNvPr id="31" name="图片 3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4" name="图片 3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5" name="图片 34"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6" name="矩形 35"/>
          <p:cNvSpPr/>
          <p:nvPr/>
        </p:nvSpPr>
        <p:spPr>
          <a:xfrm>
            <a:off x="1" y="0"/>
            <a:ext cx="8552653" cy="671286"/>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8" name="直角三角形 3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9" name="矩形 3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40" name="直接连接符 39"/>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41"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3" name="直角三角形 4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4" name="矩形 4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6" name="图片 45"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7"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8"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矩形 24"/>
          <p:cNvSpPr/>
          <p:nvPr/>
        </p:nvSpPr>
        <p:spPr>
          <a:xfrm>
            <a:off x="1190567" y="770209"/>
            <a:ext cx="7973622" cy="909904"/>
          </a:xfrm>
          <a:prstGeom prst="rect">
            <a:avLst/>
          </a:prstGeom>
        </p:spPr>
        <p:txBody>
          <a:bodyPr wrap="square" lIns="78145" tIns="39072" rIns="78145" bIns="39072">
            <a:spAutoFit/>
          </a:bodyPr>
          <a:lstStyle/>
          <a:p>
            <a:pPr lvl="0"/>
            <a:r>
              <a:rPr lang="zh-CN" altLang="en-US" sz="2700" dirty="0">
                <a:solidFill>
                  <a:prstClr val="black"/>
                </a:solidFill>
                <a:latin typeface="华文新魏" pitchFamily="2" charset="-122"/>
                <a:ea typeface="华文新魏" pitchFamily="2" charset="-122"/>
              </a:rPr>
              <a:t>广州、武汉沦陷，日军因战线过长、兵力不足和国内资源紧张，遂改变策略。</a:t>
            </a:r>
            <a:endParaRPr lang="en-US" altLang="zh-CN" sz="2700" dirty="0">
              <a:solidFill>
                <a:prstClr val="black"/>
              </a:solidFill>
              <a:latin typeface="华文新魏" pitchFamily="2" charset="-122"/>
              <a:ea typeface="华文新魏" pitchFamily="2" charset="-122"/>
            </a:endParaRPr>
          </a:p>
        </p:txBody>
      </p:sp>
      <p:pic>
        <p:nvPicPr>
          <p:cNvPr id="24" name="图片 23"/>
          <p:cNvPicPr>
            <a:picLocks noChangeAspect="1"/>
          </p:cNvPicPr>
          <p:nvPr/>
        </p:nvPicPr>
        <p:blipFill rotWithShape="1">
          <a:blip r:embed="rId5" cstate="print">
            <a:extLst>
              <a:ext uri="{28A0092B-C50C-407E-A947-70E740481C1C}">
                <a14:useLocalDpi xmlns:a14="http://schemas.microsoft.com/office/drawing/2010/main" val="0"/>
              </a:ext>
            </a:extLst>
          </a:blip>
          <a:srcRect l="24814" r="13974" b="25049"/>
          <a:stretch>
            <a:fillRect/>
          </a:stretch>
        </p:blipFill>
        <p:spPr>
          <a:xfrm>
            <a:off x="1283765" y="1932204"/>
            <a:ext cx="6689857" cy="4732220"/>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sp>
        <p:nvSpPr>
          <p:cNvPr id="26" name="TextBox 25"/>
          <p:cNvSpPr txBox="1"/>
          <p:nvPr/>
        </p:nvSpPr>
        <p:spPr>
          <a:xfrm>
            <a:off x="1340459" y="2039647"/>
            <a:ext cx="3004766" cy="4178837"/>
          </a:xfrm>
          <a:prstGeom prst="rect">
            <a:avLst/>
          </a:prstGeom>
          <a:noFill/>
        </p:spPr>
        <p:txBody>
          <a:bodyPr wrap="square" lIns="66783" tIns="33391" rIns="66783" bIns="33391" rtlCol="0">
            <a:spAutoFit/>
          </a:bodyPr>
          <a:lstStyle/>
          <a:p>
            <a:r>
              <a:rPr lang="zh-CN" altLang="en-US" sz="2400" dirty="0">
                <a:latin typeface="华文新魏" pitchFamily="2" charset="-122"/>
                <a:ea typeface="华文新魏" pitchFamily="2" charset="-122"/>
              </a:rPr>
              <a:t>        武汉会战以后，随着战线的延长，日军无力再组织像淞沪、徐州和武汉会战这样大规模的、以攻城略地为目标的战略进攻，“速战速决”的战略方针彻底粉碎了，日本被迫陷入了它自身所最不愿意持久战泥淖之中。</a:t>
            </a:r>
            <a:endParaRPr lang="zh-CN" altLang="en-US" sz="2400" dirty="0">
              <a:latin typeface="华文新魏" pitchFamily="2" charset="-122"/>
              <a:ea typeface="华文新魏" pitchFamily="2" charset="-122"/>
            </a:endParaRPr>
          </a:p>
        </p:txBody>
      </p:sp>
      <p:pic>
        <p:nvPicPr>
          <p:cNvPr id="27" name="图片 4"/>
          <p:cNvPicPr>
            <a:picLocks noChangeAspect="1" noChangeArrowheads="1"/>
          </p:cNvPicPr>
          <p:nvPr/>
        </p:nvPicPr>
        <p:blipFill>
          <a:blip r:embed="rId6"/>
          <a:srcRect t="10001" b="2222"/>
          <a:stretch>
            <a:fillRect/>
          </a:stretch>
        </p:blipFill>
        <p:spPr bwMode="auto">
          <a:xfrm>
            <a:off x="4571999" y="2127305"/>
            <a:ext cx="3288235" cy="435798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dissolve">
                                      <p:cBhvr>
                                        <p:cTn id="12" dur="500"/>
                                        <p:tgtEl>
                                          <p:spTgt spid="2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dissolve">
                                      <p:cBhvr>
                                        <p:cTn id="15" dur="500"/>
                                        <p:tgtEl>
                                          <p:spTgt spid="26"/>
                                        </p:tgtEl>
                                      </p:cBhvr>
                                    </p:animEffect>
                                  </p:childTnLst>
                                </p:cTn>
                              </p:par>
                              <p:par>
                                <p:cTn id="16" presetID="9" presetClass="entr" presetSubtype="0"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dissolve">
                                      <p:cBhvr>
                                        <p:cTn id="1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716828" y="1864168"/>
            <a:ext cx="8107199" cy="4558425"/>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98" name="Picture 3" descr="C:\Users\Thinkpad\Desktop\PNG\1_0001_渐变映射-2-副本-4.png"/>
          <p:cNvPicPr>
            <a:picLocks noChangeAspect="1" noChangeArrowheads="1"/>
          </p:cNvPicPr>
          <p:nvPr/>
        </p:nvPicPr>
        <p:blipFill>
          <a:blip r:embed="rId3" cstate="email"/>
          <a:srcRect/>
          <a:stretch>
            <a:fillRect/>
          </a:stretch>
        </p:blipFill>
        <p:spPr bwMode="auto">
          <a:xfrm>
            <a:off x="-20189"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99" name="TextBox 98"/>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表现</a:t>
            </a:r>
            <a:endParaRPr lang="zh-CN" altLang="en-US" sz="2700" b="1" dirty="0">
              <a:solidFill>
                <a:schemeClr val="bg1"/>
              </a:solidFill>
              <a:latin typeface="华文新魏" pitchFamily="2" charset="-122"/>
              <a:ea typeface="华文新魏" pitchFamily="2" charset="-122"/>
            </a:endParaRPr>
          </a:p>
        </p:txBody>
      </p:sp>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4" name="图片 3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5" name="图片 3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6" name="矩形 35"/>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8" name="直角三角形 3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9" name="矩形 3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40" name="直接连接符 39"/>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41"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3" name="直角三角形 4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4" name="矩形 4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6" name="图片 45"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7"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8"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矩形 24"/>
          <p:cNvSpPr/>
          <p:nvPr/>
        </p:nvSpPr>
        <p:spPr>
          <a:xfrm>
            <a:off x="1351828" y="830986"/>
            <a:ext cx="8209217" cy="494405"/>
          </a:xfrm>
          <a:prstGeom prst="rect">
            <a:avLst/>
          </a:prstGeom>
        </p:spPr>
        <p:txBody>
          <a:bodyPr wrap="square" lIns="78145" tIns="39072" rIns="78145" bIns="39072">
            <a:spAutoFit/>
          </a:bodyPr>
          <a:lstStyle/>
          <a:p>
            <a:pPr lvl="0"/>
            <a:r>
              <a:rPr lang="en-US" altLang="zh-CN" sz="2700" dirty="0">
                <a:solidFill>
                  <a:prstClr val="black"/>
                </a:solidFill>
                <a:latin typeface="华文新魏" pitchFamily="2" charset="-122"/>
                <a:ea typeface="华文新魏" pitchFamily="2" charset="-122"/>
              </a:rPr>
              <a:t>a.</a:t>
            </a:r>
            <a:r>
              <a:rPr lang="zh-CN" altLang="en-US" sz="2700" dirty="0">
                <a:solidFill>
                  <a:prstClr val="black"/>
                </a:solidFill>
                <a:latin typeface="华文新魏" pitchFamily="2" charset="-122"/>
                <a:ea typeface="华文新魏" pitchFamily="2" charset="-122"/>
              </a:rPr>
              <a:t>日军对国民政府进行政治诱降，辅之以军事打击。</a:t>
            </a:r>
            <a:endParaRPr lang="en-US" altLang="zh-CN" sz="2700" dirty="0">
              <a:solidFill>
                <a:prstClr val="black"/>
              </a:solidFill>
              <a:latin typeface="华文新魏" pitchFamily="2" charset="-122"/>
              <a:ea typeface="华文新魏" pitchFamily="2" charset="-122"/>
            </a:endParaRPr>
          </a:p>
        </p:txBody>
      </p:sp>
      <p:sp>
        <p:nvSpPr>
          <p:cNvPr id="30" name="矩形 29"/>
          <p:cNvSpPr/>
          <p:nvPr/>
        </p:nvSpPr>
        <p:spPr>
          <a:xfrm>
            <a:off x="773522" y="1932205"/>
            <a:ext cx="1700811" cy="4603223"/>
          </a:xfrm>
          <a:prstGeom prst="rect">
            <a:avLst/>
          </a:prstGeom>
        </p:spPr>
        <p:txBody>
          <a:bodyPr wrap="square" lIns="78145" tIns="39072" rIns="78145" bIns="39072">
            <a:spAutoFit/>
          </a:bodyPr>
          <a:lstStyle/>
          <a:p>
            <a:r>
              <a:rPr lang="en-US" sz="2100" dirty="0">
                <a:latin typeface="华文新魏" pitchFamily="2" charset="-122"/>
                <a:ea typeface="华文新魏" pitchFamily="2" charset="-122"/>
              </a:rPr>
              <a:t>        1938</a:t>
            </a:r>
            <a:r>
              <a:rPr lang="zh-CN" altLang="en-US" sz="2100" dirty="0">
                <a:latin typeface="华文新魏" pitchFamily="2" charset="-122"/>
                <a:ea typeface="华文新魏" pitchFamily="2" charset="-122"/>
              </a:rPr>
              <a:t>年</a:t>
            </a:r>
            <a:r>
              <a:rPr lang="en-US" sz="2100" dirty="0">
                <a:latin typeface="华文新魏" pitchFamily="2" charset="-122"/>
                <a:ea typeface="华文新魏" pitchFamily="2" charset="-122"/>
              </a:rPr>
              <a:t>11</a:t>
            </a:r>
            <a:r>
              <a:rPr lang="zh-CN" altLang="en-US" sz="2100" dirty="0">
                <a:latin typeface="华文新魏" pitchFamily="2" charset="-122"/>
                <a:ea typeface="华文新魏" pitchFamily="2" charset="-122"/>
              </a:rPr>
              <a:t>月，日本提出“善邻友好，共同防共，经济提携”的对华三原则，对国民党以政治诱降为主、军事打击为辅，停止了对正面战场的大规模的进攻。</a:t>
            </a:r>
            <a:endParaRPr lang="zh-CN" altLang="en-US" sz="2100" dirty="0">
              <a:latin typeface="华文新魏" pitchFamily="2" charset="-122"/>
              <a:ea typeface="华文新魏" pitchFamily="2" charset="-122"/>
            </a:endParaRPr>
          </a:p>
        </p:txBody>
      </p:sp>
      <p:sp>
        <p:nvSpPr>
          <p:cNvPr id="42" name="TextBox 41"/>
          <p:cNvSpPr txBox="1"/>
          <p:nvPr/>
        </p:nvSpPr>
        <p:spPr>
          <a:xfrm>
            <a:off x="6386198" y="2000240"/>
            <a:ext cx="2381135" cy="3957128"/>
          </a:xfrm>
          <a:prstGeom prst="rect">
            <a:avLst/>
          </a:prstGeom>
          <a:noFill/>
        </p:spPr>
        <p:txBody>
          <a:bodyPr wrap="square" lIns="78145" tIns="39072" rIns="78145" bIns="39072" rtlCol="0">
            <a:spAutoFit/>
          </a:bodyPr>
          <a:lstStyle/>
          <a:p>
            <a:r>
              <a:rPr lang="zh-CN" altLang="en-US" sz="2100" dirty="0">
                <a:latin typeface="华文新魏" pitchFamily="2" charset="-122"/>
                <a:ea typeface="华文新魏" pitchFamily="2" charset="-122"/>
              </a:rPr>
              <a:t>       日本为了巩固占领区而对国民党军队进行了一定的进攻性打击，与国民党部队进行了南昌、长沙、枣宜等十余次较大规模的战役。国民党军队进行了较为坚决的抗击，大体保住了西南、西北的大后方地区。</a:t>
            </a:r>
            <a:endParaRPr lang="zh-CN" altLang="en-US" sz="2100" dirty="0">
              <a:latin typeface="华文新魏" pitchFamily="2" charset="-122"/>
              <a:ea typeface="华文新魏" pitchFamily="2" charset="-122"/>
            </a:endParaRPr>
          </a:p>
        </p:txBody>
      </p:sp>
      <p:pic>
        <p:nvPicPr>
          <p:cNvPr id="28" name="图片 27" descr="42393958_5461598 (1).jpg"/>
          <p:cNvPicPr>
            <a:picLocks noChangeAspect="1"/>
          </p:cNvPicPr>
          <p:nvPr/>
        </p:nvPicPr>
        <p:blipFill>
          <a:blip r:embed="rId6"/>
          <a:stretch>
            <a:fillRect/>
          </a:stretch>
        </p:blipFill>
        <p:spPr>
          <a:xfrm>
            <a:off x="2587720" y="1969674"/>
            <a:ext cx="3685091" cy="418077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dissolve">
                                      <p:cBhvr>
                                        <p:cTn id="12" dur="500"/>
                                        <p:tgtEl>
                                          <p:spTgt spid="27"/>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dissolve">
                                      <p:cBhvr>
                                        <p:cTn id="15" dur="500"/>
                                        <p:tgtEl>
                                          <p:spTgt spid="30"/>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dissolve">
                                      <p:cBhvr>
                                        <p:cTn id="18" dur="500"/>
                                        <p:tgtEl>
                                          <p:spTgt spid="42"/>
                                        </p:tgtEl>
                                      </p:cBhvr>
                                    </p:animEffect>
                                  </p:childTnLst>
                                </p:cTn>
                              </p:par>
                              <p:par>
                                <p:cTn id="19" presetID="9"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p:bldP spid="4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397152" y="1796131"/>
            <a:ext cx="5839451" cy="4830570"/>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98" name="Picture 3" descr="C:\Users\Thinkpad\Desktop\PNG\1_0001_渐变映射-2-副本-4.png"/>
          <p:cNvPicPr>
            <a:picLocks noChangeAspect="1" noChangeArrowheads="1"/>
          </p:cNvPicPr>
          <p:nvPr/>
        </p:nvPicPr>
        <p:blipFill>
          <a:blip r:embed="rId3" cstate="email"/>
          <a:srcRect/>
          <a:stretch>
            <a:fillRect/>
          </a:stretch>
        </p:blipFill>
        <p:spPr bwMode="auto">
          <a:xfrm>
            <a:off x="-20189"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99" name="TextBox 98"/>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表现</a:t>
            </a:r>
            <a:endParaRPr lang="zh-CN" altLang="en-US" sz="2700" b="1" dirty="0">
              <a:solidFill>
                <a:schemeClr val="bg1"/>
              </a:solidFill>
              <a:latin typeface="华文新魏" pitchFamily="2" charset="-122"/>
              <a:ea typeface="华文新魏" pitchFamily="2" charset="-122"/>
            </a:endParaRPr>
          </a:p>
        </p:txBody>
      </p:sp>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4" name="图片 3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5" name="图片 3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6" name="矩形 35"/>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8" name="直角三角形 3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9" name="矩形 3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40" name="直接连接符 39"/>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41"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3" name="直角三角形 4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4" name="矩形 4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6" name="图片 45"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7"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8"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6" name="矩形 25"/>
          <p:cNvSpPr/>
          <p:nvPr/>
        </p:nvSpPr>
        <p:spPr>
          <a:xfrm>
            <a:off x="1397153" y="843625"/>
            <a:ext cx="5928871" cy="494405"/>
          </a:xfrm>
          <a:prstGeom prst="rect">
            <a:avLst/>
          </a:prstGeom>
        </p:spPr>
        <p:txBody>
          <a:bodyPr wrap="square" lIns="78145" tIns="39072" rIns="78145" bIns="39072">
            <a:spAutoFit/>
          </a:bodyPr>
          <a:lstStyle/>
          <a:p>
            <a:pPr lvl="0"/>
            <a:r>
              <a:rPr lang="en-US" altLang="zh-CN" sz="2700" dirty="0">
                <a:solidFill>
                  <a:prstClr val="black"/>
                </a:solidFill>
                <a:latin typeface="华文新魏" pitchFamily="2" charset="-122"/>
                <a:ea typeface="华文新魏" pitchFamily="2" charset="-122"/>
              </a:rPr>
              <a:t>b.</a:t>
            </a:r>
            <a:r>
              <a:rPr lang="zh-CN" altLang="en-US" sz="2700" dirty="0">
                <a:solidFill>
                  <a:prstClr val="black"/>
                </a:solidFill>
                <a:latin typeface="华文新魏" pitchFamily="2" charset="-122"/>
                <a:ea typeface="华文新魏" pitchFamily="2" charset="-122"/>
              </a:rPr>
              <a:t>加紧进攻敌后抗日根据地。</a:t>
            </a:r>
            <a:endParaRPr lang="en-US" altLang="zh-CN" sz="2700" dirty="0">
              <a:solidFill>
                <a:prstClr val="black"/>
              </a:solidFill>
              <a:latin typeface="华文新魏" pitchFamily="2" charset="-122"/>
              <a:ea typeface="华文新魏" pitchFamily="2" charset="-122"/>
            </a:endParaRPr>
          </a:p>
        </p:txBody>
      </p:sp>
      <p:sp>
        <p:nvSpPr>
          <p:cNvPr id="28" name="矩形 27"/>
          <p:cNvSpPr/>
          <p:nvPr/>
        </p:nvSpPr>
        <p:spPr>
          <a:xfrm>
            <a:off x="1680621" y="2193320"/>
            <a:ext cx="2437829" cy="4280057"/>
          </a:xfrm>
          <a:prstGeom prst="rect">
            <a:avLst/>
          </a:prstGeom>
        </p:spPr>
        <p:txBody>
          <a:bodyPr wrap="square" lIns="78145" tIns="39072" rIns="78145" bIns="39072">
            <a:spAutoFit/>
          </a:bodyPr>
          <a:lstStyle/>
          <a:p>
            <a:r>
              <a:rPr lang="zh-CN" altLang="en-US" sz="2100" dirty="0">
                <a:latin typeface="华文新魏" pitchFamily="2" charset="-122"/>
                <a:ea typeface="华文新魏" pitchFamily="2" charset="-122"/>
              </a:rPr>
              <a:t>         中国共产党领导下的抗日根据地，始终牵制着大量日本侵华兵力。据资料记载，根据地军民抗击日本兵力占侵华日军总兵力的比例，</a:t>
            </a:r>
            <a:r>
              <a:rPr lang="en-US" altLang="zh-CN" sz="2100" dirty="0">
                <a:latin typeface="华文新魏" pitchFamily="2" charset="-122"/>
                <a:ea typeface="华文新魏" pitchFamily="2" charset="-122"/>
              </a:rPr>
              <a:t>1938</a:t>
            </a:r>
            <a:r>
              <a:rPr lang="zh-CN" altLang="en-US" sz="2100" dirty="0">
                <a:latin typeface="华文新魏" pitchFamily="2" charset="-122"/>
                <a:ea typeface="华文新魏" pitchFamily="2" charset="-122"/>
              </a:rPr>
              <a:t>年为</a:t>
            </a:r>
            <a:r>
              <a:rPr lang="en-US" altLang="zh-CN" sz="2100" dirty="0">
                <a:latin typeface="华文新魏" pitchFamily="2" charset="-122"/>
                <a:ea typeface="华文新魏" pitchFamily="2" charset="-122"/>
              </a:rPr>
              <a:t>58%</a:t>
            </a:r>
            <a:r>
              <a:rPr lang="zh-CN" altLang="en-US" sz="2100" dirty="0">
                <a:latin typeface="华文新魏" pitchFamily="2" charset="-122"/>
                <a:ea typeface="华文新魏" pitchFamily="2" charset="-122"/>
              </a:rPr>
              <a:t>，</a:t>
            </a:r>
            <a:r>
              <a:rPr lang="en-US" altLang="zh-CN" sz="2100" dirty="0">
                <a:latin typeface="华文新魏" pitchFamily="2" charset="-122"/>
                <a:ea typeface="华文新魏" pitchFamily="2" charset="-122"/>
              </a:rPr>
              <a:t>1942</a:t>
            </a:r>
            <a:r>
              <a:rPr lang="zh-CN" altLang="en-US" sz="2100" dirty="0">
                <a:latin typeface="华文新魏" pitchFamily="2" charset="-122"/>
                <a:ea typeface="华文新魏" pitchFamily="2" charset="-122"/>
              </a:rPr>
              <a:t>年为</a:t>
            </a:r>
            <a:r>
              <a:rPr lang="en-US" altLang="zh-CN" sz="2100" dirty="0">
                <a:latin typeface="华文新魏" pitchFamily="2" charset="-122"/>
                <a:ea typeface="华文新魏" pitchFamily="2" charset="-122"/>
              </a:rPr>
              <a:t>63%</a:t>
            </a:r>
            <a:r>
              <a:rPr lang="zh-CN" altLang="en-US" sz="2100" dirty="0">
                <a:latin typeface="华文新魏" pitchFamily="2" charset="-122"/>
                <a:ea typeface="华文新魏" pitchFamily="2" charset="-122"/>
              </a:rPr>
              <a:t>，</a:t>
            </a:r>
            <a:r>
              <a:rPr lang="en-US" altLang="zh-CN" sz="2100" dirty="0">
                <a:latin typeface="华文新魏" pitchFamily="2" charset="-122"/>
                <a:ea typeface="华文新魏" pitchFamily="2" charset="-122"/>
              </a:rPr>
              <a:t>1944</a:t>
            </a:r>
            <a:r>
              <a:rPr lang="zh-CN" altLang="en-US" sz="2100" dirty="0">
                <a:latin typeface="华文新魏" pitchFamily="2" charset="-122"/>
                <a:ea typeface="华文新魏" pitchFamily="2" charset="-122"/>
              </a:rPr>
              <a:t>年为</a:t>
            </a:r>
            <a:r>
              <a:rPr lang="en-US" altLang="zh-CN" sz="2100" dirty="0">
                <a:latin typeface="华文新魏" pitchFamily="2" charset="-122"/>
                <a:ea typeface="华文新魏" pitchFamily="2" charset="-122"/>
              </a:rPr>
              <a:t>64%</a:t>
            </a:r>
            <a:r>
              <a:rPr lang="zh-CN" altLang="en-US" sz="2100" dirty="0">
                <a:latin typeface="华文新魏" pitchFamily="2" charset="-122"/>
                <a:ea typeface="华文新魏" pitchFamily="2" charset="-122"/>
              </a:rPr>
              <a:t>，为抗日战争的完全胜利做出了决定性的贡献。</a:t>
            </a:r>
            <a:endParaRPr lang="zh-CN" altLang="en-US" sz="2100" dirty="0">
              <a:latin typeface="华文新魏" pitchFamily="2" charset="-122"/>
              <a:ea typeface="华文新魏" pitchFamily="2" charset="-122"/>
            </a:endParaRPr>
          </a:p>
        </p:txBody>
      </p:sp>
      <p:pic>
        <p:nvPicPr>
          <p:cNvPr id="29" name="图片 28" descr="f3e6c419459f64a69a90f974f0aef5c8cc04c9284d3d1-zPmyLT_fw658.jpg"/>
          <p:cNvPicPr>
            <a:picLocks noChangeAspect="1"/>
          </p:cNvPicPr>
          <p:nvPr/>
        </p:nvPicPr>
        <p:blipFill>
          <a:blip r:embed="rId6"/>
          <a:stretch>
            <a:fillRect/>
          </a:stretch>
        </p:blipFill>
        <p:spPr>
          <a:xfrm>
            <a:off x="4175144" y="2000240"/>
            <a:ext cx="2844363" cy="439193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dissolve">
                                      <p:cBhvr>
                                        <p:cTn id="12" dur="500"/>
                                        <p:tgtEl>
                                          <p:spTgt spid="2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9"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90053" y="1660059"/>
            <a:ext cx="7993812" cy="4762533"/>
          </a:xfrm>
          <a:prstGeom prst="roundRect">
            <a:avLst>
              <a:gd name="adj" fmla="val 5123"/>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98" name="Picture 3" descr="C:\Users\Thinkpad\Desktop\PNG\1_0001_渐变映射-2-副本-4.png"/>
          <p:cNvPicPr>
            <a:picLocks noChangeAspect="1" noChangeArrowheads="1"/>
          </p:cNvPicPr>
          <p:nvPr/>
        </p:nvPicPr>
        <p:blipFill>
          <a:blip r:embed="rId3" cstate="email"/>
          <a:srcRect/>
          <a:stretch>
            <a:fillRect/>
          </a:stretch>
        </p:blipFill>
        <p:spPr bwMode="auto">
          <a:xfrm>
            <a:off x="-20189"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99" name="TextBox 98"/>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表现</a:t>
            </a:r>
            <a:endParaRPr lang="zh-CN" altLang="en-US" sz="2700" b="1" dirty="0">
              <a:solidFill>
                <a:schemeClr val="bg1"/>
              </a:solidFill>
              <a:latin typeface="华文新魏" pitchFamily="2" charset="-122"/>
              <a:ea typeface="华文新魏" pitchFamily="2" charset="-122"/>
            </a:endParaRPr>
          </a:p>
        </p:txBody>
      </p:sp>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4" name="图片 3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5" name="图片 3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6" name="矩形 35"/>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8" name="直角三角形 3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9" name="矩形 3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40" name="直接连接符 39"/>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41"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3" name="直角三角形 4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4" name="矩形 4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6" name="图片 45"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7"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8"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7" name="矩形 26"/>
          <p:cNvSpPr/>
          <p:nvPr/>
        </p:nvSpPr>
        <p:spPr>
          <a:xfrm>
            <a:off x="1227072" y="843625"/>
            <a:ext cx="7223998" cy="494405"/>
          </a:xfrm>
          <a:prstGeom prst="rect">
            <a:avLst/>
          </a:prstGeom>
        </p:spPr>
        <p:txBody>
          <a:bodyPr wrap="square" lIns="78145" tIns="39072" rIns="78145" bIns="39072">
            <a:spAutoFit/>
          </a:bodyPr>
          <a:lstStyle/>
          <a:p>
            <a:pPr lvl="0"/>
            <a:r>
              <a:rPr lang="en-US" altLang="zh-CN" sz="2700" dirty="0">
                <a:solidFill>
                  <a:prstClr val="black"/>
                </a:solidFill>
                <a:latin typeface="华文新魏" pitchFamily="2" charset="-122"/>
                <a:ea typeface="华文新魏" pitchFamily="2" charset="-122"/>
              </a:rPr>
              <a:t>c.</a:t>
            </a:r>
            <a:r>
              <a:rPr lang="zh-CN" altLang="en-US" sz="2700" dirty="0">
                <a:solidFill>
                  <a:prstClr val="black"/>
                </a:solidFill>
                <a:latin typeface="华文新魏" pitchFamily="2" charset="-122"/>
                <a:ea typeface="华文新魏" pitchFamily="2" charset="-122"/>
              </a:rPr>
              <a:t>加强对占领区的军事统治和经济掠夺。</a:t>
            </a:r>
            <a:endParaRPr lang="zh-CN" altLang="en-US" sz="2700" dirty="0">
              <a:solidFill>
                <a:prstClr val="black"/>
              </a:solidFill>
              <a:latin typeface="华文新魏" pitchFamily="2" charset="-122"/>
              <a:ea typeface="华文新魏" pitchFamily="2" charset="-122"/>
            </a:endParaRPr>
          </a:p>
        </p:txBody>
      </p:sp>
      <p:pic>
        <p:nvPicPr>
          <p:cNvPr id="28" name="图片 27" descr="fUpP-fxmykrf2582732.jpg"/>
          <p:cNvPicPr>
            <a:picLocks noChangeAspect="1"/>
          </p:cNvPicPr>
          <p:nvPr/>
        </p:nvPicPr>
        <p:blipFill>
          <a:blip r:embed="rId6"/>
          <a:stretch>
            <a:fillRect/>
          </a:stretch>
        </p:blipFill>
        <p:spPr>
          <a:xfrm>
            <a:off x="716828" y="2272385"/>
            <a:ext cx="3432159" cy="3197701"/>
          </a:xfrm>
          <a:prstGeom prst="roundRect">
            <a:avLst>
              <a:gd name="adj" fmla="val 6843"/>
            </a:avLst>
          </a:prstGeom>
        </p:spPr>
      </p:pic>
      <p:sp>
        <p:nvSpPr>
          <p:cNvPr id="29" name="矩形 28"/>
          <p:cNvSpPr/>
          <p:nvPr/>
        </p:nvSpPr>
        <p:spPr>
          <a:xfrm>
            <a:off x="2927882" y="1764668"/>
            <a:ext cx="3118154" cy="402073"/>
          </a:xfrm>
          <a:prstGeom prst="rect">
            <a:avLst/>
          </a:prstGeom>
        </p:spPr>
        <p:txBody>
          <a:bodyPr wrap="square" lIns="78145" tIns="39072" rIns="78145" bIns="39072">
            <a:spAutoFit/>
          </a:bodyPr>
          <a:lstStyle/>
          <a:p>
            <a:r>
              <a:rPr lang="zh-CN" altLang="en-US" sz="2100" dirty="0">
                <a:latin typeface="华文新魏" pitchFamily="2" charset="-122"/>
                <a:ea typeface="华文新魏" pitchFamily="2" charset="-122"/>
              </a:rPr>
              <a:t>侵华日军疯狂掠夺物资</a:t>
            </a:r>
            <a:endParaRPr lang="zh-CN" altLang="en-US" sz="2100" dirty="0">
              <a:latin typeface="华文新魏" pitchFamily="2" charset="-122"/>
              <a:ea typeface="华文新魏" pitchFamily="2" charset="-122"/>
            </a:endParaRPr>
          </a:p>
        </p:txBody>
      </p:sp>
      <p:sp>
        <p:nvSpPr>
          <p:cNvPr id="30" name="TextBox 29"/>
          <p:cNvSpPr txBox="1"/>
          <p:nvPr/>
        </p:nvSpPr>
        <p:spPr>
          <a:xfrm>
            <a:off x="546747" y="5495095"/>
            <a:ext cx="7937118" cy="1048403"/>
          </a:xfrm>
          <a:prstGeom prst="rect">
            <a:avLst/>
          </a:prstGeom>
          <a:noFill/>
        </p:spPr>
        <p:txBody>
          <a:bodyPr wrap="square" lIns="78145" tIns="39072" rIns="78145" bIns="39072" rtlCol="0">
            <a:spAutoFit/>
          </a:bodyPr>
          <a:lstStyle/>
          <a:p>
            <a:r>
              <a:rPr lang="en-US" altLang="zh-CN" sz="2100" dirty="0">
                <a:latin typeface="华文新魏" pitchFamily="2" charset="-122"/>
                <a:ea typeface="华文新魏" pitchFamily="2" charset="-122"/>
              </a:rPr>
              <a:t>        1931</a:t>
            </a:r>
            <a:r>
              <a:rPr lang="zh-CN" altLang="en-US" sz="2100" dirty="0">
                <a:latin typeface="华文新魏" pitchFamily="2" charset="-122"/>
                <a:ea typeface="华文新魏" pitchFamily="2" charset="-122"/>
              </a:rPr>
              <a:t>至</a:t>
            </a:r>
            <a:r>
              <a:rPr lang="en-US" altLang="zh-CN" sz="2100" dirty="0">
                <a:latin typeface="华文新魏" pitchFamily="2" charset="-122"/>
                <a:ea typeface="华文新魏" pitchFamily="2" charset="-122"/>
              </a:rPr>
              <a:t>1945</a:t>
            </a:r>
            <a:r>
              <a:rPr lang="zh-CN" altLang="en-US" sz="2100" dirty="0">
                <a:latin typeface="华文新魏" pitchFamily="2" charset="-122"/>
                <a:ea typeface="华文新魏" pitchFamily="2" charset="-122"/>
              </a:rPr>
              <a:t>年</a:t>
            </a:r>
            <a:r>
              <a:rPr lang="en-US" altLang="zh-CN" sz="2100" dirty="0">
                <a:latin typeface="华文新魏" pitchFamily="2" charset="-122"/>
                <a:ea typeface="华文新魏" pitchFamily="2" charset="-122"/>
              </a:rPr>
              <a:t>14</a:t>
            </a:r>
            <a:r>
              <a:rPr lang="zh-CN" altLang="en-US" sz="2100" dirty="0">
                <a:latin typeface="华文新魏" pitchFamily="2" charset="-122"/>
                <a:ea typeface="华文新魏" pitchFamily="2" charset="-122"/>
              </a:rPr>
              <a:t>年间日本在中国掠夺的资源、财物、粮食、榨取的劳动和蓄意破坏等造成的直接经济损失，总值即在当时的二千亿美元以上。</a:t>
            </a:r>
            <a:endParaRPr lang="zh-CN" altLang="en-US" sz="2100" dirty="0">
              <a:latin typeface="华文新魏" pitchFamily="2" charset="-122"/>
              <a:ea typeface="华文新魏" pitchFamily="2" charset="-122"/>
            </a:endParaRPr>
          </a:p>
        </p:txBody>
      </p:sp>
      <p:pic>
        <p:nvPicPr>
          <p:cNvPr id="33" name="图片 32" descr="u=3147822665,60159284&amp;fm=27&amp;gp=0.jpg"/>
          <p:cNvPicPr>
            <a:picLocks noChangeAspect="1"/>
          </p:cNvPicPr>
          <p:nvPr/>
        </p:nvPicPr>
        <p:blipFill>
          <a:blip r:embed="rId7"/>
          <a:stretch>
            <a:fillRect/>
          </a:stretch>
        </p:blipFill>
        <p:spPr>
          <a:xfrm>
            <a:off x="4261154" y="2272385"/>
            <a:ext cx="4052630" cy="3197701"/>
          </a:xfrm>
          <a:prstGeom prst="roundRect">
            <a:avLst>
              <a:gd name="adj" fmla="val 8075"/>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ssolve">
                                      <p:cBhvr>
                                        <p:cTn id="12" dur="500"/>
                                        <p:tgtEl>
                                          <p:spTgt spid="37"/>
                                        </p:tgtEl>
                                      </p:cBhvr>
                                    </p:animEffect>
                                  </p:childTnLst>
                                </p:cTn>
                              </p:par>
                              <p:par>
                                <p:cTn id="13" presetID="9"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par>
                                <p:cTn id="22" presetID="9"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dissolve">
                                      <p:cBhvr>
                                        <p:cTn id="2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227071" y="2544529"/>
            <a:ext cx="6519776" cy="3810027"/>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7993812"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207478" y="830986"/>
            <a:ext cx="6390292"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国民政府内亲日派叛国与顽固派消极抗战</a:t>
            </a:r>
            <a:endParaRPr lang="zh-CN" altLang="en-US" sz="2700" b="1" dirty="0">
              <a:solidFill>
                <a:schemeClr val="bg1"/>
              </a:solidFill>
              <a:latin typeface="华文新魏" pitchFamily="2" charset="-122"/>
              <a:ea typeface="华文新魏" pitchFamily="2" charset="-122"/>
            </a:endParaRPr>
          </a:p>
        </p:txBody>
      </p:sp>
      <p:sp>
        <p:nvSpPr>
          <p:cNvPr id="56" name="矩形 55"/>
          <p:cNvSpPr/>
          <p:nvPr/>
        </p:nvSpPr>
        <p:spPr>
          <a:xfrm>
            <a:off x="149891" y="1455950"/>
            <a:ext cx="8844217" cy="909904"/>
          </a:xfrm>
          <a:prstGeom prst="rect">
            <a:avLst/>
          </a:prstGeom>
        </p:spPr>
        <p:txBody>
          <a:bodyPr wrap="square" lIns="78145" tIns="39072" rIns="78145" bIns="39072">
            <a:spAutoFit/>
          </a:bodyPr>
          <a:lstStyle/>
          <a:p>
            <a:r>
              <a:rPr lang="zh-CN" altLang="en-US" sz="2700" dirty="0">
                <a:latin typeface="华文新魏" pitchFamily="2" charset="-122"/>
                <a:ea typeface="华文新魏" pitchFamily="2" charset="-122"/>
              </a:rPr>
              <a:t>        在日本的诱降下，国民政府</a:t>
            </a:r>
            <a:r>
              <a:rPr lang="zh-CN" altLang="en-US" sz="2700" dirty="0">
                <a:solidFill>
                  <a:srgbClr val="C00000"/>
                </a:solidFill>
                <a:latin typeface="华文新魏" pitchFamily="2" charset="-122"/>
                <a:ea typeface="华文新魏" pitchFamily="2" charset="-122"/>
              </a:rPr>
              <a:t>汪精卫</a:t>
            </a:r>
            <a:r>
              <a:rPr lang="zh-CN" altLang="en-US" sz="2700" dirty="0">
                <a:latin typeface="华文新魏" pitchFamily="2" charset="-122"/>
                <a:ea typeface="华文新魏" pitchFamily="2" charset="-122"/>
              </a:rPr>
              <a:t>公开叛国投敌，在南京建立了</a:t>
            </a:r>
            <a:r>
              <a:rPr lang="zh-CN" altLang="en-US" sz="2700" dirty="0">
                <a:solidFill>
                  <a:srgbClr val="C00000"/>
                </a:solidFill>
                <a:latin typeface="华文新魏" pitchFamily="2" charset="-122"/>
                <a:ea typeface="华文新魏" pitchFamily="2" charset="-122"/>
              </a:rPr>
              <a:t>伪国民政府</a:t>
            </a:r>
            <a:r>
              <a:rPr lang="zh-CN" altLang="en-US" sz="2700" dirty="0">
                <a:latin typeface="华文新魏" pitchFamily="2" charset="-122"/>
                <a:ea typeface="华文新魏" pitchFamily="2" charset="-122"/>
              </a:rPr>
              <a:t>。</a:t>
            </a:r>
            <a:endParaRPr lang="zh-CN" altLang="en-US" sz="2700" dirty="0">
              <a:latin typeface="华文新魏" pitchFamily="2" charset="-122"/>
              <a:ea typeface="华文新魏" pitchFamily="2" charset="-122"/>
            </a:endParaRPr>
          </a:p>
        </p:txBody>
      </p:sp>
      <p:pic>
        <p:nvPicPr>
          <p:cNvPr id="62" name="图片 61"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67" name="图片 6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73" name="图片 7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74" name="矩形 73"/>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76" name="直角三角形 7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77" name="矩形 7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78" name="直接连接符 77"/>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9"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81" name="直角三角形 8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82" name="矩形 8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84" name="图片 8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85"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86"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4" name="TextBox 23"/>
          <p:cNvSpPr txBox="1"/>
          <p:nvPr/>
        </p:nvSpPr>
        <p:spPr>
          <a:xfrm>
            <a:off x="2134170" y="5810267"/>
            <a:ext cx="4989046" cy="602127"/>
          </a:xfrm>
          <a:prstGeom prst="rect">
            <a:avLst/>
          </a:prstGeom>
          <a:noFill/>
        </p:spPr>
        <p:txBody>
          <a:bodyPr wrap="square" lIns="78145" tIns="39072" rIns="78145" bIns="39072" rtlCol="0">
            <a:spAutoFit/>
          </a:bodyPr>
          <a:lstStyle/>
          <a:p>
            <a:r>
              <a:rPr lang="zh-CN" altLang="en-US" sz="1700" dirty="0">
                <a:latin typeface="华文新魏" pitchFamily="2" charset="-122"/>
                <a:ea typeface="华文新魏" pitchFamily="2" charset="-122"/>
              </a:rPr>
              <a:t> </a:t>
            </a:r>
            <a:r>
              <a:rPr lang="en-US" altLang="zh-CN" sz="1700" dirty="0">
                <a:latin typeface="华文新魏" pitchFamily="2" charset="-122"/>
                <a:ea typeface="华文新魏" pitchFamily="2" charset="-122"/>
              </a:rPr>
              <a:t>1940</a:t>
            </a:r>
            <a:r>
              <a:rPr lang="zh-CN" altLang="en-US" sz="1700" dirty="0">
                <a:latin typeface="华文新魏" pitchFamily="2" charset="-122"/>
                <a:ea typeface="华文新魏" pitchFamily="2" charset="-122"/>
              </a:rPr>
              <a:t>年</a:t>
            </a:r>
            <a:r>
              <a:rPr lang="en-US" altLang="zh-CN" sz="1700" dirty="0">
                <a:latin typeface="华文新魏" pitchFamily="2" charset="-122"/>
                <a:ea typeface="华文新魏" pitchFamily="2" charset="-122"/>
              </a:rPr>
              <a:t>3</a:t>
            </a:r>
            <a:r>
              <a:rPr lang="zh-CN" altLang="en-US" sz="1700" dirty="0">
                <a:latin typeface="华文新魏" pitchFamily="2" charset="-122"/>
                <a:ea typeface="华文新魏" pitchFamily="2" charset="-122"/>
              </a:rPr>
              <a:t>月，日本扶持下的汪伪国民政府在南京成立。</a:t>
            </a:r>
            <a:endParaRPr lang="zh-CN" altLang="en-US" sz="1700" dirty="0">
              <a:latin typeface="华文新魏" pitchFamily="2" charset="-122"/>
              <a:ea typeface="华文新魏" pitchFamily="2" charset="-122"/>
            </a:endParaRPr>
          </a:p>
        </p:txBody>
      </p:sp>
      <p:pic>
        <p:nvPicPr>
          <p:cNvPr id="25" name="图片 24" descr="001XIptKzy6Kw4EdJW55d&amp;690.jpg"/>
          <p:cNvPicPr>
            <a:picLocks noChangeAspect="1"/>
          </p:cNvPicPr>
          <p:nvPr/>
        </p:nvPicPr>
        <p:blipFill>
          <a:blip r:embed="rId6"/>
          <a:stretch>
            <a:fillRect/>
          </a:stretch>
        </p:blipFill>
        <p:spPr>
          <a:xfrm>
            <a:off x="4742081" y="2680601"/>
            <a:ext cx="2834685" cy="3072601"/>
          </a:xfrm>
          <a:prstGeom prst="rect">
            <a:avLst/>
          </a:prstGeom>
          <a:ln>
            <a:noFill/>
          </a:ln>
          <a:effectLst>
            <a:outerShdw blurRad="292100" dist="139700" dir="2700000" algn="tl" rotWithShape="0">
              <a:srgbClr val="333333">
                <a:alpha val="65000"/>
              </a:srgbClr>
            </a:outerShdw>
          </a:effectLst>
        </p:spPr>
      </p:pic>
      <p:pic>
        <p:nvPicPr>
          <p:cNvPr id="26" name="图片 25" descr="130568683.jpg"/>
          <p:cNvPicPr>
            <a:picLocks noChangeAspect="1"/>
          </p:cNvPicPr>
          <p:nvPr/>
        </p:nvPicPr>
        <p:blipFill>
          <a:blip r:embed="rId7"/>
          <a:stretch>
            <a:fillRect/>
          </a:stretch>
        </p:blipFill>
        <p:spPr>
          <a:xfrm>
            <a:off x="1328346" y="2680602"/>
            <a:ext cx="3338126" cy="312966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dissolve">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dissolve">
                                      <p:cBhvr>
                                        <p:cTn id="12" dur="500"/>
                                        <p:tgtEl>
                                          <p:spTgt spid="27"/>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dissolve">
                                      <p:cBhvr>
                                        <p:cTn id="15" dur="500"/>
                                        <p:tgtEl>
                                          <p:spTgt spid="24"/>
                                        </p:tgtEl>
                                      </p:cBhvr>
                                    </p:animEffect>
                                  </p:childTnLst>
                                </p:cTn>
                              </p:par>
                              <p:par>
                                <p:cTn id="16" presetID="9" presetClass="entr" presetSubtype="0"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dissolve">
                                      <p:cBhvr>
                                        <p:cTn id="18" dur="500"/>
                                        <p:tgtEl>
                                          <p:spTgt spid="25"/>
                                        </p:tgtEl>
                                      </p:cBhvr>
                                    </p:animEffect>
                                  </p:childTnLst>
                                </p:cTn>
                              </p:par>
                              <p:par>
                                <p:cTn id="19" presetID="9" presetClass="entr" presetSubtype="0"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dissolve">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 name="图片 3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63278" y="2136312"/>
            <a:ext cx="7937118" cy="4558425"/>
          </a:xfrm>
          <a:prstGeom prst="rect">
            <a:avLst/>
          </a:prstGeom>
          <a:ln>
            <a:no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7993812"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207478" y="830986"/>
            <a:ext cx="6390292"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国民政府内亲日派叛国与顽固派消极抗战</a:t>
            </a:r>
            <a:endParaRPr lang="zh-CN" altLang="en-US" sz="2700" b="1" dirty="0">
              <a:solidFill>
                <a:schemeClr val="bg1"/>
              </a:solidFill>
              <a:latin typeface="华文新魏" pitchFamily="2" charset="-122"/>
              <a:ea typeface="华文新魏" pitchFamily="2" charset="-122"/>
            </a:endParaRPr>
          </a:p>
        </p:txBody>
      </p:sp>
      <p:sp>
        <p:nvSpPr>
          <p:cNvPr id="56" name="矩形 55"/>
          <p:cNvSpPr/>
          <p:nvPr/>
        </p:nvSpPr>
        <p:spPr>
          <a:xfrm>
            <a:off x="716828" y="1455951"/>
            <a:ext cx="6122920" cy="494405"/>
          </a:xfrm>
          <a:prstGeom prst="rect">
            <a:avLst/>
          </a:prstGeom>
        </p:spPr>
        <p:txBody>
          <a:bodyPr wrap="square" lIns="78145" tIns="39072" rIns="78145" bIns="39072">
            <a:spAutoFit/>
          </a:bodyPr>
          <a:lstStyle/>
          <a:p>
            <a:r>
              <a:rPr lang="zh-CN" altLang="en-US" sz="2700" dirty="0">
                <a:latin typeface="华文新魏" pitchFamily="2" charset="-122"/>
                <a:ea typeface="华文新魏" pitchFamily="2" charset="-122"/>
              </a:rPr>
              <a:t>国民党顽固派制造反共摩擦，</a:t>
            </a:r>
            <a:r>
              <a:rPr lang="zh-CN" altLang="en-US" sz="2700" dirty="0">
                <a:solidFill>
                  <a:srgbClr val="C00000"/>
                </a:solidFill>
                <a:latin typeface="华文新魏" pitchFamily="2" charset="-122"/>
                <a:ea typeface="华文新魏" pitchFamily="2" charset="-122"/>
              </a:rPr>
              <a:t>皖南事变</a:t>
            </a:r>
            <a:r>
              <a:rPr lang="zh-CN" altLang="en-US" sz="2700" dirty="0">
                <a:latin typeface="华文新魏" pitchFamily="2" charset="-122"/>
                <a:ea typeface="华文新魏" pitchFamily="2" charset="-122"/>
              </a:rPr>
              <a:t>。</a:t>
            </a:r>
            <a:endParaRPr lang="zh-CN" altLang="en-US" sz="2700" dirty="0">
              <a:latin typeface="华文新魏" pitchFamily="2" charset="-122"/>
              <a:ea typeface="华文新魏" pitchFamily="2" charset="-122"/>
            </a:endParaRPr>
          </a:p>
        </p:txBody>
      </p:sp>
      <p:pic>
        <p:nvPicPr>
          <p:cNvPr id="62" name="图片 61"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67" name="图片 6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73" name="图片 7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74" name="矩形 73"/>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76" name="直角三角形 7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77" name="矩形 7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78" name="直接连接符 77"/>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9"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81" name="直角三角形 8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82" name="矩形 8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84" name="图片 8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85"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86"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8" name="TextBox 27"/>
          <p:cNvSpPr txBox="1"/>
          <p:nvPr/>
        </p:nvSpPr>
        <p:spPr>
          <a:xfrm>
            <a:off x="4231837" y="3156856"/>
            <a:ext cx="3798478" cy="3479838"/>
          </a:xfrm>
          <a:prstGeom prst="rect">
            <a:avLst/>
          </a:prstGeom>
          <a:noFill/>
        </p:spPr>
        <p:txBody>
          <a:bodyPr wrap="square" lIns="78145" tIns="39072" rIns="78145" bIns="39072" rtlCol="0">
            <a:spAutoFit/>
          </a:bodyPr>
          <a:lstStyle/>
          <a:p>
            <a:r>
              <a:rPr lang="zh-CN" altLang="en-US" sz="1700" dirty="0">
                <a:latin typeface="华文新魏" pitchFamily="2" charset="-122"/>
                <a:ea typeface="华文新魏" pitchFamily="2" charset="-122"/>
              </a:rPr>
              <a:t>        蒋介石限令黄河以南新四军于一个月内撤到黄河以北。中共中央顾全大局，决定将皖南的新四军撤到长江以北。</a:t>
            </a:r>
            <a:r>
              <a:rPr lang="en-US" altLang="zh-CN" sz="1700" dirty="0">
                <a:latin typeface="华文新魏" pitchFamily="2" charset="-122"/>
                <a:ea typeface="华文新魏" pitchFamily="2" charset="-122"/>
              </a:rPr>
              <a:t>1941</a:t>
            </a:r>
            <a:r>
              <a:rPr lang="zh-CN" altLang="en-US" sz="1700" dirty="0">
                <a:latin typeface="华文新魏" pitchFamily="2" charset="-122"/>
                <a:ea typeface="华文新魏" pitchFamily="2" charset="-122"/>
              </a:rPr>
              <a:t>年</a:t>
            </a:r>
            <a:r>
              <a:rPr lang="en-US" altLang="zh-CN" sz="1700" dirty="0">
                <a:latin typeface="华文新魏" pitchFamily="2" charset="-122"/>
                <a:ea typeface="华文新魏" pitchFamily="2" charset="-122"/>
              </a:rPr>
              <a:t>1</a:t>
            </a:r>
            <a:r>
              <a:rPr lang="zh-CN" altLang="en-US" sz="1700" dirty="0">
                <a:latin typeface="华文新魏" pitchFamily="2" charset="-122"/>
                <a:ea typeface="华文新魏" pitchFamily="2" charset="-122"/>
              </a:rPr>
              <a:t>月，项英率新四军军部和部队</a:t>
            </a:r>
            <a:r>
              <a:rPr lang="en-US" altLang="zh-CN" sz="1700" dirty="0">
                <a:latin typeface="华文新魏" pitchFamily="2" charset="-122"/>
                <a:ea typeface="华文新魏" pitchFamily="2" charset="-122"/>
              </a:rPr>
              <a:t>9000</a:t>
            </a:r>
            <a:r>
              <a:rPr lang="zh-CN" altLang="en-US" sz="1700" dirty="0">
                <a:latin typeface="华文新魏" pitchFamily="2" charset="-122"/>
                <a:ea typeface="华文新魏" pitchFamily="2" charset="-122"/>
              </a:rPr>
              <a:t>余人北移，进入安徽泾县茂林地区时，突遭事先埋伏的国民党军队</a:t>
            </a:r>
            <a:r>
              <a:rPr lang="en-US" altLang="zh-CN" sz="1700" dirty="0">
                <a:latin typeface="华文新魏" pitchFamily="2" charset="-122"/>
                <a:ea typeface="华文新魏" pitchFamily="2" charset="-122"/>
              </a:rPr>
              <a:t>7</a:t>
            </a:r>
            <a:r>
              <a:rPr lang="zh-CN" altLang="en-US" sz="1700" dirty="0">
                <a:latin typeface="华文新魏" pitchFamily="2" charset="-122"/>
                <a:ea typeface="华文新魏" pitchFamily="2" charset="-122"/>
              </a:rPr>
              <a:t>个师</a:t>
            </a:r>
            <a:r>
              <a:rPr lang="en-US" altLang="zh-CN" sz="1700" dirty="0">
                <a:latin typeface="华文新魏" pitchFamily="2" charset="-122"/>
                <a:ea typeface="华文新魏" pitchFamily="2" charset="-122"/>
              </a:rPr>
              <a:t>8</a:t>
            </a:r>
            <a:r>
              <a:rPr lang="zh-CN" altLang="en-US" sz="1700" dirty="0">
                <a:latin typeface="华文新魏" pitchFamily="2" charset="-122"/>
                <a:ea typeface="华文新魏" pitchFamily="2" charset="-122"/>
              </a:rPr>
              <a:t>万余人的包围和袭击。广大指战员经７昼夜浴血奋战，但终因众寡悬殊，弹尽粮绝，除</a:t>
            </a:r>
            <a:r>
              <a:rPr lang="en-US" altLang="zh-CN" sz="1700" dirty="0">
                <a:latin typeface="华文新魏" pitchFamily="2" charset="-122"/>
                <a:ea typeface="华文新魏" pitchFamily="2" charset="-122"/>
              </a:rPr>
              <a:t>2000</a:t>
            </a:r>
            <a:r>
              <a:rPr lang="zh-CN" altLang="en-US" sz="1700" dirty="0">
                <a:latin typeface="华文新魏" pitchFamily="2" charset="-122"/>
                <a:ea typeface="华文新魏" pitchFamily="2" charset="-122"/>
              </a:rPr>
              <a:t>余人突出重围外，大部壮烈牺牲。军长叶挺谈判被扣，副军长项英等突围中被叛徒杀害。蒋介石竟反诬新四军“叛变”。</a:t>
            </a:r>
            <a:endParaRPr lang="zh-CN" altLang="en-US" sz="1700" dirty="0">
              <a:latin typeface="华文新魏" pitchFamily="2" charset="-122"/>
              <a:ea typeface="华文新魏" pitchFamily="2" charset="-122"/>
            </a:endParaRPr>
          </a:p>
        </p:txBody>
      </p:sp>
      <p:pic>
        <p:nvPicPr>
          <p:cNvPr id="29" name="图片 28" descr="1939年周恩来、叶挺、陈毅、粟裕在新四军皖南军部.jpg"/>
          <p:cNvPicPr>
            <a:picLocks noChangeAspect="1"/>
          </p:cNvPicPr>
          <p:nvPr/>
        </p:nvPicPr>
        <p:blipFill>
          <a:blip r:embed="rId6"/>
          <a:stretch>
            <a:fillRect/>
          </a:stretch>
        </p:blipFill>
        <p:spPr>
          <a:xfrm>
            <a:off x="376666" y="2272385"/>
            <a:ext cx="2246396" cy="1836977"/>
          </a:xfrm>
          <a:prstGeom prst="rect">
            <a:avLst/>
          </a:prstGeom>
          <a:ln>
            <a:noFill/>
          </a:ln>
          <a:effectLst>
            <a:outerShdw blurRad="292100" dist="139700" dir="2700000" algn="tl" rotWithShape="0">
              <a:srgbClr val="333333">
                <a:alpha val="65000"/>
              </a:srgbClr>
            </a:outerShdw>
          </a:effectLst>
        </p:spPr>
      </p:pic>
      <p:sp>
        <p:nvSpPr>
          <p:cNvPr id="30" name="矩形 29"/>
          <p:cNvSpPr/>
          <p:nvPr/>
        </p:nvSpPr>
        <p:spPr>
          <a:xfrm>
            <a:off x="433359" y="4096723"/>
            <a:ext cx="2154361" cy="725238"/>
          </a:xfrm>
          <a:prstGeom prst="rect">
            <a:avLst/>
          </a:prstGeom>
        </p:spPr>
        <p:txBody>
          <a:bodyPr wrap="square" lIns="78145" tIns="39072" rIns="78145" bIns="39072">
            <a:spAutoFit/>
          </a:bodyPr>
          <a:lstStyle/>
          <a:p>
            <a:r>
              <a:rPr lang="en-US" altLang="zh-CN" sz="1400" dirty="0">
                <a:latin typeface="华文新魏" pitchFamily="2" charset="-122"/>
                <a:ea typeface="华文新魏" pitchFamily="2" charset="-122"/>
              </a:rPr>
              <a:t>1939</a:t>
            </a:r>
            <a:r>
              <a:rPr lang="zh-CN" altLang="en-US" sz="1400" dirty="0">
                <a:latin typeface="华文新魏" pitchFamily="2" charset="-122"/>
                <a:ea typeface="华文新魏" pitchFamily="2" charset="-122"/>
              </a:rPr>
              <a:t>年周恩来、叶挺、陈毅、粟裕在新四军皖南军部</a:t>
            </a:r>
            <a:endParaRPr lang="zh-CN" altLang="en-US" sz="1400" dirty="0">
              <a:latin typeface="华文新魏" pitchFamily="2" charset="-122"/>
              <a:ea typeface="华文新魏" pitchFamily="2" charset="-122"/>
            </a:endParaRPr>
          </a:p>
        </p:txBody>
      </p:sp>
      <p:pic>
        <p:nvPicPr>
          <p:cNvPr id="31" name="图片 30" descr="新四军副军长项英.png"/>
          <p:cNvPicPr>
            <a:picLocks noChangeAspect="1"/>
          </p:cNvPicPr>
          <p:nvPr/>
        </p:nvPicPr>
        <p:blipFill>
          <a:blip r:embed="rId7"/>
          <a:stretch>
            <a:fillRect/>
          </a:stretch>
        </p:blipFill>
        <p:spPr>
          <a:xfrm>
            <a:off x="2814495" y="2272384"/>
            <a:ext cx="1254477" cy="2019513"/>
          </a:xfrm>
          <a:prstGeom prst="rect">
            <a:avLst/>
          </a:prstGeom>
          <a:ln>
            <a:noFill/>
          </a:ln>
          <a:effectLst>
            <a:outerShdw blurRad="292100" dist="139700" dir="2700000" algn="tl" rotWithShape="0">
              <a:srgbClr val="333333">
                <a:alpha val="65000"/>
              </a:srgbClr>
            </a:outerShdw>
          </a:effectLst>
        </p:spPr>
      </p:pic>
      <p:sp>
        <p:nvSpPr>
          <p:cNvPr id="33" name="矩形 32"/>
          <p:cNvSpPr/>
          <p:nvPr/>
        </p:nvSpPr>
        <p:spPr>
          <a:xfrm>
            <a:off x="2701108" y="4245434"/>
            <a:ext cx="1594107" cy="294351"/>
          </a:xfrm>
          <a:prstGeom prst="rect">
            <a:avLst/>
          </a:prstGeom>
        </p:spPr>
        <p:txBody>
          <a:bodyPr wrap="none" lIns="78145" tIns="39072" rIns="78145" bIns="39072">
            <a:spAutoFit/>
          </a:bodyPr>
          <a:lstStyle/>
          <a:p>
            <a:r>
              <a:rPr lang="zh-CN" altLang="en-US" sz="1400" dirty="0">
                <a:latin typeface="华文新魏" pitchFamily="2" charset="-122"/>
                <a:ea typeface="华文新魏" pitchFamily="2" charset="-122"/>
              </a:rPr>
              <a:t>新四军副军长项英</a:t>
            </a:r>
            <a:endParaRPr lang="zh-CN" altLang="en-US" sz="1400" dirty="0">
              <a:latin typeface="华文新魏" pitchFamily="2" charset="-122"/>
              <a:ea typeface="华文新魏" pitchFamily="2" charset="-122"/>
            </a:endParaRPr>
          </a:p>
        </p:txBody>
      </p:sp>
      <p:pic>
        <p:nvPicPr>
          <p:cNvPr id="38" name="图片 37" descr="2298-141106104021.jpg"/>
          <p:cNvPicPr>
            <a:picLocks noChangeAspect="1"/>
          </p:cNvPicPr>
          <p:nvPr/>
        </p:nvPicPr>
        <p:blipFill>
          <a:blip r:embed="rId8"/>
          <a:srcRect l="10564" t="3521" r="34506"/>
          <a:stretch>
            <a:fillRect/>
          </a:stretch>
        </p:blipFill>
        <p:spPr>
          <a:xfrm>
            <a:off x="2587720" y="4653651"/>
            <a:ext cx="1474036" cy="1864168"/>
          </a:xfrm>
          <a:prstGeom prst="rect">
            <a:avLst/>
          </a:prstGeom>
          <a:ln>
            <a:noFill/>
          </a:ln>
          <a:effectLst>
            <a:outerShdw blurRad="292100" dist="139700" dir="2700000" algn="tl" rotWithShape="0">
              <a:srgbClr val="333333">
                <a:alpha val="65000"/>
              </a:srgbClr>
            </a:outerShdw>
          </a:effectLst>
        </p:spPr>
      </p:pic>
      <p:pic>
        <p:nvPicPr>
          <p:cNvPr id="39" name="图片 38" descr="9365650_113033850000_2.jpg"/>
          <p:cNvPicPr>
            <a:picLocks noChangeAspect="1"/>
          </p:cNvPicPr>
          <p:nvPr/>
        </p:nvPicPr>
        <p:blipFill>
          <a:blip r:embed="rId9" cstate="print">
            <a:clrChange>
              <a:clrFrom>
                <a:srgbClr val="E9E9E9"/>
              </a:clrFrom>
              <a:clrTo>
                <a:srgbClr val="E9E9E9">
                  <a:alpha val="0"/>
                </a:srgbClr>
              </a:clrTo>
            </a:clrChange>
          </a:blip>
          <a:srcRect l="8788" r="11626"/>
          <a:stretch>
            <a:fillRect/>
          </a:stretch>
        </p:blipFill>
        <p:spPr>
          <a:xfrm>
            <a:off x="433360" y="4721688"/>
            <a:ext cx="2111951" cy="1788224"/>
          </a:xfrm>
          <a:prstGeom prst="rect">
            <a:avLst/>
          </a:prstGeom>
        </p:spPr>
      </p:pic>
      <p:sp>
        <p:nvSpPr>
          <p:cNvPr id="40" name="矩形 39"/>
          <p:cNvSpPr/>
          <p:nvPr/>
        </p:nvSpPr>
        <p:spPr>
          <a:xfrm>
            <a:off x="5365712" y="2340422"/>
            <a:ext cx="1747995" cy="555961"/>
          </a:xfrm>
          <a:prstGeom prst="rect">
            <a:avLst/>
          </a:prstGeom>
        </p:spPr>
        <p:txBody>
          <a:bodyPr wrap="none" lIns="78145" tIns="39072" rIns="78145" bIns="39072">
            <a:spAutoFit/>
          </a:bodyPr>
          <a:lstStyle/>
          <a:p>
            <a:r>
              <a:rPr lang="zh-CN" altLang="en-US" sz="3100" b="1" dirty="0">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皖南事变</a:t>
            </a:r>
            <a:endParaRPr lang="zh-CN" altLang="en-US" sz="3100" b="1" dirty="0">
              <a:effectLst>
                <a:glow rad="228600">
                  <a:schemeClr val="accent2">
                    <a:satMod val="175000"/>
                    <a:alpha val="40000"/>
                  </a:schemeClr>
                </a:glow>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dissolve">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dissolve">
                                      <p:cBhvr>
                                        <p:cTn id="12" dur="500"/>
                                        <p:tgtEl>
                                          <p:spTgt spid="36"/>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9"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par>
                                <p:cTn id="22" presetID="9" presetClass="entr" presetSubtype="0"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dissolve">
                                      <p:cBhvr>
                                        <p:cTn id="24" dur="500"/>
                                        <p:tgtEl>
                                          <p:spTgt spid="3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par>
                                <p:cTn id="28" presetID="9" presetClass="entr" presetSubtype="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dissolve">
                                      <p:cBhvr>
                                        <p:cTn id="30" dur="500"/>
                                        <p:tgtEl>
                                          <p:spTgt spid="38"/>
                                        </p:tgtEl>
                                      </p:cBhvr>
                                    </p:animEffect>
                                  </p:childTnLst>
                                </p:cTn>
                              </p:par>
                              <p:par>
                                <p:cTn id="31" presetID="9"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dissolve">
                                      <p:cBhvr>
                                        <p:cTn id="33" dur="500"/>
                                        <p:tgtEl>
                                          <p:spTgt spid="39"/>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dissolve">
                                      <p:cBhvr>
                                        <p:cTn id="3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28" grpId="0"/>
      <p:bldP spid="30" grpId="0"/>
      <p:bldP spid="33" grpId="0"/>
      <p:bldP spid="4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2" cstate="email"/>
          <a:srcRect/>
          <a:stretch>
            <a:fillRect/>
          </a:stretch>
        </p:blipFill>
        <p:spPr bwMode="auto">
          <a:xfrm>
            <a:off x="-20190" y="775589"/>
            <a:ext cx="3344928"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2581557"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共产党积极抗战</a:t>
            </a:r>
            <a:endParaRPr lang="zh-CN" altLang="en-US" sz="2700" b="1" dirty="0">
              <a:solidFill>
                <a:schemeClr val="bg1"/>
              </a:solidFill>
              <a:latin typeface="华文新魏" pitchFamily="2" charset="-122"/>
              <a:ea typeface="华文新魏" pitchFamily="2" charset="-122"/>
            </a:endParaRPr>
          </a:p>
        </p:txBody>
      </p:sp>
      <p:pic>
        <p:nvPicPr>
          <p:cNvPr id="48" name="图片 47"/>
          <p:cNvPicPr>
            <a:picLocks noChangeAspect="1"/>
          </p:cNvPicPr>
          <p:nvPr/>
        </p:nvPicPr>
        <p:blipFill rotWithShape="1">
          <a:blip r:embed="rId3" cstate="print">
            <a:extLst>
              <a:ext uri="{28A0092B-C50C-407E-A947-70E740481C1C}">
                <a14:useLocalDpi xmlns:a14="http://schemas.microsoft.com/office/drawing/2010/main" val="0"/>
              </a:ext>
            </a:extLst>
          </a:blip>
          <a:srcRect l="24814" r="13974" b="25049"/>
          <a:stretch>
            <a:fillRect/>
          </a:stretch>
        </p:blipFill>
        <p:spPr>
          <a:xfrm>
            <a:off x="1227072" y="2408457"/>
            <a:ext cx="6349694" cy="4218244"/>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27" name="图片 26"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28" name="图片 27"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29" name="图片 28"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0" name="矩形 29"/>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2" name="直角三角形 31"/>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4" name="矩形 3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5" name="直接连接符 34"/>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6"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38" name="直角三角形 3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9" name="矩形 3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1" name="图片 40"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2"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3"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4" name="矩形 43"/>
          <p:cNvSpPr/>
          <p:nvPr/>
        </p:nvSpPr>
        <p:spPr>
          <a:xfrm>
            <a:off x="206584" y="1455951"/>
            <a:ext cx="8617443" cy="1186903"/>
          </a:xfrm>
          <a:prstGeom prst="rect">
            <a:avLst/>
          </a:prstGeom>
        </p:spPr>
        <p:txBody>
          <a:bodyPr wrap="square" lIns="78145" tIns="39072" rIns="78145" bIns="39072">
            <a:spAutoFit/>
          </a:bodyPr>
          <a:lstStyle/>
          <a:p>
            <a:r>
              <a:rPr lang="zh-CN" altLang="en-US" sz="2400" dirty="0">
                <a:latin typeface="华文新魏" pitchFamily="2" charset="-122"/>
                <a:ea typeface="华文新魏" pitchFamily="2" charset="-122"/>
              </a:rPr>
              <a:t>       中国共产党进行了争锋相对的斗争，坚持抗战，并在各敌后抗日根据地掀起</a:t>
            </a:r>
            <a:r>
              <a:rPr lang="zh-CN" altLang="en-US" sz="2400" dirty="0">
                <a:solidFill>
                  <a:srgbClr val="C00000"/>
                </a:solidFill>
                <a:latin typeface="华文新魏" pitchFamily="2" charset="-122"/>
                <a:ea typeface="华文新魏" pitchFamily="2" charset="-122"/>
              </a:rPr>
              <a:t>大生产运动</a:t>
            </a:r>
            <a:r>
              <a:rPr lang="zh-CN" altLang="en-US" sz="2400" dirty="0">
                <a:latin typeface="华文新魏" pitchFamily="2" charset="-122"/>
                <a:ea typeface="华文新魏" pitchFamily="2" charset="-122"/>
              </a:rPr>
              <a:t>，自己动手，丰衣足食，打破日、伪军的封锁。</a:t>
            </a:r>
            <a:endParaRPr lang="zh-CN" altLang="en-US" sz="2400" dirty="0">
              <a:latin typeface="华文新魏" pitchFamily="2" charset="-122"/>
              <a:ea typeface="华文新魏" pitchFamily="2" charset="-122"/>
            </a:endParaRPr>
          </a:p>
        </p:txBody>
      </p:sp>
      <p:pic>
        <p:nvPicPr>
          <p:cNvPr id="25" name="图片 24" descr="t01d2e87a26c1735e2f.jpg"/>
          <p:cNvPicPr>
            <a:picLocks noChangeAspect="1"/>
          </p:cNvPicPr>
          <p:nvPr/>
        </p:nvPicPr>
        <p:blipFill>
          <a:blip r:embed="rId6"/>
          <a:stretch>
            <a:fillRect/>
          </a:stretch>
        </p:blipFill>
        <p:spPr>
          <a:xfrm>
            <a:off x="1397153" y="2544530"/>
            <a:ext cx="2458415" cy="1947171"/>
          </a:xfrm>
          <a:prstGeom prst="roundRect">
            <a:avLst>
              <a:gd name="adj" fmla="val 10115"/>
            </a:avLst>
          </a:prstGeom>
          <a:ln>
            <a:noFill/>
          </a:ln>
          <a:effectLst>
            <a:outerShdw blurRad="292100" dist="139700" dir="2700000" algn="tl" rotWithShape="0">
              <a:srgbClr val="333333">
                <a:alpha val="65000"/>
              </a:srgbClr>
            </a:outerShdw>
          </a:effectLst>
        </p:spPr>
      </p:pic>
      <p:pic>
        <p:nvPicPr>
          <p:cNvPr id="33" name="图片 32" descr="69143626_6.jpg"/>
          <p:cNvPicPr>
            <a:picLocks noChangeAspect="1"/>
          </p:cNvPicPr>
          <p:nvPr/>
        </p:nvPicPr>
        <p:blipFill>
          <a:blip r:embed="rId7"/>
          <a:stretch>
            <a:fillRect/>
          </a:stretch>
        </p:blipFill>
        <p:spPr>
          <a:xfrm>
            <a:off x="1387853" y="4585615"/>
            <a:ext cx="2503822" cy="1905013"/>
          </a:xfrm>
          <a:prstGeom prst="roundRect">
            <a:avLst>
              <a:gd name="adj" fmla="val 12652"/>
            </a:avLst>
          </a:prstGeom>
          <a:ln>
            <a:noFill/>
          </a:ln>
          <a:effectLst>
            <a:outerShdw blurRad="292100" dist="139700" dir="2700000" algn="tl" rotWithShape="0">
              <a:srgbClr val="333333">
                <a:alpha val="65000"/>
              </a:srgbClr>
            </a:outerShdw>
          </a:effectLst>
        </p:spPr>
      </p:pic>
      <p:pic>
        <p:nvPicPr>
          <p:cNvPr id="49" name="图片 48" descr="W020120621725658670084.jpg"/>
          <p:cNvPicPr>
            <a:picLocks noChangeAspect="1"/>
          </p:cNvPicPr>
          <p:nvPr/>
        </p:nvPicPr>
        <p:blipFill>
          <a:blip r:embed="rId8"/>
          <a:srcRect t="19022" b="10326"/>
          <a:stretch>
            <a:fillRect/>
          </a:stretch>
        </p:blipFill>
        <p:spPr>
          <a:xfrm>
            <a:off x="3955951" y="4585615"/>
            <a:ext cx="3507427" cy="1905013"/>
          </a:xfrm>
          <a:prstGeom prst="roundRect">
            <a:avLst>
              <a:gd name="adj" fmla="val 12018"/>
            </a:avLst>
          </a:prstGeom>
        </p:spPr>
      </p:pic>
      <p:pic>
        <p:nvPicPr>
          <p:cNvPr id="52" name="图片 51" descr="97454777.jpeg"/>
          <p:cNvPicPr>
            <a:picLocks noChangeAspect="1"/>
          </p:cNvPicPr>
          <p:nvPr/>
        </p:nvPicPr>
        <p:blipFill>
          <a:blip r:embed="rId9"/>
          <a:stretch>
            <a:fillRect/>
          </a:stretch>
        </p:blipFill>
        <p:spPr>
          <a:xfrm>
            <a:off x="3948369" y="2544530"/>
            <a:ext cx="3491241" cy="1905013"/>
          </a:xfrm>
          <a:prstGeom prst="roundRect">
            <a:avLst>
              <a:gd name="adj" fmla="val 12793"/>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2" cstate="email"/>
          <a:srcRect/>
          <a:stretch>
            <a:fillRect/>
          </a:stretch>
        </p:blipFill>
        <p:spPr bwMode="auto">
          <a:xfrm>
            <a:off x="1" y="775589"/>
            <a:ext cx="1227071"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表现</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6" name="矩形 45"/>
          <p:cNvSpPr/>
          <p:nvPr/>
        </p:nvSpPr>
        <p:spPr>
          <a:xfrm>
            <a:off x="1170378" y="843625"/>
            <a:ext cx="7767037" cy="909904"/>
          </a:xfrm>
          <a:prstGeom prst="rect">
            <a:avLst/>
          </a:prstGeom>
        </p:spPr>
        <p:txBody>
          <a:bodyPr wrap="square" lIns="78145" tIns="39072" rIns="78145" bIns="39072">
            <a:spAutoFit/>
          </a:bodyPr>
          <a:lstStyle/>
          <a:p>
            <a:r>
              <a:rPr lang="zh-CN" altLang="en-US" sz="2700" dirty="0">
                <a:latin typeface="华文新魏" pitchFamily="2" charset="-122"/>
                <a:ea typeface="华文新魏" pitchFamily="2" charset="-122"/>
              </a:rPr>
              <a:t>在抗日民族统一战线的旗帜下，全国各族、各政党、各政治派别</a:t>
            </a:r>
            <a:r>
              <a:rPr lang="zh-CN" altLang="en-US" sz="2700" dirty="0">
                <a:solidFill>
                  <a:srgbClr val="C00000"/>
                </a:solidFill>
                <a:latin typeface="华文新魏" pitchFamily="2" charset="-122"/>
                <a:ea typeface="华文新魏" pitchFamily="2" charset="-122"/>
              </a:rPr>
              <a:t>求同存异</a:t>
            </a:r>
            <a:r>
              <a:rPr lang="zh-CN" altLang="en-US" sz="2700" dirty="0">
                <a:latin typeface="华文新魏" pitchFamily="2" charset="-122"/>
                <a:ea typeface="华文新魏" pitchFamily="2" charset="-122"/>
              </a:rPr>
              <a:t>，</a:t>
            </a:r>
            <a:r>
              <a:rPr lang="zh-CN" altLang="en-US" sz="2700" dirty="0">
                <a:solidFill>
                  <a:srgbClr val="C00000"/>
                </a:solidFill>
                <a:latin typeface="华文新魏" pitchFamily="2" charset="-122"/>
                <a:ea typeface="华文新魏" pitchFamily="2" charset="-122"/>
              </a:rPr>
              <a:t>共同抗敌</a:t>
            </a:r>
            <a:r>
              <a:rPr lang="zh-CN" altLang="en-US" sz="2700" dirty="0">
                <a:latin typeface="华文新魏" pitchFamily="2" charset="-122"/>
                <a:ea typeface="华文新魏" pitchFamily="2" charset="-122"/>
              </a:rPr>
              <a:t>。</a:t>
            </a:r>
            <a:endParaRPr lang="zh-CN" altLang="en-US" sz="2700" dirty="0">
              <a:latin typeface="华文新魏" pitchFamily="2" charset="-122"/>
              <a:ea typeface="华文新魏" pitchFamily="2" charset="-122"/>
            </a:endParaRPr>
          </a:p>
        </p:txBody>
      </p:sp>
      <p:graphicFrame>
        <p:nvGraphicFramePr>
          <p:cNvPr id="47" name="表格 46"/>
          <p:cNvGraphicFramePr>
            <a:graphicFrameLocks noGrp="1"/>
          </p:cNvGraphicFramePr>
          <p:nvPr/>
        </p:nvGraphicFramePr>
        <p:xfrm>
          <a:off x="149891" y="2000240"/>
          <a:ext cx="5442595" cy="4631540"/>
        </p:xfrm>
        <a:graphic>
          <a:graphicData uri="http://schemas.openxmlformats.org/drawingml/2006/table">
            <a:tbl>
              <a:tblPr firstCol="1" bandCol="1">
                <a:tableStyleId>{5C22544A-7EE6-4342-B048-85BDC9FD1C3A}</a:tableStyleId>
              </a:tblPr>
              <a:tblGrid>
                <a:gridCol w="1298234"/>
                <a:gridCol w="4144361"/>
              </a:tblGrid>
              <a:tr h="884470">
                <a:tc>
                  <a:txBody>
                    <a:bodyPr/>
                    <a:lstStyle/>
                    <a:p>
                      <a:pPr algn="ctr">
                        <a:lnSpc>
                          <a:spcPct val="150000"/>
                        </a:lnSpc>
                        <a:spcAft>
                          <a:spcPts val="0"/>
                        </a:spcAft>
                      </a:pPr>
                      <a:r>
                        <a:rPr lang="zh-CN" sz="2300" kern="100" dirty="0" smtClean="0">
                          <a:solidFill>
                            <a:schemeClr val="tx1"/>
                          </a:solidFill>
                          <a:latin typeface="华文新魏" pitchFamily="2" charset="-122"/>
                          <a:ea typeface="华文新魏" pitchFamily="2" charset="-122"/>
                        </a:rPr>
                        <a:t>国民党</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884470">
                <a:tc>
                  <a:txBody>
                    <a:bodyPr/>
                    <a:lstStyle/>
                    <a:p>
                      <a:pPr algn="ctr">
                        <a:lnSpc>
                          <a:spcPct val="150000"/>
                        </a:lnSpc>
                        <a:spcAft>
                          <a:spcPts val="0"/>
                        </a:spcAft>
                      </a:pPr>
                      <a:r>
                        <a:rPr lang="zh-CN" sz="2300" kern="100" dirty="0">
                          <a:solidFill>
                            <a:schemeClr val="tx1"/>
                          </a:solidFill>
                          <a:latin typeface="华文新魏" pitchFamily="2" charset="-122"/>
                          <a:ea typeface="华文新魏" pitchFamily="2" charset="-122"/>
                        </a:rPr>
                        <a:t>共产党</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476253">
                <a:tc>
                  <a:txBody>
                    <a:bodyPr/>
                    <a:lstStyle/>
                    <a:p>
                      <a:pPr algn="ctr">
                        <a:spcAft>
                          <a:spcPts val="0"/>
                        </a:spcAft>
                      </a:pPr>
                      <a:r>
                        <a:rPr lang="zh-CN" altLang="en-US" sz="2300" kern="100" dirty="0" smtClean="0">
                          <a:solidFill>
                            <a:schemeClr val="tx1"/>
                          </a:solidFill>
                          <a:latin typeface="华文新魏" pitchFamily="2" charset="-122"/>
                          <a:ea typeface="华文新魏" pitchFamily="2" charset="-122"/>
                        </a:rPr>
                        <a:t>青</a:t>
                      </a:r>
                      <a:r>
                        <a:rPr lang="zh-CN" sz="2300" kern="100" dirty="0" smtClean="0">
                          <a:solidFill>
                            <a:schemeClr val="tx1"/>
                          </a:solidFill>
                          <a:latin typeface="华文新魏" pitchFamily="2" charset="-122"/>
                          <a:ea typeface="华文新魏" pitchFamily="2" charset="-122"/>
                        </a:rPr>
                        <a:t>年</a:t>
                      </a:r>
                      <a:r>
                        <a:rPr lang="zh-CN" altLang="en-US" sz="2300" kern="100" dirty="0" smtClean="0">
                          <a:solidFill>
                            <a:schemeClr val="tx1"/>
                          </a:solidFill>
                          <a:latin typeface="华文新魏" pitchFamily="2" charset="-122"/>
                          <a:ea typeface="华文新魏" pitchFamily="2" charset="-122"/>
                        </a:rPr>
                        <a:t>学生</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544290">
                <a:tc>
                  <a:txBody>
                    <a:bodyPr/>
                    <a:lstStyle/>
                    <a:p>
                      <a:pPr algn="ctr">
                        <a:spcAft>
                          <a:spcPts val="0"/>
                        </a:spcAft>
                      </a:pPr>
                      <a:r>
                        <a:rPr lang="zh-CN" altLang="en-US" sz="2300" kern="100" dirty="0" smtClean="0">
                          <a:solidFill>
                            <a:schemeClr val="tx1"/>
                          </a:solidFill>
                          <a:latin typeface="华文新魏" pitchFamily="2" charset="-122"/>
                          <a:ea typeface="华文新魏" pitchFamily="2" charset="-122"/>
                        </a:rPr>
                        <a:t>广大</a:t>
                      </a:r>
                      <a:r>
                        <a:rPr lang="zh-CN" sz="2300" kern="100" dirty="0" smtClean="0">
                          <a:solidFill>
                            <a:schemeClr val="tx1"/>
                          </a:solidFill>
                          <a:latin typeface="华文新魏" pitchFamily="2" charset="-122"/>
                          <a:ea typeface="华文新魏" pitchFamily="2" charset="-122"/>
                        </a:rPr>
                        <a:t>妇女</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406400">
                <a:tc>
                  <a:txBody>
                    <a:bodyPr/>
                    <a:lstStyle/>
                    <a:p>
                      <a:pPr algn="ctr">
                        <a:spcAft>
                          <a:spcPts val="0"/>
                        </a:spcAft>
                      </a:pPr>
                      <a:r>
                        <a:rPr lang="zh-CN" sz="2300" kern="100" dirty="0">
                          <a:solidFill>
                            <a:schemeClr val="tx1"/>
                          </a:solidFill>
                          <a:latin typeface="华文新魏" pitchFamily="2" charset="-122"/>
                          <a:ea typeface="华文新魏" pitchFamily="2" charset="-122"/>
                        </a:rPr>
                        <a:t>工人</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889922">
                <a:tc>
                  <a:txBody>
                    <a:bodyPr/>
                    <a:lstStyle/>
                    <a:p>
                      <a:pPr algn="ctr">
                        <a:lnSpc>
                          <a:spcPct val="150000"/>
                        </a:lnSpc>
                        <a:spcAft>
                          <a:spcPts val="0"/>
                        </a:spcAft>
                      </a:pPr>
                      <a:r>
                        <a:rPr lang="zh-CN" sz="2300" kern="100" dirty="0">
                          <a:solidFill>
                            <a:schemeClr val="tx1"/>
                          </a:solidFill>
                          <a:latin typeface="华文新魏" pitchFamily="2" charset="-122"/>
                          <a:ea typeface="华文新魏" pitchFamily="2" charset="-122"/>
                        </a:rPr>
                        <a:t>华侨</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r h="540655">
                <a:tc>
                  <a:txBody>
                    <a:bodyPr/>
                    <a:lstStyle/>
                    <a:p>
                      <a:pPr algn="ctr">
                        <a:spcAft>
                          <a:spcPts val="0"/>
                        </a:spcAft>
                      </a:pPr>
                      <a:r>
                        <a:rPr lang="zh-CN" sz="2300" kern="100" dirty="0" smtClean="0">
                          <a:solidFill>
                            <a:schemeClr val="tx1"/>
                          </a:solidFill>
                          <a:latin typeface="华文新魏" pitchFamily="2" charset="-122"/>
                          <a:ea typeface="华文新魏" pitchFamily="2" charset="-122"/>
                        </a:rPr>
                        <a:t>文艺</a:t>
                      </a:r>
                      <a:r>
                        <a:rPr lang="zh-CN" altLang="en-US" sz="2300" kern="100" dirty="0" smtClean="0">
                          <a:solidFill>
                            <a:schemeClr val="tx1"/>
                          </a:solidFill>
                          <a:latin typeface="华文新魏" pitchFamily="2" charset="-122"/>
                          <a:ea typeface="华文新魏" pitchFamily="2" charset="-122"/>
                        </a:rPr>
                        <a:t>界</a:t>
                      </a:r>
                      <a:endParaRPr lang="zh-CN" sz="2300" kern="100" dirty="0">
                        <a:solidFill>
                          <a:schemeClr val="tx1"/>
                        </a:solidFill>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75000"/>
                      </a:schemeClr>
                    </a:solidFill>
                  </a:tcPr>
                </a:tc>
                <a:tc>
                  <a:txBody>
                    <a:bodyPr/>
                    <a:lstStyle/>
                    <a:p>
                      <a:pPr algn="just">
                        <a:spcAft>
                          <a:spcPts val="0"/>
                        </a:spcAft>
                      </a:pPr>
                      <a:endParaRPr lang="zh-CN" sz="2700" kern="100" dirty="0">
                        <a:latin typeface="华文新魏" pitchFamily="2" charset="-122"/>
                        <a:ea typeface="华文新魏" pitchFamily="2" charset="-122"/>
                        <a:cs typeface="Times New Roman" panose="02020603050405020304"/>
                      </a:endParaRPr>
                    </a:p>
                  </a:txBody>
                  <a:tcPr marL="54426" marR="54426" marT="0" marB="0">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prst="riblet"/>
                      <a:lightRig rig="flood" dir="t"/>
                    </a:cell3D>
                    <a:solidFill>
                      <a:schemeClr val="bg2">
                        <a:lumMod val="90000"/>
                      </a:schemeClr>
                    </a:solidFill>
                  </a:tcPr>
                </a:tc>
              </a:tr>
            </a:tbl>
          </a:graphicData>
        </a:graphic>
      </p:graphicFrame>
      <p:sp>
        <p:nvSpPr>
          <p:cNvPr id="25" name="矩形 24"/>
          <p:cNvSpPr/>
          <p:nvPr/>
        </p:nvSpPr>
        <p:spPr>
          <a:xfrm>
            <a:off x="1510540" y="2000240"/>
            <a:ext cx="3855172" cy="725238"/>
          </a:xfrm>
          <a:prstGeom prst="rect">
            <a:avLst/>
          </a:prstGeom>
        </p:spPr>
        <p:txBody>
          <a:bodyPr wrap="square" lIns="78145" tIns="39072" rIns="78145" bIns="39072">
            <a:spAutoFit/>
          </a:bodyPr>
          <a:lstStyle/>
          <a:p>
            <a:pPr lvl="0" algn="just"/>
            <a:r>
              <a:rPr lang="zh-CN" altLang="en-US" sz="2100" kern="100" dirty="0">
                <a:solidFill>
                  <a:srgbClr val="C00000"/>
                </a:solidFill>
                <a:latin typeface="华文新魏" pitchFamily="2" charset="-122"/>
                <a:ea typeface="华文新魏" pitchFamily="2" charset="-122"/>
              </a:rPr>
              <a:t>枣宜会战</a:t>
            </a:r>
            <a:r>
              <a:rPr lang="zh-CN" altLang="en-US" sz="2100" kern="100" dirty="0">
                <a:solidFill>
                  <a:prstClr val="black"/>
                </a:solidFill>
                <a:latin typeface="华文新魏" pitchFamily="2" charset="-122"/>
                <a:ea typeface="华文新魏" pitchFamily="2" charset="-122"/>
              </a:rPr>
              <a:t>中，第三十三集团军总司令</a:t>
            </a:r>
            <a:r>
              <a:rPr lang="zh-CN" altLang="en-US" sz="2100" kern="100" dirty="0">
                <a:solidFill>
                  <a:srgbClr val="C00000"/>
                </a:solidFill>
                <a:latin typeface="华文新魏" pitchFamily="2" charset="-122"/>
                <a:ea typeface="华文新魏" pitchFamily="2" charset="-122"/>
              </a:rPr>
              <a:t>张自忠</a:t>
            </a:r>
            <a:r>
              <a:rPr lang="zh-CN" altLang="en-US" sz="2100" kern="100" dirty="0">
                <a:solidFill>
                  <a:prstClr val="black"/>
                </a:solidFill>
                <a:latin typeface="华文新魏" pitchFamily="2" charset="-122"/>
                <a:ea typeface="华文新魏" pitchFamily="2" charset="-122"/>
              </a:rPr>
              <a:t>上将壮烈殉国</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26" name="矩形 25"/>
          <p:cNvSpPr/>
          <p:nvPr/>
        </p:nvSpPr>
        <p:spPr>
          <a:xfrm>
            <a:off x="1510540" y="2884711"/>
            <a:ext cx="3855172" cy="725238"/>
          </a:xfrm>
          <a:prstGeom prst="rect">
            <a:avLst/>
          </a:prstGeom>
        </p:spPr>
        <p:txBody>
          <a:bodyPr wrap="square" lIns="78145" tIns="39072" rIns="78145" bIns="39072">
            <a:spAutoFit/>
          </a:bodyPr>
          <a:lstStyle/>
          <a:p>
            <a:pPr lvl="0"/>
            <a:r>
              <a:rPr lang="zh-CN" altLang="en-US" sz="2100" kern="100" dirty="0">
                <a:solidFill>
                  <a:prstClr val="black"/>
                </a:solidFill>
                <a:latin typeface="华文新魏" pitchFamily="2" charset="-122"/>
                <a:ea typeface="华文新魏" pitchFamily="2" charset="-122"/>
              </a:rPr>
              <a:t>在反“扫荡”中，八路军副参谋长</a:t>
            </a:r>
            <a:r>
              <a:rPr lang="zh-CN" altLang="en-US" sz="2100" kern="100" dirty="0">
                <a:solidFill>
                  <a:srgbClr val="C00000"/>
                </a:solidFill>
                <a:latin typeface="华文新魏" pitchFamily="2" charset="-122"/>
                <a:ea typeface="华文新魏" pitchFamily="2" charset="-122"/>
              </a:rPr>
              <a:t>左权</a:t>
            </a:r>
            <a:r>
              <a:rPr lang="zh-CN" altLang="en-US" sz="2100" kern="100" dirty="0">
                <a:solidFill>
                  <a:prstClr val="black"/>
                </a:solidFill>
                <a:latin typeface="华文新魏" pitchFamily="2" charset="-122"/>
                <a:ea typeface="华文新魏" pitchFamily="2" charset="-122"/>
              </a:rPr>
              <a:t>将军血洒疆场</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27" name="矩形 26"/>
          <p:cNvSpPr/>
          <p:nvPr/>
        </p:nvSpPr>
        <p:spPr>
          <a:xfrm>
            <a:off x="1510540" y="4245435"/>
            <a:ext cx="3968559" cy="402073"/>
          </a:xfrm>
          <a:prstGeom prst="rect">
            <a:avLst/>
          </a:prstGeom>
        </p:spPr>
        <p:txBody>
          <a:bodyPr wrap="square" lIns="78145" tIns="39072" rIns="78145" bIns="39072">
            <a:spAutoFit/>
          </a:bodyPr>
          <a:lstStyle/>
          <a:p>
            <a:pPr lvl="0" algn="just"/>
            <a:r>
              <a:rPr lang="zh-CN" altLang="en-US" sz="2100" kern="100" dirty="0">
                <a:solidFill>
                  <a:prstClr val="black"/>
                </a:solidFill>
                <a:latin typeface="华文新魏" pitchFamily="2" charset="-122"/>
                <a:ea typeface="华文新魏" pitchFamily="2" charset="-122"/>
              </a:rPr>
              <a:t>参加抗日宣传、救护和战地服务</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28" name="矩形 27"/>
          <p:cNvSpPr/>
          <p:nvPr/>
        </p:nvSpPr>
        <p:spPr>
          <a:xfrm>
            <a:off x="1510540" y="5197941"/>
            <a:ext cx="3968559" cy="725238"/>
          </a:xfrm>
          <a:prstGeom prst="rect">
            <a:avLst/>
          </a:prstGeom>
        </p:spPr>
        <p:txBody>
          <a:bodyPr wrap="square" lIns="78145" tIns="39072" rIns="78145" bIns="39072">
            <a:spAutoFit/>
          </a:bodyPr>
          <a:lstStyle/>
          <a:p>
            <a:pPr lvl="0" algn="just"/>
            <a:r>
              <a:rPr lang="zh-CN" altLang="en-US" sz="2100" kern="100" dirty="0">
                <a:solidFill>
                  <a:prstClr val="black"/>
                </a:solidFill>
                <a:latin typeface="华文新魏" pitchFamily="2" charset="-122"/>
                <a:ea typeface="华文新魏" pitchFamily="2" charset="-122"/>
              </a:rPr>
              <a:t>积极捐款捐物，支援抗战，数万华侨青年回国参战</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33" name="矩形 32"/>
          <p:cNvSpPr/>
          <p:nvPr/>
        </p:nvSpPr>
        <p:spPr>
          <a:xfrm>
            <a:off x="1453846" y="4789724"/>
            <a:ext cx="3685091" cy="725238"/>
          </a:xfrm>
          <a:prstGeom prst="rect">
            <a:avLst/>
          </a:prstGeom>
        </p:spPr>
        <p:txBody>
          <a:bodyPr wrap="square" lIns="78145" tIns="39072" rIns="78145" bIns="39072">
            <a:spAutoFit/>
          </a:bodyPr>
          <a:lstStyle/>
          <a:p>
            <a:pPr lvl="0" algn="just"/>
            <a:r>
              <a:rPr lang="zh-CN" altLang="en-US" sz="2100" kern="100" dirty="0">
                <a:solidFill>
                  <a:prstClr val="black"/>
                </a:solidFill>
                <a:latin typeface="华文新魏" pitchFamily="2" charset="-122"/>
                <a:ea typeface="华文新魏" pitchFamily="2" charset="-122"/>
              </a:rPr>
              <a:t>不分昼夜，加班生产、支援前线</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48" name="矩形 47"/>
          <p:cNvSpPr/>
          <p:nvPr/>
        </p:nvSpPr>
        <p:spPr>
          <a:xfrm>
            <a:off x="1453846" y="6082412"/>
            <a:ext cx="4195334" cy="725238"/>
          </a:xfrm>
          <a:prstGeom prst="rect">
            <a:avLst/>
          </a:prstGeom>
        </p:spPr>
        <p:txBody>
          <a:bodyPr wrap="square" lIns="78145" tIns="39072" rIns="78145" bIns="39072">
            <a:spAutoFit/>
          </a:bodyPr>
          <a:lstStyle/>
          <a:p>
            <a:pPr lvl="0" algn="just"/>
            <a:r>
              <a:rPr lang="zh-CN" altLang="en-US" sz="2100" kern="100" dirty="0">
                <a:solidFill>
                  <a:prstClr val="black"/>
                </a:solidFill>
                <a:latin typeface="华文新魏" pitchFamily="2" charset="-122"/>
                <a:ea typeface="华文新魏" pitchFamily="2" charset="-122"/>
              </a:rPr>
              <a:t>成立抗战协会，宣传抗战，振奋士气</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sp>
        <p:nvSpPr>
          <p:cNvPr id="52" name="矩形 51"/>
          <p:cNvSpPr/>
          <p:nvPr/>
        </p:nvSpPr>
        <p:spPr>
          <a:xfrm>
            <a:off x="1481594" y="3769181"/>
            <a:ext cx="2806937" cy="725238"/>
          </a:xfrm>
          <a:prstGeom prst="rect">
            <a:avLst/>
          </a:prstGeom>
        </p:spPr>
        <p:txBody>
          <a:bodyPr wrap="square" lIns="78145" tIns="39072" rIns="78145" bIns="39072">
            <a:spAutoFit/>
          </a:bodyPr>
          <a:lstStyle/>
          <a:p>
            <a:pPr lvl="0" algn="just"/>
            <a:r>
              <a:rPr lang="zh-CN" altLang="en-US" sz="2100" kern="100" dirty="0">
                <a:solidFill>
                  <a:prstClr val="black"/>
                </a:solidFill>
                <a:latin typeface="华文新魏" pitchFamily="2" charset="-122"/>
                <a:ea typeface="华文新魏" pitchFamily="2" charset="-122"/>
              </a:rPr>
              <a:t>青年学生纷纷投笔从戎</a:t>
            </a:r>
            <a:endParaRPr lang="zh-CN" altLang="en-US" sz="2100" kern="100" dirty="0">
              <a:solidFill>
                <a:prstClr val="black"/>
              </a:solidFill>
              <a:latin typeface="华文新魏" pitchFamily="2" charset="-122"/>
              <a:ea typeface="华文新魏" pitchFamily="2" charset="-122"/>
              <a:cs typeface="Times New Roman" panose="02020603050405020304"/>
            </a:endParaRPr>
          </a:p>
        </p:txBody>
      </p:sp>
      <p:pic>
        <p:nvPicPr>
          <p:cNvPr id="53" name="图片 52" descr="119683735.jpg"/>
          <p:cNvPicPr>
            <a:picLocks noChangeAspect="1"/>
          </p:cNvPicPr>
          <p:nvPr/>
        </p:nvPicPr>
        <p:blipFill>
          <a:blip r:embed="rId5"/>
          <a:stretch>
            <a:fillRect/>
          </a:stretch>
        </p:blipFill>
        <p:spPr>
          <a:xfrm>
            <a:off x="5649180" y="1864168"/>
            <a:ext cx="2629826" cy="4694497"/>
          </a:xfrm>
          <a:prstGeom prst="rect">
            <a:avLst/>
          </a:prstGeom>
        </p:spPr>
      </p:pic>
      <p:pic>
        <p:nvPicPr>
          <p:cNvPr id="54" name="图片 53" descr="146498.jpg"/>
          <p:cNvPicPr>
            <a:picLocks noChangeAspect="1"/>
          </p:cNvPicPr>
          <p:nvPr/>
        </p:nvPicPr>
        <p:blipFill>
          <a:blip r:embed="rId6"/>
          <a:stretch>
            <a:fillRect/>
          </a:stretch>
        </p:blipFill>
        <p:spPr>
          <a:xfrm>
            <a:off x="5875955" y="2544530"/>
            <a:ext cx="2251874" cy="3974114"/>
          </a:xfrm>
          <a:prstGeom prst="rect">
            <a:avLst/>
          </a:prstGeom>
        </p:spPr>
      </p:pic>
      <p:sp>
        <p:nvSpPr>
          <p:cNvPr id="55" name="矩形 54"/>
          <p:cNvSpPr/>
          <p:nvPr/>
        </p:nvSpPr>
        <p:spPr>
          <a:xfrm>
            <a:off x="6442892" y="2068277"/>
            <a:ext cx="1235034" cy="402073"/>
          </a:xfrm>
          <a:prstGeom prst="rect">
            <a:avLst/>
          </a:prstGeom>
        </p:spPr>
        <p:txBody>
          <a:bodyPr wrap="none" lIns="78145" tIns="39072" rIns="78145" bIns="39072">
            <a:spAutoFit/>
          </a:bodyPr>
          <a:lstStyle/>
          <a:p>
            <a:r>
              <a:rPr lang="zh-CN" altLang="en-US" sz="2100" kern="100" dirty="0">
                <a:solidFill>
                  <a:prstClr val="black"/>
                </a:solidFill>
                <a:latin typeface="华文新魏" pitchFamily="2" charset="-122"/>
                <a:ea typeface="华文新魏" pitchFamily="2" charset="-122"/>
              </a:rPr>
              <a:t>左权将军</a:t>
            </a:r>
            <a:endParaRPr lang="zh-CN" altLang="en-US" sz="2100" dirty="0"/>
          </a:p>
        </p:txBody>
      </p:sp>
      <p:pic>
        <p:nvPicPr>
          <p:cNvPr id="56" name="图片 55" descr="t0195c348e6e5957fdd.jpg"/>
          <p:cNvPicPr>
            <a:picLocks noChangeAspect="1"/>
          </p:cNvPicPr>
          <p:nvPr/>
        </p:nvPicPr>
        <p:blipFill>
          <a:blip r:embed="rId7"/>
          <a:srcRect l="9097" t="19246" r="5798"/>
          <a:stretch>
            <a:fillRect/>
          </a:stretch>
        </p:blipFill>
        <p:spPr>
          <a:xfrm>
            <a:off x="5649180" y="2068276"/>
            <a:ext cx="3324326" cy="2517339"/>
          </a:xfrm>
          <a:prstGeom prst="rect">
            <a:avLst/>
          </a:prstGeom>
        </p:spPr>
      </p:pic>
      <p:pic>
        <p:nvPicPr>
          <p:cNvPr id="57" name="图片 56" descr="l_121636_JF07-12SG_4.jpg"/>
          <p:cNvPicPr>
            <a:picLocks noChangeAspect="1"/>
          </p:cNvPicPr>
          <p:nvPr/>
        </p:nvPicPr>
        <p:blipFill>
          <a:blip r:embed="rId8"/>
          <a:stretch>
            <a:fillRect/>
          </a:stretch>
        </p:blipFill>
        <p:spPr>
          <a:xfrm>
            <a:off x="5649180" y="2000240"/>
            <a:ext cx="3341734" cy="2109122"/>
          </a:xfrm>
          <a:prstGeom prst="rect">
            <a:avLst/>
          </a:prstGeom>
        </p:spPr>
      </p:pic>
      <p:sp>
        <p:nvSpPr>
          <p:cNvPr id="58" name="矩形 57"/>
          <p:cNvSpPr/>
          <p:nvPr/>
        </p:nvSpPr>
        <p:spPr>
          <a:xfrm>
            <a:off x="6102730" y="4041326"/>
            <a:ext cx="2696973" cy="355906"/>
          </a:xfrm>
          <a:prstGeom prst="rect">
            <a:avLst/>
          </a:prstGeom>
        </p:spPr>
        <p:txBody>
          <a:bodyPr wrap="none" lIns="78145" tIns="39072" rIns="78145" bIns="39072">
            <a:spAutoFit/>
          </a:bodyPr>
          <a:lstStyle/>
          <a:p>
            <a:r>
              <a:rPr lang="zh-CN" altLang="en-US" dirty="0" smtClean="0">
                <a:latin typeface="华文新魏" pitchFamily="2" charset="-122"/>
                <a:ea typeface="华文新魏" pitchFamily="2" charset="-122"/>
              </a:rPr>
              <a:t>妇女在上海街头宣传抗日</a:t>
            </a:r>
            <a:endParaRPr lang="zh-CN" altLang="en-US" dirty="0">
              <a:latin typeface="华文新魏" pitchFamily="2" charset="-122"/>
              <a:ea typeface="华文新魏" pitchFamily="2" charset="-122"/>
            </a:endParaRPr>
          </a:p>
        </p:txBody>
      </p:sp>
      <p:pic>
        <p:nvPicPr>
          <p:cNvPr id="59" name="图片 58" descr="抗战期间，各界妇女缝制衣物支援前线.jpg"/>
          <p:cNvPicPr>
            <a:picLocks noChangeAspect="1"/>
          </p:cNvPicPr>
          <p:nvPr/>
        </p:nvPicPr>
        <p:blipFill>
          <a:blip r:embed="rId9" cstate="print"/>
          <a:stretch>
            <a:fillRect/>
          </a:stretch>
        </p:blipFill>
        <p:spPr>
          <a:xfrm>
            <a:off x="5649180" y="4517579"/>
            <a:ext cx="2062315" cy="1897434"/>
          </a:xfrm>
          <a:prstGeom prst="rect">
            <a:avLst/>
          </a:prstGeom>
        </p:spPr>
      </p:pic>
      <p:sp>
        <p:nvSpPr>
          <p:cNvPr id="60" name="矩形 59"/>
          <p:cNvSpPr/>
          <p:nvPr/>
        </p:nvSpPr>
        <p:spPr>
          <a:xfrm>
            <a:off x="7803541" y="4721688"/>
            <a:ext cx="1340459" cy="1125347"/>
          </a:xfrm>
          <a:prstGeom prst="rect">
            <a:avLst/>
          </a:prstGeom>
        </p:spPr>
        <p:txBody>
          <a:bodyPr wrap="square" lIns="78145" tIns="39072" rIns="78145" bIns="39072">
            <a:spAutoFit/>
          </a:bodyPr>
          <a:lstStyle/>
          <a:p>
            <a:r>
              <a:rPr lang="zh-CN" altLang="en-US" sz="1700" dirty="0">
                <a:latin typeface="华文新魏" pitchFamily="2" charset="-122"/>
                <a:ea typeface="华文新魏" pitchFamily="2" charset="-122"/>
              </a:rPr>
              <a:t>抗战期间，各界妇女缝制衣物支援前线</a:t>
            </a:r>
            <a:endParaRPr lang="zh-CN" altLang="en-US" sz="1700" dirty="0">
              <a:latin typeface="华文新魏" pitchFamily="2" charset="-122"/>
              <a:ea typeface="华文新魏" pitchFamily="2" charset="-122"/>
            </a:endParaRPr>
          </a:p>
        </p:txBody>
      </p:sp>
      <p:pic>
        <p:nvPicPr>
          <p:cNvPr id="61" name="图片 60" descr="1446704261682570.jpg"/>
          <p:cNvPicPr>
            <a:picLocks noChangeAspect="1"/>
          </p:cNvPicPr>
          <p:nvPr/>
        </p:nvPicPr>
        <p:blipFill>
          <a:blip r:embed="rId10"/>
          <a:stretch>
            <a:fillRect/>
          </a:stretch>
        </p:blipFill>
        <p:spPr>
          <a:xfrm>
            <a:off x="5649179" y="2000240"/>
            <a:ext cx="3401623" cy="2190765"/>
          </a:xfrm>
          <a:prstGeom prst="rect">
            <a:avLst/>
          </a:prstGeom>
        </p:spPr>
      </p:pic>
      <p:sp>
        <p:nvSpPr>
          <p:cNvPr id="62" name="矩形 61"/>
          <p:cNvSpPr/>
          <p:nvPr/>
        </p:nvSpPr>
        <p:spPr>
          <a:xfrm>
            <a:off x="6159424" y="4313471"/>
            <a:ext cx="2696973" cy="355906"/>
          </a:xfrm>
          <a:prstGeom prst="rect">
            <a:avLst/>
          </a:prstGeom>
        </p:spPr>
        <p:txBody>
          <a:bodyPr wrap="none" lIns="78145" tIns="39072" rIns="78145" bIns="39072">
            <a:spAutoFit/>
          </a:bodyPr>
          <a:lstStyle/>
          <a:p>
            <a:r>
              <a:rPr lang="zh-CN" altLang="en-US" dirty="0" smtClean="0">
                <a:latin typeface="华文新魏" pitchFamily="2" charset="-122"/>
                <a:ea typeface="华文新魏" pitchFamily="2" charset="-122"/>
              </a:rPr>
              <a:t>兵工厂工人正在制造弹药</a:t>
            </a:r>
            <a:endParaRPr lang="zh-CN" altLang="en-US" dirty="0">
              <a:latin typeface="华文新魏" pitchFamily="2" charset="-122"/>
              <a:ea typeface="华文新魏" pitchFamily="2" charset="-122"/>
            </a:endParaRPr>
          </a:p>
        </p:txBody>
      </p:sp>
      <p:pic>
        <p:nvPicPr>
          <p:cNvPr id="63" name="图片 62" descr="0b26dc7b-4a21-4f81-9556-c49ae490513e_size99_w600_h400.jpeg"/>
          <p:cNvPicPr>
            <a:picLocks noChangeAspect="1"/>
          </p:cNvPicPr>
          <p:nvPr/>
        </p:nvPicPr>
        <p:blipFill>
          <a:blip r:embed="rId11"/>
          <a:stretch>
            <a:fillRect/>
          </a:stretch>
        </p:blipFill>
        <p:spPr>
          <a:xfrm>
            <a:off x="5649180" y="2721448"/>
            <a:ext cx="3435608" cy="2748638"/>
          </a:xfrm>
          <a:prstGeom prst="rect">
            <a:avLst/>
          </a:prstGeom>
        </p:spPr>
      </p:pic>
      <p:sp>
        <p:nvSpPr>
          <p:cNvPr id="64" name="矩形 63"/>
          <p:cNvSpPr/>
          <p:nvPr/>
        </p:nvSpPr>
        <p:spPr>
          <a:xfrm>
            <a:off x="5705874" y="2041085"/>
            <a:ext cx="3401622" cy="909904"/>
          </a:xfrm>
          <a:prstGeom prst="rect">
            <a:avLst/>
          </a:prstGeom>
        </p:spPr>
        <p:txBody>
          <a:bodyPr wrap="square" lIns="78145" tIns="39072" rIns="78145" bIns="39072">
            <a:spAutoFit/>
          </a:bodyPr>
          <a:lstStyle/>
          <a:p>
            <a:r>
              <a:rPr lang="zh-CN" altLang="en-US" dirty="0" smtClean="0">
                <a:latin typeface="华文新魏" pitchFamily="2" charset="-122"/>
                <a:ea typeface="华文新魏" pitchFamily="2" charset="-122"/>
              </a:rPr>
              <a:t>旅美华侨在纽约唐人街上举行筹款救国大会，劝募献金支援祖国抗战</a:t>
            </a:r>
            <a:endParaRPr lang="zh-CN" altLang="en-US" dirty="0">
              <a:latin typeface="华文新魏" pitchFamily="2" charset="-122"/>
              <a:ea typeface="华文新魏" pitchFamily="2" charset="-122"/>
            </a:endParaRPr>
          </a:p>
        </p:txBody>
      </p:sp>
      <p:pic>
        <p:nvPicPr>
          <p:cNvPr id="65" name="图片 64" descr="1427418931303.jpg"/>
          <p:cNvPicPr>
            <a:picLocks noChangeAspect="1"/>
          </p:cNvPicPr>
          <p:nvPr/>
        </p:nvPicPr>
        <p:blipFill>
          <a:blip r:embed="rId12"/>
          <a:stretch>
            <a:fillRect/>
          </a:stretch>
        </p:blipFill>
        <p:spPr>
          <a:xfrm>
            <a:off x="3948369" y="2408457"/>
            <a:ext cx="3486663" cy="2789484"/>
          </a:xfrm>
          <a:prstGeom prst="rect">
            <a:avLst/>
          </a:prstGeom>
        </p:spPr>
      </p:pic>
      <p:pic>
        <p:nvPicPr>
          <p:cNvPr id="66" name="图片 65" descr="11945583_868430.jpg"/>
          <p:cNvPicPr>
            <a:picLocks noChangeAspect="1"/>
          </p:cNvPicPr>
          <p:nvPr/>
        </p:nvPicPr>
        <p:blipFill>
          <a:blip r:embed="rId13"/>
          <a:stretch>
            <a:fillRect/>
          </a:stretch>
        </p:blipFill>
        <p:spPr>
          <a:xfrm rot="746142">
            <a:off x="7390594" y="3187111"/>
            <a:ext cx="1530730" cy="2681987"/>
          </a:xfrm>
          <a:prstGeom prst="rect">
            <a:avLst/>
          </a:prstGeom>
        </p:spPr>
      </p:pic>
      <p:pic>
        <p:nvPicPr>
          <p:cNvPr id="67" name="图片 66" descr="1436253624646 (1).jpg"/>
          <p:cNvPicPr>
            <a:picLocks noChangeAspect="1"/>
          </p:cNvPicPr>
          <p:nvPr/>
        </p:nvPicPr>
        <p:blipFill>
          <a:blip r:embed="rId14"/>
          <a:stretch>
            <a:fillRect/>
          </a:stretch>
        </p:blipFill>
        <p:spPr>
          <a:xfrm>
            <a:off x="5762567" y="2000241"/>
            <a:ext cx="2777991" cy="46406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dissolve">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dissolv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dissolv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dissolve">
                                      <p:cBhvr>
                                        <p:cTn id="22" dur="500"/>
                                        <p:tgtEl>
                                          <p:spTgt spid="5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nodeType="clickEffect">
                                  <p:stCondLst>
                                    <p:cond delay="0"/>
                                  </p:stCondLst>
                                  <p:childTnLst>
                                    <p:animEffect transition="out" filter="box(in)">
                                      <p:cBhvr>
                                        <p:cTn id="26" dur="500"/>
                                        <p:tgtEl>
                                          <p:spTgt spid="53"/>
                                        </p:tgtEl>
                                      </p:cBhvr>
                                    </p:animEffect>
                                    <p:set>
                                      <p:cBhvr>
                                        <p:cTn id="27" dur="1" fill="hold">
                                          <p:stCondLst>
                                            <p:cond delay="499"/>
                                          </p:stCondLst>
                                        </p:cTn>
                                        <p:tgtEl>
                                          <p:spTgt spid="5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dissolv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dissolve">
                                      <p:cBhvr>
                                        <p:cTn id="37" dur="500"/>
                                        <p:tgtEl>
                                          <p:spTgt spid="55"/>
                                        </p:tgtEl>
                                      </p:cBhvr>
                                    </p:animEffect>
                                  </p:childTnLst>
                                </p:cTn>
                              </p:par>
                              <p:par>
                                <p:cTn id="38" presetID="9" presetClass="entr" presetSubtype="0"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dissolve">
                                      <p:cBhvr>
                                        <p:cTn id="40" dur="500"/>
                                        <p:tgtEl>
                                          <p:spTgt spid="54"/>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xit" presetSubtype="16" fill="hold" grpId="1" nodeType="clickEffect">
                                  <p:stCondLst>
                                    <p:cond delay="0"/>
                                  </p:stCondLst>
                                  <p:childTnLst>
                                    <p:animEffect transition="out" filter="box(in)">
                                      <p:cBhvr>
                                        <p:cTn id="44" dur="500"/>
                                        <p:tgtEl>
                                          <p:spTgt spid="55"/>
                                        </p:tgtEl>
                                      </p:cBhvr>
                                    </p:animEffect>
                                    <p:set>
                                      <p:cBhvr>
                                        <p:cTn id="45" dur="1" fill="hold">
                                          <p:stCondLst>
                                            <p:cond delay="499"/>
                                          </p:stCondLst>
                                        </p:cTn>
                                        <p:tgtEl>
                                          <p:spTgt spid="55"/>
                                        </p:tgtEl>
                                        <p:attrNameLst>
                                          <p:attrName>style.visibility</p:attrName>
                                        </p:attrNameLst>
                                      </p:cBhvr>
                                      <p:to>
                                        <p:strVal val="hidden"/>
                                      </p:to>
                                    </p:set>
                                  </p:childTnLst>
                                </p:cTn>
                              </p:par>
                              <p:par>
                                <p:cTn id="46" presetID="4" presetClass="exit" presetSubtype="16" fill="hold" nodeType="withEffect">
                                  <p:stCondLst>
                                    <p:cond delay="0"/>
                                  </p:stCondLst>
                                  <p:childTnLst>
                                    <p:animEffect transition="out" filter="box(in)">
                                      <p:cBhvr>
                                        <p:cTn id="47" dur="500"/>
                                        <p:tgtEl>
                                          <p:spTgt spid="54"/>
                                        </p:tgtEl>
                                      </p:cBhvr>
                                    </p:animEffect>
                                    <p:set>
                                      <p:cBhvr>
                                        <p:cTn id="48" dur="1" fill="hold">
                                          <p:stCondLst>
                                            <p:cond delay="499"/>
                                          </p:stCondLst>
                                        </p:cTn>
                                        <p:tgtEl>
                                          <p:spTgt spid="54"/>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dissolve">
                                      <p:cBhvr>
                                        <p:cTn id="53" dur="500"/>
                                        <p:tgtEl>
                                          <p:spTgt spid="52"/>
                                        </p:tgtEl>
                                      </p:cBhvr>
                                    </p:animEffect>
                                  </p:childTnLst>
                                </p:cTn>
                              </p:par>
                            </p:childTnLst>
                          </p:cTn>
                        </p:par>
                      </p:childTnLst>
                    </p:cTn>
                  </p:par>
                  <p:par>
                    <p:cTn id="54" fill="hold">
                      <p:stCondLst>
                        <p:cond delay="indefinite"/>
                      </p:stCondLst>
                      <p:childTnLst>
                        <p:par>
                          <p:cTn id="55" fill="hold">
                            <p:stCondLst>
                              <p:cond delay="0"/>
                            </p:stCondLst>
                            <p:childTnLst>
                              <p:par>
                                <p:cTn id="56" presetID="9" presetClass="entr" presetSubtype="0" fill="hold" nodeType="click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dissolve">
                                      <p:cBhvr>
                                        <p:cTn id="58" dur="500"/>
                                        <p:tgtEl>
                                          <p:spTgt spid="56"/>
                                        </p:tgtEl>
                                      </p:cBhvr>
                                    </p:animEffect>
                                  </p:childTnLst>
                                </p:cTn>
                              </p:par>
                            </p:childTnLst>
                          </p:cTn>
                        </p:par>
                      </p:childTnLst>
                    </p:cTn>
                  </p:par>
                  <p:par>
                    <p:cTn id="59" fill="hold">
                      <p:stCondLst>
                        <p:cond delay="indefinite"/>
                      </p:stCondLst>
                      <p:childTnLst>
                        <p:par>
                          <p:cTn id="60" fill="hold">
                            <p:stCondLst>
                              <p:cond delay="0"/>
                            </p:stCondLst>
                            <p:childTnLst>
                              <p:par>
                                <p:cTn id="61" presetID="4" presetClass="exit" presetSubtype="16" fill="hold" nodeType="clickEffect">
                                  <p:stCondLst>
                                    <p:cond delay="0"/>
                                  </p:stCondLst>
                                  <p:childTnLst>
                                    <p:animEffect transition="out" filter="box(in)">
                                      <p:cBhvr>
                                        <p:cTn id="62" dur="500"/>
                                        <p:tgtEl>
                                          <p:spTgt spid="56"/>
                                        </p:tgtEl>
                                      </p:cBhvr>
                                    </p:animEffect>
                                    <p:set>
                                      <p:cBhvr>
                                        <p:cTn id="63" dur="1" fill="hold">
                                          <p:stCondLst>
                                            <p:cond delay="499"/>
                                          </p:stCondLst>
                                        </p:cTn>
                                        <p:tgtEl>
                                          <p:spTgt spid="56"/>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dissolve">
                                      <p:cBhvr>
                                        <p:cTn id="68" dur="500"/>
                                        <p:tgtEl>
                                          <p:spTgt spid="27"/>
                                        </p:tgtEl>
                                      </p:cBhvr>
                                    </p:animEffect>
                                  </p:childTnLst>
                                </p:cTn>
                              </p:par>
                            </p:childTnLst>
                          </p:cTn>
                        </p:par>
                      </p:childTnLst>
                    </p:cTn>
                  </p:par>
                  <p:par>
                    <p:cTn id="69" fill="hold">
                      <p:stCondLst>
                        <p:cond delay="indefinite"/>
                      </p:stCondLst>
                      <p:childTnLst>
                        <p:par>
                          <p:cTn id="70" fill="hold">
                            <p:stCondLst>
                              <p:cond delay="0"/>
                            </p:stCondLst>
                            <p:childTnLst>
                              <p:par>
                                <p:cTn id="71" presetID="9" presetClass="entr" presetSubtype="0" fill="hold" nodeType="click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dissolve">
                                      <p:cBhvr>
                                        <p:cTn id="73" dur="500"/>
                                        <p:tgtEl>
                                          <p:spTgt spid="57"/>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dissolve">
                                      <p:cBhvr>
                                        <p:cTn id="76" dur="500"/>
                                        <p:tgtEl>
                                          <p:spTgt spid="58"/>
                                        </p:tgtEl>
                                      </p:cBhvr>
                                    </p:animEffect>
                                  </p:childTnLst>
                                </p:cTn>
                              </p:par>
                            </p:childTnLst>
                          </p:cTn>
                        </p:par>
                      </p:childTnLst>
                    </p:cTn>
                  </p:par>
                  <p:par>
                    <p:cTn id="77" fill="hold">
                      <p:stCondLst>
                        <p:cond delay="indefinite"/>
                      </p:stCondLst>
                      <p:childTnLst>
                        <p:par>
                          <p:cTn id="78" fill="hold">
                            <p:stCondLst>
                              <p:cond delay="0"/>
                            </p:stCondLst>
                            <p:childTnLst>
                              <p:par>
                                <p:cTn id="79" presetID="4" presetClass="exit" presetSubtype="16" fill="hold" nodeType="clickEffect">
                                  <p:stCondLst>
                                    <p:cond delay="0"/>
                                  </p:stCondLst>
                                  <p:childTnLst>
                                    <p:animEffect transition="out" filter="box(in)">
                                      <p:cBhvr>
                                        <p:cTn id="80" dur="500"/>
                                        <p:tgtEl>
                                          <p:spTgt spid="57"/>
                                        </p:tgtEl>
                                      </p:cBhvr>
                                    </p:animEffect>
                                    <p:set>
                                      <p:cBhvr>
                                        <p:cTn id="81" dur="1" fill="hold">
                                          <p:stCondLst>
                                            <p:cond delay="499"/>
                                          </p:stCondLst>
                                        </p:cTn>
                                        <p:tgtEl>
                                          <p:spTgt spid="57"/>
                                        </p:tgtEl>
                                        <p:attrNameLst>
                                          <p:attrName>style.visibility</p:attrName>
                                        </p:attrNameLst>
                                      </p:cBhvr>
                                      <p:to>
                                        <p:strVal val="hidden"/>
                                      </p:to>
                                    </p:set>
                                  </p:childTnLst>
                                </p:cTn>
                              </p:par>
                              <p:par>
                                <p:cTn id="82" presetID="4" presetClass="exit" presetSubtype="16" fill="hold" grpId="1" nodeType="withEffect">
                                  <p:stCondLst>
                                    <p:cond delay="0"/>
                                  </p:stCondLst>
                                  <p:childTnLst>
                                    <p:animEffect transition="out" filter="box(in)">
                                      <p:cBhvr>
                                        <p:cTn id="83" dur="500"/>
                                        <p:tgtEl>
                                          <p:spTgt spid="58"/>
                                        </p:tgtEl>
                                      </p:cBhvr>
                                    </p:animEffect>
                                    <p:set>
                                      <p:cBhvr>
                                        <p:cTn id="84" dur="1" fill="hold">
                                          <p:stCondLst>
                                            <p:cond delay="499"/>
                                          </p:stCondLst>
                                        </p:cTn>
                                        <p:tgtEl>
                                          <p:spTgt spid="58"/>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9" presetClass="entr" presetSubtype="0" fill="hold" grpId="0" nodeType="click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dissolve">
                                      <p:cBhvr>
                                        <p:cTn id="89" dur="500"/>
                                        <p:tgtEl>
                                          <p:spTgt spid="60"/>
                                        </p:tgtEl>
                                      </p:cBhvr>
                                    </p:animEffect>
                                  </p:childTnLst>
                                </p:cTn>
                              </p:par>
                              <p:par>
                                <p:cTn id="90" presetID="9" presetClass="entr" presetSubtype="0" fill="hold"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transition="in" filter="dissolve">
                                      <p:cBhvr>
                                        <p:cTn id="92" dur="500"/>
                                        <p:tgtEl>
                                          <p:spTgt spid="59"/>
                                        </p:tgtEl>
                                      </p:cBhvr>
                                    </p:animEffect>
                                  </p:childTnLst>
                                </p:cTn>
                              </p:par>
                            </p:childTnLst>
                          </p:cTn>
                        </p:par>
                      </p:childTnLst>
                    </p:cTn>
                  </p:par>
                  <p:par>
                    <p:cTn id="93" fill="hold">
                      <p:stCondLst>
                        <p:cond delay="indefinite"/>
                      </p:stCondLst>
                      <p:childTnLst>
                        <p:par>
                          <p:cTn id="94" fill="hold">
                            <p:stCondLst>
                              <p:cond delay="0"/>
                            </p:stCondLst>
                            <p:childTnLst>
                              <p:par>
                                <p:cTn id="95" presetID="4" presetClass="exit" presetSubtype="16" fill="hold" grpId="1" nodeType="clickEffect">
                                  <p:stCondLst>
                                    <p:cond delay="0"/>
                                  </p:stCondLst>
                                  <p:childTnLst>
                                    <p:animEffect transition="out" filter="box(in)">
                                      <p:cBhvr>
                                        <p:cTn id="96" dur="500"/>
                                        <p:tgtEl>
                                          <p:spTgt spid="60"/>
                                        </p:tgtEl>
                                      </p:cBhvr>
                                    </p:animEffect>
                                    <p:set>
                                      <p:cBhvr>
                                        <p:cTn id="97" dur="1" fill="hold">
                                          <p:stCondLst>
                                            <p:cond delay="499"/>
                                          </p:stCondLst>
                                        </p:cTn>
                                        <p:tgtEl>
                                          <p:spTgt spid="60"/>
                                        </p:tgtEl>
                                        <p:attrNameLst>
                                          <p:attrName>style.visibility</p:attrName>
                                        </p:attrNameLst>
                                      </p:cBhvr>
                                      <p:to>
                                        <p:strVal val="hidden"/>
                                      </p:to>
                                    </p:set>
                                  </p:childTnLst>
                                </p:cTn>
                              </p:par>
                              <p:par>
                                <p:cTn id="98" presetID="4" presetClass="exit" presetSubtype="16" fill="hold" nodeType="withEffect">
                                  <p:stCondLst>
                                    <p:cond delay="0"/>
                                  </p:stCondLst>
                                  <p:childTnLst>
                                    <p:animEffect transition="out" filter="box(in)">
                                      <p:cBhvr>
                                        <p:cTn id="99" dur="500"/>
                                        <p:tgtEl>
                                          <p:spTgt spid="59"/>
                                        </p:tgtEl>
                                      </p:cBhvr>
                                    </p:animEffect>
                                    <p:set>
                                      <p:cBhvr>
                                        <p:cTn id="100" dur="1" fill="hold">
                                          <p:stCondLst>
                                            <p:cond delay="499"/>
                                          </p:stCondLst>
                                        </p:cTn>
                                        <p:tgtEl>
                                          <p:spTgt spid="59"/>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9" presetClass="entr" presetSubtype="0" fill="hold" grpId="0" nodeType="click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dissolve">
                                      <p:cBhvr>
                                        <p:cTn id="105" dur="500"/>
                                        <p:tgtEl>
                                          <p:spTgt spid="33"/>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ntr" presetSubtype="0" fill="hold" grpId="0" nodeType="clickEffect">
                                  <p:stCondLst>
                                    <p:cond delay="0"/>
                                  </p:stCondLst>
                                  <p:childTnLst>
                                    <p:set>
                                      <p:cBhvr>
                                        <p:cTn id="109" dur="1" fill="hold">
                                          <p:stCondLst>
                                            <p:cond delay="0"/>
                                          </p:stCondLst>
                                        </p:cTn>
                                        <p:tgtEl>
                                          <p:spTgt spid="62"/>
                                        </p:tgtEl>
                                        <p:attrNameLst>
                                          <p:attrName>style.visibility</p:attrName>
                                        </p:attrNameLst>
                                      </p:cBhvr>
                                      <p:to>
                                        <p:strVal val="visible"/>
                                      </p:to>
                                    </p:set>
                                    <p:animEffect transition="in" filter="dissolve">
                                      <p:cBhvr>
                                        <p:cTn id="110" dur="500"/>
                                        <p:tgtEl>
                                          <p:spTgt spid="62"/>
                                        </p:tgtEl>
                                      </p:cBhvr>
                                    </p:animEffect>
                                  </p:childTnLst>
                                </p:cTn>
                              </p:par>
                              <p:par>
                                <p:cTn id="111" presetID="9" presetClass="entr" presetSubtype="0" fill="hold" nodeType="with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dissolve">
                                      <p:cBhvr>
                                        <p:cTn id="113" dur="500"/>
                                        <p:tgtEl>
                                          <p:spTgt spid="61"/>
                                        </p:tgtEl>
                                      </p:cBhvr>
                                    </p:animEffect>
                                  </p:childTnLst>
                                </p:cTn>
                              </p:par>
                            </p:childTnLst>
                          </p:cTn>
                        </p:par>
                      </p:childTnLst>
                    </p:cTn>
                  </p:par>
                  <p:par>
                    <p:cTn id="114" fill="hold">
                      <p:stCondLst>
                        <p:cond delay="indefinite"/>
                      </p:stCondLst>
                      <p:childTnLst>
                        <p:par>
                          <p:cTn id="115" fill="hold">
                            <p:stCondLst>
                              <p:cond delay="0"/>
                            </p:stCondLst>
                            <p:childTnLst>
                              <p:par>
                                <p:cTn id="116" presetID="4" presetClass="exit" presetSubtype="16" fill="hold" grpId="1" nodeType="clickEffect">
                                  <p:stCondLst>
                                    <p:cond delay="0"/>
                                  </p:stCondLst>
                                  <p:childTnLst>
                                    <p:animEffect transition="out" filter="box(in)">
                                      <p:cBhvr>
                                        <p:cTn id="117" dur="500"/>
                                        <p:tgtEl>
                                          <p:spTgt spid="62"/>
                                        </p:tgtEl>
                                      </p:cBhvr>
                                    </p:animEffect>
                                    <p:set>
                                      <p:cBhvr>
                                        <p:cTn id="118" dur="1" fill="hold">
                                          <p:stCondLst>
                                            <p:cond delay="499"/>
                                          </p:stCondLst>
                                        </p:cTn>
                                        <p:tgtEl>
                                          <p:spTgt spid="62"/>
                                        </p:tgtEl>
                                        <p:attrNameLst>
                                          <p:attrName>style.visibility</p:attrName>
                                        </p:attrNameLst>
                                      </p:cBhvr>
                                      <p:to>
                                        <p:strVal val="hidden"/>
                                      </p:to>
                                    </p:set>
                                  </p:childTnLst>
                                </p:cTn>
                              </p:par>
                              <p:par>
                                <p:cTn id="119" presetID="4" presetClass="exit" presetSubtype="16" fill="hold" nodeType="withEffect">
                                  <p:stCondLst>
                                    <p:cond delay="0"/>
                                  </p:stCondLst>
                                  <p:childTnLst>
                                    <p:animEffect transition="out" filter="box(in)">
                                      <p:cBhvr>
                                        <p:cTn id="120" dur="500"/>
                                        <p:tgtEl>
                                          <p:spTgt spid="61"/>
                                        </p:tgtEl>
                                      </p:cBhvr>
                                    </p:animEffect>
                                    <p:set>
                                      <p:cBhvr>
                                        <p:cTn id="121" dur="1" fill="hold">
                                          <p:stCondLst>
                                            <p:cond delay="499"/>
                                          </p:stCondLst>
                                        </p:cTn>
                                        <p:tgtEl>
                                          <p:spTgt spid="61"/>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9" presetClass="entr" presetSubtype="0" fill="hold" grpId="0" nodeType="click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dissolve">
                                      <p:cBhvr>
                                        <p:cTn id="126" dur="500"/>
                                        <p:tgtEl>
                                          <p:spTgt spid="28"/>
                                        </p:tgtEl>
                                      </p:cBhvr>
                                    </p:animEffect>
                                  </p:childTnLst>
                                </p:cTn>
                              </p:par>
                            </p:childTnLst>
                          </p:cTn>
                        </p:par>
                      </p:childTnLst>
                    </p:cTn>
                  </p:par>
                  <p:par>
                    <p:cTn id="127" fill="hold">
                      <p:stCondLst>
                        <p:cond delay="indefinite"/>
                      </p:stCondLst>
                      <p:childTnLst>
                        <p:par>
                          <p:cTn id="128" fill="hold">
                            <p:stCondLst>
                              <p:cond delay="0"/>
                            </p:stCondLst>
                            <p:childTnLst>
                              <p:par>
                                <p:cTn id="129" presetID="9" presetClass="entr" presetSubtype="0" fill="hold" grpId="0" nodeType="click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dissolve">
                                      <p:cBhvr>
                                        <p:cTn id="131" dur="500"/>
                                        <p:tgtEl>
                                          <p:spTgt spid="64"/>
                                        </p:tgtEl>
                                      </p:cBhvr>
                                    </p:animEffect>
                                  </p:childTnLst>
                                </p:cTn>
                              </p:par>
                              <p:par>
                                <p:cTn id="132" presetID="9" presetClass="entr" presetSubtype="0" fill="hold" nodeType="withEffect">
                                  <p:stCondLst>
                                    <p:cond delay="0"/>
                                  </p:stCondLst>
                                  <p:childTnLst>
                                    <p:set>
                                      <p:cBhvr>
                                        <p:cTn id="133" dur="1" fill="hold">
                                          <p:stCondLst>
                                            <p:cond delay="0"/>
                                          </p:stCondLst>
                                        </p:cTn>
                                        <p:tgtEl>
                                          <p:spTgt spid="63"/>
                                        </p:tgtEl>
                                        <p:attrNameLst>
                                          <p:attrName>style.visibility</p:attrName>
                                        </p:attrNameLst>
                                      </p:cBhvr>
                                      <p:to>
                                        <p:strVal val="visible"/>
                                      </p:to>
                                    </p:set>
                                    <p:animEffect transition="in" filter="dissolve">
                                      <p:cBhvr>
                                        <p:cTn id="134" dur="500"/>
                                        <p:tgtEl>
                                          <p:spTgt spid="63"/>
                                        </p:tgtEl>
                                      </p:cBhvr>
                                    </p:animEffect>
                                  </p:childTnLst>
                                </p:cTn>
                              </p:par>
                            </p:childTnLst>
                          </p:cTn>
                        </p:par>
                      </p:childTnLst>
                    </p:cTn>
                  </p:par>
                  <p:par>
                    <p:cTn id="135" fill="hold">
                      <p:stCondLst>
                        <p:cond delay="indefinite"/>
                      </p:stCondLst>
                      <p:childTnLst>
                        <p:par>
                          <p:cTn id="136" fill="hold">
                            <p:stCondLst>
                              <p:cond delay="0"/>
                            </p:stCondLst>
                            <p:childTnLst>
                              <p:par>
                                <p:cTn id="137" presetID="4" presetClass="exit" presetSubtype="16" fill="hold" grpId="1" nodeType="clickEffect">
                                  <p:stCondLst>
                                    <p:cond delay="0"/>
                                  </p:stCondLst>
                                  <p:childTnLst>
                                    <p:animEffect transition="out" filter="box(in)">
                                      <p:cBhvr>
                                        <p:cTn id="138" dur="500"/>
                                        <p:tgtEl>
                                          <p:spTgt spid="64"/>
                                        </p:tgtEl>
                                      </p:cBhvr>
                                    </p:animEffect>
                                    <p:set>
                                      <p:cBhvr>
                                        <p:cTn id="139" dur="1" fill="hold">
                                          <p:stCondLst>
                                            <p:cond delay="499"/>
                                          </p:stCondLst>
                                        </p:cTn>
                                        <p:tgtEl>
                                          <p:spTgt spid="64"/>
                                        </p:tgtEl>
                                        <p:attrNameLst>
                                          <p:attrName>style.visibility</p:attrName>
                                        </p:attrNameLst>
                                      </p:cBhvr>
                                      <p:to>
                                        <p:strVal val="hidden"/>
                                      </p:to>
                                    </p:set>
                                  </p:childTnLst>
                                </p:cTn>
                              </p:par>
                              <p:par>
                                <p:cTn id="140" presetID="4" presetClass="exit" presetSubtype="16" fill="hold" nodeType="withEffect">
                                  <p:stCondLst>
                                    <p:cond delay="0"/>
                                  </p:stCondLst>
                                  <p:childTnLst>
                                    <p:animEffect transition="out" filter="box(in)">
                                      <p:cBhvr>
                                        <p:cTn id="141" dur="500"/>
                                        <p:tgtEl>
                                          <p:spTgt spid="63"/>
                                        </p:tgtEl>
                                      </p:cBhvr>
                                    </p:animEffect>
                                    <p:set>
                                      <p:cBhvr>
                                        <p:cTn id="142" dur="1" fill="hold">
                                          <p:stCondLst>
                                            <p:cond delay="499"/>
                                          </p:stCondLst>
                                        </p:cTn>
                                        <p:tgtEl>
                                          <p:spTgt spid="63"/>
                                        </p:tgtEl>
                                        <p:attrNameLst>
                                          <p:attrName>style.visibility</p:attrName>
                                        </p:attrNameLst>
                                      </p:cBhvr>
                                      <p:to>
                                        <p:strVal val="hidden"/>
                                      </p:to>
                                    </p:set>
                                  </p:childTnLst>
                                </p:cTn>
                              </p:par>
                            </p:childTnLst>
                          </p:cTn>
                        </p:par>
                      </p:childTnLst>
                    </p:cTn>
                  </p:par>
                  <p:par>
                    <p:cTn id="143" fill="hold">
                      <p:stCondLst>
                        <p:cond delay="indefinite"/>
                      </p:stCondLst>
                      <p:childTnLst>
                        <p:par>
                          <p:cTn id="144" fill="hold">
                            <p:stCondLst>
                              <p:cond delay="0"/>
                            </p:stCondLst>
                            <p:childTnLst>
                              <p:par>
                                <p:cTn id="145" presetID="9" presetClass="entr" presetSubtype="0" fill="hold" grpId="0" nodeType="clickEffect">
                                  <p:stCondLst>
                                    <p:cond delay="0"/>
                                  </p:stCondLst>
                                  <p:childTnLst>
                                    <p:set>
                                      <p:cBhvr>
                                        <p:cTn id="146" dur="1" fill="hold">
                                          <p:stCondLst>
                                            <p:cond delay="0"/>
                                          </p:stCondLst>
                                        </p:cTn>
                                        <p:tgtEl>
                                          <p:spTgt spid="48"/>
                                        </p:tgtEl>
                                        <p:attrNameLst>
                                          <p:attrName>style.visibility</p:attrName>
                                        </p:attrNameLst>
                                      </p:cBhvr>
                                      <p:to>
                                        <p:strVal val="visible"/>
                                      </p:to>
                                    </p:set>
                                    <p:animEffect transition="in" filter="dissolve">
                                      <p:cBhvr>
                                        <p:cTn id="147" dur="500"/>
                                        <p:tgtEl>
                                          <p:spTgt spid="48"/>
                                        </p:tgtEl>
                                      </p:cBhvr>
                                    </p:animEffect>
                                  </p:childTnLst>
                                </p:cTn>
                              </p:par>
                            </p:childTnLst>
                          </p:cTn>
                        </p:par>
                      </p:childTnLst>
                    </p:cTn>
                  </p:par>
                  <p:par>
                    <p:cTn id="148" fill="hold">
                      <p:stCondLst>
                        <p:cond delay="indefinite"/>
                      </p:stCondLst>
                      <p:childTnLst>
                        <p:par>
                          <p:cTn id="149" fill="hold">
                            <p:stCondLst>
                              <p:cond delay="0"/>
                            </p:stCondLst>
                            <p:childTnLst>
                              <p:par>
                                <p:cTn id="150" presetID="9" presetClass="entr" presetSubtype="0" fill="hold" nodeType="clickEffect">
                                  <p:stCondLst>
                                    <p:cond delay="0"/>
                                  </p:stCondLst>
                                  <p:childTnLst>
                                    <p:set>
                                      <p:cBhvr>
                                        <p:cTn id="151" dur="1" fill="hold">
                                          <p:stCondLst>
                                            <p:cond delay="0"/>
                                          </p:stCondLst>
                                        </p:cTn>
                                        <p:tgtEl>
                                          <p:spTgt spid="65"/>
                                        </p:tgtEl>
                                        <p:attrNameLst>
                                          <p:attrName>style.visibility</p:attrName>
                                        </p:attrNameLst>
                                      </p:cBhvr>
                                      <p:to>
                                        <p:strVal val="visible"/>
                                      </p:to>
                                    </p:set>
                                    <p:animEffect transition="in" filter="dissolve">
                                      <p:cBhvr>
                                        <p:cTn id="152" dur="500"/>
                                        <p:tgtEl>
                                          <p:spTgt spid="65"/>
                                        </p:tgtEl>
                                      </p:cBhvr>
                                    </p:animEffect>
                                  </p:childTnLst>
                                </p:cTn>
                              </p:par>
                              <p:par>
                                <p:cTn id="153" presetID="9" presetClass="entr" presetSubtype="0" fill="hold" nodeType="withEffect">
                                  <p:stCondLst>
                                    <p:cond delay="0"/>
                                  </p:stCondLst>
                                  <p:childTnLst>
                                    <p:set>
                                      <p:cBhvr>
                                        <p:cTn id="154" dur="1" fill="hold">
                                          <p:stCondLst>
                                            <p:cond delay="0"/>
                                          </p:stCondLst>
                                        </p:cTn>
                                        <p:tgtEl>
                                          <p:spTgt spid="66"/>
                                        </p:tgtEl>
                                        <p:attrNameLst>
                                          <p:attrName>style.visibility</p:attrName>
                                        </p:attrNameLst>
                                      </p:cBhvr>
                                      <p:to>
                                        <p:strVal val="visible"/>
                                      </p:to>
                                    </p:set>
                                    <p:animEffect transition="in" filter="dissolve">
                                      <p:cBhvr>
                                        <p:cTn id="155" dur="500"/>
                                        <p:tgtEl>
                                          <p:spTgt spid="66"/>
                                        </p:tgtEl>
                                      </p:cBhvr>
                                    </p:animEffect>
                                  </p:childTnLst>
                                </p:cTn>
                              </p:par>
                            </p:childTnLst>
                          </p:cTn>
                        </p:par>
                      </p:childTnLst>
                    </p:cTn>
                  </p:par>
                  <p:par>
                    <p:cTn id="156" fill="hold">
                      <p:stCondLst>
                        <p:cond delay="indefinite"/>
                      </p:stCondLst>
                      <p:childTnLst>
                        <p:par>
                          <p:cTn id="157" fill="hold">
                            <p:stCondLst>
                              <p:cond delay="0"/>
                            </p:stCondLst>
                            <p:childTnLst>
                              <p:par>
                                <p:cTn id="158" presetID="4" presetClass="exit" presetSubtype="16" fill="hold" nodeType="clickEffect">
                                  <p:stCondLst>
                                    <p:cond delay="0"/>
                                  </p:stCondLst>
                                  <p:childTnLst>
                                    <p:animEffect transition="out" filter="box(in)">
                                      <p:cBhvr>
                                        <p:cTn id="159" dur="500"/>
                                        <p:tgtEl>
                                          <p:spTgt spid="65"/>
                                        </p:tgtEl>
                                      </p:cBhvr>
                                    </p:animEffect>
                                    <p:set>
                                      <p:cBhvr>
                                        <p:cTn id="160" dur="1" fill="hold">
                                          <p:stCondLst>
                                            <p:cond delay="499"/>
                                          </p:stCondLst>
                                        </p:cTn>
                                        <p:tgtEl>
                                          <p:spTgt spid="65"/>
                                        </p:tgtEl>
                                        <p:attrNameLst>
                                          <p:attrName>style.visibility</p:attrName>
                                        </p:attrNameLst>
                                      </p:cBhvr>
                                      <p:to>
                                        <p:strVal val="hidden"/>
                                      </p:to>
                                    </p:set>
                                  </p:childTnLst>
                                </p:cTn>
                              </p:par>
                              <p:par>
                                <p:cTn id="161" presetID="4" presetClass="exit" presetSubtype="16" fill="hold" nodeType="withEffect">
                                  <p:stCondLst>
                                    <p:cond delay="0"/>
                                  </p:stCondLst>
                                  <p:childTnLst>
                                    <p:animEffect transition="out" filter="box(in)">
                                      <p:cBhvr>
                                        <p:cTn id="162" dur="500"/>
                                        <p:tgtEl>
                                          <p:spTgt spid="66"/>
                                        </p:tgtEl>
                                      </p:cBhvr>
                                    </p:animEffect>
                                    <p:set>
                                      <p:cBhvr>
                                        <p:cTn id="163" dur="1" fill="hold">
                                          <p:stCondLst>
                                            <p:cond delay="499"/>
                                          </p:stCondLst>
                                        </p:cTn>
                                        <p:tgtEl>
                                          <p:spTgt spid="66"/>
                                        </p:tgtEl>
                                        <p:attrNameLst>
                                          <p:attrName>style.visibility</p:attrName>
                                        </p:attrNameLst>
                                      </p:cBhvr>
                                      <p:to>
                                        <p:strVal val="hidden"/>
                                      </p:to>
                                    </p:set>
                                  </p:childTnLst>
                                </p:cTn>
                              </p:par>
                            </p:childTnLst>
                          </p:cTn>
                        </p:par>
                        <p:par>
                          <p:cTn id="164" fill="hold">
                            <p:stCondLst>
                              <p:cond delay="500"/>
                            </p:stCondLst>
                            <p:childTnLst>
                              <p:par>
                                <p:cTn id="165" presetID="9" presetClass="entr" presetSubtype="0" fill="hold" nodeType="afterEffect">
                                  <p:stCondLst>
                                    <p:cond delay="0"/>
                                  </p:stCondLst>
                                  <p:childTnLst>
                                    <p:set>
                                      <p:cBhvr>
                                        <p:cTn id="166" dur="1" fill="hold">
                                          <p:stCondLst>
                                            <p:cond delay="0"/>
                                          </p:stCondLst>
                                        </p:cTn>
                                        <p:tgtEl>
                                          <p:spTgt spid="67"/>
                                        </p:tgtEl>
                                        <p:attrNameLst>
                                          <p:attrName>style.visibility</p:attrName>
                                        </p:attrNameLst>
                                      </p:cBhvr>
                                      <p:to>
                                        <p:strVal val="visible"/>
                                      </p:to>
                                    </p:set>
                                    <p:animEffect transition="in" filter="dissolve">
                                      <p:cBhvr>
                                        <p:cTn id="16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25" grpId="0"/>
      <p:bldP spid="26" grpId="0"/>
      <p:bldP spid="27" grpId="0"/>
      <p:bldP spid="28" grpId="0"/>
      <p:bldP spid="33" grpId="0"/>
      <p:bldP spid="48" grpId="0"/>
      <p:bldP spid="52" grpId="0"/>
      <p:bldP spid="55" grpId="0"/>
      <p:bldP spid="55" grpId="1"/>
      <p:bldP spid="58" grpId="0"/>
      <p:bldP spid="58" grpId="1"/>
      <p:bldP spid="60" grpId="0"/>
      <p:bldP spid="60" grpId="1"/>
      <p:bldP spid="62" grpId="0"/>
      <p:bldP spid="62" grpId="1"/>
      <p:bldP spid="64" grpId="0"/>
      <p:bldP spid="64" grpId="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2" cstate="email"/>
          <a:srcRect/>
          <a:stretch>
            <a:fillRect/>
          </a:stretch>
        </p:blipFill>
        <p:spPr bwMode="auto">
          <a:xfrm>
            <a:off x="-20190"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影响</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6" name="矩形 45"/>
          <p:cNvSpPr/>
          <p:nvPr/>
        </p:nvSpPr>
        <p:spPr>
          <a:xfrm>
            <a:off x="1453846" y="775589"/>
            <a:ext cx="7143406" cy="1033014"/>
          </a:xfrm>
          <a:prstGeom prst="rect">
            <a:avLst/>
          </a:prstGeom>
        </p:spPr>
        <p:txBody>
          <a:bodyPr wrap="square" lIns="78145" tIns="39072" rIns="78145" bIns="39072">
            <a:spAutoFit/>
          </a:bodyPr>
          <a:lstStyle/>
          <a:p>
            <a:r>
              <a:rPr lang="zh-CN" altLang="en-US" sz="3100" dirty="0">
                <a:latin typeface="华文新魏" pitchFamily="2" charset="-122"/>
                <a:ea typeface="华文新魏" pitchFamily="2" charset="-122"/>
              </a:rPr>
              <a:t>日本侵略者陷入了中华民族人民战争的汪洋大海之中。</a:t>
            </a:r>
            <a:endParaRPr lang="zh-CN" altLang="en-US" sz="3100" dirty="0">
              <a:latin typeface="华文新魏" pitchFamily="2" charset="-122"/>
              <a:ea typeface="华文新魏" pitchFamily="2" charset="-122"/>
            </a:endParaRPr>
          </a:p>
        </p:txBody>
      </p:sp>
      <p:pic>
        <p:nvPicPr>
          <p:cNvPr id="27" name="图片 26" descr="QQ截图20171213094508.png"/>
          <p:cNvPicPr>
            <a:picLocks noChangeAspect="1"/>
          </p:cNvPicPr>
          <p:nvPr/>
        </p:nvPicPr>
        <p:blipFill>
          <a:blip r:embed="rId5"/>
          <a:stretch>
            <a:fillRect/>
          </a:stretch>
        </p:blipFill>
        <p:spPr>
          <a:xfrm>
            <a:off x="2077477" y="1978828"/>
            <a:ext cx="5215820" cy="451180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dissolve">
                                      <p:cBhvr>
                                        <p:cTn id="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 name="图片 38"/>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422405" y="1183806"/>
            <a:ext cx="3401622" cy="5578968"/>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内容</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93197" y="1359408"/>
            <a:ext cx="5272514" cy="1556235"/>
          </a:xfrm>
          <a:prstGeom prst="rect">
            <a:avLst/>
          </a:prstGeom>
          <a:noFill/>
        </p:spPr>
        <p:txBody>
          <a:bodyPr wrap="square" lIns="78145" tIns="39072" rIns="78145" bIns="39072" rtlCol="0">
            <a:spAutoFit/>
          </a:bodyPr>
          <a:lstStyle/>
          <a:p>
            <a:r>
              <a:rPr lang="zh-CN" altLang="en-US" sz="2400" dirty="0">
                <a:latin typeface="华文新魏" pitchFamily="2" charset="-122"/>
                <a:ea typeface="华文新魏" pitchFamily="2" charset="-122"/>
              </a:rPr>
              <a:t>①制定了党的</a:t>
            </a:r>
            <a:r>
              <a:rPr lang="zh-CN" altLang="en-US" sz="2400" dirty="0">
                <a:solidFill>
                  <a:srgbClr val="C00000"/>
                </a:solidFill>
                <a:latin typeface="华文新魏" pitchFamily="2" charset="-122"/>
                <a:ea typeface="华文新魏" pitchFamily="2" charset="-122"/>
              </a:rPr>
              <a:t>政治路线</a:t>
            </a:r>
            <a:r>
              <a:rPr lang="zh-CN" altLang="en-US" sz="2400" dirty="0">
                <a:latin typeface="华文新魏" pitchFamily="2" charset="-122"/>
                <a:ea typeface="华文新魏" pitchFamily="2" charset="-122"/>
              </a:rPr>
              <a:t>：放手发动群众，壮大人民力量，在中国共产党的领导下，打败日本侵略者，解放全国人民，建立一个新民主主义的中国。</a:t>
            </a:r>
            <a:endParaRPr lang="en-US" altLang="zh-CN" sz="2400" dirty="0">
              <a:latin typeface="华文新魏" pitchFamily="2" charset="-122"/>
              <a:ea typeface="华文新魏" pitchFamily="2" charset="-122"/>
            </a:endParaRPr>
          </a:p>
        </p:txBody>
      </p:sp>
      <p:sp>
        <p:nvSpPr>
          <p:cNvPr id="26" name="矩形 25"/>
          <p:cNvSpPr/>
          <p:nvPr/>
        </p:nvSpPr>
        <p:spPr>
          <a:xfrm>
            <a:off x="93197" y="2996581"/>
            <a:ext cx="5272514" cy="1186903"/>
          </a:xfrm>
          <a:prstGeom prst="rect">
            <a:avLst/>
          </a:prstGeom>
        </p:spPr>
        <p:txBody>
          <a:bodyPr wrap="square" lIns="78145" tIns="39072" rIns="78145" bIns="39072">
            <a:spAutoFit/>
          </a:bodyPr>
          <a:lstStyle/>
          <a:p>
            <a:pPr lvl="0"/>
            <a:r>
              <a:rPr lang="zh-CN" altLang="en-US" sz="2400" dirty="0">
                <a:solidFill>
                  <a:prstClr val="black"/>
                </a:solidFill>
                <a:latin typeface="华文新魏" pitchFamily="2" charset="-122"/>
                <a:ea typeface="华文新魏" pitchFamily="2" charset="-122"/>
              </a:rPr>
              <a:t>②大会选举产生了</a:t>
            </a:r>
            <a:r>
              <a:rPr lang="zh-CN" altLang="en-US" sz="2400" dirty="0">
                <a:solidFill>
                  <a:srgbClr val="C00000"/>
                </a:solidFill>
                <a:latin typeface="华文新魏" pitchFamily="2" charset="-122"/>
                <a:ea typeface="华文新魏" pitchFamily="2" charset="-122"/>
              </a:rPr>
              <a:t>中央领导机关</a:t>
            </a:r>
            <a:r>
              <a:rPr lang="zh-CN" altLang="en-US" sz="2400" dirty="0">
                <a:solidFill>
                  <a:prstClr val="black"/>
                </a:solidFill>
                <a:latin typeface="华文新魏" pitchFamily="2" charset="-122"/>
                <a:ea typeface="华文新魏" pitchFamily="2" charset="-122"/>
              </a:rPr>
              <a:t>。</a:t>
            </a:r>
            <a:r>
              <a:rPr lang="zh-CN" altLang="en-US" sz="2400" dirty="0">
                <a:solidFill>
                  <a:srgbClr val="C00000"/>
                </a:solidFill>
                <a:latin typeface="华文新魏" pitchFamily="2" charset="-122"/>
                <a:ea typeface="华文新魏" pitchFamily="2" charset="-122"/>
              </a:rPr>
              <a:t>毛泽东</a:t>
            </a:r>
            <a:r>
              <a:rPr lang="zh-CN" altLang="en-US" sz="2400" dirty="0">
                <a:solidFill>
                  <a:prstClr val="black"/>
                </a:solidFill>
                <a:latin typeface="华文新魏" pitchFamily="2" charset="-122"/>
                <a:ea typeface="华文新魏" pitchFamily="2" charset="-122"/>
              </a:rPr>
              <a:t>在七届一中全会上当选为中共中央主席。</a:t>
            </a:r>
            <a:endParaRPr lang="en-US" altLang="zh-CN" sz="2400" dirty="0">
              <a:solidFill>
                <a:prstClr val="black"/>
              </a:solidFill>
              <a:latin typeface="华文新魏" pitchFamily="2" charset="-122"/>
              <a:ea typeface="华文新魏" pitchFamily="2" charset="-122"/>
            </a:endParaRPr>
          </a:p>
        </p:txBody>
      </p:sp>
      <p:sp>
        <p:nvSpPr>
          <p:cNvPr id="27" name="矩形 26"/>
          <p:cNvSpPr/>
          <p:nvPr/>
        </p:nvSpPr>
        <p:spPr>
          <a:xfrm>
            <a:off x="93197" y="3870293"/>
            <a:ext cx="5442595" cy="3033562"/>
          </a:xfrm>
          <a:prstGeom prst="rect">
            <a:avLst/>
          </a:prstGeom>
        </p:spPr>
        <p:txBody>
          <a:bodyPr wrap="square" lIns="78145" tIns="39072" rIns="78145" bIns="39072">
            <a:spAutoFit/>
          </a:bodyPr>
          <a:lstStyle/>
          <a:p>
            <a:pPr lvl="0"/>
            <a:r>
              <a:rPr lang="zh-CN" altLang="en-US" sz="2400" dirty="0">
                <a:solidFill>
                  <a:prstClr val="black"/>
                </a:solidFill>
                <a:latin typeface="华文新魏" pitchFamily="2" charset="-122"/>
                <a:ea typeface="华文新魏" pitchFamily="2" charset="-122"/>
              </a:rPr>
              <a:t>③大会</a:t>
            </a:r>
            <a:r>
              <a:rPr lang="zh-CN" altLang="en-US" sz="2400" dirty="0">
                <a:solidFill>
                  <a:srgbClr val="C00000"/>
                </a:solidFill>
                <a:latin typeface="华文新魏" pitchFamily="2" charset="-122"/>
                <a:ea typeface="华文新魏" pitchFamily="2" charset="-122"/>
              </a:rPr>
              <a:t>确立毛泽东思想为中国共产党的指导思想并写入党章</a:t>
            </a:r>
            <a:r>
              <a:rPr lang="zh-CN" altLang="en-US" sz="2400" dirty="0">
                <a:solidFill>
                  <a:prstClr val="black"/>
                </a:solidFill>
                <a:latin typeface="华文新魏" pitchFamily="2" charset="-122"/>
                <a:ea typeface="华文新魏" pitchFamily="2" charset="-122"/>
              </a:rPr>
              <a:t>。七大通过的党章规定：中国共产党，以马克思列宁主义的理论与中国革命的实践之统一的思想</a:t>
            </a:r>
            <a:r>
              <a:rPr lang="en-US" altLang="zh-CN" sz="2400" dirty="0">
                <a:solidFill>
                  <a:prstClr val="black"/>
                </a:solidFill>
                <a:latin typeface="华文新魏" pitchFamily="2" charset="-122"/>
                <a:ea typeface="华文新魏" pitchFamily="2" charset="-122"/>
              </a:rPr>
              <a:t>——</a:t>
            </a:r>
            <a:r>
              <a:rPr lang="zh-CN" altLang="en-US" sz="2400" dirty="0">
                <a:solidFill>
                  <a:prstClr val="black"/>
                </a:solidFill>
                <a:latin typeface="华文新魏" pitchFamily="2" charset="-122"/>
                <a:ea typeface="华文新魏" pitchFamily="2" charset="-122"/>
              </a:rPr>
              <a:t>毛泽东思想，作为自己一切工作的指针。这对统一全党的思想，指导全党的行动，实现党的政治路线，具有重要而深远的意义。</a:t>
            </a:r>
            <a:endParaRPr lang="zh-CN" altLang="en-US" sz="2400" dirty="0">
              <a:solidFill>
                <a:prstClr val="black"/>
              </a:solidFill>
              <a:latin typeface="华文新魏" pitchFamily="2" charset="-122"/>
              <a:ea typeface="华文新魏" pitchFamily="2" charset="-122"/>
            </a:endParaRPr>
          </a:p>
        </p:txBody>
      </p:sp>
      <p:pic>
        <p:nvPicPr>
          <p:cNvPr id="33" name="图片 32" descr="01300000251000122967084820663.jpg"/>
          <p:cNvPicPr>
            <a:picLocks noChangeAspect="1"/>
          </p:cNvPicPr>
          <p:nvPr/>
        </p:nvPicPr>
        <p:blipFill>
          <a:blip r:embed="rId6"/>
          <a:stretch>
            <a:fillRect/>
          </a:stretch>
        </p:blipFill>
        <p:spPr>
          <a:xfrm>
            <a:off x="5797559" y="4177398"/>
            <a:ext cx="2686306" cy="2177158"/>
          </a:xfrm>
          <a:prstGeom prst="rect">
            <a:avLst/>
          </a:prstGeom>
          <a:ln>
            <a:noFill/>
          </a:ln>
          <a:effectLst>
            <a:outerShdw blurRad="292100" dist="139700" dir="2700000" algn="tl" rotWithShape="0">
              <a:srgbClr val="333333">
                <a:alpha val="65000"/>
              </a:srgbClr>
            </a:outerShdw>
          </a:effectLst>
        </p:spPr>
      </p:pic>
      <p:sp>
        <p:nvSpPr>
          <p:cNvPr id="34" name="TextBox 33"/>
          <p:cNvSpPr txBox="1"/>
          <p:nvPr/>
        </p:nvSpPr>
        <p:spPr>
          <a:xfrm>
            <a:off x="5747925" y="6286520"/>
            <a:ext cx="2991925" cy="340517"/>
          </a:xfrm>
          <a:prstGeom prst="rect">
            <a:avLst/>
          </a:prstGeom>
          <a:noFill/>
        </p:spPr>
        <p:txBody>
          <a:bodyPr wrap="none" lIns="78145" tIns="39072" rIns="78145" bIns="39072" rtlCol="0">
            <a:spAutoFit/>
          </a:bodyPr>
          <a:lstStyle/>
          <a:p>
            <a:r>
              <a:rPr lang="zh-CN" altLang="en-US" sz="1700" dirty="0">
                <a:latin typeface="华文新魏" pitchFamily="2" charset="-122"/>
                <a:ea typeface="华文新魏" pitchFamily="2" charset="-122"/>
              </a:rPr>
              <a:t>毛泽东在中共七大上作政治报</a:t>
            </a:r>
            <a:endParaRPr lang="zh-CN" altLang="en-US" sz="1700" dirty="0">
              <a:latin typeface="华文新魏" pitchFamily="2" charset="-122"/>
              <a:ea typeface="华文新魏" pitchFamily="2" charset="-122"/>
            </a:endParaRPr>
          </a:p>
        </p:txBody>
      </p:sp>
      <p:pic>
        <p:nvPicPr>
          <p:cNvPr id="46" name="图片 45" descr="MAIN201208171500000276340501970.jpg"/>
          <p:cNvPicPr>
            <a:picLocks noChangeAspect="1"/>
          </p:cNvPicPr>
          <p:nvPr/>
        </p:nvPicPr>
        <p:blipFill>
          <a:blip r:embed="rId7"/>
          <a:stretch>
            <a:fillRect/>
          </a:stretch>
        </p:blipFill>
        <p:spPr>
          <a:xfrm>
            <a:off x="5762567" y="1319878"/>
            <a:ext cx="2681097" cy="2247649"/>
          </a:xfrm>
          <a:prstGeom prst="rect">
            <a:avLst/>
          </a:prstGeom>
          <a:ln>
            <a:noFill/>
          </a:ln>
          <a:effectLst>
            <a:outerShdw blurRad="292100" dist="139700" dir="2700000" algn="tl" rotWithShape="0">
              <a:srgbClr val="333333">
                <a:alpha val="65000"/>
              </a:srgbClr>
            </a:outerShdw>
          </a:effectLst>
        </p:spPr>
      </p:pic>
      <p:sp>
        <p:nvSpPr>
          <p:cNvPr id="47" name="TextBox 46"/>
          <p:cNvSpPr txBox="1"/>
          <p:nvPr/>
        </p:nvSpPr>
        <p:spPr>
          <a:xfrm>
            <a:off x="5479099" y="3561845"/>
            <a:ext cx="3344928" cy="771404"/>
          </a:xfrm>
          <a:prstGeom prst="rect">
            <a:avLst/>
          </a:prstGeom>
          <a:noFill/>
        </p:spPr>
        <p:txBody>
          <a:bodyPr wrap="square" lIns="78145" tIns="39072" rIns="78145" bIns="39072" rtlCol="0">
            <a:spAutoFit/>
          </a:bodyPr>
          <a:lstStyle/>
          <a:p>
            <a:r>
              <a:rPr lang="en-US" sz="1500" dirty="0">
                <a:latin typeface="华文新魏" pitchFamily="2" charset="-122"/>
                <a:ea typeface="华文新魏" pitchFamily="2" charset="-122"/>
              </a:rPr>
              <a:t>1945</a:t>
            </a:r>
            <a:r>
              <a:rPr lang="zh-CN" altLang="en-US" sz="1500" dirty="0">
                <a:latin typeface="华文新魏" pitchFamily="2" charset="-122"/>
                <a:ea typeface="华文新魏" pitchFamily="2" charset="-122"/>
              </a:rPr>
              <a:t>年</a:t>
            </a:r>
            <a:r>
              <a:rPr lang="en-US" sz="1500" dirty="0">
                <a:latin typeface="华文新魏" pitchFamily="2" charset="-122"/>
                <a:ea typeface="华文新魏" pitchFamily="2" charset="-122"/>
              </a:rPr>
              <a:t>4</a:t>
            </a:r>
            <a:r>
              <a:rPr lang="zh-CN" altLang="en-US" sz="1500" dirty="0">
                <a:latin typeface="华文新魏" pitchFamily="2" charset="-122"/>
                <a:ea typeface="华文新魏" pitchFamily="2" charset="-122"/>
              </a:rPr>
              <a:t>月</a:t>
            </a:r>
            <a:r>
              <a:rPr lang="en-US" sz="1500" dirty="0">
                <a:latin typeface="华文新魏" pitchFamily="2" charset="-122"/>
                <a:ea typeface="华文新魏" pitchFamily="2" charset="-122"/>
              </a:rPr>
              <a:t>23</a:t>
            </a:r>
            <a:r>
              <a:rPr lang="zh-CN" altLang="en-US" sz="1500" dirty="0">
                <a:latin typeface="华文新魏" pitchFamily="2" charset="-122"/>
                <a:ea typeface="华文新魏" pitchFamily="2" charset="-122"/>
              </a:rPr>
              <a:t>日，延安中央大礼堂，</a:t>
            </a:r>
            <a:r>
              <a:rPr lang="en-US" sz="1500" dirty="0">
                <a:latin typeface="华文新魏" pitchFamily="2" charset="-122"/>
                <a:ea typeface="华文新魏" pitchFamily="2" charset="-122"/>
              </a:rPr>
              <a:t>700</a:t>
            </a:r>
            <a:r>
              <a:rPr lang="zh-CN" altLang="en-US" sz="1500" dirty="0">
                <a:latin typeface="华文新魏" pitchFamily="2" charset="-122"/>
                <a:ea typeface="华文新魏" pitchFamily="2" charset="-122"/>
              </a:rPr>
              <a:t>多位来自各个抗日战场代表济济一堂。</a:t>
            </a:r>
            <a:endParaRPr lang="zh-CN" altLang="en-US" sz="1500" dirty="0">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dissolv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dissolv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60134" y="2476493"/>
            <a:ext cx="7823731" cy="3878063"/>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意义</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6" name="矩形 45"/>
          <p:cNvSpPr/>
          <p:nvPr/>
        </p:nvSpPr>
        <p:spPr>
          <a:xfrm>
            <a:off x="1227071" y="843625"/>
            <a:ext cx="7426875" cy="1325402"/>
          </a:xfrm>
          <a:prstGeom prst="rect">
            <a:avLst/>
          </a:prstGeom>
        </p:spPr>
        <p:txBody>
          <a:bodyPr wrap="square" lIns="78145" tIns="39072" rIns="78145" bIns="39072">
            <a:spAutoFit/>
          </a:bodyPr>
          <a:lstStyle/>
          <a:p>
            <a:r>
              <a:rPr lang="zh-CN" altLang="en-US" sz="2700" dirty="0">
                <a:latin typeface="华文新魏" pitchFamily="2" charset="-122"/>
                <a:ea typeface="华文新魏" pitchFamily="2" charset="-122"/>
              </a:rPr>
              <a:t>中共七大为争取抗日战争的最后胜利</a:t>
            </a:r>
            <a:r>
              <a:rPr lang="zh-CN" altLang="en-US" sz="2700" dirty="0">
                <a:solidFill>
                  <a:srgbClr val="C00000"/>
                </a:solidFill>
                <a:latin typeface="华文新魏" pitchFamily="2" charset="-122"/>
                <a:ea typeface="华文新魏" pitchFamily="2" charset="-122"/>
              </a:rPr>
              <a:t>准备了条件</a:t>
            </a:r>
            <a:r>
              <a:rPr lang="zh-CN" altLang="en-US" sz="2700" dirty="0">
                <a:latin typeface="华文新魏" pitchFamily="2" charset="-122"/>
                <a:ea typeface="华文新魏" pitchFamily="2" charset="-122"/>
              </a:rPr>
              <a:t>，并为中国共产党和中国人民</a:t>
            </a:r>
            <a:r>
              <a:rPr lang="zh-CN" altLang="en-US" sz="2700" dirty="0">
                <a:solidFill>
                  <a:srgbClr val="C00000"/>
                </a:solidFill>
                <a:latin typeface="华文新魏" pitchFamily="2" charset="-122"/>
                <a:ea typeface="华文新魏" pitchFamily="2" charset="-122"/>
              </a:rPr>
              <a:t>指明</a:t>
            </a:r>
            <a:r>
              <a:rPr lang="zh-CN" altLang="en-US" sz="2700" dirty="0">
                <a:latin typeface="华文新魏" pitchFamily="2" charset="-122"/>
                <a:ea typeface="华文新魏" pitchFamily="2" charset="-122"/>
              </a:rPr>
              <a:t>了战后的奋斗</a:t>
            </a:r>
            <a:r>
              <a:rPr lang="zh-CN" altLang="en-US" sz="2700" dirty="0">
                <a:solidFill>
                  <a:srgbClr val="C00000"/>
                </a:solidFill>
                <a:latin typeface="华文新魏" pitchFamily="2" charset="-122"/>
                <a:ea typeface="华文新魏" pitchFamily="2" charset="-122"/>
              </a:rPr>
              <a:t>方向</a:t>
            </a:r>
            <a:r>
              <a:rPr lang="zh-CN" altLang="en-US" sz="2700" dirty="0">
                <a:latin typeface="华文新魏" pitchFamily="2" charset="-122"/>
                <a:ea typeface="华文新魏" pitchFamily="2" charset="-122"/>
              </a:rPr>
              <a:t>。</a:t>
            </a:r>
            <a:endParaRPr lang="zh-CN" altLang="en-US" sz="2700" dirty="0">
              <a:latin typeface="华文新魏" pitchFamily="2" charset="-122"/>
              <a:ea typeface="华文新魏" pitchFamily="2" charset="-122"/>
            </a:endParaRPr>
          </a:p>
        </p:txBody>
      </p:sp>
      <p:pic>
        <p:nvPicPr>
          <p:cNvPr id="25" name="图片 24" descr="5639066765512886531.jpg"/>
          <p:cNvPicPr>
            <a:picLocks noChangeAspect="1"/>
          </p:cNvPicPr>
          <p:nvPr/>
        </p:nvPicPr>
        <p:blipFill>
          <a:blip r:embed="rId6"/>
          <a:stretch>
            <a:fillRect/>
          </a:stretch>
        </p:blipFill>
        <p:spPr>
          <a:xfrm>
            <a:off x="773522" y="2612566"/>
            <a:ext cx="3911865" cy="3129665"/>
          </a:xfrm>
          <a:prstGeom prst="rect">
            <a:avLst/>
          </a:prstGeom>
        </p:spPr>
      </p:pic>
      <p:pic>
        <p:nvPicPr>
          <p:cNvPr id="26" name="图片 25" descr="3-81.jpg"/>
          <p:cNvPicPr>
            <a:picLocks noChangeAspect="1"/>
          </p:cNvPicPr>
          <p:nvPr/>
        </p:nvPicPr>
        <p:blipFill>
          <a:blip r:embed="rId7"/>
          <a:stretch>
            <a:fillRect/>
          </a:stretch>
        </p:blipFill>
        <p:spPr>
          <a:xfrm>
            <a:off x="4855468" y="2612566"/>
            <a:ext cx="3401622" cy="3227673"/>
          </a:xfrm>
          <a:prstGeom prst="rect">
            <a:avLst/>
          </a:prstGeom>
        </p:spPr>
      </p:pic>
      <p:sp>
        <p:nvSpPr>
          <p:cNvPr id="28" name="矩形 27"/>
          <p:cNvSpPr/>
          <p:nvPr/>
        </p:nvSpPr>
        <p:spPr>
          <a:xfrm>
            <a:off x="2757801" y="5878303"/>
            <a:ext cx="4081967" cy="355906"/>
          </a:xfrm>
          <a:prstGeom prst="rect">
            <a:avLst/>
          </a:prstGeom>
        </p:spPr>
        <p:txBody>
          <a:bodyPr wrap="none" lIns="78145" tIns="39072" rIns="78145" bIns="39072">
            <a:spAutoFit/>
          </a:bodyPr>
          <a:lstStyle/>
          <a:p>
            <a:r>
              <a:rPr lang="zh-CN" altLang="en-US" dirty="0" smtClean="0">
                <a:latin typeface="华文新魏" pitchFamily="2" charset="-122"/>
                <a:ea typeface="华文新魏" pitchFamily="2" charset="-122"/>
              </a:rPr>
              <a:t>七大是一次团结的大会、胜利的大会。</a:t>
            </a:r>
            <a:endParaRPr lang="zh-CN" altLang="en-US" dirty="0">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dissolve">
                                      <p:cBhvr>
                                        <p:cTn id="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图片 24" descr="300000876508132080847142371_950.jpg"/>
          <p:cNvPicPr>
            <a:picLocks noChangeAspect="1"/>
          </p:cNvPicPr>
          <p:nvPr/>
        </p:nvPicPr>
        <p:blipFill>
          <a:blip r:embed="rId1"/>
          <a:srcRect b="54462"/>
          <a:stretch>
            <a:fillRect/>
          </a:stretch>
        </p:blipFill>
        <p:spPr>
          <a:xfrm>
            <a:off x="0" y="3306204"/>
            <a:ext cx="9144000" cy="3551796"/>
          </a:xfrm>
          <a:prstGeom prst="rect">
            <a:avLst/>
          </a:prstGeom>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背景</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6" name="矩形 45"/>
          <p:cNvSpPr/>
          <p:nvPr/>
        </p:nvSpPr>
        <p:spPr>
          <a:xfrm>
            <a:off x="1000296" y="1660059"/>
            <a:ext cx="7767037" cy="1740901"/>
          </a:xfrm>
          <a:prstGeom prst="rect">
            <a:avLst/>
          </a:prstGeom>
        </p:spPr>
        <p:txBody>
          <a:bodyPr wrap="square" lIns="78145" tIns="39072" rIns="78145" bIns="39072">
            <a:spAutoFit/>
          </a:bodyPr>
          <a:lstStyle/>
          <a:p>
            <a:r>
              <a:rPr lang="en-US" altLang="zh-CN" sz="2700" dirty="0">
                <a:latin typeface="华文新魏" pitchFamily="2" charset="-122"/>
                <a:ea typeface="华文新魏" pitchFamily="2" charset="-122"/>
              </a:rPr>
              <a:t>1944</a:t>
            </a:r>
            <a:r>
              <a:rPr lang="zh-CN" altLang="en-US" sz="2700" dirty="0">
                <a:latin typeface="华文新魏" pitchFamily="2" charset="-122"/>
                <a:ea typeface="华文新魏" pitchFamily="2" charset="-122"/>
              </a:rPr>
              <a:t>年到</a:t>
            </a:r>
            <a:r>
              <a:rPr lang="en-US" altLang="zh-CN" sz="2700" dirty="0">
                <a:latin typeface="华文新魏" pitchFamily="2" charset="-122"/>
                <a:ea typeface="华文新魏" pitchFamily="2" charset="-122"/>
              </a:rPr>
              <a:t>1945</a:t>
            </a:r>
            <a:r>
              <a:rPr lang="zh-CN" altLang="en-US" sz="2700" dirty="0">
                <a:latin typeface="华文新魏" pitchFamily="2" charset="-122"/>
                <a:ea typeface="华文新魏" pitchFamily="2" charset="-122"/>
              </a:rPr>
              <a:t>年初，世界反法西斯战场捷报频传，德国在欧洲战场处于劣势，败局已定。在美国、英国的连续打击下，日本在太平洋战场节节败退，陷入困境。</a:t>
            </a:r>
            <a:endParaRPr lang="zh-CN" altLang="en-US" sz="2700" dirty="0">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dissolve">
                                      <p:cBhvr>
                                        <p:cTn id="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2" cstate="email"/>
          <a:srcRect/>
          <a:stretch>
            <a:fillRect/>
          </a:stretch>
        </p:blipFill>
        <p:spPr bwMode="auto">
          <a:xfrm>
            <a:off x="-20190" y="775589"/>
            <a:ext cx="1303955"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4" y="830986"/>
            <a:ext cx="850314"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表现</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1113684" y="775589"/>
            <a:ext cx="8787524" cy="725238"/>
          </a:xfrm>
          <a:prstGeom prst="rect">
            <a:avLst/>
          </a:prstGeom>
          <a:noFill/>
        </p:spPr>
        <p:txBody>
          <a:bodyPr wrap="square" lIns="78145" tIns="39072" rIns="78145" bIns="39072" rtlCol="0">
            <a:spAutoFit/>
          </a:bodyPr>
          <a:lstStyle/>
          <a:p>
            <a:r>
              <a:rPr lang="zh-CN" altLang="en-US" sz="2100" b="1" dirty="0">
                <a:latin typeface="华文新魏" pitchFamily="2" charset="-122"/>
                <a:ea typeface="华文新魏" pitchFamily="2" charset="-122"/>
              </a:rPr>
              <a:t>①中国共产党领导的敌后战场率先发起局部反攻，取得了一系列胜利。</a:t>
            </a:r>
            <a:endParaRPr lang="en-US" altLang="zh-CN" sz="2100" b="1" dirty="0">
              <a:latin typeface="华文新魏" pitchFamily="2" charset="-122"/>
              <a:ea typeface="华文新魏" pitchFamily="2" charset="-122"/>
            </a:endParaRPr>
          </a:p>
          <a:p>
            <a:endParaRPr lang="zh-CN" altLang="en-US" sz="2100" b="1" dirty="0">
              <a:latin typeface="华文新魏" pitchFamily="2" charset="-122"/>
              <a:ea typeface="华文新魏" pitchFamily="2" charset="-122"/>
            </a:endParaRPr>
          </a:p>
        </p:txBody>
      </p:sp>
      <p:sp>
        <p:nvSpPr>
          <p:cNvPr id="26" name="矩形 25"/>
          <p:cNvSpPr/>
          <p:nvPr/>
        </p:nvSpPr>
        <p:spPr>
          <a:xfrm>
            <a:off x="1113684" y="1183806"/>
            <a:ext cx="8030316" cy="1048403"/>
          </a:xfrm>
          <a:prstGeom prst="rect">
            <a:avLst/>
          </a:prstGeom>
        </p:spPr>
        <p:txBody>
          <a:bodyPr wrap="square" lIns="78145" tIns="39072" rIns="78145" bIns="39072">
            <a:spAutoFit/>
          </a:bodyPr>
          <a:lstStyle/>
          <a:p>
            <a:pPr lvl="0"/>
            <a:r>
              <a:rPr lang="zh-CN" altLang="en-US" sz="2100" b="1" dirty="0">
                <a:solidFill>
                  <a:prstClr val="black"/>
                </a:solidFill>
                <a:latin typeface="华文新魏" pitchFamily="2" charset="-122"/>
                <a:ea typeface="华文新魏" pitchFamily="2" charset="-122"/>
              </a:rPr>
              <a:t>②</a:t>
            </a:r>
            <a:r>
              <a:rPr lang="en-US" altLang="zh-CN" sz="2100" b="1" dirty="0">
                <a:solidFill>
                  <a:prstClr val="black"/>
                </a:solidFill>
                <a:latin typeface="华文新魏" pitchFamily="2" charset="-122"/>
                <a:ea typeface="华文新魏" pitchFamily="2" charset="-122"/>
              </a:rPr>
              <a:t>1945</a:t>
            </a:r>
            <a:r>
              <a:rPr lang="zh-CN" altLang="en-US" sz="2100" b="1" dirty="0">
                <a:solidFill>
                  <a:prstClr val="black"/>
                </a:solidFill>
                <a:latin typeface="华文新魏" pitchFamily="2" charset="-122"/>
                <a:ea typeface="华文新魏" pitchFamily="2" charset="-122"/>
              </a:rPr>
              <a:t>年</a:t>
            </a:r>
            <a:r>
              <a:rPr lang="en-US" altLang="zh-CN" sz="2100" b="1" dirty="0">
                <a:solidFill>
                  <a:prstClr val="black"/>
                </a:solidFill>
                <a:latin typeface="华文新魏" pitchFamily="2" charset="-122"/>
                <a:ea typeface="华文新魏" pitchFamily="2" charset="-122"/>
              </a:rPr>
              <a:t>8</a:t>
            </a:r>
            <a:r>
              <a:rPr lang="zh-CN" altLang="en-US" sz="2100" b="1" dirty="0">
                <a:solidFill>
                  <a:prstClr val="black"/>
                </a:solidFill>
                <a:latin typeface="华文新魏" pitchFamily="2" charset="-122"/>
                <a:ea typeface="华文新魏" pitchFamily="2" charset="-122"/>
              </a:rPr>
              <a:t>月</a:t>
            </a:r>
            <a:r>
              <a:rPr lang="en-US" altLang="zh-CN" sz="2100" b="1" dirty="0">
                <a:solidFill>
                  <a:prstClr val="black"/>
                </a:solidFill>
                <a:latin typeface="华文新魏" pitchFamily="2" charset="-122"/>
                <a:ea typeface="华文新魏" pitchFamily="2" charset="-122"/>
              </a:rPr>
              <a:t>6</a:t>
            </a:r>
            <a:r>
              <a:rPr lang="zh-CN" altLang="en-US" sz="2100" b="1" dirty="0">
                <a:solidFill>
                  <a:prstClr val="black"/>
                </a:solidFill>
                <a:latin typeface="华文新魏" pitchFamily="2" charset="-122"/>
                <a:ea typeface="华文新魏" pitchFamily="2" charset="-122"/>
              </a:rPr>
              <a:t>日和</a:t>
            </a:r>
            <a:r>
              <a:rPr lang="en-US" altLang="zh-CN" sz="2100" b="1" dirty="0">
                <a:solidFill>
                  <a:prstClr val="black"/>
                </a:solidFill>
                <a:latin typeface="华文新魏" pitchFamily="2" charset="-122"/>
                <a:ea typeface="华文新魏" pitchFamily="2" charset="-122"/>
              </a:rPr>
              <a:t>9</a:t>
            </a:r>
            <a:r>
              <a:rPr lang="zh-CN" altLang="en-US" sz="2100" b="1" dirty="0">
                <a:solidFill>
                  <a:prstClr val="black"/>
                </a:solidFill>
                <a:latin typeface="华文新魏" pitchFamily="2" charset="-122"/>
                <a:ea typeface="华文新魏" pitchFamily="2" charset="-122"/>
              </a:rPr>
              <a:t>日，美国先后向日本广岛和长崎各投下一枚原子弹。</a:t>
            </a:r>
            <a:r>
              <a:rPr lang="en-US" altLang="zh-CN" sz="2100" b="1" dirty="0">
                <a:solidFill>
                  <a:prstClr val="black"/>
                </a:solidFill>
                <a:latin typeface="华文新魏" pitchFamily="2" charset="-122"/>
                <a:ea typeface="华文新魏" pitchFamily="2" charset="-122"/>
              </a:rPr>
              <a:t>8</a:t>
            </a:r>
            <a:r>
              <a:rPr lang="zh-CN" altLang="en-US" sz="2100" b="1" dirty="0">
                <a:solidFill>
                  <a:prstClr val="black"/>
                </a:solidFill>
                <a:latin typeface="华文新魏" pitchFamily="2" charset="-122"/>
                <a:ea typeface="华文新魏" pitchFamily="2" charset="-122"/>
              </a:rPr>
              <a:t>月</a:t>
            </a:r>
            <a:r>
              <a:rPr lang="en-US" altLang="zh-CN" sz="2100" b="1" dirty="0">
                <a:solidFill>
                  <a:prstClr val="black"/>
                </a:solidFill>
                <a:latin typeface="华文新魏" pitchFamily="2" charset="-122"/>
                <a:ea typeface="华文新魏" pitchFamily="2" charset="-122"/>
              </a:rPr>
              <a:t>8</a:t>
            </a:r>
            <a:r>
              <a:rPr lang="zh-CN" altLang="en-US" sz="2100" b="1" dirty="0">
                <a:solidFill>
                  <a:prstClr val="black"/>
                </a:solidFill>
                <a:latin typeface="华文新魏" pitchFamily="2" charset="-122"/>
                <a:ea typeface="华文新魏" pitchFamily="2" charset="-122"/>
              </a:rPr>
              <a:t>日，苏联政府对日本宣战。次日，苏联红军出兵中国东北，对日本关系军发起进攻。</a:t>
            </a:r>
            <a:endParaRPr lang="zh-CN" altLang="en-US" sz="2100" dirty="0"/>
          </a:p>
        </p:txBody>
      </p:sp>
      <p:sp>
        <p:nvSpPr>
          <p:cNvPr id="27" name="矩形 26"/>
          <p:cNvSpPr/>
          <p:nvPr/>
        </p:nvSpPr>
        <p:spPr>
          <a:xfrm>
            <a:off x="1113684" y="2272385"/>
            <a:ext cx="8030316" cy="725238"/>
          </a:xfrm>
          <a:prstGeom prst="rect">
            <a:avLst/>
          </a:prstGeom>
        </p:spPr>
        <p:txBody>
          <a:bodyPr wrap="square" lIns="78145" tIns="39072" rIns="78145" bIns="39072">
            <a:spAutoFit/>
          </a:bodyPr>
          <a:lstStyle/>
          <a:p>
            <a:pPr lvl="0"/>
            <a:r>
              <a:rPr lang="zh-CN" altLang="en-US" sz="2100" b="1" dirty="0">
                <a:solidFill>
                  <a:prstClr val="black"/>
                </a:solidFill>
                <a:latin typeface="华文新魏" pitchFamily="2" charset="-122"/>
                <a:ea typeface="华文新魏" pitchFamily="2" charset="-122"/>
              </a:rPr>
              <a:t>③</a:t>
            </a:r>
            <a:r>
              <a:rPr lang="en-US" altLang="zh-CN" sz="2100" b="1" dirty="0">
                <a:solidFill>
                  <a:prstClr val="black"/>
                </a:solidFill>
                <a:latin typeface="华文新魏" pitchFamily="2" charset="-122"/>
                <a:ea typeface="华文新魏" pitchFamily="2" charset="-122"/>
              </a:rPr>
              <a:t>1945</a:t>
            </a:r>
            <a:r>
              <a:rPr lang="zh-CN" altLang="en-US" sz="2100" b="1" dirty="0">
                <a:solidFill>
                  <a:prstClr val="black"/>
                </a:solidFill>
                <a:latin typeface="华文新魏" pitchFamily="2" charset="-122"/>
                <a:ea typeface="华文新魏" pitchFamily="2" charset="-122"/>
              </a:rPr>
              <a:t>年</a:t>
            </a:r>
            <a:r>
              <a:rPr lang="en-US" altLang="zh-CN" sz="2100" b="1" dirty="0">
                <a:solidFill>
                  <a:prstClr val="black"/>
                </a:solidFill>
                <a:latin typeface="华文新魏" pitchFamily="2" charset="-122"/>
                <a:ea typeface="华文新魏" pitchFamily="2" charset="-122"/>
              </a:rPr>
              <a:t>8</a:t>
            </a:r>
            <a:r>
              <a:rPr lang="zh-CN" altLang="en-US" sz="2100" b="1" dirty="0">
                <a:solidFill>
                  <a:prstClr val="black"/>
                </a:solidFill>
                <a:latin typeface="华文新魏" pitchFamily="2" charset="-122"/>
                <a:ea typeface="华文新魏" pitchFamily="2" charset="-122"/>
              </a:rPr>
              <a:t>月</a:t>
            </a:r>
            <a:r>
              <a:rPr lang="en-US" altLang="zh-CN" sz="2100" b="1" dirty="0">
                <a:solidFill>
                  <a:prstClr val="black"/>
                </a:solidFill>
                <a:latin typeface="华文新魏" pitchFamily="2" charset="-122"/>
                <a:ea typeface="华文新魏" pitchFamily="2" charset="-122"/>
              </a:rPr>
              <a:t>9</a:t>
            </a:r>
            <a:r>
              <a:rPr lang="zh-CN" altLang="en-US" sz="2100" b="1" dirty="0">
                <a:solidFill>
                  <a:prstClr val="black"/>
                </a:solidFill>
                <a:latin typeface="华文新魏" pitchFamily="2" charset="-122"/>
                <a:ea typeface="华文新魏" pitchFamily="2" charset="-122"/>
              </a:rPr>
              <a:t>日，毛泽东发表</a:t>
            </a:r>
            <a:r>
              <a:rPr lang="en-US" altLang="zh-CN" sz="2100" b="1" dirty="0">
                <a:solidFill>
                  <a:prstClr val="black"/>
                </a:solidFill>
                <a:latin typeface="华文新魏" pitchFamily="2" charset="-122"/>
                <a:ea typeface="华文新魏" pitchFamily="2" charset="-122"/>
              </a:rPr>
              <a:t>《</a:t>
            </a:r>
            <a:r>
              <a:rPr lang="zh-CN" altLang="en-US" sz="2100" b="1" dirty="0">
                <a:solidFill>
                  <a:prstClr val="black"/>
                </a:solidFill>
                <a:latin typeface="华文新魏" pitchFamily="2" charset="-122"/>
                <a:ea typeface="华文新魏" pitchFamily="2" charset="-122"/>
              </a:rPr>
              <a:t>对日冠的最后一战</a:t>
            </a:r>
            <a:r>
              <a:rPr lang="en-US" altLang="zh-CN" sz="2100" b="1" dirty="0">
                <a:solidFill>
                  <a:prstClr val="black"/>
                </a:solidFill>
                <a:latin typeface="华文新魏" pitchFamily="2" charset="-122"/>
                <a:ea typeface="华文新魏" pitchFamily="2" charset="-122"/>
              </a:rPr>
              <a:t>》</a:t>
            </a:r>
            <a:r>
              <a:rPr lang="zh-CN" altLang="en-US" sz="2100" b="1" dirty="0">
                <a:solidFill>
                  <a:prstClr val="black"/>
                </a:solidFill>
                <a:latin typeface="华文新魏" pitchFamily="2" charset="-122"/>
                <a:ea typeface="华文新魏" pitchFamily="2" charset="-122"/>
              </a:rPr>
              <a:t>声明，号召中国人民的一切抗日力量举行全国规模的反攻，彻底打败日本侵略者。</a:t>
            </a:r>
            <a:endParaRPr lang="zh-CN" altLang="en-US" sz="2100" dirty="0">
              <a:solidFill>
                <a:prstClr val="black"/>
              </a:solidFill>
            </a:endParaRPr>
          </a:p>
        </p:txBody>
      </p:sp>
      <p:pic>
        <p:nvPicPr>
          <p:cNvPr id="33" name="图片 32" descr="rd_rs_96454e6df3f0dcc47b41deb153da92e0.jpg"/>
          <p:cNvPicPr>
            <a:picLocks noChangeAspect="1"/>
          </p:cNvPicPr>
          <p:nvPr/>
        </p:nvPicPr>
        <p:blipFill>
          <a:blip r:embed="rId5"/>
          <a:srcRect l="13888" t="12790" r="8334" b="9690"/>
          <a:stretch>
            <a:fillRect/>
          </a:stretch>
        </p:blipFill>
        <p:spPr>
          <a:xfrm>
            <a:off x="1283765" y="3088819"/>
            <a:ext cx="1984280" cy="3401810"/>
          </a:xfrm>
          <a:prstGeom prst="rect">
            <a:avLst/>
          </a:prstGeom>
          <a:ln>
            <a:noFill/>
          </a:ln>
          <a:effectLst>
            <a:outerShdw blurRad="292100" dist="139700" dir="2700000" algn="tl" rotWithShape="0">
              <a:srgbClr val="333333">
                <a:alpha val="65000"/>
              </a:srgbClr>
            </a:outerShdw>
          </a:effectLst>
        </p:spPr>
      </p:pic>
      <p:pic>
        <p:nvPicPr>
          <p:cNvPr id="34" name="图片 33" descr="178651854.jpg"/>
          <p:cNvPicPr>
            <a:picLocks noChangeAspect="1"/>
          </p:cNvPicPr>
          <p:nvPr/>
        </p:nvPicPr>
        <p:blipFill>
          <a:blip r:embed="rId6"/>
          <a:srcRect l="24267" t="3284" r="4679" b="16255"/>
          <a:stretch>
            <a:fillRect/>
          </a:stretch>
        </p:blipFill>
        <p:spPr>
          <a:xfrm>
            <a:off x="3511215" y="3088848"/>
            <a:ext cx="2534821" cy="3333750"/>
          </a:xfrm>
          <a:prstGeom prst="rect">
            <a:avLst/>
          </a:prstGeom>
          <a:ln>
            <a:noFill/>
          </a:ln>
          <a:effectLst>
            <a:outerShdw blurRad="292100" dist="139700" dir="2700000" algn="tl" rotWithShape="0">
              <a:srgbClr val="333333">
                <a:alpha val="65000"/>
              </a:srgbClr>
            </a:outerShdw>
          </a:effectLst>
        </p:spPr>
      </p:pic>
      <p:sp>
        <p:nvSpPr>
          <p:cNvPr id="39" name="矩形 38"/>
          <p:cNvSpPr/>
          <p:nvPr/>
        </p:nvSpPr>
        <p:spPr>
          <a:xfrm>
            <a:off x="6046002" y="6286526"/>
            <a:ext cx="2437812" cy="725238"/>
          </a:xfrm>
          <a:prstGeom prst="rect">
            <a:avLst/>
          </a:prstGeom>
        </p:spPr>
        <p:txBody>
          <a:bodyPr lIns="78145" tIns="39072" rIns="78145" bIns="39072">
            <a:spAutoFit/>
          </a:bodyPr>
          <a:lstStyle/>
          <a:p>
            <a:pPr>
              <a:defRPr/>
            </a:pP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1945</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8</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月</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9</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新华日报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毛泽东</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对日寇的最后一战</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声明</a:t>
            </a:r>
            <a:endPar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6" name="矩形 45"/>
          <p:cNvSpPr/>
          <p:nvPr/>
        </p:nvSpPr>
        <p:spPr>
          <a:xfrm>
            <a:off x="3608190" y="6490634"/>
            <a:ext cx="2494505" cy="509794"/>
          </a:xfrm>
          <a:prstGeom prst="rect">
            <a:avLst/>
          </a:prstGeom>
        </p:spPr>
        <p:txBody>
          <a:bodyPr lIns="78145" tIns="39072" rIns="78145" bIns="39072">
            <a:spAutoFit/>
          </a:bodyPr>
          <a:lstStyle/>
          <a:p>
            <a:pPr>
              <a:defRPr/>
            </a:pP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1945</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8</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月</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9</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新华日报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号外</a:t>
            </a:r>
            <a:endPar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7" name="矩形 46"/>
          <p:cNvSpPr/>
          <p:nvPr/>
        </p:nvSpPr>
        <p:spPr>
          <a:xfrm>
            <a:off x="1227072" y="6508777"/>
            <a:ext cx="2437812" cy="509794"/>
          </a:xfrm>
          <a:prstGeom prst="rect">
            <a:avLst/>
          </a:prstGeom>
        </p:spPr>
        <p:txBody>
          <a:bodyPr lIns="78145" tIns="39072" rIns="78145" bIns="39072">
            <a:spAutoFit/>
          </a:bodyPr>
          <a:lstStyle/>
          <a:p>
            <a:pPr>
              <a:defRPr/>
            </a:pP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1945</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8</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月</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10</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大公报</a:t>
            </a:r>
            <a:r>
              <a:rPr lang="en-US" altLang="zh-CN"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号外</a:t>
            </a:r>
            <a:endParaRPr lang="zh-CN" altLang="en-US" sz="14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8" name="圆角矩形 47"/>
          <p:cNvSpPr/>
          <p:nvPr/>
        </p:nvSpPr>
        <p:spPr>
          <a:xfrm>
            <a:off x="2814497" y="3905276"/>
            <a:ext cx="396854" cy="2449286"/>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anchor="ctr"/>
          <a:lstStyle/>
          <a:p>
            <a:pPr algn="ctr">
              <a:defRPr/>
            </a:pPr>
            <a:endParaRPr lang="zh-CN" altLang="en-US"/>
          </a:p>
        </p:txBody>
      </p:sp>
      <p:sp>
        <p:nvSpPr>
          <p:cNvPr id="49" name="圆角矩形 48"/>
          <p:cNvSpPr/>
          <p:nvPr/>
        </p:nvSpPr>
        <p:spPr>
          <a:xfrm>
            <a:off x="4871855" y="3360990"/>
            <a:ext cx="396854" cy="2721429"/>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anchor="ctr"/>
          <a:lstStyle/>
          <a:p>
            <a:pPr algn="ctr">
              <a:defRPr/>
            </a:pPr>
            <a:endParaRPr lang="zh-CN" altLang="en-US"/>
          </a:p>
        </p:txBody>
      </p:sp>
      <p:pic>
        <p:nvPicPr>
          <p:cNvPr id="52" name="图片 51" descr="20140809.jpg"/>
          <p:cNvPicPr>
            <a:picLocks noChangeAspect="1"/>
          </p:cNvPicPr>
          <p:nvPr/>
        </p:nvPicPr>
        <p:blipFill>
          <a:blip r:embed="rId7"/>
          <a:srcRect l="42647" t="6841" b="4736"/>
          <a:stretch>
            <a:fillRect/>
          </a:stretch>
        </p:blipFill>
        <p:spPr bwMode="auto">
          <a:xfrm>
            <a:off x="6355352" y="3088819"/>
            <a:ext cx="1504831" cy="3241552"/>
          </a:xfrm>
          <a:prstGeom prst="rect">
            <a:avLst/>
          </a:prstGeom>
          <a:noFill/>
          <a:ln w="9525">
            <a:noFill/>
            <a:miter lim="800000"/>
            <a:headEnd/>
            <a:tailEnd/>
          </a:ln>
        </p:spPr>
      </p:pic>
      <p:sp>
        <p:nvSpPr>
          <p:cNvPr id="53" name="圆角矩形 52"/>
          <p:cNvSpPr/>
          <p:nvPr/>
        </p:nvSpPr>
        <p:spPr>
          <a:xfrm>
            <a:off x="6783004" y="3292927"/>
            <a:ext cx="566933" cy="27214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anchor="ctr"/>
          <a:lstStyle/>
          <a:p>
            <a:pPr algn="ctr">
              <a:defRPr/>
            </a:pPr>
            <a:endParaRPr lang="zh-CN" altLang="en-US"/>
          </a:p>
        </p:txBody>
      </p:sp>
      <p:sp>
        <p:nvSpPr>
          <p:cNvPr id="54" name="圆角矩形 53"/>
          <p:cNvSpPr/>
          <p:nvPr/>
        </p:nvSpPr>
        <p:spPr>
          <a:xfrm>
            <a:off x="7584961" y="3020783"/>
            <a:ext cx="283469" cy="231323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anchor="ctr"/>
          <a:lstStyle/>
          <a:p>
            <a:pPr algn="ctr">
              <a:defRPr/>
            </a:pPr>
            <a:endParaRPr lang="zh-CN" altLang="en-US"/>
          </a:p>
        </p:txBody>
      </p:sp>
      <p:pic>
        <p:nvPicPr>
          <p:cNvPr id="57" name="图片 56" descr="catchpic%2F5%2F56%2F5672CC263C22DAB5725E748E3C1A3843.PNG"/>
          <p:cNvPicPr>
            <a:picLocks noChangeAspect="1"/>
          </p:cNvPicPr>
          <p:nvPr/>
        </p:nvPicPr>
        <p:blipFill>
          <a:blip r:embed="rId8"/>
          <a:stretch>
            <a:fillRect/>
          </a:stretch>
        </p:blipFill>
        <p:spPr>
          <a:xfrm>
            <a:off x="2360945" y="3156855"/>
            <a:ext cx="4365415" cy="335282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dissolve">
                                      <p:cBhvr>
                                        <p:cTn id="7" dur="50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dissolv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xit" presetSubtype="16" fill="hold" nodeType="clickEffect">
                                  <p:stCondLst>
                                    <p:cond delay="0"/>
                                  </p:stCondLst>
                                  <p:childTnLst>
                                    <p:animEffect transition="out" filter="box(in)">
                                      <p:cBhvr>
                                        <p:cTn id="16" dur="500"/>
                                        <p:tgtEl>
                                          <p:spTgt spid="57"/>
                                        </p:tgtEl>
                                      </p:cBhvr>
                                    </p:animEffect>
                                    <p:set>
                                      <p:cBhvr>
                                        <p:cTn id="17" dur="1" fill="hold">
                                          <p:stCondLst>
                                            <p:cond delay="499"/>
                                          </p:stCondLst>
                                        </p:cTn>
                                        <p:tgtEl>
                                          <p:spTgt spid="5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9" presetClass="entr" presetSubtype="0" repeatCount="2000" fill="hold" grpId="0" nodeType="click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dissolve">
                                      <p:cBhvr>
                                        <p:cTn id="22" dur="500"/>
                                        <p:tgtEl>
                                          <p:spTgt spid="4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repeatCount="2000" fill="hold" grpId="0"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dissolve">
                                      <p:cBhvr>
                                        <p:cTn id="27" dur="5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dissolv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repeatCount="2000" fill="hold" grpId="0" nodeType="click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dissolve">
                                      <p:cBhvr>
                                        <p:cTn id="37" dur="500"/>
                                        <p:tgtEl>
                                          <p:spTgt spid="53"/>
                                        </p:tgtEl>
                                      </p:cBhvr>
                                    </p:animEffect>
                                  </p:childTnLst>
                                </p:cTn>
                              </p:par>
                              <p:par>
                                <p:cTn id="38" presetID="9" presetClass="entr" presetSubtype="0" repeatCount="2000"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dissolve">
                                      <p:cBhvr>
                                        <p:cTn id="40" dur="500"/>
                                        <p:tgtEl>
                                          <p:spTgt spid="54"/>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dissolve">
                                      <p:cBhvr>
                                        <p:cTn id="4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48" grpId="0" animBg="1"/>
      <p:bldP spid="49" grpId="0" animBg="1"/>
      <p:bldP spid="53" grpId="0" animBg="1"/>
      <p:bldP spid="54"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 name="图片 32"/>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742081" y="843625"/>
            <a:ext cx="3571703" cy="5919149"/>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2097667"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5" y="830986"/>
            <a:ext cx="1542811"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战争结果</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319972" y="1728095"/>
            <a:ext cx="3968559" cy="4310835"/>
          </a:xfrm>
          <a:prstGeom prst="rect">
            <a:avLst/>
          </a:prstGeom>
          <a:noFill/>
        </p:spPr>
        <p:txBody>
          <a:bodyPr wrap="square" lIns="78145" tIns="39072" rIns="78145" bIns="39072" rtlCol="0">
            <a:spAutoFit/>
          </a:bodyPr>
          <a:lstStyle/>
          <a:p>
            <a:r>
              <a:rPr lang="en-US" altLang="zh-CN" sz="2700" b="1" dirty="0">
                <a:solidFill>
                  <a:srgbClr val="C00000"/>
                </a:solidFill>
                <a:latin typeface="华文新魏" pitchFamily="2" charset="-122"/>
                <a:ea typeface="华文新魏" pitchFamily="2" charset="-122"/>
              </a:rPr>
              <a:t>         1945</a:t>
            </a:r>
            <a:r>
              <a:rPr lang="zh-CN" altLang="en-US" sz="2700" b="1" dirty="0">
                <a:solidFill>
                  <a:srgbClr val="C00000"/>
                </a:solidFill>
                <a:latin typeface="华文新魏" pitchFamily="2" charset="-122"/>
                <a:ea typeface="华文新魏" pitchFamily="2" charset="-122"/>
              </a:rPr>
              <a:t>年</a:t>
            </a:r>
            <a:r>
              <a:rPr lang="en-US" altLang="zh-CN" sz="2700" b="1" dirty="0">
                <a:solidFill>
                  <a:srgbClr val="C00000"/>
                </a:solidFill>
                <a:latin typeface="华文新魏" pitchFamily="2" charset="-122"/>
                <a:ea typeface="华文新魏" pitchFamily="2" charset="-122"/>
              </a:rPr>
              <a:t>8</a:t>
            </a:r>
            <a:r>
              <a:rPr lang="zh-CN" altLang="en-US" sz="2700" b="1" dirty="0">
                <a:solidFill>
                  <a:srgbClr val="C00000"/>
                </a:solidFill>
                <a:latin typeface="华文新魏" pitchFamily="2" charset="-122"/>
                <a:ea typeface="华文新魏" pitchFamily="2" charset="-122"/>
              </a:rPr>
              <a:t>月</a:t>
            </a:r>
            <a:r>
              <a:rPr lang="en-US" altLang="zh-CN" sz="2700" b="1" dirty="0">
                <a:solidFill>
                  <a:srgbClr val="C00000"/>
                </a:solidFill>
                <a:latin typeface="华文新魏" pitchFamily="2" charset="-122"/>
                <a:ea typeface="华文新魏" pitchFamily="2" charset="-122"/>
              </a:rPr>
              <a:t>15</a:t>
            </a:r>
            <a:r>
              <a:rPr lang="zh-CN" altLang="en-US" sz="2700" b="1" dirty="0">
                <a:solidFill>
                  <a:srgbClr val="C00000"/>
                </a:solidFill>
                <a:latin typeface="华文新魏" pitchFamily="2" charset="-122"/>
                <a:ea typeface="华文新魏" pitchFamily="2" charset="-122"/>
              </a:rPr>
              <a:t>日</a:t>
            </a:r>
            <a:r>
              <a:rPr lang="zh-CN" altLang="en-US" sz="2700" b="1" dirty="0">
                <a:latin typeface="华文新魏" pitchFamily="2" charset="-122"/>
                <a:ea typeface="华文新魏" pitchFamily="2" charset="-122"/>
              </a:rPr>
              <a:t>，</a:t>
            </a:r>
            <a:r>
              <a:rPr lang="zh-CN" altLang="en-US" sz="2700" b="1" dirty="0">
                <a:solidFill>
                  <a:srgbClr val="C00000"/>
                </a:solidFill>
                <a:latin typeface="华文新魏" pitchFamily="2" charset="-122"/>
                <a:ea typeface="华文新魏" pitchFamily="2" charset="-122"/>
              </a:rPr>
              <a:t>日本天皇被迫宣布无条件投降</a:t>
            </a:r>
            <a:r>
              <a:rPr lang="zh-CN" altLang="en-US" sz="2700" b="1" dirty="0">
                <a:latin typeface="华文新魏" pitchFamily="2" charset="-122"/>
                <a:ea typeface="华文新魏" pitchFamily="2" charset="-122"/>
              </a:rPr>
              <a:t>。</a:t>
            </a:r>
            <a:r>
              <a:rPr lang="en-US" altLang="zh-CN" sz="2700" b="1" dirty="0">
                <a:solidFill>
                  <a:srgbClr val="C00000"/>
                </a:solidFill>
                <a:latin typeface="华文新魏" pitchFamily="2" charset="-122"/>
                <a:ea typeface="华文新魏" pitchFamily="2" charset="-122"/>
              </a:rPr>
              <a:t>9</a:t>
            </a:r>
            <a:r>
              <a:rPr lang="zh-CN" altLang="en-US" sz="2700" b="1" dirty="0">
                <a:solidFill>
                  <a:srgbClr val="C00000"/>
                </a:solidFill>
                <a:latin typeface="华文新魏" pitchFamily="2" charset="-122"/>
                <a:ea typeface="华文新魏" pitchFamily="2" charset="-122"/>
              </a:rPr>
              <a:t>月</a:t>
            </a:r>
            <a:r>
              <a:rPr lang="en-US" altLang="zh-CN" sz="2700" b="1" dirty="0">
                <a:solidFill>
                  <a:srgbClr val="C00000"/>
                </a:solidFill>
                <a:latin typeface="华文新魏" pitchFamily="2" charset="-122"/>
                <a:ea typeface="华文新魏" pitchFamily="2" charset="-122"/>
              </a:rPr>
              <a:t>2</a:t>
            </a:r>
            <a:r>
              <a:rPr lang="zh-CN" altLang="en-US" sz="2700" b="1" dirty="0">
                <a:solidFill>
                  <a:srgbClr val="C00000"/>
                </a:solidFill>
                <a:latin typeface="华文新魏" pitchFamily="2" charset="-122"/>
                <a:ea typeface="华文新魏" pitchFamily="2" charset="-122"/>
              </a:rPr>
              <a:t>日</a:t>
            </a:r>
            <a:r>
              <a:rPr lang="zh-CN" altLang="en-US" sz="2700" b="1" dirty="0">
                <a:latin typeface="华文新魏" pitchFamily="2" charset="-122"/>
                <a:ea typeface="华文新魏" pitchFamily="2" charset="-122"/>
              </a:rPr>
              <a:t>，</a:t>
            </a:r>
            <a:r>
              <a:rPr lang="zh-CN" altLang="en-US" sz="2700" b="1" dirty="0">
                <a:solidFill>
                  <a:srgbClr val="C00000"/>
                </a:solidFill>
                <a:latin typeface="华文新魏" pitchFamily="2" charset="-122"/>
                <a:ea typeface="华文新魏" pitchFamily="2" charset="-122"/>
              </a:rPr>
              <a:t>日本政府正式签署投降书</a:t>
            </a:r>
            <a:r>
              <a:rPr lang="zh-CN" altLang="en-US" sz="2700" b="1" dirty="0">
                <a:latin typeface="华文新魏" pitchFamily="2" charset="-122"/>
                <a:ea typeface="华文新魏" pitchFamily="2" charset="-122"/>
              </a:rPr>
              <a:t>。中国抗日战争经历了</a:t>
            </a:r>
            <a:r>
              <a:rPr lang="en-US" altLang="zh-CN" sz="2700" b="1" dirty="0">
                <a:latin typeface="华文新魏" pitchFamily="2" charset="-122"/>
                <a:ea typeface="华文新魏" pitchFamily="2" charset="-122"/>
              </a:rPr>
              <a:t>14</a:t>
            </a:r>
            <a:r>
              <a:rPr lang="zh-CN" altLang="en-US" sz="2700" b="1" dirty="0">
                <a:latin typeface="华文新魏" pitchFamily="2" charset="-122"/>
                <a:ea typeface="华文新魏" pitchFamily="2" charset="-122"/>
              </a:rPr>
              <a:t>年艰难曲折的斗争，特别是</a:t>
            </a:r>
            <a:r>
              <a:rPr lang="en-US" altLang="zh-CN" sz="2700" b="1" dirty="0">
                <a:latin typeface="华文新魏" pitchFamily="2" charset="-122"/>
                <a:ea typeface="华文新魏" pitchFamily="2" charset="-122"/>
              </a:rPr>
              <a:t>8</a:t>
            </a:r>
            <a:r>
              <a:rPr lang="zh-CN" altLang="en-US" sz="2700" b="1" dirty="0">
                <a:latin typeface="华文新魏" pitchFamily="2" charset="-122"/>
                <a:ea typeface="华文新魏" pitchFamily="2" charset="-122"/>
              </a:rPr>
              <a:t>年全民族艰苦卓绝的浴血奋战，取得了最后胜利。台湾也回到祖国怀抱。</a:t>
            </a:r>
            <a:endParaRPr lang="en-US" altLang="zh-CN" sz="2700" b="1" dirty="0">
              <a:latin typeface="华文新魏" pitchFamily="2" charset="-122"/>
              <a:ea typeface="华文新魏" pitchFamily="2" charset="-122"/>
            </a:endParaRPr>
          </a:p>
          <a:p>
            <a:endParaRPr lang="zh-CN" altLang="en-US" sz="2700" b="1" dirty="0">
              <a:latin typeface="华文新魏" pitchFamily="2" charset="-122"/>
              <a:ea typeface="华文新魏" pitchFamily="2" charset="-122"/>
            </a:endParaRPr>
          </a:p>
        </p:txBody>
      </p:sp>
      <p:pic>
        <p:nvPicPr>
          <p:cNvPr id="26" name="图片 12" descr="《大公报》：日本投降矣！.jpg"/>
          <p:cNvPicPr>
            <a:picLocks noChangeAspect="1"/>
          </p:cNvPicPr>
          <p:nvPr/>
        </p:nvPicPr>
        <p:blipFill>
          <a:blip r:embed="rId6"/>
          <a:srcRect/>
          <a:stretch>
            <a:fillRect/>
          </a:stretch>
        </p:blipFill>
        <p:spPr bwMode="auto">
          <a:xfrm>
            <a:off x="4912162" y="1387914"/>
            <a:ext cx="3246636" cy="5170714"/>
          </a:xfrm>
          <a:prstGeom prst="rect">
            <a:avLst/>
          </a:prstGeom>
          <a:noFill/>
          <a:ln w="9525">
            <a:noFill/>
            <a:miter lim="800000"/>
            <a:headEnd/>
            <a:tailEnd/>
          </a:ln>
        </p:spPr>
      </p:pic>
      <p:sp>
        <p:nvSpPr>
          <p:cNvPr id="27" name="TextBox 13"/>
          <p:cNvSpPr txBox="1">
            <a:spLocks noChangeArrowheads="1"/>
          </p:cNvSpPr>
          <p:nvPr/>
        </p:nvSpPr>
        <p:spPr bwMode="auto">
          <a:xfrm>
            <a:off x="5154053" y="870843"/>
            <a:ext cx="3043222" cy="355906"/>
          </a:xfrm>
          <a:prstGeom prst="rect">
            <a:avLst/>
          </a:prstGeom>
          <a:noFill/>
          <a:ln w="9525">
            <a:noFill/>
            <a:miter lim="800000"/>
          </a:ln>
        </p:spPr>
        <p:txBody>
          <a:bodyPr wrap="none" lIns="78145" tIns="39072" rIns="78145" bIns="39072">
            <a:spAutoFit/>
          </a:bodyPr>
          <a:lstStyle/>
          <a:p>
            <a:r>
              <a:rPr lang="en-US" altLang="zh-CN">
                <a:latin typeface="黑体" panose="02010609060101010101" pitchFamily="49" charset="-122"/>
                <a:ea typeface="黑体" panose="02010609060101010101" pitchFamily="49" charset="-122"/>
              </a:rPr>
              <a:t>《</a:t>
            </a:r>
            <a:r>
              <a:rPr lang="zh-CN" altLang="en-US">
                <a:latin typeface="黑体" panose="02010609060101010101" pitchFamily="49" charset="-122"/>
                <a:ea typeface="黑体" panose="02010609060101010101" pitchFamily="49" charset="-122"/>
              </a:rPr>
              <a:t>大公报</a:t>
            </a:r>
            <a:r>
              <a:rPr lang="en-US" altLang="zh-CN">
                <a:latin typeface="黑体" panose="02010609060101010101" pitchFamily="49" charset="-122"/>
                <a:ea typeface="黑体" panose="02010609060101010101" pitchFamily="49" charset="-122"/>
              </a:rPr>
              <a:t>》1945</a:t>
            </a:r>
            <a:r>
              <a:rPr lang="zh-CN" altLang="en-US">
                <a:latin typeface="黑体" panose="02010609060101010101" pitchFamily="49" charset="-122"/>
                <a:ea typeface="黑体" panose="02010609060101010101" pitchFamily="49" charset="-122"/>
              </a:rPr>
              <a:t>年</a:t>
            </a:r>
            <a:r>
              <a:rPr lang="en-US" altLang="zh-CN">
                <a:latin typeface="黑体" panose="02010609060101010101" pitchFamily="49" charset="-122"/>
                <a:ea typeface="黑体" panose="02010609060101010101" pitchFamily="49" charset="-122"/>
              </a:rPr>
              <a:t>8</a:t>
            </a:r>
            <a:r>
              <a:rPr lang="zh-CN" altLang="en-US">
                <a:latin typeface="黑体" panose="02010609060101010101" pitchFamily="49" charset="-122"/>
                <a:ea typeface="黑体" panose="02010609060101010101" pitchFamily="49" charset="-122"/>
              </a:rPr>
              <a:t>月</a:t>
            </a:r>
            <a:r>
              <a:rPr lang="en-US" altLang="zh-CN">
                <a:latin typeface="黑体" panose="02010609060101010101" pitchFamily="49" charset="-122"/>
                <a:ea typeface="黑体" panose="02010609060101010101" pitchFamily="49" charset="-122"/>
              </a:rPr>
              <a:t>15</a:t>
            </a:r>
            <a:r>
              <a:rPr lang="zh-CN" altLang="en-US">
                <a:latin typeface="黑体" panose="02010609060101010101" pitchFamily="49" charset="-122"/>
                <a:ea typeface="黑体" panose="02010609060101010101" pitchFamily="49" charset="-122"/>
              </a:rPr>
              <a:t>日载</a:t>
            </a:r>
            <a:endParaRPr lang="zh-CN" altLang="en-US">
              <a:latin typeface="黑体" panose="02010609060101010101" pitchFamily="49" charset="-122"/>
              <a:ea typeface="黑体" panose="02010609060101010101" pitchFamily="49" charset="-122"/>
            </a:endParaRPr>
          </a:p>
        </p:txBody>
      </p:sp>
      <p:sp>
        <p:nvSpPr>
          <p:cNvPr id="28" name="矩形 27"/>
          <p:cNvSpPr/>
          <p:nvPr/>
        </p:nvSpPr>
        <p:spPr>
          <a:xfrm>
            <a:off x="7251705" y="1660057"/>
            <a:ext cx="907093" cy="4286250"/>
          </a:xfrm>
          <a:prstGeom prst="rect">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anchor="ctr"/>
          <a:lstStyle/>
          <a:p>
            <a:pPr algn="ctr">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repeatCount="300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dissolve">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 name="图片 49"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9" name="图片 28"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3" name="Picture 46" descr="未命名9"/>
          <p:cNvPicPr>
            <a:picLocks noChangeAspect="1" noChangeArrowheads="1"/>
          </p:cNvPicPr>
          <p:nvPr/>
        </p:nvPicPr>
        <p:blipFill>
          <a:blip r:embed="rId4">
            <a:grayscl/>
            <a:lum bright="12000" contrast="6000"/>
          </a:blip>
          <a:srcRect t="9030" b="7159"/>
          <a:stretch>
            <a:fillRect/>
          </a:stretch>
        </p:blipFill>
        <p:spPr bwMode="auto">
          <a:xfrm>
            <a:off x="1" y="707553"/>
            <a:ext cx="9302372" cy="6191293"/>
          </a:xfrm>
          <a:prstGeom prst="rect">
            <a:avLst/>
          </a:prstGeom>
          <a:ln>
            <a:noFill/>
          </a:ln>
          <a:effectLst>
            <a:softEdge rad="112500"/>
          </a:effectLst>
        </p:spPr>
      </p:pic>
      <p:pic>
        <p:nvPicPr>
          <p:cNvPr id="34" name="Picture 4" descr="1945年上海人民欢庆抗战胜利"/>
          <p:cNvPicPr>
            <a:picLocks noChangeAspect="1" noChangeArrowheads="1"/>
          </p:cNvPicPr>
          <p:nvPr/>
        </p:nvPicPr>
        <p:blipFill>
          <a:blip r:embed="rId5"/>
          <a:srcRect/>
          <a:stretch>
            <a:fillRect/>
          </a:stretch>
        </p:blipFill>
        <p:spPr bwMode="auto">
          <a:xfrm>
            <a:off x="1340484" y="5426278"/>
            <a:ext cx="1791382" cy="1285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9" name="Picture 5" descr="重庆人民庆祝抗战胜利的情形"/>
          <p:cNvPicPr>
            <a:picLocks noChangeAspect="1" noChangeArrowheads="1"/>
          </p:cNvPicPr>
          <p:nvPr/>
        </p:nvPicPr>
        <p:blipFill>
          <a:blip r:embed="rId6"/>
          <a:srcRect/>
          <a:stretch>
            <a:fillRect/>
          </a:stretch>
        </p:blipFill>
        <p:spPr bwMode="auto">
          <a:xfrm>
            <a:off x="3381457" y="5422952"/>
            <a:ext cx="1644117" cy="1274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6" name="Picture 6" descr="广州人民欢庆抗战胜利的情形"/>
          <p:cNvPicPr>
            <a:picLocks noChangeAspect="1" noChangeArrowheads="1"/>
          </p:cNvPicPr>
          <p:nvPr/>
        </p:nvPicPr>
        <p:blipFill>
          <a:blip r:embed="rId7"/>
          <a:srcRect/>
          <a:stretch>
            <a:fillRect/>
          </a:stretch>
        </p:blipFill>
        <p:spPr bwMode="auto">
          <a:xfrm>
            <a:off x="5252350" y="5426279"/>
            <a:ext cx="1877694" cy="12939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7" name="Text Box 8"/>
          <p:cNvSpPr txBox="1">
            <a:spLocks noChangeArrowheads="1"/>
          </p:cNvSpPr>
          <p:nvPr/>
        </p:nvSpPr>
        <p:spPr bwMode="auto">
          <a:xfrm>
            <a:off x="1057041" y="5636422"/>
            <a:ext cx="535437" cy="632905"/>
          </a:xfrm>
          <a:prstGeom prst="rect">
            <a:avLst/>
          </a:prstGeom>
          <a:noFill/>
          <a:ln w="9525">
            <a:noFill/>
            <a:miter lim="800000"/>
          </a:ln>
        </p:spPr>
        <p:txBody>
          <a:bodyPr lIns="78145" tIns="39072" rIns="78145" bIns="39072">
            <a:spAutoFit/>
          </a:bodyPr>
          <a:lstStyle/>
          <a:p>
            <a:r>
              <a:rPr lang="zh-CN" altLang="en-US" b="1">
                <a:solidFill>
                  <a:srgbClr val="C00000"/>
                </a:solidFill>
                <a:latin typeface="黑体" panose="02010609060101010101" pitchFamily="49" charset="-122"/>
                <a:ea typeface="黑体" panose="02010609060101010101" pitchFamily="49" charset="-122"/>
              </a:rPr>
              <a:t>上</a:t>
            </a:r>
            <a:endParaRPr lang="en-US" altLang="zh-CN" b="1">
              <a:solidFill>
                <a:srgbClr val="C00000"/>
              </a:solidFill>
              <a:latin typeface="黑体" panose="02010609060101010101" pitchFamily="49" charset="-122"/>
              <a:ea typeface="黑体" panose="02010609060101010101" pitchFamily="49" charset="-122"/>
            </a:endParaRPr>
          </a:p>
          <a:p>
            <a:r>
              <a:rPr lang="zh-CN" altLang="en-US" b="1">
                <a:solidFill>
                  <a:srgbClr val="C00000"/>
                </a:solidFill>
                <a:latin typeface="黑体" panose="02010609060101010101" pitchFamily="49" charset="-122"/>
                <a:ea typeface="黑体" panose="02010609060101010101" pitchFamily="49" charset="-122"/>
              </a:rPr>
              <a:t>海</a:t>
            </a:r>
            <a:endParaRPr lang="zh-CN" altLang="en-US" b="1">
              <a:solidFill>
                <a:srgbClr val="C00000"/>
              </a:solidFill>
              <a:latin typeface="黑体" panose="02010609060101010101" pitchFamily="49" charset="-122"/>
              <a:ea typeface="黑体" panose="02010609060101010101" pitchFamily="49" charset="-122"/>
            </a:endParaRPr>
          </a:p>
        </p:txBody>
      </p:sp>
      <p:sp>
        <p:nvSpPr>
          <p:cNvPr id="48" name="Text Box 9"/>
          <p:cNvSpPr txBox="1">
            <a:spLocks noChangeArrowheads="1"/>
          </p:cNvSpPr>
          <p:nvPr/>
        </p:nvSpPr>
        <p:spPr bwMode="auto">
          <a:xfrm>
            <a:off x="3067765" y="5636422"/>
            <a:ext cx="510239" cy="632905"/>
          </a:xfrm>
          <a:prstGeom prst="rect">
            <a:avLst/>
          </a:prstGeom>
          <a:noFill/>
          <a:ln w="9525">
            <a:noFill/>
            <a:miter lim="800000"/>
          </a:ln>
        </p:spPr>
        <p:txBody>
          <a:bodyPr lIns="78145" tIns="39072" rIns="78145" bIns="39072">
            <a:spAutoFit/>
          </a:bodyPr>
          <a:lstStyle/>
          <a:p>
            <a:pPr>
              <a:defRPr/>
            </a:pPr>
            <a:r>
              <a:rPr lang="zh-CN" altLang="en-US"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重庆</a:t>
            </a:r>
            <a:endParaRPr lang="zh-CN" altLang="en-US"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9" name="Text Box 10"/>
          <p:cNvSpPr txBox="1">
            <a:spLocks noChangeArrowheads="1"/>
          </p:cNvSpPr>
          <p:nvPr/>
        </p:nvSpPr>
        <p:spPr bwMode="auto">
          <a:xfrm>
            <a:off x="4968880" y="5636422"/>
            <a:ext cx="453546" cy="632905"/>
          </a:xfrm>
          <a:prstGeom prst="rect">
            <a:avLst/>
          </a:prstGeom>
          <a:noFill/>
          <a:ln w="9525">
            <a:noFill/>
            <a:miter lim="800000"/>
          </a:ln>
        </p:spPr>
        <p:txBody>
          <a:bodyPr lIns="78145" tIns="39072" rIns="78145" bIns="39072">
            <a:spAutoFit/>
          </a:bodyPr>
          <a:lstStyle/>
          <a:p>
            <a:r>
              <a:rPr lang="zh-CN" altLang="en-US" b="1">
                <a:solidFill>
                  <a:srgbClr val="C00000"/>
                </a:solidFill>
                <a:latin typeface="黑体" panose="02010609060101010101" pitchFamily="49" charset="-122"/>
                <a:ea typeface="黑体" panose="02010609060101010101" pitchFamily="49" charset="-122"/>
              </a:rPr>
              <a:t>北平</a:t>
            </a:r>
            <a:endParaRPr lang="zh-CN" altLang="en-US" b="1">
              <a:solidFill>
                <a:srgbClr val="C00000"/>
              </a:solidFill>
              <a:latin typeface="黑体" panose="02010609060101010101" pitchFamily="49" charset="-122"/>
              <a:ea typeface="黑体" panose="02010609060101010101" pitchFamily="49" charset="-122"/>
            </a:endParaRPr>
          </a:p>
        </p:txBody>
      </p:sp>
      <p:pic>
        <p:nvPicPr>
          <p:cNvPr id="52" name="Picture 6" descr="中國軍人慶祝台灣光復"/>
          <p:cNvPicPr>
            <a:picLocks noChangeAspect="1" noChangeArrowheads="1"/>
          </p:cNvPicPr>
          <p:nvPr/>
        </p:nvPicPr>
        <p:blipFill>
          <a:blip r:embed="rId8" cstate="print"/>
          <a:srcRect/>
          <a:stretch>
            <a:fillRect/>
          </a:stretch>
        </p:blipFill>
        <p:spPr bwMode="auto">
          <a:xfrm>
            <a:off x="7463404" y="5426278"/>
            <a:ext cx="737018" cy="1277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3" name="Text Box 10"/>
          <p:cNvSpPr txBox="1">
            <a:spLocks noChangeArrowheads="1"/>
          </p:cNvSpPr>
          <p:nvPr/>
        </p:nvSpPr>
        <p:spPr bwMode="auto">
          <a:xfrm>
            <a:off x="7123225" y="5636422"/>
            <a:ext cx="453546" cy="632905"/>
          </a:xfrm>
          <a:prstGeom prst="rect">
            <a:avLst/>
          </a:prstGeom>
          <a:noFill/>
          <a:ln w="9525">
            <a:noFill/>
            <a:miter lim="800000"/>
          </a:ln>
        </p:spPr>
        <p:txBody>
          <a:bodyPr lIns="78145" tIns="39072" rIns="78145" bIns="39072">
            <a:spAutoFit/>
          </a:bodyPr>
          <a:lstStyle/>
          <a:p>
            <a:pPr>
              <a:defRPr/>
            </a:pPr>
            <a:r>
              <a:rPr lang="zh-CN" altLang="en-US"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台湾</a:t>
            </a:r>
            <a:endParaRPr lang="zh-CN" altLang="en-US"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54" name="Picture 12" descr="在重庆，每一个中国人的脸上都洋溢着胜利的喜悦，他们热烈欢迎8年抗日战争的胜利结束"/>
          <p:cNvPicPr>
            <a:picLocks noChangeAspect="1" noChangeArrowheads="1"/>
          </p:cNvPicPr>
          <p:nvPr/>
        </p:nvPicPr>
        <p:blipFill>
          <a:blip r:embed="rId9"/>
          <a:srcRect/>
          <a:stretch>
            <a:fillRect/>
          </a:stretch>
        </p:blipFill>
        <p:spPr bwMode="auto">
          <a:xfrm>
            <a:off x="4855493" y="1888410"/>
            <a:ext cx="3220180" cy="2993571"/>
          </a:xfrm>
          <a:prstGeom prst="rect">
            <a:avLst/>
          </a:prstGeom>
          <a:ln>
            <a:noFill/>
          </a:ln>
          <a:effectLst>
            <a:outerShdw blurRad="292100" dist="139700" dir="2700000" algn="tl" rotWithShape="0">
              <a:srgbClr val="333333">
                <a:alpha val="65000"/>
              </a:srgbClr>
            </a:outerShdw>
          </a:effectLst>
        </p:spPr>
      </p:pic>
      <p:sp>
        <p:nvSpPr>
          <p:cNvPr id="55" name="TextBox 54"/>
          <p:cNvSpPr txBox="1"/>
          <p:nvPr/>
        </p:nvSpPr>
        <p:spPr>
          <a:xfrm>
            <a:off x="1453894" y="2092518"/>
            <a:ext cx="3458267" cy="2857925"/>
          </a:xfrm>
          <a:prstGeom prst="rect">
            <a:avLst/>
          </a:prstGeom>
          <a:noFill/>
        </p:spPr>
        <p:txBody>
          <a:bodyPr wrap="square" lIns="78145" tIns="39072" rIns="78145" bIns="39072">
            <a:spAutoFit/>
          </a:bodyPr>
          <a:lstStyle/>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“人们从各个角落涌出</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向街上奔走</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向广场奔走</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笑呀！叫呀！</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奔呀！跳呀！</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舞蹈呀！拥抱呀！”</a:t>
            </a:r>
            <a:endPar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endPar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defRPr/>
            </a:pP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艾青</a:t>
            </a: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人民的狂欢节</a:t>
            </a: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于</a:t>
            </a:r>
            <a:r>
              <a:rPr lang="zh-CN" altLang="en-US"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延安</a:t>
            </a:r>
            <a:endParaRPr lang="en-US" altLang="zh-CN" b="1" dirty="0">
              <a:solidFill>
                <a:srgbClr val="C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56" name="图片 26" descr="图片4.png"/>
          <p:cNvPicPr>
            <a:picLocks noChangeAspect="1"/>
          </p:cNvPicPr>
          <p:nvPr/>
        </p:nvPicPr>
        <p:blipFill>
          <a:blip r:embed="rId10"/>
          <a:srcRect/>
          <a:stretch>
            <a:fillRect/>
          </a:stretch>
        </p:blipFill>
        <p:spPr bwMode="auto">
          <a:xfrm>
            <a:off x="1113684" y="1387914"/>
            <a:ext cx="2941753" cy="568476"/>
          </a:xfrm>
          <a:prstGeom prst="rect">
            <a:avLst/>
          </a:prstGeom>
          <a:noFill/>
          <a:ln w="9525">
            <a:noFill/>
            <a:miter lim="800000"/>
            <a:headEnd/>
            <a:tailEnd/>
          </a:ln>
        </p:spPr>
      </p:pic>
      <p:pic>
        <p:nvPicPr>
          <p:cNvPr id="58" name="Picture 3" descr="C:\Users\Thinkpad\Desktop\PNG\1_0001_渐变映射-2-副本-4.png"/>
          <p:cNvPicPr>
            <a:picLocks noChangeAspect="1" noChangeArrowheads="1"/>
          </p:cNvPicPr>
          <p:nvPr/>
        </p:nvPicPr>
        <p:blipFill>
          <a:blip r:embed="rId11" cstate="email"/>
          <a:srcRect/>
          <a:stretch>
            <a:fillRect/>
          </a:stretch>
        </p:blipFill>
        <p:spPr bwMode="auto">
          <a:xfrm>
            <a:off x="-20190" y="775589"/>
            <a:ext cx="2040973" cy="680362"/>
          </a:xfrm>
          <a:prstGeom prst="rect">
            <a:avLst/>
          </a:prstGeom>
          <a:noFill/>
          <a:extLst>
            <a:ext uri="{909E8E84-426E-40DD-AFC4-6F175D3DCCD1}">
              <a14:hiddenFill xmlns:a14="http://schemas.microsoft.com/office/drawing/2010/main">
                <a:solidFill>
                  <a:srgbClr val="FFFFFF"/>
                </a:solidFill>
              </a14:hiddenFill>
            </a:ext>
          </a:extLst>
        </p:spPr>
      </p:pic>
      <p:sp>
        <p:nvSpPr>
          <p:cNvPr id="59" name="TextBox 58"/>
          <p:cNvSpPr txBox="1"/>
          <p:nvPr/>
        </p:nvSpPr>
        <p:spPr>
          <a:xfrm>
            <a:off x="89015" y="830986"/>
            <a:ext cx="1542811"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日本投降</a:t>
            </a:r>
            <a:endParaRPr lang="zh-CN" altLang="en-US" sz="2700" b="1" dirty="0">
              <a:solidFill>
                <a:schemeClr val="bg1"/>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dissolv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dissolve">
                                      <p:cBhvr>
                                        <p:cTn id="1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 name="图片 47"/>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64023"/>
          <a:stretch>
            <a:fillRect/>
          </a:stretch>
        </p:blipFill>
        <p:spPr>
          <a:xfrm>
            <a:off x="3948369" y="1328426"/>
            <a:ext cx="4989046" cy="2449303"/>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46" name="图片 45"/>
          <p:cNvPicPr>
            <a:picLocks noChangeAspect="1"/>
          </p:cNvPicPr>
          <p:nvPr/>
        </p:nvPicPr>
        <p:blipFill rotWithShape="1">
          <a:blip r:embed="rId1" cstate="print">
            <a:extLst>
              <a:ext uri="{28A0092B-C50C-407E-A947-70E740481C1C}">
                <a14:useLocalDpi xmlns:a14="http://schemas.microsoft.com/office/drawing/2010/main" val="0"/>
              </a:ext>
            </a:extLst>
          </a:blip>
          <a:srcRect l="24814" t="33978" r="13974" b="25049"/>
          <a:stretch>
            <a:fillRect/>
          </a:stretch>
        </p:blipFill>
        <p:spPr>
          <a:xfrm>
            <a:off x="3948369" y="3973290"/>
            <a:ext cx="4989046" cy="2517339"/>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20190" y="775589"/>
            <a:ext cx="2040973"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5" y="830986"/>
            <a:ext cx="1542811"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胜利原因</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319972" y="1767625"/>
            <a:ext cx="3628397" cy="1925567"/>
          </a:xfrm>
          <a:prstGeom prst="rect">
            <a:avLst/>
          </a:prstGeom>
          <a:noFill/>
        </p:spPr>
        <p:txBody>
          <a:bodyPr wrap="square" lIns="78145" tIns="39072" rIns="78145" bIns="39072" rtlCol="0">
            <a:spAutoFit/>
          </a:bodyPr>
          <a:lstStyle/>
          <a:p>
            <a:r>
              <a:rPr lang="zh-CN" altLang="en-US" sz="2400" dirty="0">
                <a:latin typeface="华文新魏" pitchFamily="2" charset="-122"/>
                <a:ea typeface="华文新魏" pitchFamily="2" charset="-122"/>
              </a:rPr>
              <a:t>①中国人民巨大的民族觉醒、空前的民族团结和英勇的民族抗争，是中国人民抗日战争胜利的决定性因素。</a:t>
            </a:r>
            <a:endParaRPr lang="zh-CN" altLang="en-US" sz="2400" b="1" dirty="0">
              <a:latin typeface="华文新魏" pitchFamily="2" charset="-122"/>
              <a:ea typeface="华文新魏" pitchFamily="2" charset="-122"/>
            </a:endParaRPr>
          </a:p>
        </p:txBody>
      </p:sp>
      <p:sp>
        <p:nvSpPr>
          <p:cNvPr id="26" name="矩形 25"/>
          <p:cNvSpPr/>
          <p:nvPr/>
        </p:nvSpPr>
        <p:spPr>
          <a:xfrm>
            <a:off x="340163" y="3468530"/>
            <a:ext cx="3551513" cy="1186903"/>
          </a:xfrm>
          <a:prstGeom prst="rect">
            <a:avLst/>
          </a:prstGeom>
        </p:spPr>
        <p:txBody>
          <a:bodyPr wrap="square" lIns="78145" tIns="39072" rIns="78145" bIns="39072">
            <a:spAutoFit/>
          </a:bodyPr>
          <a:lstStyle/>
          <a:p>
            <a:r>
              <a:rPr lang="zh-CN" altLang="en-US" sz="2400" dirty="0">
                <a:solidFill>
                  <a:prstClr val="black"/>
                </a:solidFill>
                <a:latin typeface="华文新魏" pitchFamily="2" charset="-122"/>
                <a:ea typeface="华文新魏" pitchFamily="2" charset="-122"/>
              </a:rPr>
              <a:t>②中国共产党在全民族团结抗战中发挥了中流砥柱作用。</a:t>
            </a:r>
            <a:endParaRPr lang="zh-CN" altLang="en-US" sz="2400" dirty="0"/>
          </a:p>
        </p:txBody>
      </p:sp>
      <p:sp>
        <p:nvSpPr>
          <p:cNvPr id="27" name="矩形 26"/>
          <p:cNvSpPr/>
          <p:nvPr/>
        </p:nvSpPr>
        <p:spPr>
          <a:xfrm>
            <a:off x="340163" y="4421036"/>
            <a:ext cx="3551513" cy="1556235"/>
          </a:xfrm>
          <a:prstGeom prst="rect">
            <a:avLst/>
          </a:prstGeom>
        </p:spPr>
        <p:txBody>
          <a:bodyPr wrap="square" lIns="78145" tIns="39072" rIns="78145" bIns="39072">
            <a:spAutoFit/>
          </a:bodyPr>
          <a:lstStyle/>
          <a:p>
            <a:r>
              <a:rPr lang="zh-CN" altLang="en-US" sz="2400" dirty="0">
                <a:solidFill>
                  <a:prstClr val="black"/>
                </a:solidFill>
                <a:latin typeface="华文新魏" pitchFamily="2" charset="-122"/>
                <a:ea typeface="华文新魏" pitchFamily="2" charset="-122"/>
              </a:rPr>
              <a:t>③中国人民抗日战争的胜利，同世界上一切爱好和平和正义的国家和人民的支持，也是分不开的。</a:t>
            </a:r>
            <a:endParaRPr lang="zh-CN" altLang="en-US" sz="2400" dirty="0"/>
          </a:p>
        </p:txBody>
      </p:sp>
      <p:pic>
        <p:nvPicPr>
          <p:cNvPr id="28" name="图片 27" descr="48f7f3e8t8f59d2855382&amp;690.jpg"/>
          <p:cNvPicPr>
            <a:picLocks noChangeAspect="1"/>
          </p:cNvPicPr>
          <p:nvPr/>
        </p:nvPicPr>
        <p:blipFill>
          <a:blip r:embed="rId6"/>
          <a:stretch>
            <a:fillRect/>
          </a:stretch>
        </p:blipFill>
        <p:spPr>
          <a:xfrm>
            <a:off x="3948369" y="1464498"/>
            <a:ext cx="2572601" cy="2313230"/>
          </a:xfrm>
          <a:prstGeom prst="rect">
            <a:avLst/>
          </a:prstGeom>
          <a:ln>
            <a:noFill/>
          </a:ln>
          <a:effectLst>
            <a:softEdge rad="112500"/>
          </a:effectLst>
        </p:spPr>
      </p:pic>
      <p:pic>
        <p:nvPicPr>
          <p:cNvPr id="33" name="图片 32" descr="1330408790931.jpg"/>
          <p:cNvPicPr>
            <a:picLocks noChangeAspect="1"/>
          </p:cNvPicPr>
          <p:nvPr/>
        </p:nvPicPr>
        <p:blipFill>
          <a:blip r:embed="rId7" cstate="print">
            <a:clrChange>
              <a:clrFrom>
                <a:srgbClr val="FFFFFF"/>
              </a:clrFrom>
              <a:clrTo>
                <a:srgbClr val="FFFFFF">
                  <a:alpha val="0"/>
                </a:srgbClr>
              </a:clrTo>
            </a:clrChange>
          </a:blip>
          <a:srcRect/>
          <a:stretch>
            <a:fillRect/>
          </a:stretch>
        </p:blipFill>
        <p:spPr bwMode="auto">
          <a:xfrm>
            <a:off x="6442892" y="1396463"/>
            <a:ext cx="2654070" cy="2440755"/>
          </a:xfrm>
          <a:prstGeom prst="rect">
            <a:avLst/>
          </a:prstGeom>
          <a:noFill/>
          <a:ln w="9525">
            <a:noFill/>
            <a:miter lim="800000"/>
            <a:headEnd/>
            <a:tailEnd/>
          </a:ln>
        </p:spPr>
      </p:pic>
      <p:pic>
        <p:nvPicPr>
          <p:cNvPr id="34" name="图片 33" descr="1124747547_RXaWAy.jpg"/>
          <p:cNvPicPr>
            <a:picLocks noChangeAspect="1"/>
          </p:cNvPicPr>
          <p:nvPr/>
        </p:nvPicPr>
        <p:blipFill>
          <a:blip r:embed="rId8"/>
          <a:srcRect/>
          <a:stretch>
            <a:fillRect/>
          </a:stretch>
        </p:blipFill>
        <p:spPr bwMode="auto">
          <a:xfrm>
            <a:off x="6669666" y="4245434"/>
            <a:ext cx="2154361" cy="2042446"/>
          </a:xfrm>
          <a:prstGeom prst="rect">
            <a:avLst/>
          </a:prstGeom>
          <a:noFill/>
          <a:ln w="9525">
            <a:noFill/>
            <a:miter lim="800000"/>
            <a:headEnd/>
            <a:tailEnd/>
          </a:ln>
        </p:spPr>
      </p:pic>
      <p:pic>
        <p:nvPicPr>
          <p:cNvPr id="39" name="图片 38" descr="u=2327386284,2123594273&amp;fm=21&amp;gp=0.jpg"/>
          <p:cNvPicPr>
            <a:picLocks noChangeAspect="1"/>
          </p:cNvPicPr>
          <p:nvPr/>
        </p:nvPicPr>
        <p:blipFill>
          <a:blip r:embed="rId9">
            <a:clrChange>
              <a:clrFrom>
                <a:srgbClr val="FDFDFD"/>
              </a:clrFrom>
              <a:clrTo>
                <a:srgbClr val="FDFDFD">
                  <a:alpha val="0"/>
                </a:srgbClr>
              </a:clrTo>
            </a:clrChange>
          </a:blip>
          <a:srcRect l="46193"/>
          <a:stretch>
            <a:fillRect/>
          </a:stretch>
        </p:blipFill>
        <p:spPr bwMode="auto">
          <a:xfrm>
            <a:off x="4040486" y="3630116"/>
            <a:ext cx="2515793" cy="313265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dissolve">
                                      <p:cBhvr>
                                        <p:cTn id="7" dur="500"/>
                                        <p:tgtEl>
                                          <p:spTgt spid="48"/>
                                        </p:tgtEl>
                                      </p:cBhvr>
                                    </p:animEffect>
                                  </p:childTnLst>
                                </p:cTn>
                              </p:par>
                              <p:par>
                                <p:cTn id="8" presetID="9"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dissolve">
                                      <p:cBhvr>
                                        <p:cTn id="10" dur="500"/>
                                        <p:tgtEl>
                                          <p:spTgt spid="28"/>
                                        </p:tgtEl>
                                      </p:cBhvr>
                                    </p:animEffect>
                                  </p:childTnLst>
                                </p:cTn>
                              </p:par>
                              <p:par>
                                <p:cTn id="11" presetID="9" presetClass="entr" presetSubtype="0"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dissolve">
                                      <p:cBhvr>
                                        <p:cTn id="13" dur="5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dissolv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dissolve">
                                      <p:cBhvr>
                                        <p:cTn id="23" dur="500"/>
                                        <p:tgtEl>
                                          <p:spTgt spid="26"/>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dissolve">
                                      <p:cBhvr>
                                        <p:cTn id="28" dur="500"/>
                                        <p:tgtEl>
                                          <p:spTgt spid="46"/>
                                        </p:tgtEl>
                                      </p:cBhvr>
                                    </p:animEffect>
                                  </p:childTnLst>
                                </p:cTn>
                              </p:par>
                              <p:par>
                                <p:cTn id="29" presetID="9" presetClass="entr" presetSubtype="0"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dissolve">
                                      <p:cBhvr>
                                        <p:cTn id="31" dur="500"/>
                                        <p:tgtEl>
                                          <p:spTgt spid="39"/>
                                        </p:tgtEl>
                                      </p:cBhvr>
                                    </p:animEffect>
                                  </p:childTnLst>
                                </p:cTn>
                              </p:par>
                              <p:par>
                                <p:cTn id="32" presetID="9" presetClass="entr" presetSubtype="0" fill="hold"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dissolve">
                                      <p:cBhvr>
                                        <p:cTn id="34" dur="500"/>
                                        <p:tgtEl>
                                          <p:spTgt spid="34"/>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dissolve">
                                      <p:cBhvr>
                                        <p:cTn id="3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 name="图片 53"/>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587720" y="1728095"/>
            <a:ext cx="6442893" cy="4830570"/>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0" y="775589"/>
            <a:ext cx="2040973"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5" y="830986"/>
            <a:ext cx="1542811"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历史意义</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149891" y="2033316"/>
            <a:ext cx="2437829" cy="1925567"/>
          </a:xfrm>
          <a:prstGeom prst="rect">
            <a:avLst/>
          </a:prstGeom>
          <a:noFill/>
        </p:spPr>
        <p:txBody>
          <a:bodyPr wrap="square" lIns="78145" tIns="39072" rIns="78145" bIns="39072" rtlCol="0">
            <a:spAutoFit/>
          </a:bodyPr>
          <a:lstStyle/>
          <a:p>
            <a:r>
              <a:rPr lang="zh-CN" altLang="en-US" sz="2400" dirty="0">
                <a:latin typeface="华文新魏" pitchFamily="2" charset="-122"/>
                <a:ea typeface="华文新魏" pitchFamily="2" charset="-122"/>
              </a:rPr>
              <a:t>①中国抗日战争是近代以来反抗外敌入侵第一次取得完全胜利的民族解放战争。</a:t>
            </a:r>
            <a:endParaRPr lang="zh-CN" altLang="en-US" sz="2400" b="1" dirty="0">
              <a:latin typeface="华文新魏" pitchFamily="2" charset="-122"/>
              <a:ea typeface="华文新魏" pitchFamily="2" charset="-122"/>
            </a:endParaRPr>
          </a:p>
        </p:txBody>
      </p:sp>
      <p:pic>
        <p:nvPicPr>
          <p:cNvPr id="26" name="图片 25" descr="201308293001.jpg"/>
          <p:cNvPicPr>
            <a:picLocks noChangeAspect="1"/>
          </p:cNvPicPr>
          <p:nvPr/>
        </p:nvPicPr>
        <p:blipFill>
          <a:blip r:embed="rId6"/>
          <a:srcRect b="12138"/>
          <a:stretch>
            <a:fillRect/>
          </a:stretch>
        </p:blipFill>
        <p:spPr>
          <a:xfrm>
            <a:off x="2701107" y="1864168"/>
            <a:ext cx="2221059" cy="122465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 name="图片 26" descr="13784539573807.jpg"/>
          <p:cNvPicPr>
            <a:picLocks noChangeAspect="1"/>
          </p:cNvPicPr>
          <p:nvPr/>
        </p:nvPicPr>
        <p:blipFill>
          <a:blip r:embed="rId7"/>
          <a:srcRect b="8682"/>
          <a:stretch>
            <a:fillRect/>
          </a:stretch>
        </p:blipFill>
        <p:spPr>
          <a:xfrm>
            <a:off x="2711112" y="4948507"/>
            <a:ext cx="2208921" cy="1338013"/>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8" name="图片 27" descr="3710-中日马关条约.jpg"/>
          <p:cNvPicPr>
            <a:picLocks noChangeAspect="1"/>
          </p:cNvPicPr>
          <p:nvPr/>
        </p:nvPicPr>
        <p:blipFill>
          <a:blip r:embed="rId8" cstate="print">
            <a:duotone>
              <a:prstClr val="black"/>
              <a:schemeClr val="accent3">
                <a:tint val="45000"/>
                <a:satMod val="400000"/>
              </a:schemeClr>
            </a:duotone>
          </a:blip>
          <a:srcRect l="2469" t="3562" r="2469" b="9025"/>
          <a:stretch>
            <a:fillRect/>
          </a:stretch>
        </p:blipFill>
        <p:spPr>
          <a:xfrm>
            <a:off x="2711112" y="3292927"/>
            <a:ext cx="2211054" cy="146395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3" name="TextBox 32"/>
          <p:cNvSpPr txBox="1"/>
          <p:nvPr/>
        </p:nvSpPr>
        <p:spPr>
          <a:xfrm>
            <a:off x="2767903" y="2507157"/>
            <a:ext cx="1081146" cy="263573"/>
          </a:xfrm>
          <a:prstGeom prst="rect">
            <a:avLst/>
          </a:prstGeom>
          <a:solidFill>
            <a:schemeClr val="bg1"/>
          </a:solidFill>
        </p:spPr>
        <p:txBody>
          <a:bodyPr wrap="none" lIns="78145" tIns="39072" rIns="78145" bIns="39072">
            <a:spAutoFit/>
          </a:bodyPr>
          <a:lstStyle/>
          <a:p>
            <a:pPr>
              <a:defRPr/>
            </a:pP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南京条约</a:t>
            </a: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4" name="TextBox 33"/>
          <p:cNvSpPr txBox="1"/>
          <p:nvPr/>
        </p:nvSpPr>
        <p:spPr>
          <a:xfrm>
            <a:off x="2767903" y="4208050"/>
            <a:ext cx="1081146" cy="263573"/>
          </a:xfrm>
          <a:prstGeom prst="rect">
            <a:avLst/>
          </a:prstGeom>
          <a:solidFill>
            <a:schemeClr val="bg1"/>
          </a:solidFill>
        </p:spPr>
        <p:txBody>
          <a:bodyPr wrap="none" lIns="78145" tIns="39072" rIns="78145" bIns="39072">
            <a:spAutoFit/>
          </a:bodyPr>
          <a:lstStyle/>
          <a:p>
            <a:pPr>
              <a:defRPr/>
            </a:pP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马关条约</a:t>
            </a: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9" name="TextBox 38"/>
          <p:cNvSpPr txBox="1"/>
          <p:nvPr/>
        </p:nvSpPr>
        <p:spPr>
          <a:xfrm>
            <a:off x="2767903" y="5772872"/>
            <a:ext cx="1081146" cy="263573"/>
          </a:xfrm>
          <a:prstGeom prst="rect">
            <a:avLst/>
          </a:prstGeom>
          <a:solidFill>
            <a:schemeClr val="bg1"/>
          </a:solidFill>
        </p:spPr>
        <p:txBody>
          <a:bodyPr wrap="none" lIns="78145" tIns="39072" rIns="78145" bIns="39072">
            <a:spAutoFit/>
          </a:bodyPr>
          <a:lstStyle/>
          <a:p>
            <a:pPr>
              <a:defRPr/>
            </a:pP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辛丑条约</a:t>
            </a:r>
            <a:r>
              <a:rPr lang="en-US" altLang="zh-CN"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12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6" name="Picture 17" descr="512653000a0e"/>
          <p:cNvPicPr>
            <a:picLocks noChangeAspect="1" noChangeArrowheads="1"/>
          </p:cNvPicPr>
          <p:nvPr/>
        </p:nvPicPr>
        <p:blipFill>
          <a:blip r:embed="rId9"/>
          <a:srcRect/>
          <a:stretch>
            <a:fillRect/>
          </a:stretch>
        </p:blipFill>
        <p:spPr bwMode="auto">
          <a:xfrm>
            <a:off x="5045552" y="1855049"/>
            <a:ext cx="3855172" cy="171002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7" name="矩形 46"/>
          <p:cNvSpPr>
            <a:spLocks noChangeArrowheads="1"/>
          </p:cNvSpPr>
          <p:nvPr/>
        </p:nvSpPr>
        <p:spPr bwMode="auto">
          <a:xfrm>
            <a:off x="5102249" y="2041072"/>
            <a:ext cx="2984760" cy="355906"/>
          </a:xfrm>
          <a:prstGeom prst="rect">
            <a:avLst/>
          </a:prstGeom>
          <a:solidFill>
            <a:schemeClr val="bg1"/>
          </a:solidFill>
          <a:ln w="9525">
            <a:noFill/>
            <a:miter lim="800000"/>
          </a:ln>
        </p:spPr>
        <p:txBody>
          <a:bodyPr wrap="square" lIns="78145" tIns="39072" rIns="78145" bIns="39072">
            <a:spAutoFit/>
          </a:bodyPr>
          <a:lstStyle/>
          <a:p>
            <a:pPr>
              <a:defRPr/>
            </a:pPr>
            <a:r>
              <a:rPr lang="zh-CN" altLang="en-US"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中国战区日军投降签字仪式</a:t>
            </a:r>
            <a:endParaRPr lang="zh-CN" altLang="en-US" b="1" dirty="0">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8" name="Picture 15" descr="FM"/>
          <p:cNvPicPr>
            <a:picLocks noChangeAspect="1" noChangeArrowheads="1"/>
          </p:cNvPicPr>
          <p:nvPr/>
        </p:nvPicPr>
        <p:blipFill>
          <a:blip r:embed="rId10"/>
          <a:srcRect/>
          <a:stretch>
            <a:fillRect/>
          </a:stretch>
        </p:blipFill>
        <p:spPr bwMode="auto">
          <a:xfrm>
            <a:off x="5045553" y="3701145"/>
            <a:ext cx="3891862" cy="2517339"/>
          </a:xfrm>
          <a:prstGeom prst="rect">
            <a:avLst/>
          </a:prstGeom>
          <a:ln w="190500" cap="sq">
            <a:solidFill>
              <a:srgbClr val="C8C6BD"/>
            </a:solidFill>
            <a:prstDash val="solid"/>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9" name="Rectangle 14"/>
          <p:cNvSpPr>
            <a:spLocks noChangeArrowheads="1"/>
          </p:cNvSpPr>
          <p:nvPr/>
        </p:nvSpPr>
        <p:spPr bwMode="auto">
          <a:xfrm>
            <a:off x="5158942" y="3837214"/>
            <a:ext cx="3154842" cy="355906"/>
          </a:xfrm>
          <a:prstGeom prst="rect">
            <a:avLst/>
          </a:prstGeom>
          <a:solidFill>
            <a:schemeClr val="bg1"/>
          </a:solidFill>
          <a:ln w="9525">
            <a:noFill/>
            <a:miter lim="800000"/>
          </a:ln>
        </p:spPr>
        <p:txBody>
          <a:bodyPr wrap="square" lIns="78145" tIns="39072" rIns="78145" bIns="39072">
            <a:spAutoFit/>
          </a:bodyPr>
          <a:lstStyle/>
          <a:p>
            <a:pPr>
              <a:defRPr/>
            </a:pPr>
            <a:r>
              <a:rPr lang="zh-CN" altLang="en-US" b="1" dirty="0">
                <a:solidFill>
                  <a:srgbClr val="660033"/>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中国战区接受日本投降的会场</a:t>
            </a:r>
            <a:endParaRPr lang="zh-CN" altLang="en-US" b="1" dirty="0">
              <a:solidFill>
                <a:srgbClr val="660033"/>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2" name="TextBox 51"/>
          <p:cNvSpPr txBox="1"/>
          <p:nvPr/>
        </p:nvSpPr>
        <p:spPr>
          <a:xfrm>
            <a:off x="170081" y="4006365"/>
            <a:ext cx="2474333" cy="3095117"/>
          </a:xfrm>
          <a:prstGeom prst="rect">
            <a:avLst/>
          </a:prstGeom>
          <a:noFill/>
        </p:spPr>
        <p:txBody>
          <a:bodyPr wrap="square" lIns="78145" tIns="39072" rIns="78145" bIns="39072" rtlCol="0">
            <a:spAutoFit/>
          </a:bodyPr>
          <a:lstStyle/>
          <a:p>
            <a:r>
              <a:rPr lang="zh-CN" altLang="en-US" sz="2400" dirty="0">
                <a:solidFill>
                  <a:prstClr val="black"/>
                </a:solidFill>
                <a:latin typeface="华文新魏" pitchFamily="2" charset="-122"/>
                <a:ea typeface="华文新魏" pitchFamily="2" charset="-122"/>
              </a:rPr>
              <a:t>②</a:t>
            </a:r>
            <a:r>
              <a:rPr lang="zh-CN" altLang="en-US" sz="2400" dirty="0">
                <a:latin typeface="华文新魏" pitchFamily="2" charset="-122"/>
                <a:ea typeface="华文新魏" pitchFamily="2" charset="-122"/>
              </a:rPr>
              <a:t>它促进了中华民族的觉醒，为中国共产党带领中国人民实现彻底的民族独立和人民解放奠定了重要基础。</a:t>
            </a:r>
            <a:endParaRPr lang="zh-CN" altLang="en-US" sz="2400" dirty="0">
              <a:latin typeface="华文新魏" pitchFamily="2" charset="-122"/>
              <a:ea typeface="华文新魏" pitchFamily="2" charset="-122"/>
            </a:endParaRPr>
          </a:p>
          <a:p>
            <a:endParaRPr lang="zh-CN" altLang="en-US" sz="2400" b="1" dirty="0">
              <a:latin typeface="华文新魏" pitchFamily="2" charset="-122"/>
              <a:ea typeface="华文新魏" pitchFamily="2" charset="-122"/>
            </a:endParaRPr>
          </a:p>
        </p:txBody>
      </p:sp>
      <p:sp>
        <p:nvSpPr>
          <p:cNvPr id="53" name="TextBox 52"/>
          <p:cNvSpPr txBox="1"/>
          <p:nvPr/>
        </p:nvSpPr>
        <p:spPr>
          <a:xfrm>
            <a:off x="319972" y="1455951"/>
            <a:ext cx="1889059" cy="494405"/>
          </a:xfrm>
          <a:prstGeom prst="rect">
            <a:avLst/>
          </a:prstGeom>
          <a:noFill/>
        </p:spPr>
        <p:txBody>
          <a:bodyPr wrap="none" lIns="78145" tIns="39072" rIns="78145" bIns="39072" rtlCol="0">
            <a:spAutoFit/>
          </a:bodyPr>
          <a:lstStyle/>
          <a:p>
            <a:r>
              <a:rPr lang="zh-CN" altLang="en-US" sz="2700" dirty="0">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对中华民族</a:t>
            </a:r>
            <a:endParaRPr lang="zh-CN" altLang="en-US" sz="2700" dirty="0">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dissolv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dissolve">
                                      <p:cBhvr>
                                        <p:cTn id="12" dur="500"/>
                                        <p:tgtEl>
                                          <p:spTgt spid="54"/>
                                        </p:tgtEl>
                                      </p:cBhvr>
                                    </p:animEffect>
                                  </p:childTnLst>
                                </p:cTn>
                              </p:par>
                              <p:par>
                                <p:cTn id="13" presetID="2" presetClass="entr" presetSubtype="8"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0-#ppt_w/2"/>
                                          </p:val>
                                        </p:tav>
                                        <p:tav tm="100000">
                                          <p:val>
                                            <p:strVal val="#ppt_x"/>
                                          </p:val>
                                        </p:tav>
                                      </p:tavLst>
                                    </p:anim>
                                    <p:anim calcmode="lin" valueType="num">
                                      <p:cBhvr additive="base">
                                        <p:cTn id="20" dur="5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0-#ppt_w/2"/>
                                          </p:val>
                                        </p:tav>
                                        <p:tav tm="100000">
                                          <p:val>
                                            <p:strVal val="#ppt_x"/>
                                          </p:val>
                                        </p:tav>
                                      </p:tavLst>
                                    </p:anim>
                                    <p:anim calcmode="lin" valueType="num">
                                      <p:cBhvr additive="base">
                                        <p:cTn id="28" dur="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0-#ppt_w/2"/>
                                          </p:val>
                                        </p:tav>
                                        <p:tav tm="100000">
                                          <p:val>
                                            <p:strVal val="#ppt_x"/>
                                          </p:val>
                                        </p:tav>
                                      </p:tavLst>
                                    </p:anim>
                                    <p:anim calcmode="lin" valueType="num">
                                      <p:cBhvr additive="base">
                                        <p:cTn id="32" dur="500" fill="hold"/>
                                        <p:tgtEl>
                                          <p:spTgt spid="3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0-#ppt_w/2"/>
                                          </p:val>
                                        </p:tav>
                                        <p:tav tm="100000">
                                          <p:val>
                                            <p:strVal val="#ppt_x"/>
                                          </p:val>
                                        </p:tav>
                                      </p:tavLst>
                                    </p:anim>
                                    <p:anim calcmode="lin" valueType="num">
                                      <p:cBhvr additive="base">
                                        <p:cTn id="36" dur="5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1+#ppt_w/2"/>
                                          </p:val>
                                        </p:tav>
                                        <p:tav tm="100000">
                                          <p:val>
                                            <p:strVal val="#ppt_x"/>
                                          </p:val>
                                        </p:tav>
                                      </p:tavLst>
                                    </p:anim>
                                    <p:anim calcmode="lin" valueType="num">
                                      <p:cBhvr additive="base">
                                        <p:cTn id="48" dur="500" fill="hold"/>
                                        <p:tgtEl>
                                          <p:spTgt spid="4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dissolve">
                                      <p:cBhvr>
                                        <p:cTn id="57" dur="5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dissolve">
                                      <p:cBhvr>
                                        <p:cTn id="6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3" grpId="0" animBg="1"/>
      <p:bldP spid="34" grpId="0" animBg="1"/>
      <p:bldP spid="39" grpId="0" animBg="1"/>
      <p:bldP spid="47" grpId="0" animBg="1"/>
      <p:bldP spid="49" grpId="0" animBg="1"/>
      <p:bldP spid="52" grpId="0"/>
      <p:bldP spid="5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 name="图片 48"/>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587720" y="5197941"/>
            <a:ext cx="6102730" cy="1496796"/>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46" name="图片 4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551216" y="1660059"/>
            <a:ext cx="6102730" cy="3333773"/>
          </a:xfrm>
          <a:prstGeom prst="roundRect">
            <a:avLst>
              <a:gd name="adj" fmla="val 5732"/>
            </a:avLst>
          </a:prstGeom>
          <a:ln>
            <a:solidFill>
              <a:schemeClr val="bg2">
                <a:lumMod val="50000"/>
              </a:schemeClr>
            </a:solidFill>
          </a:ln>
          <a:effectLst>
            <a:outerShdw blurRad="292100" dist="139700" dir="2700000" algn="tl" rotWithShape="0">
              <a:srgbClr val="333333">
                <a:alpha val="65000"/>
              </a:srgbClr>
            </a:outerShdw>
          </a:effectLst>
        </p:spPr>
      </p:pic>
      <p:pic>
        <p:nvPicPr>
          <p:cNvPr id="50" name="图片 49"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0190" y="6762774"/>
            <a:ext cx="9144000" cy="136072"/>
          </a:xfrm>
          <a:prstGeom prst="rect">
            <a:avLst/>
          </a:prstGeom>
        </p:spPr>
      </p:pic>
      <p:sp>
        <p:nvSpPr>
          <p:cNvPr id="51" name="矩形 50"/>
          <p:cNvSpPr/>
          <p:nvPr/>
        </p:nvSpPr>
        <p:spPr bwMode="auto">
          <a:xfrm flipV="1">
            <a:off x="0" y="6855304"/>
            <a:ext cx="9144000" cy="43542"/>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lIns="78145" tIns="39072" rIns="78145" bIns="39072"/>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01" name="Picture 3" descr="C:\Users\Thinkpad\Desktop\PNG\1_0001_渐变映射-2-副本-4.png"/>
          <p:cNvPicPr>
            <a:picLocks noChangeAspect="1" noChangeArrowheads="1"/>
          </p:cNvPicPr>
          <p:nvPr/>
        </p:nvPicPr>
        <p:blipFill>
          <a:blip r:embed="rId3" cstate="email"/>
          <a:srcRect/>
          <a:stretch>
            <a:fillRect/>
          </a:stretch>
        </p:blipFill>
        <p:spPr bwMode="auto">
          <a:xfrm>
            <a:off x="0" y="775589"/>
            <a:ext cx="2040973" cy="680362"/>
          </a:xfrm>
          <a:prstGeom prst="rect">
            <a:avLst/>
          </a:prstGeom>
          <a:noFill/>
          <a:extLst>
            <a:ext uri="{909E8E84-426E-40DD-AFC4-6F175D3DCCD1}">
              <a14:hiddenFill xmlns:a14="http://schemas.microsoft.com/office/drawing/2010/main">
                <a:solidFill>
                  <a:srgbClr val="FFFFFF"/>
                </a:solidFill>
              </a14:hiddenFill>
            </a:ext>
          </a:extLst>
        </p:spPr>
      </p:pic>
      <p:sp>
        <p:nvSpPr>
          <p:cNvPr id="102" name="TextBox 101"/>
          <p:cNvSpPr txBox="1"/>
          <p:nvPr/>
        </p:nvSpPr>
        <p:spPr>
          <a:xfrm>
            <a:off x="89015" y="830986"/>
            <a:ext cx="1542811" cy="494405"/>
          </a:xfrm>
          <a:prstGeom prst="rect">
            <a:avLst/>
          </a:prstGeom>
          <a:noFill/>
        </p:spPr>
        <p:txBody>
          <a:bodyPr wrap="none" lIns="78145" tIns="39072" rIns="78145" bIns="39072" rtlCol="0">
            <a:spAutoFit/>
          </a:bodyPr>
          <a:lstStyle/>
          <a:p>
            <a:r>
              <a:rPr lang="zh-CN" altLang="en-US" sz="2700" b="1" dirty="0">
                <a:solidFill>
                  <a:schemeClr val="bg1"/>
                </a:solidFill>
                <a:latin typeface="华文新魏" pitchFamily="2" charset="-122"/>
                <a:ea typeface="华文新魏" pitchFamily="2" charset="-122"/>
              </a:rPr>
              <a:t>历史意义</a:t>
            </a:r>
            <a:endParaRPr lang="zh-CN" altLang="en-US" sz="2700" b="1" dirty="0">
              <a:solidFill>
                <a:schemeClr val="bg1"/>
              </a:solidFill>
              <a:latin typeface="华文新魏" pitchFamily="2" charset="-122"/>
              <a:ea typeface="华文新魏" pitchFamily="2" charset="-122"/>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2" y="678525"/>
            <a:ext cx="9144000" cy="136072"/>
          </a:xfrm>
          <a:prstGeom prst="rect">
            <a:avLst/>
          </a:prstGeom>
        </p:spPr>
      </p:pic>
      <p:pic>
        <p:nvPicPr>
          <p:cNvPr id="30" name="图片 29"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39517"/>
            <a:ext cx="9144000" cy="136072"/>
          </a:xfrm>
          <a:prstGeom prst="rect">
            <a:avLst/>
          </a:prstGeom>
        </p:spPr>
      </p:pic>
      <p:sp>
        <p:nvSpPr>
          <p:cNvPr id="32" name="矩形 31"/>
          <p:cNvSpPr/>
          <p:nvPr/>
        </p:nvSpPr>
        <p:spPr>
          <a:xfrm>
            <a:off x="1" y="0"/>
            <a:ext cx="8552653" cy="671286"/>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78145" tIns="39072" rIns="78145" bIns="39072" rtlCol="0" anchor="ctr"/>
          <a:lstStyle/>
          <a:p>
            <a:pPr lvl="0" algn="ctr"/>
            <a:r>
              <a:rPr lang="en-US" altLang="zh-CN" sz="1500" dirty="0">
                <a:solidFill>
                  <a:schemeClr val="tx1"/>
                </a:solidFill>
              </a:rPr>
              <a:t> </a:t>
            </a:r>
            <a:endParaRPr lang="zh-CN" altLang="en-US" sz="1500" dirty="0">
              <a:solidFill>
                <a:schemeClr val="tx1"/>
              </a:solidFill>
            </a:endParaRPr>
          </a:p>
        </p:txBody>
      </p:sp>
      <p:grpSp>
        <p:nvGrpSpPr>
          <p:cNvPr id="2" name="组合 23"/>
          <p:cNvGrpSpPr/>
          <p:nvPr/>
        </p:nvGrpSpPr>
        <p:grpSpPr>
          <a:xfrm flipH="1">
            <a:off x="6556279" y="-11817"/>
            <a:ext cx="2183070" cy="704855"/>
            <a:chOff x="0" y="-2"/>
            <a:chExt cx="1377891" cy="634701"/>
          </a:xfrm>
          <a:solidFill>
            <a:schemeClr val="bg2">
              <a:lumMod val="90000"/>
            </a:schemeClr>
          </a:solidFill>
        </p:grpSpPr>
        <p:sp>
          <p:nvSpPr>
            <p:cNvPr id="35" name="直角三角形 3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36" name="矩形 3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cxnSp>
        <p:nvCxnSpPr>
          <p:cNvPr id="37" name="直接连接符 36"/>
          <p:cNvCxnSpPr/>
          <p:nvPr/>
        </p:nvCxnSpPr>
        <p:spPr>
          <a:xfrm>
            <a:off x="756903" y="247444"/>
            <a:ext cx="0" cy="249464"/>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8" name="文本框 5"/>
          <p:cNvSpPr txBox="1"/>
          <p:nvPr/>
        </p:nvSpPr>
        <p:spPr>
          <a:xfrm>
            <a:off x="761958" y="140305"/>
            <a:ext cx="2432017" cy="402073"/>
          </a:xfrm>
          <a:prstGeom prst="rect">
            <a:avLst/>
          </a:prstGeom>
          <a:noFill/>
        </p:spPr>
        <p:txBody>
          <a:bodyPr wrap="square" lIns="78145" tIns="39072" rIns="78145" bIns="39072" rtlCol="0">
            <a:spAutoFit/>
          </a:bodyPr>
          <a:lstStyle/>
          <a:p>
            <a:r>
              <a:rPr lang="zh-CN" altLang="en-US" sz="2100" b="1" dirty="0">
                <a:solidFill>
                  <a:schemeClr val="bg1"/>
                </a:solidFill>
                <a:latin typeface="微软雅黑" panose="020B0503020204020204" charset="-122"/>
                <a:ea typeface="微软雅黑" panose="020B0503020204020204" charset="-122"/>
              </a:rPr>
              <a:t>人教版八年级上册</a:t>
            </a:r>
            <a:endParaRPr lang="zh-CN" altLang="en-US" sz="2100" b="1" dirty="0">
              <a:solidFill>
                <a:schemeClr val="bg1"/>
              </a:solidFill>
              <a:latin typeface="微软雅黑" panose="020B0503020204020204" charset="-122"/>
              <a:ea typeface="微软雅黑" panose="020B0503020204020204" charset="-122"/>
            </a:endParaRPr>
          </a:p>
        </p:txBody>
      </p:sp>
      <p:grpSp>
        <p:nvGrpSpPr>
          <p:cNvPr id="3" name="组合 66"/>
          <p:cNvGrpSpPr/>
          <p:nvPr/>
        </p:nvGrpSpPr>
        <p:grpSpPr>
          <a:xfrm flipH="1">
            <a:off x="6965230" y="-11817"/>
            <a:ext cx="2183070" cy="704855"/>
            <a:chOff x="0" y="-2"/>
            <a:chExt cx="1377891" cy="634701"/>
          </a:xfrm>
          <a:solidFill>
            <a:schemeClr val="bg2">
              <a:lumMod val="90000"/>
            </a:schemeClr>
          </a:solidFill>
        </p:grpSpPr>
        <p:sp>
          <p:nvSpPr>
            <p:cNvPr id="40" name="直角三角形 3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sp>
          <p:nvSpPr>
            <p:cNvPr id="41" name="矩形 4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dirty="0">
                <a:ea typeface="微软雅黑" panose="020B0503020204020204" charset="-122"/>
              </a:endParaRPr>
            </a:p>
          </p:txBody>
        </p:sp>
      </p:grpSp>
      <p:pic>
        <p:nvPicPr>
          <p:cNvPr id="43" name="图片 4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7576766" y="0"/>
            <a:ext cx="1360649" cy="775589"/>
          </a:xfrm>
          <a:prstGeom prst="rect">
            <a:avLst/>
          </a:prstGeom>
        </p:spPr>
      </p:pic>
      <p:sp>
        <p:nvSpPr>
          <p:cNvPr id="44" name="文本框 13"/>
          <p:cNvSpPr txBox="1"/>
          <p:nvPr/>
        </p:nvSpPr>
        <p:spPr>
          <a:xfrm>
            <a:off x="7746847" y="163263"/>
            <a:ext cx="1020487" cy="632905"/>
          </a:xfrm>
          <a:prstGeom prst="rect">
            <a:avLst/>
          </a:prstGeom>
          <a:noFill/>
        </p:spPr>
        <p:txBody>
          <a:bodyPr wrap="square" lIns="78145" tIns="39072" rIns="78145" bIns="39072"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第六单元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5" name="文本框 6"/>
          <p:cNvSpPr txBox="1"/>
          <p:nvPr/>
        </p:nvSpPr>
        <p:spPr>
          <a:xfrm>
            <a:off x="3041270" y="131800"/>
            <a:ext cx="4195334" cy="402073"/>
          </a:xfrm>
          <a:prstGeom prst="rect">
            <a:avLst/>
          </a:prstGeom>
          <a:noFill/>
        </p:spPr>
        <p:txBody>
          <a:bodyPr wrap="square" lIns="78145" tIns="39072" rIns="78145" bIns="39072" rtlCol="0">
            <a:spAutoFit/>
          </a:bodyPr>
          <a:lstStyle/>
          <a:p>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22</a:t>
            </a:r>
            <a:r>
              <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抗日战争的胜利</a:t>
            </a:r>
            <a:endParaRPr lang="zh-CN" altLang="en-US" sz="21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TextBox 24"/>
          <p:cNvSpPr txBox="1"/>
          <p:nvPr/>
        </p:nvSpPr>
        <p:spPr>
          <a:xfrm>
            <a:off x="36504" y="2384254"/>
            <a:ext cx="2607910" cy="2294898"/>
          </a:xfrm>
          <a:prstGeom prst="rect">
            <a:avLst/>
          </a:prstGeom>
          <a:noFill/>
        </p:spPr>
        <p:txBody>
          <a:bodyPr wrap="square" lIns="78145" tIns="39072" rIns="78145" bIns="39072" rtlCol="0">
            <a:spAutoFit/>
          </a:bodyPr>
          <a:lstStyle/>
          <a:p>
            <a:r>
              <a:rPr lang="zh-CN" altLang="en-US" sz="2400" dirty="0">
                <a:solidFill>
                  <a:prstClr val="black"/>
                </a:solidFill>
                <a:latin typeface="华文新魏" pitchFamily="2" charset="-122"/>
                <a:ea typeface="华文新魏" pitchFamily="2" charset="-122"/>
              </a:rPr>
              <a:t>③</a:t>
            </a:r>
            <a:r>
              <a:rPr lang="zh-CN" altLang="en-US" sz="2400" dirty="0">
                <a:latin typeface="华文新魏" pitchFamily="2" charset="-122"/>
                <a:ea typeface="华文新魏" pitchFamily="2" charset="-122"/>
              </a:rPr>
              <a:t>中国开辟了世界反法西斯战争的东方主战场，对世界反法西斯战争的胜利、维护世界和平作出了巨大贡献。</a:t>
            </a:r>
            <a:endParaRPr lang="zh-CN" altLang="en-US" sz="2400" b="1" dirty="0">
              <a:latin typeface="华文新魏" pitchFamily="2" charset="-122"/>
              <a:ea typeface="华文新魏" pitchFamily="2" charset="-122"/>
            </a:endParaRPr>
          </a:p>
        </p:txBody>
      </p:sp>
      <p:sp>
        <p:nvSpPr>
          <p:cNvPr id="26" name="Rectangle 2"/>
          <p:cNvSpPr>
            <a:spLocks noChangeArrowheads="1"/>
          </p:cNvSpPr>
          <p:nvPr/>
        </p:nvSpPr>
        <p:spPr bwMode="auto">
          <a:xfrm>
            <a:off x="2664603" y="1796132"/>
            <a:ext cx="5819262" cy="1463902"/>
          </a:xfrm>
          <a:prstGeom prst="rect">
            <a:avLst/>
          </a:prstGeom>
          <a:noFill/>
          <a:ln w="38100" algn="ctr">
            <a:solidFill>
              <a:srgbClr val="800000"/>
            </a:solidFill>
            <a:miter lim="800000"/>
          </a:ln>
        </p:spPr>
        <p:txBody>
          <a:bodyPr wrap="square" lIns="78145" tIns="39072" rIns="78145" bIns="39072" anchor="ctr">
            <a:spAutoFit/>
          </a:bodyPr>
          <a:lstStyle/>
          <a:p>
            <a:pPr indent="113665" algn="just">
              <a:defRPr/>
            </a:pP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罗斯福说：“假如没有中国，假如中国被打垮了，你想有多少个师团的日本兵，可以调到其他方面来作战，他们可以马上打下澳洲，打下印度。</a:t>
            </a:r>
            <a:r>
              <a:rPr lang="zh-CN" altLang="en-US" b="1" dirty="0">
                <a:solidFill>
                  <a:srgbClr val="0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一直冲向东欧和德国联合起来，进行一个大规模的夹攻在近东会师，把俄国完全隔离。</a:t>
            </a:r>
            <a:endParaRPr lang="zh-CN" altLang="en-US" b="1" dirty="0">
              <a:solidFill>
                <a:srgbClr val="0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7" name="Rectangle 15"/>
          <p:cNvSpPr>
            <a:spLocks noChangeArrowheads="1"/>
          </p:cNvSpPr>
          <p:nvPr/>
        </p:nvSpPr>
        <p:spPr bwMode="auto">
          <a:xfrm>
            <a:off x="2664604" y="3167429"/>
            <a:ext cx="5819262" cy="909904"/>
          </a:xfrm>
          <a:prstGeom prst="rect">
            <a:avLst/>
          </a:prstGeom>
          <a:noFill/>
          <a:ln w="38100">
            <a:solidFill>
              <a:srgbClr val="800000"/>
            </a:solidFill>
            <a:miter lim="800000"/>
          </a:ln>
        </p:spPr>
        <p:txBody>
          <a:bodyPr wrap="square" lIns="78145" tIns="39072" rIns="78145" bIns="39072">
            <a:spAutoFit/>
          </a:bodyPr>
          <a:lstStyle/>
          <a:p>
            <a:pPr>
              <a:defRPr/>
            </a:pP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丘吉尔说：“如果日本进军西印度洋，必然会导致我方在中东的全部阵地崩溃，有防止上述局势出现的只有中国”。</a:t>
            </a:r>
            <a:endPar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8" name="Rectangle 16"/>
          <p:cNvSpPr>
            <a:spLocks noChangeArrowheads="1"/>
          </p:cNvSpPr>
          <p:nvPr/>
        </p:nvSpPr>
        <p:spPr bwMode="auto">
          <a:xfrm>
            <a:off x="2643186" y="4008048"/>
            <a:ext cx="5840680" cy="909904"/>
          </a:xfrm>
          <a:prstGeom prst="rect">
            <a:avLst/>
          </a:prstGeom>
          <a:noFill/>
          <a:ln w="38100">
            <a:solidFill>
              <a:srgbClr val="800000"/>
            </a:solidFill>
            <a:miter lim="800000"/>
          </a:ln>
        </p:spPr>
        <p:txBody>
          <a:bodyPr wrap="square" lIns="78145" tIns="39072" rIns="78145" bIns="39072">
            <a:spAutoFit/>
          </a:bodyPr>
          <a:lstStyle/>
          <a:p>
            <a:pPr>
              <a:defRPr/>
            </a:pPr>
            <a:r>
              <a:rPr lang="en-US" altLang="zh-CN"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    </a:t>
            </a:r>
            <a:r>
              <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斯大林说：“只有当日本侵略者的手脚捆住的时候，我们才能在德国侵略者一旦进攻我国的时候避免两线作战。”</a:t>
            </a:r>
            <a:endParaRPr lang="zh-CN" altLang="en-US"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3" name="图片 32" descr="1115169703_1443580068579_title0h.jpg"/>
          <p:cNvPicPr>
            <a:picLocks noChangeAspect="1"/>
          </p:cNvPicPr>
          <p:nvPr/>
        </p:nvPicPr>
        <p:blipFill>
          <a:blip r:embed="rId6"/>
          <a:srcRect/>
          <a:stretch>
            <a:fillRect/>
          </a:stretch>
        </p:blipFill>
        <p:spPr bwMode="auto">
          <a:xfrm>
            <a:off x="4118450" y="1387915"/>
            <a:ext cx="3231541" cy="3635850"/>
          </a:xfrm>
          <a:prstGeom prst="rect">
            <a:avLst/>
          </a:prstGeom>
          <a:ln>
            <a:noFill/>
          </a:ln>
          <a:effectLst>
            <a:outerShdw blurRad="292100" dist="139700" dir="2700000" algn="tl" rotWithShape="0">
              <a:srgbClr val="333333">
                <a:alpha val="65000"/>
              </a:srgbClr>
            </a:outerShdw>
          </a:effectLst>
        </p:spPr>
      </p:pic>
      <p:sp>
        <p:nvSpPr>
          <p:cNvPr id="34" name="矩形 33"/>
          <p:cNvSpPr/>
          <p:nvPr/>
        </p:nvSpPr>
        <p:spPr>
          <a:xfrm>
            <a:off x="93197" y="5445884"/>
            <a:ext cx="2211054" cy="817571"/>
          </a:xfrm>
          <a:prstGeom prst="rect">
            <a:avLst/>
          </a:prstGeom>
        </p:spPr>
        <p:txBody>
          <a:bodyPr wrap="square" lIns="78145" tIns="39072" rIns="78145" bIns="39072">
            <a:spAutoFit/>
          </a:bodyPr>
          <a:lstStyle/>
          <a:p>
            <a:r>
              <a:rPr lang="zh-CN" altLang="en-US" sz="2400" dirty="0">
                <a:solidFill>
                  <a:prstClr val="black"/>
                </a:solidFill>
                <a:latin typeface="华文新魏" pitchFamily="2" charset="-122"/>
                <a:ea typeface="华文新魏" pitchFamily="2" charset="-122"/>
              </a:rPr>
              <a:t>④中国的国际地位得到提高。</a:t>
            </a:r>
            <a:endParaRPr lang="zh-CN" altLang="en-US" dirty="0"/>
          </a:p>
        </p:txBody>
      </p:sp>
      <p:sp>
        <p:nvSpPr>
          <p:cNvPr id="39" name="TextBox 38"/>
          <p:cNvSpPr txBox="1"/>
          <p:nvPr/>
        </p:nvSpPr>
        <p:spPr>
          <a:xfrm>
            <a:off x="433359" y="1523987"/>
            <a:ext cx="1196562" cy="494405"/>
          </a:xfrm>
          <a:prstGeom prst="rect">
            <a:avLst/>
          </a:prstGeom>
          <a:noFill/>
        </p:spPr>
        <p:txBody>
          <a:bodyPr wrap="none" lIns="78145" tIns="39072" rIns="78145" bIns="39072" rtlCol="0">
            <a:spAutoFit/>
          </a:bodyPr>
          <a:lstStyle/>
          <a:p>
            <a:r>
              <a:rPr lang="zh-CN" altLang="en-US" sz="2700" dirty="0">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rPr>
              <a:t>国际上</a:t>
            </a:r>
            <a:endParaRPr lang="zh-CN" altLang="en-US" sz="2700" dirty="0">
              <a:effectLst>
                <a:glow rad="228600">
                  <a:schemeClr val="accent2">
                    <a:satMod val="175000"/>
                    <a:alpha val="40000"/>
                  </a:schemeClr>
                </a:glow>
                <a:outerShdw blurRad="38100" dist="38100" dir="2700000" algn="tl">
                  <a:srgbClr val="000000">
                    <a:alpha val="43137"/>
                  </a:srgbClr>
                </a:outerShdw>
              </a:effectLst>
              <a:latin typeface="华文新魏" pitchFamily="2" charset="-122"/>
              <a:ea typeface="华文新魏" pitchFamily="2" charset="-122"/>
            </a:endParaRPr>
          </a:p>
        </p:txBody>
      </p:sp>
      <p:sp>
        <p:nvSpPr>
          <p:cNvPr id="47" name="TextBox 46"/>
          <p:cNvSpPr txBox="1"/>
          <p:nvPr/>
        </p:nvSpPr>
        <p:spPr>
          <a:xfrm>
            <a:off x="4912162" y="5334013"/>
            <a:ext cx="3344928" cy="1740901"/>
          </a:xfrm>
          <a:prstGeom prst="rect">
            <a:avLst/>
          </a:prstGeom>
          <a:noFill/>
        </p:spPr>
        <p:txBody>
          <a:bodyPr wrap="square" lIns="78145" tIns="39072" rIns="78145" bIns="39072" rtlCol="0">
            <a:spAutoFit/>
          </a:bodyPr>
          <a:lstStyle/>
          <a:p>
            <a:r>
              <a:rPr lang="zh-CN" altLang="en-US" sz="2100" dirty="0">
                <a:latin typeface="华文新魏" pitchFamily="2" charset="-122"/>
                <a:ea typeface="华文新魏" pitchFamily="2" charset="-122"/>
              </a:rPr>
              <a:t>         中国成为联合国的发起国和安理会五大常任理事国之一，中国重新回到世界舞台的中心。</a:t>
            </a:r>
            <a:endParaRPr lang="zh-CN" altLang="en-US" sz="2100" dirty="0">
              <a:latin typeface="华文新魏" pitchFamily="2" charset="-122"/>
              <a:ea typeface="华文新魏" pitchFamily="2" charset="-122"/>
            </a:endParaRPr>
          </a:p>
          <a:p>
            <a:endParaRPr lang="zh-CN" altLang="en-US" sz="2100" dirty="0">
              <a:latin typeface="华文新魏" pitchFamily="2" charset="-122"/>
              <a:ea typeface="华文新魏" pitchFamily="2" charset="-122"/>
            </a:endParaRPr>
          </a:p>
        </p:txBody>
      </p:sp>
      <p:pic>
        <p:nvPicPr>
          <p:cNvPr id="48" name="图片 47" descr="1444309233821_5149.jpg"/>
          <p:cNvPicPr>
            <a:picLocks noChangeAspect="1"/>
          </p:cNvPicPr>
          <p:nvPr/>
        </p:nvPicPr>
        <p:blipFill>
          <a:blip r:embed="rId7"/>
          <a:srcRect b="21875"/>
          <a:stretch>
            <a:fillRect/>
          </a:stretch>
        </p:blipFill>
        <p:spPr>
          <a:xfrm>
            <a:off x="2871189" y="5334013"/>
            <a:ext cx="1814198" cy="127568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dissolve">
                                      <p:cBhvr>
                                        <p:cTn id="7" dur="500"/>
                                        <p:tgtEl>
                                          <p:spTgt spid="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up)">
                                      <p:cBhvr>
                                        <p:cTn id="12" dur="500"/>
                                        <p:tgtEl>
                                          <p:spTgt spid="26"/>
                                        </p:tgtEl>
                                      </p:cBhvr>
                                    </p:animEffect>
                                  </p:childTnLst>
                                </p:cTn>
                              </p:par>
                              <p:par>
                                <p:cTn id="13" presetID="9" presetClass="entr" presetSubtype="0"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dissolve">
                                      <p:cBhvr>
                                        <p:cTn id="15" dur="500"/>
                                        <p:tgtEl>
                                          <p:spTgt spid="46"/>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up)">
                                      <p:cBhvr>
                                        <p:cTn id="18" dur="500"/>
                                        <p:tgtEl>
                                          <p:spTgt spid="27"/>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dissolv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dissolve">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xit" presetSubtype="16" fill="hold" nodeType="clickEffect">
                                  <p:stCondLst>
                                    <p:cond delay="0"/>
                                  </p:stCondLst>
                                  <p:childTnLst>
                                    <p:animEffect transition="out" filter="box(in)">
                                      <p:cBhvr>
                                        <p:cTn id="35" dur="500"/>
                                        <p:tgtEl>
                                          <p:spTgt spid="33"/>
                                        </p:tgtEl>
                                      </p:cBhvr>
                                    </p:animEffect>
                                    <p:set>
                                      <p:cBhvr>
                                        <p:cTn id="36" dur="1" fill="hold">
                                          <p:stCondLst>
                                            <p:cond delay="499"/>
                                          </p:stCondLst>
                                        </p:cTn>
                                        <p:tgtEl>
                                          <p:spTgt spid="3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nodeType="click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dissolve">
                                      <p:cBhvr>
                                        <p:cTn id="41" dur="500"/>
                                        <p:tgtEl>
                                          <p:spTgt spid="49"/>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dissolve">
                                      <p:cBhvr>
                                        <p:cTn id="44" dur="500"/>
                                        <p:tgtEl>
                                          <p:spTgt spid="47"/>
                                        </p:tgtEl>
                                      </p:cBhvr>
                                    </p:animEffect>
                                  </p:childTnLst>
                                </p:cTn>
                              </p:par>
                              <p:par>
                                <p:cTn id="45" presetID="9" presetClass="entr" presetSubtype="0" fill="hold"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dissolve">
                                      <p:cBhvr>
                                        <p:cTn id="47" dur="500"/>
                                        <p:tgtEl>
                                          <p:spTgt spid="48"/>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dissolv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animBg="1"/>
      <p:bldP spid="27" grpId="0" animBg="1"/>
      <p:bldP spid="28" grpId="0" animBg="1"/>
      <p:bldP spid="34" grpId="0"/>
      <p:bldP spid="39" grpId="0"/>
      <p:bldP spid="4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3712</Words>
  <Application>WPS 演示</Application>
  <PresentationFormat>全屏显示(4:3)</PresentationFormat>
  <Paragraphs>425</Paragraphs>
  <Slides>25</Slides>
  <Notes>13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vt:lpstr>
      <vt:lpstr>宋体</vt:lpstr>
      <vt:lpstr>Wingdings</vt:lpstr>
      <vt:lpstr>华文新魏</vt:lpstr>
      <vt:lpstr>黑体</vt:lpstr>
      <vt:lpstr>华文行楷</vt:lpstr>
      <vt:lpstr>微软雅黑</vt:lpstr>
      <vt:lpstr>Calibri</vt:lpstr>
      <vt:lpstr>迷你简超粗圆</vt:lpstr>
      <vt:lpstr>Times New Roman</vt:lpstr>
      <vt:lpstr>华文中宋</vt:lpstr>
      <vt:lpstr>Arial Unicode MS</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Administrator</cp:lastModifiedBy>
  <cp:revision>2</cp:revision>
  <dcterms:created xsi:type="dcterms:W3CDTF">2017-12-13T04:57:00Z</dcterms:created>
  <dcterms:modified xsi:type="dcterms:W3CDTF">2020-12-26T14:13:07Z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