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11" r:id="rId3"/>
    <p:sldId id="360" r:id="rId4"/>
    <p:sldId id="361" r:id="rId5"/>
    <p:sldId id="274" r:id="rId6"/>
    <p:sldId id="306" r:id="rId7"/>
    <p:sldId id="267" r:id="rId8"/>
    <p:sldId id="362" r:id="rId9"/>
    <p:sldId id="363" r:id="rId10"/>
    <p:sldId id="364" r:id="rId11"/>
    <p:sldId id="369" r:id="rId12"/>
    <p:sldId id="365" r:id="rId13"/>
    <p:sldId id="366" r:id="rId14"/>
    <p:sldId id="367" r:id="rId15"/>
    <p:sldId id="368" r:id="rId16"/>
    <p:sldId id="370" r:id="rId17"/>
    <p:sldId id="371" r:id="rId18"/>
    <p:sldId id="265" r:id="rId19"/>
    <p:sldId id="372" r:id="rId20"/>
    <p:sldId id="373" r:id="rId21"/>
    <p:sldId id="376" r:id="rId22"/>
    <p:sldId id="374" r:id="rId23"/>
    <p:sldId id="375" r:id="rId24"/>
    <p:sldId id="377" r:id="rId25"/>
    <p:sldId id="354" r:id="rId26"/>
    <p:sldId id="378" r:id="rId27"/>
    <p:sldId id="379" r:id="rId28"/>
    <p:sldId id="380" r:id="rId29"/>
    <p:sldId id="381" r:id="rId30"/>
    <p:sldId id="382" r:id="rId31"/>
    <p:sldId id="383" r:id="rId32"/>
    <p:sldId id="355" r:id="rId33"/>
    <p:sldId id="384" r:id="rId34"/>
    <p:sldId id="385" r:id="rId35"/>
    <p:sldId id="386" r:id="rId36"/>
    <p:sldId id="387" r:id="rId37"/>
    <p:sldId id="388" r:id="rId38"/>
    <p:sldId id="389" r:id="rId39"/>
    <p:sldId id="390" r:id="rId40"/>
    <p:sldId id="391" r:id="rId41"/>
  </p:sldIdLst>
  <p:sldSz cx="9144000" cy="6858000" type="screen4x3"/>
  <p:notesSz cx="6858000" cy="9144000"/>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29" autoAdjust="0"/>
    <p:restoredTop sz="94660"/>
  </p:normalViewPr>
  <p:slideViewPr>
    <p:cSldViewPr showGuides="1">
      <p:cViewPr varScale="1">
        <p:scale>
          <a:sx n="92" d="100"/>
          <a:sy n="92" d="100"/>
        </p:scale>
        <p:origin x="576" y="84"/>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tags" Target="tags/tag63.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heme" Target="theme/theme1.xml" /><Relationship Id="rId46"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a:lnSpc>
                <a:spcPct val="110000"/>
              </a:lnSpc>
              <a:buNone/>
              <a:defRPr sz="1800" spc="2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a:buNone/>
              <a:defRPr sz="1350">
                <a:solidFill>
                  <a:schemeClr val="tx1">
                    <a:lumMod val="65000"/>
                    <a:lumOff val="35000"/>
                  </a:schemeClr>
                </a:solidFill>
              </a:defRPr>
            </a:lvl1pPr>
            <a:lvl2pPr marL="342900" indent="0">
              <a:buNone/>
              <a:defRPr sz="1200">
                <a:solidFill>
                  <a:schemeClr val="tx1">
                    <a:tint val="75000"/>
                  </a:schemeClr>
                </a:solidFill>
              </a:defRPr>
            </a:lvl2pPr>
            <a:lvl3pPr marL="685800" indent="0">
              <a:buNone/>
              <a:defRPr sz="12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a:lnSpc>
                <a:spcPct val="100000"/>
              </a:lnSpc>
              <a:buNone/>
              <a:defRPr sz="1500" b="1" spc="20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indent="0">
              <a:lnSpc>
                <a:spcPct val="100000"/>
              </a:lnSpc>
              <a:buNone/>
              <a:defRPr sz="1500" b="1" spc="20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a:buNone/>
              <a:defRPr sz="1200"/>
            </a:lvl1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a:buNone/>
              <a:defRPr sz="1200"/>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a:buNone/>
              <a:defRPr sz="2100"/>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a:spcAft>
                <a:spcPts val="1000"/>
              </a:spcAft>
              <a:defRPr spc="300"/>
            </a:lvl1pPr>
            <a:lvl2pPr marL="514350" indent="-171450">
              <a:defRPr spc="300"/>
            </a:lvl2pPr>
            <a:lvl3pPr marL="857250" indent="-171450">
              <a:defRPr spc="300"/>
            </a:lvl3pPr>
            <a:lvl4pPr marL="1200150" indent="-171450">
              <a:defRPr spc="300"/>
            </a:lvl4pPr>
            <a:lvl5pPr marL="1543050" indent="-171450">
              <a:defRPr spc="3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algn="ctr">
              <a:defRPr sz="4500"/>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algn="ctr">
              <a:lnSpc>
                <a:spcPct val="110000"/>
              </a:lnSpc>
              <a:buNone/>
              <a:defRPr sz="1800" spc="200"/>
            </a:lvl1pPr>
          </a:lstStyle>
          <a:p>
            <a:pPr lvl="0"/>
            <a:r>
              <a:rPr lang="zh-CN" altLang="en-US"/>
              <a:t>单击此处编辑母版文本样式</a:t>
            </a:r>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slideLayout" Target="../slideLayouts/slideLayout49.xml" /><Relationship Id="rId5" Type="http://schemas.openxmlformats.org/officeDocument/2006/relationships/slideLayout" Target="../slideLayouts/slideLayout5.xml" /><Relationship Id="rId50" Type="http://schemas.openxmlformats.org/officeDocument/2006/relationships/tags" Target="../tags/tag57.xml" /><Relationship Id="rId51" Type="http://schemas.openxmlformats.org/officeDocument/2006/relationships/tags" Target="../tags/tag58.xml" /><Relationship Id="rId52" Type="http://schemas.openxmlformats.org/officeDocument/2006/relationships/tags" Target="../tags/tag59.xml" /><Relationship Id="rId53" Type="http://schemas.openxmlformats.org/officeDocument/2006/relationships/tags" Target="../tags/tag60.xml" /><Relationship Id="rId54" Type="http://schemas.openxmlformats.org/officeDocument/2006/relationships/tags" Target="../tags/tag61.xml" /><Relationship Id="rId55" Type="http://schemas.openxmlformats.org/officeDocument/2006/relationships/tags" Target="../tags/tag62.xml" /><Relationship Id="rId56" Type="http://schemas.openxmlformats.org/officeDocument/2006/relationships/theme" Target="../theme/theme1.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50"/>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51"/>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52"/>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53"/>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54"/>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55"/>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3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anose="020b0604020202020204" pitchFamily="34" charset="0"/>
        <a:buChar char="●"/>
        <a:tabLst>
          <a:tab pos="1207135"/>
        </a:tabLst>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panose="05000000000000000000"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anose="020b0604020202020204" pitchFamily="34"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 Target="slide2.xml" TargetMode="Internal" /><Relationship Id="rId3" Type="http://schemas.openxmlformats.org/officeDocument/2006/relationships/slide" Target="slide3.xml" TargetMode="Internal" /><Relationship Id="rId4"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slide" Target="slide2.xml" TargetMode="Internal" /><Relationship Id="rId3" Type="http://schemas.openxmlformats.org/officeDocument/2006/relationships/slide" Target="slide3.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image" Target="../media/image2.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3.jpeg" /><Relationship Id="rId3" Type="http://schemas.openxmlformats.org/officeDocument/2006/relationships/image" Target="../media/image4.jpeg" /><Relationship Id="rId4" Type="http://schemas.openxmlformats.org/officeDocument/2006/relationships/image" Target="../media/image5.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49.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 Id="rId5" Type="http://schemas.openxmlformats.org/officeDocument/2006/relationships/image" Target="../media/image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1470484" y="2924944"/>
            <a:ext cx="7061956" cy="576064"/>
          </a:xfrm>
        </p:spPr>
        <p:txBody>
          <a:bodyPr/>
          <a:lstStyle/>
          <a:p>
            <a:pPr algn="l"/>
            <a:r>
              <a:rPr lang="zh-CN" altLang="en-US"/>
              <a:t>第九</a:t>
            </a:r>
            <a:r>
              <a:rPr lang="zh-CN" altLang="en-US" smtClean="0"/>
              <a:t>单元  当代</a:t>
            </a:r>
            <a:r>
              <a:rPr lang="zh-CN" altLang="en-US"/>
              <a:t>世界发展的特点与主要趋势</a:t>
            </a:r>
            <a:endParaRPr lang="zh-CN" altLang="zh-CN"/>
          </a:p>
        </p:txBody>
      </p:sp>
    </p:spTree>
  </p:cSld>
  <p:clrMapOvr>
    <a:masterClrMapping/>
  </p:clrMapOvr>
  <p:transition spd="slow">
    <p:strips dir="ld"/>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时空坐标</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333333"/>
                </a:solidFill>
                <a:latin typeface="微软雅黑" panose="020b0503020204020204" pitchFamily="34" charset="-122"/>
                <a:ea typeface="微软雅黑" panose="020b0503020204020204" pitchFamily="34" charset="-122"/>
              </a:rPr>
              <a:t>学法指导</a:t>
            </a:r>
            <a:endParaRPr lang="zh-CN" altLang="en-US" sz="1400">
              <a:solidFill>
                <a:srgbClr val="333333"/>
              </a:solidFill>
              <a:latin typeface="微软雅黑" panose="020b0503020204020204" pitchFamily="34" charset="-122"/>
              <a:ea typeface="微软雅黑" panose="020b0503020204020204" pitchFamily="34" charset="-122"/>
            </a:endParaRPr>
          </a:p>
        </p:txBody>
      </p:sp>
      <p:pic>
        <p:nvPicPr>
          <p:cNvPr id="4" name="20H17.eps" descr="id:2147495246;FounderCES"/>
          <p:cNvPicPr/>
          <p:nvPr/>
        </p:nvPicPr>
        <p:blipFill>
          <a:blip r:embed="rId4"/>
          <a:stretch>
            <a:fillRect/>
          </a:stretch>
        </p:blipFill>
        <p:spPr>
          <a:xfrm>
            <a:off x="302795" y="2132856"/>
            <a:ext cx="8214261" cy="2376264"/>
          </a:xfrm>
          <a:prstGeom prst="rect">
            <a:avLst/>
          </a:prstGeom>
        </p:spPr>
      </p:pic>
    </p:spTree>
  </p:cSld>
  <p:clrMapOvr>
    <a:masterClrMapping/>
  </p:clrMapOvr>
  <p:transition spd="slow">
    <p:cover dir="lu"/>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333333"/>
                </a:solidFill>
                <a:latin typeface="微软雅黑" panose="020b0503020204020204" pitchFamily="34" charset="-122"/>
                <a:ea typeface="微软雅黑" panose="020b0503020204020204" pitchFamily="34" charset="-122"/>
              </a:rPr>
              <a:t>时空坐标</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学法指导</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p:cNvSpPr>
            <a:spLocks noChangeAspect="1"/>
          </p:cNvSpPr>
          <p:nvPr/>
        </p:nvSpPr>
        <p:spPr>
          <a:xfrm>
            <a:off x="508000" y="1268760"/>
            <a:ext cx="8128000" cy="5260607"/>
          </a:xfrm>
          <a:prstGeom prst="rect">
            <a:avLst/>
          </a:prstGeom>
        </p:spPr>
        <p:txBody>
          <a:bodyPr>
            <a:spAutoFit/>
          </a:bodyPr>
          <a:lstStyle/>
          <a:p>
            <a:pPr>
              <a:lnSpc>
                <a:spcPct val="11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抓住两条线索</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世界多极化与经济全球化</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和平发展合作共赢的时代潮流。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1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明确世界多极化和经济全球化的基本史实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冷战和两极格局结束后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美国成为世界上唯一的超级大国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但中国、欧盟、日本、俄罗斯等都得到很大的发展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世界格局多极化趋势加强。随着科学技术的进一步发展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经济全球化速度加快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区域集团化也在发展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社会信息化使各国更加相互依存、相互影响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文化多样性成为人类文明进步的重要动力。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1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认识到和平发展合作共赢的时代潮流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两极格局结束后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国际局势总体趋于缓和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和平与发展成为时代主题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但天下并不太平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和平与发展面临全球性的严重挑战。面对各种全球性的问题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各国发挥主要国际组织的作用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加强国际协调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构建全球治理机制。中国为解决人类面临的共同问题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提供了中国方案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为世界的和平与发展作出了重大贡献。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over dir="lu"/>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p:txBody>
          <a:bodyPr/>
          <a:lstStyle/>
          <a:p>
            <a:r>
              <a:rPr lang="zh-CN" altLang="en-US"/>
              <a:t>第</a:t>
            </a:r>
            <a:r>
              <a:rPr lang="en-US" altLang="zh-CN"/>
              <a:t>22</a:t>
            </a:r>
            <a:r>
              <a:rPr lang="zh-CN" altLang="en-US"/>
              <a:t>课　世界多极化与经济全球化</a:t>
            </a:r>
            <a:endParaRPr lang="zh-CN" altLang="zh-CN"/>
          </a:p>
        </p:txBody>
      </p:sp>
    </p:spTree>
  </p:cSld>
  <p:clrMapOvr>
    <a:masterClrMapping/>
  </p:clrMapOvr>
  <p:transition spd="slow">
    <p:strips dir="ld"/>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611560" y="1844824"/>
          <a:ext cx="7728966" cy="3017520"/>
        </p:xfrm>
        <a:graphic>
          <a:graphicData uri="http://schemas.openxmlformats.org/drawingml/2006/table">
            <a:tbl>
              <a:tblPr firstRow="1" firstCol="1" bandRow="1"/>
              <a:tblGrid>
                <a:gridCol w="3864483"/>
                <a:gridCol w="3864483"/>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通过了解冷战结束后世界多极化、经济全球化、社会信息化、文化多样化的发展特点</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认识人类社会面临的机遇与挑战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理解和平、发展、合作、共赢成为时代潮流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通过学习欧盟的形成、俄罗斯的崛起、日本经济发展、中国崛起和发展中国家发展的史实</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认识世界格局多极化的趋势</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结合相关史料</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分析世界多极化发展趋势和经济全球化进程加快的主要史实</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认识当今世界政治、经济发展的特点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cover dir="lu"/>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一、世界多极化发展趋势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美国企图构建单极世界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背景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随着冷战的结束和两极格局的消失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美国作为世界上唯一的超级大国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希望建立由美国主导的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单极</a:t>
            </a:r>
            <a:r>
              <a:rPr lang="zh-CN" altLang="zh-CN" sz="2200">
                <a:solidFill>
                  <a:srgbClr val="000000"/>
                </a:solidFill>
                <a:latin typeface="Times New Roman" panose="02020603050405020304" pitchFamily="18" charset="0"/>
                <a:cs typeface="Times New Roman" panose="02020603050405020304" pitchFamily="18" charset="0"/>
              </a:rPr>
              <a:t>世界。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表现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en-US" altLang="zh-CN" sz="2200">
                <a:solidFill>
                  <a:srgbClr val="000000"/>
                </a:solidFill>
                <a:latin typeface="Times New Roman" panose="02020603050405020304" pitchFamily="18" charset="0"/>
                <a:cs typeface="Times New Roman" panose="02020603050405020304" pitchFamily="18" charset="0"/>
              </a:rPr>
              <a:t>“9·11”</a:t>
            </a:r>
            <a:r>
              <a:rPr lang="zh-CN" altLang="zh-CN" sz="2200">
                <a:solidFill>
                  <a:srgbClr val="000000"/>
                </a:solidFill>
                <a:latin typeface="Times New Roman" panose="02020603050405020304" pitchFamily="18" charset="0"/>
                <a:cs typeface="Times New Roman" panose="02020603050405020304" pitchFamily="18" charset="0"/>
              </a:rPr>
              <a:t>事件之后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美国迅速展开反恐行动。</a:t>
            </a:r>
            <a:r>
              <a:rPr lang="en-US" altLang="zh-CN" sz="2200">
                <a:solidFill>
                  <a:srgbClr val="000000"/>
                </a:solidFill>
                <a:latin typeface="Times New Roman" panose="02020603050405020304" pitchFamily="18" charset="0"/>
                <a:cs typeface="Times New Roman" panose="02020603050405020304" pitchFamily="18" charset="0"/>
              </a:rPr>
              <a:t>2001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10</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美国发动了</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阿富汗</a:t>
            </a:r>
            <a:r>
              <a:rPr lang="zh-CN" altLang="zh-CN" sz="2200">
                <a:solidFill>
                  <a:srgbClr val="000000"/>
                </a:solidFill>
                <a:latin typeface="Times New Roman" panose="02020603050405020304" pitchFamily="18" charset="0"/>
                <a:cs typeface="Times New Roman" panose="02020603050405020304" pitchFamily="18" charset="0"/>
              </a:rPr>
              <a:t>战争。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en-US" altLang="zh-CN" sz="2200">
                <a:solidFill>
                  <a:srgbClr val="000000"/>
                </a:solidFill>
                <a:latin typeface="Times New Roman" panose="02020603050405020304" pitchFamily="18" charset="0"/>
                <a:cs typeface="Times New Roman" panose="02020603050405020304" pitchFamily="18" charset="0"/>
              </a:rPr>
              <a:t>2003</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美国发动了</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伊拉克</a:t>
            </a:r>
            <a:r>
              <a:rPr lang="zh-CN" altLang="zh-CN" sz="2200">
                <a:solidFill>
                  <a:srgbClr val="000000"/>
                </a:solidFill>
                <a:latin typeface="Times New Roman" panose="02020603050405020304" pitchFamily="18" charset="0"/>
                <a:cs typeface="Times New Roman" panose="02020603050405020304" pitchFamily="18" charset="0"/>
              </a:rPr>
              <a:t>战争。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中东局势进一步动荡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美国背上了沉重的包袱。</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4859303" y="2987290"/>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69148" y="4190644"/>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594332" y="4591519"/>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196752"/>
            <a:ext cx="3296095" cy="498598"/>
          </a:xfrm>
          <a:prstGeom prst="rect">
            <a:avLst/>
          </a:prstGeom>
        </p:spPr>
        <p:txBody>
          <a:bodyPr wrap="none">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世界多极化趋势的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表现</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33493" y="1667819"/>
          <a:ext cx="7926939" cy="4803461"/>
        </p:xfrm>
        <a:graphic>
          <a:graphicData uri="http://schemas.openxmlformats.org/drawingml/2006/table">
            <a:tbl>
              <a:tblPr firstRow="1" firstCol="1" bandRow="1"/>
              <a:tblGrid>
                <a:gridCol w="1014171"/>
                <a:gridCol w="6912768"/>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力量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欧盟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1993</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年在</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欧洲共同体</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基础上成立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继续向经济和政治一体化迈进</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是世界上最大的区域性国际组织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主张在国际舞台上发挥独特作用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是一支不可轻视的力量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0101">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俄罗斯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取代了苏联在联合国的地位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拥有可以与美国匹敌的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军事</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力量</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推行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多极化</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外交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在国际事务中的作用举足轻重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日本</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在保持经济大国的同时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将追求</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政治</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乃至</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军事</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大国作为国家的长远战略目标</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进一步改革开放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坚持和平发展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积极开展</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多边</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外交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推动建设相互尊重、公平正义、</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合作共赢</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的新型国际关系</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正在发挥并将继续发挥负责任大国的作用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广大发</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展中</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总体实力增强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成为推动世界多极化的重要力量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2720574" y="2009622"/>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812360" y="3068960"/>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812635" y="3408947"/>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292080" y="3792683"/>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424155" y="3791227"/>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588224" y="4468285"/>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963213" y="4797152"/>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xit" presetSubtype="4" fill="hold" grpId="0" nodeType="clickEffect">
                                  <p:stCondLst>
                                    <p:cond delay="0"/>
                                  </p:stCondLst>
                                  <p:childTnLst>
                                    <p:animEffect transition="out" filter="wipe(down)">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xit" presetSubtype="4" fill="hold" grpId="0" nodeType="clickEffect">
                                  <p:stCondLst>
                                    <p:cond delay="0"/>
                                  </p:stCondLst>
                                  <p:childTnLst>
                                    <p:animEffect transition="out" filter="wipe(down)">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927398"/>
            <a:ext cx="8128000" cy="125720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易错提醒</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多极化只是一种趋势和方向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不是一种成熟的国际关系格局。两极格局虽然已经瓦解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但多极化的世界格局尚未形成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而是处于向多极化演进的过程中。</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412776"/>
            <a:ext cx="8128000" cy="127227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二、经济全球化进程加快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经济全球化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历程</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611560" y="2685047"/>
          <a:ext cx="7776864" cy="1865225"/>
        </p:xfrm>
        <a:graphic>
          <a:graphicData uri="http://schemas.openxmlformats.org/drawingml/2006/table">
            <a:tbl>
              <a:tblPr firstRow="1" firstCol="1" bandRow="1"/>
              <a:tblGrid>
                <a:gridCol w="1498295"/>
                <a:gridCol w="6278569"/>
              </a:tblGrid>
              <a:tr h="398222">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历程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主要推动力</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5392">
                <a:tc>
                  <a:txBody>
                    <a:bodyPr vert="horz" wrap="square"/>
                    <a:lstStyle/>
                    <a:p>
                      <a:pPr algn="ct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兴起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可以追溯到</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新航路的开辟</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和资本主义在西欧的兴起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6443">
                <a:tc>
                  <a:txBody>
                    <a:bodyPr vert="horz" wrap="square"/>
                    <a:lstStyle/>
                    <a:p>
                      <a:pPr algn="ct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工业革命</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世界市场更加扩大</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国际贸易和国际投资迅速发展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3643575" y="3130577"/>
            <a:ext cx="1736786"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184616" y="3820213"/>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nvGraphicFramePr>
        <p:xfrm>
          <a:off x="539552" y="1556792"/>
          <a:ext cx="7848872" cy="4320480"/>
        </p:xfrm>
        <a:graphic>
          <a:graphicData uri="http://schemas.openxmlformats.org/drawingml/2006/table">
            <a:tbl>
              <a:tblPr firstRow="1" firstCol="1" bandRow="1"/>
              <a:tblGrid>
                <a:gridCol w="504056"/>
                <a:gridCol w="1296144"/>
                <a:gridCol w="6048672"/>
              </a:tblGrid>
              <a:tr h="360040">
                <a:tc gridSpan="2">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历程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主要推动力</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0120">
                <a:tc rowSpan="5">
                  <a:txBody>
                    <a:bodyPr vert="horz" wrap="square"/>
                    <a:lstStyle/>
                    <a:p>
                      <a:pPr algn="just">
                        <a:spcAft>
                          <a:spcPct val="0"/>
                        </a:spcAft>
                        <a:tabLst>
                          <a:tab pos="1188085"/>
                          <a:tab pos="2163445"/>
                          <a:tab pos="3142615"/>
                          <a:tab pos="4190365"/>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后初期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建立的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国际货币基金组织</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世界银行</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关税与贸易总协定</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进一步促进了经济全球化进程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vert="horz" wrap="square"/>
                    <a:lstStyle/>
                    <a:p/>
                  </a:txBody>
                  <a:tcPr/>
                </a:tc>
                <a:tc>
                  <a:txBody>
                    <a:bodyPr vert="horz" wrap="square"/>
                    <a:lstStyle/>
                    <a:p>
                      <a:pPr algn="just">
                        <a:spcAft>
                          <a:spcPct val="0"/>
                        </a:spcAft>
                        <a:tabLst>
                          <a:tab pos="1188085"/>
                          <a:tab pos="2163445"/>
                          <a:tab pos="3142615"/>
                          <a:tab pos="4190365"/>
                        </a:tabLst>
                      </a:pP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70</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年代以来</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信息技术</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为代表的新的科学技术的发展成为经济全球化的主要推动力量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进入</a:t>
                      </a: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90</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跨国公司</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迅猛发展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把世界各国纳入全新的国际生产分工体系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vert="horz" wrap="square"/>
                    <a:lstStyle/>
                    <a:p/>
                  </a:txBody>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世界贸易组织</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的诞生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把贸易、投资和服务的国际化提高到新的水平</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进入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随着以互联网、</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人工智能</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等为代表的新一轮科学技术的发展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经济全球化成为强劲的时代潮流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3073" name="图片 56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1560" y="2924944"/>
            <a:ext cx="336997" cy="648072"/>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75856" y="2164758"/>
            <a:ext cx="2232248"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5796136" y="2139689"/>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210775" y="2143976"/>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424520" y="2478560"/>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702161" y="3052172"/>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424520" y="3747101"/>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424520" y="4504376"/>
            <a:ext cx="1715432"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381497" y="5208418"/>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par>
                                <p:cTn id="18" presetID="22" presetClass="exit" presetSubtype="4" fill="hold" grpId="0" nodeType="withEffect">
                                  <p:stCondLst>
                                    <p:cond delay="0"/>
                                  </p:stCondLst>
                                  <p:childTnLst>
                                    <p:animEffect transition="out" filter="wipe(down)">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xit" presetSubtype="4" fill="hold" grpId="0" nodeType="clickEffect">
                                  <p:stCondLst>
                                    <p:cond delay="0"/>
                                  </p:stCondLst>
                                  <p:childTnLst>
                                    <p:animEffect transition="out" filter="wipe(down)">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xit" presetSubtype="4" fill="hold" grpId="0" nodeType="clickEffect">
                                  <p:stCondLst>
                                    <p:cond delay="0"/>
                                  </p:stCondLst>
                                  <p:childTnLst>
                                    <p:animEffect transition="out" filter="wipe(down)">
                                      <p:cBhvr>
                                        <p:cTn id="29" dur="500"/>
                                        <p:tgtEl>
                                          <p:spTgt spid="9"/>
                                        </p:tgtEl>
                                      </p:cBhvr>
                                    </p:animEffect>
                                    <p:set>
                                      <p:cBhvr>
                                        <p:cTn id="30" dur="1" fill="hold">
                                          <p:stCondLst>
                                            <p:cond delay="499"/>
                                          </p:stCondLst>
                                        </p:cTn>
                                        <p:tgtEl>
                                          <p:spTgt spid="9"/>
                                        </p:tgtEl>
                                        <p:attrNameLst>
                                          <p:attrName>style.visibility</p:attrName>
                                        </p:attrNameLst>
                                      </p:cBhvr>
                                      <p:to>
                                        <p:strVal val="hidden"/>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22" presetClass="exit" presetSubtype="4" fill="hold" grpId="0" nodeType="clickEffect">
                                  <p:stCondLst>
                                    <p:cond delay="0"/>
                                  </p:stCondLst>
                                  <p:childTnLst>
                                    <p:animEffect transition="out" filter="wipe(down)">
                                      <p:cBhvr>
                                        <p:cTn id="34" dur="500"/>
                                        <p:tgtEl>
                                          <p:spTgt spid="10"/>
                                        </p:tgtEl>
                                      </p:cBhvr>
                                    </p:animEffect>
                                    <p:set>
                                      <p:cBhvr>
                                        <p:cTn id="35" dur="1" fill="hold">
                                          <p:stCondLst>
                                            <p:cond delay="499"/>
                                          </p:stCondLst>
                                        </p:cTn>
                                        <p:tgtEl>
                                          <p:spTgt spid="10"/>
                                        </p:tgtEl>
                                        <p:attrNameLst>
                                          <p:attrName>style.visibility</p:attrName>
                                        </p:attrNameLst>
                                      </p:cBhvr>
                                      <p:to>
                                        <p:strVal val="hidden"/>
                                      </p:to>
                                    </p:set>
                                  </p:childTnLst>
                                </p:cTn>
                              </p:par>
                            </p:childTnLst>
                          </p:cTn>
                        </p:par>
                      </p:childTnLst>
                    </p:cTn>
                  </p:par>
                  <p:par>
                    <p:cTn id="36" fill="hold" nodeType="clickPar">
                      <p:stCondLst>
                        <p:cond delay="indefinite"/>
                      </p:stCondLst>
                      <p:childTnLst>
                        <p:par>
                          <p:cTn id="37" fill="hold" nodeType="afterGroup">
                            <p:stCondLst>
                              <p:cond delay="0"/>
                            </p:stCondLst>
                            <p:childTnLst>
                              <p:par>
                                <p:cTn id="38" presetID="22" presetClass="exit" presetSubtype="4" fill="hold" grpId="0" nodeType="clickEffect">
                                  <p:stCondLst>
                                    <p:cond delay="0"/>
                                  </p:stCondLst>
                                  <p:childTnLst>
                                    <p:animEffect transition="out" filter="wipe(down)">
                                      <p:cBhvr>
                                        <p:cTn id="39" dur="500"/>
                                        <p:tgtEl>
                                          <p:spTgt spid="11"/>
                                        </p:tgtEl>
                                      </p:cBhvr>
                                    </p:animEffect>
                                    <p:set>
                                      <p:cBhvr>
                                        <p:cTn id="40"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中国的态度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融入</a:t>
            </a:r>
            <a:r>
              <a:rPr lang="en-US" altLang="zh-CN" sz="2200">
                <a:solidFill>
                  <a:srgbClr val="000000"/>
                </a:solidFill>
                <a:latin typeface="Times New Roman" panose="02020603050405020304" pitchFamily="18" charset="0"/>
                <a:cs typeface="Times New Roman" panose="02020603050405020304" pitchFamily="18" charset="0"/>
              </a:rPr>
              <a:t>:</a:t>
            </a:r>
            <a:r>
              <a:rPr lang="en-US"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2001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中国加入世界贸易组织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到</a:t>
            </a:r>
            <a:r>
              <a:rPr lang="en-US" altLang="zh-CN" sz="2200">
                <a:solidFill>
                  <a:srgbClr val="000000"/>
                </a:solidFill>
                <a:latin typeface="Times New Roman" panose="02020603050405020304" pitchFamily="18" charset="0"/>
                <a:cs typeface="Times New Roman" panose="02020603050405020304" pitchFamily="18" charset="0"/>
              </a:rPr>
              <a:t>2011</a:t>
            </a:r>
            <a:r>
              <a:rPr lang="zh-CN" altLang="zh-CN" sz="2200">
                <a:solidFill>
                  <a:srgbClr val="000000"/>
                </a:solidFill>
                <a:latin typeface="Times New Roman" panose="02020603050405020304" pitchFamily="18" charset="0"/>
                <a:cs typeface="Times New Roman" panose="02020603050405020304" pitchFamily="18" charset="0"/>
              </a:rPr>
              <a:t>年成为世界第一大出口国和第二大进口国。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积极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加快了世界经济发展。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消极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增加了发展中国家经济失控的风险。在经济全球化过程中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大部分利润流入了西方</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发达</a:t>
            </a:r>
            <a:r>
              <a:rPr lang="zh-CN" altLang="zh-CN" sz="2200">
                <a:solidFill>
                  <a:srgbClr val="000000"/>
                </a:solidFill>
                <a:latin typeface="Times New Roman" panose="02020603050405020304" pitchFamily="18" charset="0"/>
                <a:cs typeface="Times New Roman" panose="02020603050405020304" pitchFamily="18" charset="0"/>
              </a:rPr>
              <a:t>国家。</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208406" y="2575295"/>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3389428" y="4612301"/>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应对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各国既要注意保卫自己的经济安全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又要抓住经济全球化的机遇发展自己。</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一些国家出现了所谓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逆全球化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现象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如英国的脱欧公投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美国的贸易保护、控制移民等措施。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预习提醒</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经济全球化的本质是发达资本主义国家主导下的资本在全球范围内的新一轮扩张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最大受益者是发达国家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而不是发展中国家。</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511933" y="3200329"/>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196752"/>
            <a:ext cx="1885453" cy="498598"/>
          </a:xfrm>
          <a:prstGeom prst="rect">
            <a:avLst/>
          </a:prstGeom>
        </p:spPr>
        <p:txBody>
          <a:bodyPr wrap="none">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区域</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集团化</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611560" y="1695350"/>
          <a:ext cx="7776864" cy="3317825"/>
        </p:xfrm>
        <a:graphic>
          <a:graphicData uri="http://schemas.openxmlformats.org/drawingml/2006/table">
            <a:tbl>
              <a:tblPr firstRow="1" firstCol="1" bandRow="1"/>
              <a:tblGrid>
                <a:gridCol w="1440160"/>
                <a:gridCol w="2160240"/>
                <a:gridCol w="4176464"/>
              </a:tblGrid>
              <a:tr h="395981">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组织</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组成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特征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5958">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欧洲联盟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欧洲部分国家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经济一体化</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程度最高的区域组织</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1962">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北美自</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由贸易区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美国、加拿大和墨西哥</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由</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发达</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发展中</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国家组成的区域性经济集团</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1962">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东南亚国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家联盟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东南亚地区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以经济合作为基础的政治、经济、安全一体化合作组织</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1962">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亚太经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合组织</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亚太地区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亚太地区层级最高、领域最广、最具影响力的经济合作机制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4283968" y="2214526"/>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552095" y="2719311"/>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012889" y="2719311"/>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7"/>
                                        </p:tgtEl>
                                      </p:cBhvr>
                                    </p:animEffect>
                                    <p:set>
                                      <p:cBhvr>
                                        <p:cTn id="1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513599"/>
            <a:ext cx="8128000" cy="208480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预习提醒世界区域经济集团化的启示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区域经济集团化是世界经济发展的趋势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我们要适应形势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争取经济发展的主动权。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区域经济合作并不只是享受利益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同时也要付出一定的代价。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发展中国家应在区域经济一体化大潮中学会如何趋利避害。</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908720"/>
            <a:ext cx="393088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三、社会信息化和文化</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多样性</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497028" y="1407318"/>
          <a:ext cx="7891396" cy="4442922"/>
        </p:xfrm>
        <a:graphic>
          <a:graphicData uri="http://schemas.openxmlformats.org/drawingml/2006/table">
            <a:tbl>
              <a:tblPr firstRow="1" firstCol="1" bandRow="1"/>
              <a:tblGrid>
                <a:gridCol w="474572"/>
                <a:gridCol w="360040"/>
                <a:gridCol w="432048"/>
                <a:gridCol w="6624736"/>
              </a:tblGrid>
              <a:tr h="0">
                <a:tc rowSpan="3">
                  <a:txBody>
                    <a:bodyPr vert="horz" wrap="square"/>
                    <a:lstStyle/>
                    <a:p>
                      <a:pPr algn="just">
                        <a:spcAft>
                          <a:spcPct val="0"/>
                        </a:spcAft>
                        <a:tabLst>
                          <a:tab pos="1188085"/>
                          <a:tab pos="2163445"/>
                          <a:tab pos="3142615"/>
                          <a:tab pos="4190365"/>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内涵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是指发展以</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计算机</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为主的智能化工具为代表的新生产力</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建立有组织的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信息网络</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体系</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促进信息交流和知识共享</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提高经济增长质量</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推动经济社会向高效、优质发展转型的历史进程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rowSpan="2">
                  <a:txBody>
                    <a:bodyPr vert="horz" wrap="square"/>
                    <a:lstStyle/>
                    <a:p>
                      <a:pPr algn="just">
                        <a:spcAft>
                          <a:spcPct val="0"/>
                        </a:spcAft>
                        <a:tabLst>
                          <a:tab pos="1188085"/>
                          <a:tab pos="2163445"/>
                          <a:tab pos="3142615"/>
                          <a:tab pos="4190365"/>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进入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社会信息化已成为不可逆转的时代潮流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正在使人类社会发生极其深刻的变化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弊</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如何保卫自己的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信息安全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成为各国必须解决的现实问题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9562">
                <a:tc rowSpan="3">
                  <a:txBody>
                    <a:bodyPr vert="horz" wrap="square"/>
                    <a:lstStyle/>
                    <a:p>
                      <a:pPr algn="just">
                        <a:spcAft>
                          <a:spcPct val="0"/>
                        </a:spcAft>
                        <a:tabLst>
                          <a:tab pos="1188085"/>
                          <a:tab pos="2163445"/>
                          <a:tab pos="3142615"/>
                          <a:tab pos="4190365"/>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特征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just">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文化多样性</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是世界文化的基本特征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rowSpan="2">
                  <a:txBody>
                    <a:bodyPr vert="horz" wrap="square"/>
                    <a:lstStyle/>
                    <a:p>
                      <a:pPr algn="just">
                        <a:spcAft>
                          <a:spcPct val="0"/>
                        </a:spcAft>
                        <a:tabLst>
                          <a:tab pos="1188085"/>
                          <a:tab pos="2163445"/>
                          <a:tab pos="3142615"/>
                          <a:tab pos="4190365"/>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当今世界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不同历史文化背景的人们</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共同创造了丰富多彩的世界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弊</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在经济全球化和社会信息化过程中</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文化多样性也面临着前所未有的挑战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6148" name="图片 56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78311" y="1969454"/>
            <a:ext cx="288032" cy="1351535"/>
          </a:xfrm>
          <a:prstGeom prst="rect">
            <a:avLst/>
          </a:prstGeom>
          <a:noFill/>
          <a:extLst>
            <a:ext uri="{909E8E84-426E-40DD-AFC4-6F175D3DCCD1}">
              <a14:hiddenFill xmlns:a14="http://schemas.microsoft.com/office/drawing/2010/main">
                <a:solidFill>
                  <a:srgbClr val="FFFFFF"/>
                </a:solidFill>
              </a14:hiddenFill>
            </a:ext>
          </a:extLst>
        </p:spPr>
      </p:pic>
      <p:pic>
        <p:nvPicPr>
          <p:cNvPr id="6146" name="图片 566"/>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78311" y="4221088"/>
            <a:ext cx="291573" cy="1368152"/>
          </a:xfrm>
          <a:prstGeom prst="rect">
            <a:avLst/>
          </a:prstGeom>
          <a:noFill/>
          <a:extLst>
            <a:ext uri="{909E8E84-426E-40DD-AFC4-6F175D3DCCD1}">
              <a14:hiddenFill xmlns:a14="http://schemas.microsoft.com/office/drawing/2010/main">
                <a:solidFill>
                  <a:srgbClr val="FFFFFF"/>
                </a:solidFill>
              </a14:hiddenFill>
            </a:ext>
          </a:extLst>
        </p:spPr>
      </p:pic>
      <p:pic>
        <p:nvPicPr>
          <p:cNvPr id="6145" name="图片 56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43608" y="3068961"/>
            <a:ext cx="262109" cy="504056"/>
          </a:xfrm>
          <a:prstGeom prst="rect">
            <a:avLst/>
          </a:prstGeom>
          <a:noFill/>
          <a:extLst>
            <a:ext uri="{909E8E84-426E-40DD-AFC4-6F175D3DCCD1}">
              <a14:hiddenFill xmlns:a14="http://schemas.microsoft.com/office/drawing/2010/main">
                <a:solidFill>
                  <a:srgbClr val="FFFFFF"/>
                </a:solidFill>
              </a14:hiddenFill>
            </a:ext>
          </a:extLst>
        </p:spPr>
      </p:pic>
      <p:pic>
        <p:nvPicPr>
          <p:cNvPr id="8" name="图片 56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37006" y="4720213"/>
            <a:ext cx="262109" cy="504056"/>
          </a:xfrm>
          <a:prstGeom prst="rect">
            <a:avLst/>
          </a:prstGeom>
          <a:noFill/>
          <a:extLst>
            <a:ext uri="{909E8E84-426E-40DD-AFC4-6F175D3DCCD1}">
              <a14:hiddenFill xmlns:a14="http://schemas.microsoft.com/office/drawing/2010/main">
                <a:solidFill>
                  <a:srgbClr val="FFFFFF"/>
                </a:solidFill>
              </a14:hiddenFill>
            </a:ext>
          </a:extLst>
        </p:spPr>
      </p:pic>
      <p:sp>
        <p:nvSpPr>
          <p:cNvPr id="9" name="矩形 8"/>
          <p:cNvSpPr/>
          <p:nvPr/>
        </p:nvSpPr>
        <p:spPr>
          <a:xfrm>
            <a:off x="3244683" y="1437228"/>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937926" y="1756433"/>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879293" y="3430471"/>
            <a:ext cx="1160745"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859953" y="4153450"/>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12"/>
                                        </p:tgtEl>
                                      </p:cBhvr>
                                    </p:animEffect>
                                    <p:set>
                                      <p:cBhvr>
                                        <p:cTn id="22"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知识拓展正确对待世界文化多样性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世界文化是由不同民族、不同国家的文化共同构成的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文化既是民族的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又是世界的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文化多样性是人类社会的基本特征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是人类文明进步的重要动力。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正确对待文化多样性的态度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既要认同本民族文化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又要尊重其他民族的文化。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承认世界文化的多样性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尊重不同民族的文化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必须遵循各民族文化一律平等的原则。在文化交流中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要尊重差异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理解个性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和睦相处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共同促进世界文化的繁荣。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各国应根据本国、本民族的实际情况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结合自身发展的需要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有选择地借鉴和吸收外来文化。反对照搬外来文化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也反对全盘否定外来文化和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封闭主义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世纪之交的世界格局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世界新秩序之所以不同于旧秩序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就是因为它不由超级大国主宰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而是有很多权力中心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每一个都独立运动。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美国既是超级大国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也不是超级大国。美国是唯一的军事超级大国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但靠军事力量能解决的问题越来越少。至于其他问题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如经济力量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美国仅仅是一个大国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还有可与美国匹敌的其他国家。</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基辛格</a:t>
            </a:r>
            <a:r>
              <a:rPr lang="en-US" altLang="zh-CN" sz="2200">
                <a:solidFill>
                  <a:srgbClr val="000000"/>
                </a:solidFill>
                <a:latin typeface="Times New Roman" panose="02020603050405020304" pitchFamily="18" charset="0"/>
                <a:cs typeface="Times New Roman" panose="02020603050405020304" pitchFamily="18" charset="0"/>
              </a:rPr>
              <a:t>1993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年的一次谈话</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单极是持久的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也是和平的。最大的危险是美国的行动太少。作为一个拥有无可争议的优势的国家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美国比任何国家更有可能轻视这一国际系统和总的挑战。但由于这一系统是围绕美国建立起来的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这就要求美国进行约束和管理。美国对挑战的反应及提出的法令越有效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这一系统将越长久和越稳定。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威廉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沃尔弗斯《稳定的单极世界》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史料三</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现在旧的格局在改变中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但实际上并没有结束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新的格局还没有形成。和平与发展两大问题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和平问题没有得到解决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发展问题更加严重。冷战后的世界形势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总体上趋于缓和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和平与发展日益成为时代的主流。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摘编自《邓小平文选》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史料一表明新的国际秩序不同于旧的国际秩序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具有多个权力中心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呈现多元化的特点。史料二表明美国推行霸权主义和强权政治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力图独霸世界。史料三表明当今世界新的政治格局尚未形成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世界处于新旧格局交替时期。</a:t>
            </a:r>
            <a:r>
              <a:rPr lang="zh-CN" altLang="zh-CN" sz="2200">
                <a:solidFill>
                  <a:srgbClr val="000000"/>
                </a:solidFill>
                <a:latin typeface="NEU-BZ-S92"/>
                <a:ea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根据史料一并结合所学知识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说明基辛格的观点是否正确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并说明理由。</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根据以上三则史料并结合所学知识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说明当今世界格局呈现多极化趋势这一特点的理由。</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基辛格的观点是正确的。理由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当今世界政治格局呈现多极化的趋势。他说现在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美国既是超级大国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也不是超级大国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这一观点是合理的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因为从综合国力和军事方面来看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美国作为超级大国确定无疑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但如果从经济上讲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美国难以独大。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世界各种力量正在进行新的分化组合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多极化趋势遭遇美国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一极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图谋的挑战。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世界多极化趋势加强的影响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有利于体现各个国家和人民的共同意愿和利益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有利于世界的和平与发展。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有利于抑制或削弱霸权主义和强权政治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符合国际民主化的潮流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有利于世界和平与稳定。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既是经济多极化、全球化的结果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又进一步推动了世界经济的发展。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有利于推动建立公正合理的国际政治经济新秩序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有利于促进世界政治、经济、文化的协调发展。对发展中国家而言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它既提供了发展机遇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又提出了挑战。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2008</a:t>
            </a:r>
            <a:r>
              <a:rPr lang="zh-CN" altLang="zh-CN" sz="2200">
                <a:solidFill>
                  <a:srgbClr val="000000"/>
                </a:solidFill>
                <a:latin typeface="Times New Roman" panose="02020603050405020304" pitchFamily="18" charset="0"/>
                <a:cs typeface="Times New Roman" panose="02020603050405020304" pitchFamily="18" charset="0"/>
              </a:rPr>
              <a:t>年金融危机的发生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标志着由单一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富人俱乐部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主导世界经济的时代结束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金砖四国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为代表的新兴经济体走到了世界经济的前台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成为了世界经济发展的动力。这一变化反映了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国际格局多极化趋势加强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各种政治力量达到平衡</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南北国家之间的矛盾加剧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世界政治旧秩序已解体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金砖四国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等新兴经济体在世界上的地位变化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考查对世界多极化趋势加强的准确理解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同时也考查了史料实证、历史解释等历史学科核心素养。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340768"/>
            <a:ext cx="147027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4" name="表格 3"/>
          <p:cNvGraphicFramePr>
            <a:graphicFrameLocks noGrp="1"/>
          </p:cNvGraphicFramePr>
          <p:nvPr/>
        </p:nvGraphicFramePr>
        <p:xfrm>
          <a:off x="617600" y="1839366"/>
          <a:ext cx="7914840" cy="3017520"/>
        </p:xfrm>
        <a:graphic>
          <a:graphicData uri="http://schemas.openxmlformats.org/drawingml/2006/table">
            <a:tbl>
              <a:tblPr firstRow="1" firstCol="1" bandRow="1"/>
              <a:tblGrid>
                <a:gridCol w="714040"/>
                <a:gridCol w="7200800"/>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国际格局多极化趋势加强的根源在于经济的多元化。</a:t>
                      </a:r>
                      <a:r>
                        <a:rPr lang="zh-CN" sz="2200" smtClean="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以</a:t>
                      </a:r>
                      <a:endParaRPr lang="en-US" altLang="zh-CN" sz="2200" smtClean="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endParaRPr>
                    </a:p>
                    <a:p>
                      <a:pPr algn="just">
                        <a:spcAft>
                          <a:spcPct val="0"/>
                        </a:spcAft>
                        <a:tabLst>
                          <a:tab pos="1188085"/>
                          <a:tab pos="2163445"/>
                          <a:tab pos="3142615"/>
                          <a:tab pos="4190365"/>
                        </a:tabLst>
                      </a:pP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金砖四国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为代表的新兴经济体的出现以及美国等资本主义国家经济的衰退</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说明世界经济格局的多元化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从而导致国际格局多极化趋势加强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当今世界政治力量并没有达到平衡的状态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材料说明的是政治格局的多极化趋势加强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不是说明南北国家之间的矛盾加剧</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当今世界政治新秩序尚未建立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旧秩序也没有解体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a:spLocks noChangeAspect="1"/>
          </p:cNvSpPr>
          <p:nvPr/>
        </p:nvSpPr>
        <p:spPr>
          <a:xfrm>
            <a:off x="508000" y="4941168"/>
            <a:ext cx="1086003"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A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全面认识经济全球化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经济全球化是近年国际问题中的热门话题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专家认为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严格意义上的经济全球化发生在</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年代末</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年代初</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全球化之所以发生在这个时期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第一靠全球的信息网络化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第二靠全球向市场化的变革。前者为全球化提供了技术上的保障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后者为全球化提供了体制上的保障。</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摘编自陈宝森《经济全球化进程刚刚开始》</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12776"/>
            <a:ext cx="8128000" cy="498598"/>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发展中国家与发达国家人均国内生产总值比较</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表</a:t>
            </a:r>
            <a:r>
              <a:rPr lang="en-US"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611560" y="1988840"/>
          <a:ext cx="7488831" cy="1005840"/>
        </p:xfrm>
        <a:graphic>
          <a:graphicData uri="http://schemas.openxmlformats.org/drawingml/2006/table">
            <a:tbl>
              <a:tblPr firstRow="1" firstCol="1" bandRow="1"/>
              <a:tblGrid>
                <a:gridCol w="2496277"/>
                <a:gridCol w="2496277"/>
                <a:gridCol w="2496277"/>
              </a:tblGrid>
              <a:tr h="158418">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1970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1992</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6835">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33</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个发展中国家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108</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美元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297</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美元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6835">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个发达国家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a:t>
                      </a:r>
                      <a:r>
                        <a:rPr lang="en-US"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129</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美元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22</a:t>
                      </a:r>
                      <a:r>
                        <a:rPr lang="en-US"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185</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美元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3140968"/>
            <a:ext cx="8128000" cy="1678536"/>
          </a:xfrm>
          <a:prstGeom prst="rect">
            <a:avLst/>
          </a:prstGeom>
        </p:spPr>
        <p:txBody>
          <a:bodyPr>
            <a:spAutoFit/>
          </a:bodyPr>
          <a:lstStyle/>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1994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年世界发展报告》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史料一注意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全球化之所以发生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这一关键提示语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后面引出全球化的推动因素。史料二解读表格中的数字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注意绝对数值的差距和增长速度的差距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从而得出准确的结论。</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分析推动经济全球化的因素。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我国应怎样面对经济全球化的趋势</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推动因素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高科技的发展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特别是信息技术突飞猛进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为经济全球化奠定了技术基础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越来越多的国家实行对外开放和发展市场经济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是经济全球化的政策保障。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顺应历史发展的趋势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把握机遇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趋利避害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一方面努力争取建立世界经济新秩序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另一方面建设社会主义市场经济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实施科教兴国和可持续发展战略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迎接挑战等。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wipe(down)">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经济全球化的原因和评价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历史条件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工业革命以后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资本主义经济在世界范围内获得了空前的发展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世界市场迅速扩大。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科技条件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交通运输技术迅速发展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特别是</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cs typeface="Times New Roman" panose="02020603050405020304" pitchFamily="18" charset="0"/>
              </a:rPr>
              <a:t>年代以来信息技术的迅猛发展。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国际环境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两极格局的瓦解为经济全球化扫清了障碍。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anose="02020603050405020304" pitchFamily="18" charset="0"/>
                <a:cs typeface="Times New Roman" panose="02020603050405020304" pitchFamily="18" charset="0"/>
              </a:rPr>
              <a:t>各国政策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绝大多数国家都实行了市场经济体制。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⑤</a:t>
            </a:r>
            <a:r>
              <a:rPr lang="zh-CN" altLang="zh-CN" sz="2200">
                <a:solidFill>
                  <a:srgbClr val="000000"/>
                </a:solidFill>
                <a:latin typeface="Times New Roman" panose="02020603050405020304" pitchFamily="18" charset="0"/>
                <a:cs typeface="Times New Roman" panose="02020603050405020304" pitchFamily="18" charset="0"/>
              </a:rPr>
              <a:t>推动因素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跨国公司和各种国际组织成为经济全球化强有力的推动者。</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评价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对世界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加速了世界经济的发展和繁荣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加剧了全球竞争中的利益失衡。</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对发达国家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凭借资金、技术、市场和经营管理方面的绝对优势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成为经济全球化最大的受益者。</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对发展中国家</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既是机遇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又是挑战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在经济全球化中处于劣势和被动地位</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策略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保持清醒的头脑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制定合理对策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在积极主动地参与中谋求发展。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1277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与以往反对全球化力量来自民间社会不同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近年来英美等国的政府力量成为反全球化力量的主力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如近年来英国脱欧、美国退出《跨太平洋伙伴关系协定》</a:t>
            </a:r>
            <a:r>
              <a:rPr lang="en-US" altLang="zh-CN" sz="2200">
                <a:solidFill>
                  <a:srgbClr val="000000"/>
                </a:solidFill>
                <a:latin typeface="Times New Roman" panose="02020603050405020304" pitchFamily="18" charset="0"/>
                <a:cs typeface="Times New Roman" panose="02020603050405020304" pitchFamily="18" charset="0"/>
              </a:rPr>
              <a:t>(TPP)</a:t>
            </a:r>
            <a:r>
              <a:rPr lang="zh-CN" altLang="zh-CN" sz="2200">
                <a:solidFill>
                  <a:srgbClr val="000000"/>
                </a:solidFill>
                <a:latin typeface="Times New Roman" panose="02020603050405020304" pitchFamily="18" charset="0"/>
                <a:cs typeface="Times New Roman" panose="02020603050405020304" pitchFamily="18" charset="0"/>
              </a:rPr>
              <a:t>及奉行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美国优先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的策略等现象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引发了国际社会高度警觉。由此可见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全球化发展受保护主义掣肘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英美是经济全球化主导者</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逆全球化逐渐变为世界潮流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经济全球化趋势不可逆转</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本题以反全球化的主体变化为切入点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考查保护主义对全球化的掣肘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同时也考查了史料实证、历史解释的历史学科核心素养及辨析概念的思维能力。</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84784"/>
            <a:ext cx="147027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617600" y="1983382"/>
          <a:ext cx="7728966" cy="2682240"/>
        </p:xfrm>
        <a:graphic>
          <a:graphicData uri="http://schemas.openxmlformats.org/drawingml/2006/table">
            <a:tbl>
              <a:tblPr firstRow="1" firstCol="1" bandRow="1"/>
              <a:tblGrid>
                <a:gridCol w="714040"/>
                <a:gridCol w="7014926"/>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根据材料可知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英美等发达国家逆全球化的行为反映其对当前全球化背景下的利益分配的不满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英国脱欧、</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美国优先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的策略都是从本国国家利益出发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故答案为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英美成为反全球化的主力说明它们不再是全球化的主导者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排除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世界的主要潮流依旧是全球化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排除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项说法正确</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但与题意主旨不符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排除</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4797152"/>
            <a:ext cx="1086003"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A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美国人威廉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沃尔弗斯在《稳定的单极世界》中说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单极是持久的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也是和平的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最大的危险是美国的行动太少。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可见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为构建单极世界格局制造舆论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认识到世界和平的重要性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否定世界多极化的趋势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不得不放弃霸权主义政策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从材料中美国人威廉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沃尔弗斯认为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单极是持久的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也是和平的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可看出其对单极世界是持肯定态度的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最大的危险是美国的行动太少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则是要求美国为构建单极世界做出更多的行动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冷战期间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美国和西欧国家在共同反苏的基础上建立并保持了大西洋联盟式的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特殊关系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冷战结束后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美欧向平等的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正常关系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转变。这一变化反映出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美国实力日趋衰落　　　　</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国际政治新秩序建立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西欧力量不断增强</a:t>
            </a:r>
            <a:r>
              <a:rPr lang="en-US" altLang="zh-CN" sz="2200">
                <a:solidFill>
                  <a:srgbClr val="000000"/>
                </a:solidFill>
                <a:latin typeface="Times New Roman" panose="02020603050405020304" pitchFamily="18" charset="0"/>
                <a:cs typeface="Times New Roman" panose="02020603050405020304" pitchFamily="18" charset="0"/>
              </a:rPr>
              <a:t>	</a:t>
            </a:r>
            <a:r>
              <a:rPr lang="en-US" altLang="zh-CN" sz="2200" smtClean="0">
                <a:solidFill>
                  <a:srgbClr val="000000"/>
                </a:solidFill>
                <a:latin typeface="Times New Roman" panose="02020603050405020304" pitchFamily="18" charset="0"/>
                <a:cs typeface="Times New Roman" panose="02020603050405020304" pitchFamily="18" charset="0"/>
              </a:rPr>
              <a:t>       D</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多极化格局的显现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美欧关系由冷战期间的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大西洋联盟式的</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特殊关系</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到冷战结束后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向平等的</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正常关系</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转变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这反映了随着经济的发展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西欧力量不断增强</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冷战结束后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美国是唯一的超级大国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不能说明美国实力日趋衰落</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当今世界国际政治新秩序尚未建立</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材料反映的是美国与西欧的关系变化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而不是多极化格局的显现</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wipe(down)">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wipe(down)">
                                      <p:cBhvr>
                                        <p:cTn id="1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北约官员</a:t>
            </a:r>
            <a:r>
              <a:rPr lang="en-US" altLang="zh-CN" sz="2200">
                <a:solidFill>
                  <a:srgbClr val="000000"/>
                </a:solidFill>
                <a:latin typeface="Times New Roman" panose="02020603050405020304" pitchFamily="18" charset="0"/>
                <a:cs typeface="Times New Roman" panose="02020603050405020304" pitchFamily="18" charset="0"/>
              </a:rPr>
              <a:t>2011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31</a:t>
            </a:r>
            <a:r>
              <a:rPr lang="zh-CN" altLang="zh-CN" sz="2200">
                <a:solidFill>
                  <a:srgbClr val="000000"/>
                </a:solidFill>
                <a:latin typeface="Times New Roman" panose="02020603050405020304" pitchFamily="18" charset="0"/>
                <a:cs typeface="Times New Roman" panose="02020603050405020304" pitchFamily="18" charset="0"/>
              </a:rPr>
              <a:t>日说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北约当天正式从美国手中接管了对利比亚军事行动的全部指挥权。北约是冷战的产物。冷战结束后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世界格局发生的重大变化是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世界政治格局的多极化趋势加强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中华人民共和国恢复了在联合国的合法席位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世界分裂成两大对立的阵营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亚非会议召开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不结盟运动兴起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冷战结束后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世界格局的重大变化是多极化趋势加强</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;1971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年中华人民共和国恢复了在联合国的合法席位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是在冷战结束前</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世界分裂成两大对立的阵营是冷战时期的表现</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亚非会议和不结盟运动都发生在冷战结束前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不符合题意</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目前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区域集团的各种形式中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自由贸易区的发展形势十分突出。自由贸易协定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尤其是发达国家间签订的自由贸易协定引人注目。在世界范围内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自由贸易区的数量已经达到数十个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范围遍及各大洲。这反映出自由贸易区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极大地推动了经济全球化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成为区域集团的主流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是全球性国际经济组织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局限于发达国家之间</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513599"/>
            <a:ext cx="8128000" cy="208480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自由贸易协定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尤其是发达国家间签订的自由贸易协定引人注目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自由贸易区的数量已经达到数十个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范围遍及各大洲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并结合所学知识可知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自由贸易区推动了自由贸易的发展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有利于推动经济全球化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信息化社会到来的标志是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国际互联网的使用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计算机的使用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航天技术取得重大突破</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新技术之间联系密切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科学技术的新发展核心是电子计算机的广泛使用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标志着人类进入信息化社会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因此信息化社会到来的标志是计算机的使用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国际货币基金组织自</a:t>
            </a:r>
            <a:r>
              <a:rPr lang="en-US" altLang="zh-CN" sz="2200">
                <a:solidFill>
                  <a:srgbClr val="000000"/>
                </a:solidFill>
                <a:latin typeface="Times New Roman" panose="02020603050405020304" pitchFamily="18" charset="0"/>
                <a:cs typeface="Times New Roman" panose="02020603050405020304" pitchFamily="18" charset="0"/>
              </a:rPr>
              <a:t>1945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年成立以来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不断推动市场经济、自由贸易和高增长率。除了国际货币基金组织外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美国的政治家和商业领袖还想建立一套适合自己利益的国际贸易体系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在他们的推动下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取消了阻碍跨国自由贸易的制约性贸易准则。</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在过去的</a:t>
            </a:r>
            <a:r>
              <a:rPr lang="en-US" altLang="zh-CN" sz="2200">
                <a:solidFill>
                  <a:srgbClr val="000000"/>
                </a:solidFill>
                <a:latin typeface="Times New Roman" panose="02020603050405020304" pitchFamily="18" charset="0"/>
                <a:cs typeface="Times New Roman" panose="02020603050405020304" pitchFamily="18" charset="0"/>
              </a:rPr>
              <a:t>25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合作场景的变化已经导致了大约</a:t>
            </a: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万家全球公司的诞生。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杰里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本特利等《简明新全球史》</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2009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19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《北京日报》有一篇文章指出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医疗废物和电子垃圾等有毒废弃物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出ロ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发展中国家早已不是新鲜事。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古巴前领导人菲德尔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卡斯特罗认为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由于不公正的国际经济秩序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经济全球化并没有使广大的发展中国家从中受益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反而造成</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富国愈富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穷国愈穷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大众汽车制造公司的新型车</a:t>
            </a:r>
            <a:r>
              <a:rPr lang="en-US" altLang="zh-CN" sz="2200">
                <a:solidFill>
                  <a:srgbClr val="000000"/>
                </a:solidFill>
                <a:latin typeface="Times New Roman" panose="02020603050405020304" pitchFamily="18" charset="0"/>
                <a:cs typeface="Times New Roman" panose="02020603050405020304" pitchFamily="18" charset="0"/>
              </a:rPr>
              <a:t>“POLO”,</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虽然是在沃尔夫斯堡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德国城市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组装的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但是几乎有一半部件来自国外。</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单是在德国汽车制造部门中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a:t>
            </a:r>
            <a:r>
              <a:rPr lang="en-US" altLang="zh-CN" sz="2200">
                <a:solidFill>
                  <a:srgbClr val="000000"/>
                </a:solidFill>
                <a:latin typeface="Times New Roman" panose="02020603050405020304" pitchFamily="18" charset="0"/>
                <a:cs typeface="Times New Roman" panose="02020603050405020304" pitchFamily="18" charset="0"/>
              </a:rPr>
              <a:t>1991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年到</a:t>
            </a:r>
            <a:r>
              <a:rPr lang="en-US" altLang="zh-CN" sz="2200">
                <a:solidFill>
                  <a:srgbClr val="000000"/>
                </a:solidFill>
                <a:latin typeface="Times New Roman" panose="02020603050405020304" pitchFamily="18" charset="0"/>
                <a:cs typeface="Times New Roman" panose="02020603050405020304" pitchFamily="18" charset="0"/>
              </a:rPr>
              <a:t>1995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就失去了</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万个工作岗位。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根据材料一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概括经济全球化深入发展的表现。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根据材料二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概括经济全球化带来的问题。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表现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国际货币基金组织等世界金融组织成立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国际贸易体系建立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或国际贸易准则确立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全球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跨国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公司出现。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发达国家借着经济全球化向发展中国家转移重污染企业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发展中国家与发达国家的经济发展水平差距越来越大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发达国家就业机会减少。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从材料一中提取信息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国际货币基金组织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国际贸易体系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全球公司</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可得出国际货币基金组织等世界金融组织成立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国际贸易体系建立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或国际贸易准则确立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跨国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公司出现。第</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材料二共三段材料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每一段材料可总结出一个问题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语言要简练。</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1" name="New picture"/>
          <p:cNvPicPr/>
          <p:nvPr/>
        </p:nvPicPr>
        <p:blipFill>
          <a:blip r:embed="rId5"/>
          <a:stretch>
            <a:fillRect/>
          </a:stretch>
        </p:blipFill>
        <p:spPr>
          <a:xfrm>
            <a:off x="11874500" y="10744200"/>
            <a:ext cx="342900" cy="254000"/>
          </a:xfrm>
          <a:prstGeom prst="cube">
            <a:avLst/>
          </a:prstGeom>
        </p:spPr>
      </p:pic>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214</Paragraphs>
  <Slides>39</Slides>
  <Notes>0</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39</vt:i4>
      </vt:variant>
    </vt:vector>
  </HeadingPairs>
  <TitlesOfParts>
    <vt:vector baseType="lpstr" size="51">
      <vt:lpstr>Arial</vt:lpstr>
      <vt:lpstr>微软雅黑</vt:lpstr>
      <vt:lpstr>Wingdings</vt:lpstr>
      <vt:lpstr>Calibri</vt:lpstr>
      <vt:lpstr>Times New Roman</vt:lpstr>
      <vt:lpstr>NEU-BZ-S92</vt:lpstr>
      <vt:lpstr>方正书宋_GBK</vt:lpstr>
      <vt:lpstr>宋体</vt:lpstr>
      <vt:lpstr>黑体</vt:lpstr>
      <vt:lpstr>楷体</vt:lpstr>
      <vt:lpstr>仿宋</vt:lpstr>
      <vt:lpstr>自定义设计方案</vt:lpstr>
      <vt:lpstr>第九单元  当代世界发展的特点与主要趋势</vt:lpstr>
      <vt:lpstr>PowerPoint Presentation</vt:lpstr>
      <vt:lpstr>PowerPoint Presentation</vt:lpstr>
      <vt:lpstr>第22课　世界多极化与经济全球化</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2021-01-19T16:47:52.488</cp:lastPrinted>
  <dcterms:created xsi:type="dcterms:W3CDTF">2021-01-19T16:47:52Z</dcterms:created>
  <dcterms:modified xsi:type="dcterms:W3CDTF">2021-01-19T08:47:52Z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