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56" r:id="rId2"/>
    <p:sldId id="257" r:id="rId3"/>
    <p:sldId id="275"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tags" Target="tags/tag1.xml" /><Relationship Id="rId18" Type="http://schemas.openxmlformats.org/officeDocument/2006/relationships/presProps" Target="presProps.xml" /><Relationship Id="rId19" Type="http://schemas.openxmlformats.org/officeDocument/2006/relationships/viewProps" Target="viewProps.xml" /><Relationship Id="rId2" Type="http://schemas.openxmlformats.org/officeDocument/2006/relationships/slide" Target="slides/slide1.xml" /><Relationship Id="rId20" Type="http://schemas.openxmlformats.org/officeDocument/2006/relationships/theme" Target="theme/theme1.xml" /><Relationship Id="rId21"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2020/10/12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 Id="rId3"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image" Target="../media/image11.jpeg" /><Relationship Id="rId4" Type="http://schemas.openxmlformats.org/officeDocument/2006/relationships/image" Target="../media/image1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9552" y="2636912"/>
            <a:ext cx="8228535" cy="830997"/>
          </a:xfrm>
          <a:prstGeom prst="rect">
            <a:avLst/>
          </a:prstGeom>
        </p:spPr>
        <p:txBody>
          <a:bodyPr wrap="none">
            <a:spAutoFit/>
          </a:bodyPr>
          <a:lstStyle/>
          <a:p>
            <a:r>
              <a:rPr lang="zh-CN" altLang="en-US" sz="4800" b="1"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st="60007" dir="5400000" sy="-100000" algn="bl" rotWithShape="0"/>
                </a:effectLst>
                <a:latin typeface="仿宋" pitchFamily="49" charset="-122"/>
                <a:ea typeface="仿宋" pitchFamily="49" charset="-122"/>
              </a:rPr>
              <a:t>和平</a:t>
            </a:r>
            <a:r>
              <a:rPr lang="zh-CN" altLang="en-US" sz="4800" b="1">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st="60007" dir="5400000" sy="-100000" algn="bl" rotWithShape="0"/>
                </a:effectLst>
                <a:latin typeface="仿宋" pitchFamily="49" charset="-122"/>
                <a:ea typeface="仿宋" pitchFamily="49" charset="-122"/>
              </a:rPr>
              <a:t>发展合作共赢的时代潮流</a:t>
            </a:r>
          </a:p>
        </p:txBody>
      </p:sp>
    </p:spTree>
    <p:extLst>
      <p:ext uri="{BB962C8B-B14F-4D97-AF65-F5344CB8AC3E}">
        <p14:creationId xmlns:p14="http://schemas.microsoft.com/office/powerpoint/2010/main" val="2014004416"/>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569369" y="1547258"/>
            <a:ext cx="2304256" cy="2308324"/>
          </a:xfrm>
          <a:prstGeom prst="rect">
            <a:avLst/>
          </a:prstGeom>
          <a:noFill/>
        </p:spPr>
        <p:txBody>
          <a:bodyPr wrap="square" rtlCol="0">
            <a:spAutoFit/>
          </a:bodyPr>
          <a:lstStyle/>
          <a:p>
            <a:r>
              <a:rPr lang="zh-CN" altLang="en-US" sz="7200" b="1" smtClean="0">
                <a:latin typeface="仿宋" pitchFamily="49" charset="-122"/>
                <a:ea typeface="仿宋" pitchFamily="49" charset="-122"/>
              </a:rPr>
              <a:t>教学</a:t>
            </a:r>
            <a:endParaRPr lang="en-US" altLang="zh-CN" sz="7200" b="1" smtClean="0">
              <a:latin typeface="仿宋" pitchFamily="49" charset="-122"/>
              <a:ea typeface="仿宋" pitchFamily="49" charset="-122"/>
            </a:endParaRPr>
          </a:p>
          <a:p>
            <a:r>
              <a:rPr lang="zh-CN" altLang="en-US" sz="7200" b="1" smtClean="0">
                <a:latin typeface="仿宋" pitchFamily="49" charset="-122"/>
                <a:ea typeface="仿宋" pitchFamily="49" charset="-122"/>
              </a:rPr>
              <a:t>目标</a:t>
            </a:r>
            <a:endParaRPr lang="zh-CN" altLang="en-US" sz="7200" b="1">
              <a:latin typeface="仿宋" pitchFamily="49" charset="-122"/>
              <a:ea typeface="仿宋" pitchFamily="49" charset="-122"/>
            </a:endParaRPr>
          </a:p>
        </p:txBody>
      </p:sp>
      <p:sp>
        <p:nvSpPr>
          <p:cNvPr id="3" name="矩形 2"/>
          <p:cNvSpPr/>
          <p:nvPr/>
        </p:nvSpPr>
        <p:spPr>
          <a:xfrm>
            <a:off x="3068351" y="980728"/>
            <a:ext cx="5400600" cy="3970318"/>
          </a:xfrm>
          <a:prstGeom prst="rect">
            <a:avLst/>
          </a:prstGeom>
        </p:spPr>
        <p:txBody>
          <a:bodyPr wrap="square">
            <a:spAutoFit/>
          </a:bodyPr>
          <a:lstStyle/>
          <a:p>
            <a:r>
              <a:rPr lang="en-US" altLang="zh-CN" sz="2800" b="1">
                <a:latin typeface="仿宋" pitchFamily="49" charset="-122"/>
                <a:ea typeface="仿宋" pitchFamily="49" charset="-122"/>
              </a:rPr>
              <a:t>1.</a:t>
            </a:r>
            <a:r>
              <a:rPr lang="zh-CN" altLang="en-US" sz="2800" b="1">
                <a:latin typeface="仿宋" pitchFamily="49" charset="-122"/>
                <a:ea typeface="仿宋" pitchFamily="49" charset="-122"/>
              </a:rPr>
              <a:t>了解和平</a:t>
            </a:r>
            <a:r>
              <a:rPr lang="zh-CN" altLang="en-US" sz="2800" b="1" smtClean="0">
                <a:latin typeface="仿宋" pitchFamily="49" charset="-122"/>
                <a:ea typeface="仿宋" pitchFamily="49" charset="-122"/>
              </a:rPr>
              <a:t>与发展</a:t>
            </a:r>
            <a:r>
              <a:rPr lang="zh-CN" altLang="en-US" sz="2800" b="1">
                <a:latin typeface="仿宋" pitchFamily="49" charset="-122"/>
                <a:ea typeface="仿宋" pitchFamily="49" charset="-122"/>
              </a:rPr>
              <a:t>是当今</a:t>
            </a:r>
            <a:r>
              <a:rPr lang="zh-CN" altLang="en-US" sz="2800" b="1" smtClean="0">
                <a:latin typeface="仿宋" pitchFamily="49" charset="-122"/>
                <a:ea typeface="仿宋" pitchFamily="49" charset="-122"/>
              </a:rPr>
              <a:t>时代</a:t>
            </a:r>
            <a:r>
              <a:rPr lang="zh-CN" altLang="en-US" sz="2800" b="1">
                <a:latin typeface="仿宋" pitchFamily="49" charset="-122"/>
                <a:ea typeface="仿宋" pitchFamily="49" charset="-122"/>
              </a:rPr>
              <a:t>的两大</a:t>
            </a:r>
            <a:r>
              <a:rPr lang="zh-CN" altLang="en-US" sz="2800" b="1" smtClean="0">
                <a:latin typeface="仿宋" pitchFamily="49" charset="-122"/>
                <a:ea typeface="仿宋" pitchFamily="49" charset="-122"/>
              </a:rPr>
              <a:t>主题</a:t>
            </a:r>
            <a:r>
              <a:rPr lang="en-US" altLang="zh-CN" sz="2800" b="1">
                <a:latin typeface="仿宋" pitchFamily="49" charset="-122"/>
                <a:ea typeface="仿宋" pitchFamily="49" charset="-122"/>
              </a:rPr>
              <a:t>,</a:t>
            </a:r>
            <a:r>
              <a:rPr lang="zh-CN" altLang="en-US" sz="2800" b="1">
                <a:latin typeface="仿宋" pitchFamily="49" charset="-122"/>
                <a:ea typeface="仿宋" pitchFamily="49" charset="-122"/>
              </a:rPr>
              <a:t>理解</a:t>
            </a:r>
            <a:r>
              <a:rPr lang="zh-CN" altLang="en-US" sz="2800" b="1" smtClean="0">
                <a:latin typeface="仿宋" pitchFamily="49" charset="-122"/>
                <a:ea typeface="仿宋" pitchFamily="49" charset="-122"/>
              </a:rPr>
              <a:t>二者是</a:t>
            </a:r>
            <a:r>
              <a:rPr lang="zh-CN" altLang="en-US" sz="2800" b="1">
                <a:latin typeface="仿宋" pitchFamily="49" charset="-122"/>
                <a:ea typeface="仿宋" pitchFamily="49" charset="-122"/>
              </a:rPr>
              <a:t>相辅相成</a:t>
            </a:r>
            <a:r>
              <a:rPr lang="zh-CN" altLang="en-US" sz="2800" b="1" smtClean="0">
                <a:latin typeface="仿宋" pitchFamily="49" charset="-122"/>
                <a:ea typeface="仿宋" pitchFamily="49" charset="-122"/>
              </a:rPr>
              <a:t>的关系</a:t>
            </a:r>
            <a:endParaRPr lang="zh-CN" altLang="en-US" sz="2800" b="1">
              <a:latin typeface="仿宋" pitchFamily="49" charset="-122"/>
              <a:ea typeface="仿宋" pitchFamily="49" charset="-122"/>
            </a:endParaRPr>
          </a:p>
          <a:p>
            <a:r>
              <a:rPr lang="en-US" altLang="zh-CN" sz="2800" b="1">
                <a:latin typeface="仿宋" pitchFamily="49" charset="-122"/>
                <a:ea typeface="仿宋" pitchFamily="49" charset="-122"/>
              </a:rPr>
              <a:t>2.</a:t>
            </a:r>
            <a:r>
              <a:rPr lang="zh-CN" altLang="en-US" sz="2800" b="1">
                <a:latin typeface="仿宋" pitchFamily="49" charset="-122"/>
                <a:ea typeface="仿宋" pitchFamily="49" charset="-122"/>
              </a:rPr>
              <a:t>了解人类</a:t>
            </a:r>
            <a:r>
              <a:rPr lang="zh-CN" altLang="en-US" sz="2800" b="1" smtClean="0">
                <a:latin typeface="仿宋" pitchFamily="49" charset="-122"/>
                <a:ea typeface="仿宋" pitchFamily="49" charset="-122"/>
              </a:rPr>
              <a:t>面临</a:t>
            </a:r>
            <a:r>
              <a:rPr lang="zh-CN" altLang="en-US" sz="2800" b="1">
                <a:latin typeface="仿宋" pitchFamily="49" charset="-122"/>
                <a:ea typeface="仿宋" pitchFamily="49" charset="-122"/>
              </a:rPr>
              <a:t>的和平与</a:t>
            </a:r>
            <a:r>
              <a:rPr lang="zh-CN" altLang="en-US" sz="2800" b="1" smtClean="0">
                <a:latin typeface="仿宋" pitchFamily="49" charset="-122"/>
                <a:ea typeface="仿宋" pitchFamily="49" charset="-122"/>
              </a:rPr>
              <a:t>发展</a:t>
            </a:r>
            <a:r>
              <a:rPr lang="zh-CN" altLang="en-US" sz="2800" b="1">
                <a:latin typeface="仿宋" pitchFamily="49" charset="-122"/>
                <a:ea typeface="仿宋" pitchFamily="49" charset="-122"/>
              </a:rPr>
              <a:t>的具体</a:t>
            </a:r>
            <a:r>
              <a:rPr lang="zh-CN" altLang="en-US" sz="2800" b="1" smtClean="0">
                <a:latin typeface="仿宋" pitchFamily="49" charset="-122"/>
                <a:ea typeface="仿宋" pitchFamily="49" charset="-122"/>
              </a:rPr>
              <a:t>问题</a:t>
            </a:r>
            <a:r>
              <a:rPr lang="en-US" altLang="zh-CN" sz="2800" b="1">
                <a:latin typeface="仿宋" pitchFamily="49" charset="-122"/>
                <a:ea typeface="仿宋" pitchFamily="49" charset="-122"/>
              </a:rPr>
              <a:t>,</a:t>
            </a:r>
            <a:r>
              <a:rPr lang="zh-CN" altLang="en-US" sz="2800" b="1">
                <a:latin typeface="仿宋" pitchFamily="49" charset="-122"/>
                <a:ea typeface="仿宋" pitchFamily="49" charset="-122"/>
              </a:rPr>
              <a:t>认识</a:t>
            </a:r>
            <a:r>
              <a:rPr lang="zh-CN" altLang="en-US" sz="2800" b="1" smtClean="0">
                <a:latin typeface="仿宋" pitchFamily="49" charset="-122"/>
                <a:ea typeface="仿宋" pitchFamily="49" charset="-122"/>
              </a:rPr>
              <a:t>人类社会</a:t>
            </a:r>
            <a:r>
              <a:rPr lang="zh-CN" altLang="en-US" sz="2800" b="1">
                <a:latin typeface="仿宋" pitchFamily="49" charset="-122"/>
                <a:ea typeface="仿宋" pitchFamily="49" charset="-122"/>
              </a:rPr>
              <a:t>面临的</a:t>
            </a:r>
            <a:r>
              <a:rPr lang="zh-CN" altLang="en-US" sz="2800" b="1" smtClean="0">
                <a:latin typeface="仿宋" pitchFamily="49" charset="-122"/>
                <a:ea typeface="仿宋" pitchFamily="49" charset="-122"/>
              </a:rPr>
              <a:t>机遇</a:t>
            </a:r>
            <a:r>
              <a:rPr lang="zh-CN" altLang="en-US" sz="2800" b="1">
                <a:latin typeface="仿宋" pitchFamily="49" charset="-122"/>
                <a:ea typeface="仿宋" pitchFamily="49" charset="-122"/>
              </a:rPr>
              <a:t>与挑战</a:t>
            </a:r>
          </a:p>
          <a:p>
            <a:r>
              <a:rPr lang="en-US" altLang="zh-CN" sz="2800" b="1">
                <a:latin typeface="仿宋" pitchFamily="49" charset="-122"/>
                <a:ea typeface="仿宋" pitchFamily="49" charset="-122"/>
              </a:rPr>
              <a:t>3.</a:t>
            </a:r>
            <a:r>
              <a:rPr lang="zh-CN" altLang="en-US" sz="2800" b="1">
                <a:latin typeface="仿宋" pitchFamily="49" charset="-122"/>
                <a:ea typeface="仿宋" pitchFamily="49" charset="-122"/>
              </a:rPr>
              <a:t>了解解决</a:t>
            </a:r>
            <a:r>
              <a:rPr lang="zh-CN" altLang="en-US" sz="2800" b="1" smtClean="0">
                <a:latin typeface="仿宋" pitchFamily="49" charset="-122"/>
                <a:ea typeface="仿宋" pitchFamily="49" charset="-122"/>
              </a:rPr>
              <a:t>全球性</a:t>
            </a:r>
            <a:r>
              <a:rPr lang="zh-CN" altLang="en-US" sz="2800" b="1">
                <a:latin typeface="仿宋" pitchFamily="49" charset="-122"/>
                <a:ea typeface="仿宋" pitchFamily="49" charset="-122"/>
              </a:rPr>
              <a:t>问题的</a:t>
            </a:r>
            <a:r>
              <a:rPr lang="zh-CN" altLang="en-US" sz="2800" b="1" smtClean="0">
                <a:latin typeface="仿宋" pitchFamily="49" charset="-122"/>
                <a:ea typeface="仿宋" pitchFamily="49" charset="-122"/>
              </a:rPr>
              <a:t>主要</a:t>
            </a:r>
            <a:r>
              <a:rPr lang="zh-CN" altLang="en-US" sz="2800" b="1">
                <a:latin typeface="仿宋" pitchFamily="49" charset="-122"/>
                <a:ea typeface="仿宋" pitchFamily="49" charset="-122"/>
              </a:rPr>
              <a:t>途径</a:t>
            </a:r>
            <a:r>
              <a:rPr lang="en-US" altLang="zh-CN" sz="2800" b="1">
                <a:latin typeface="仿宋" pitchFamily="49" charset="-122"/>
                <a:ea typeface="仿宋" pitchFamily="49" charset="-122"/>
              </a:rPr>
              <a:t>,</a:t>
            </a:r>
            <a:r>
              <a:rPr lang="zh-CN" altLang="en-US" sz="2800" b="1" smtClean="0">
                <a:latin typeface="仿宋" pitchFamily="49" charset="-122"/>
                <a:ea typeface="仿宋" pitchFamily="49" charset="-122"/>
              </a:rPr>
              <a:t>理解构建</a:t>
            </a:r>
            <a:r>
              <a:rPr lang="zh-CN" altLang="en-US" sz="2800" b="1">
                <a:latin typeface="仿宋" pitchFamily="49" charset="-122"/>
                <a:ea typeface="仿宋" pitchFamily="49" charset="-122"/>
              </a:rPr>
              <a:t>人类</a:t>
            </a:r>
            <a:r>
              <a:rPr lang="zh-CN" altLang="en-US" sz="2800" b="1" smtClean="0">
                <a:latin typeface="仿宋" pitchFamily="49" charset="-122"/>
                <a:ea typeface="仿宋" pitchFamily="49" charset="-122"/>
              </a:rPr>
              <a:t>命运共同体</a:t>
            </a:r>
            <a:r>
              <a:rPr lang="zh-CN" altLang="en-US" sz="2800" b="1">
                <a:latin typeface="仿宋" pitchFamily="49" charset="-122"/>
                <a:ea typeface="仿宋" pitchFamily="49" charset="-122"/>
              </a:rPr>
              <a:t>的意义</a:t>
            </a:r>
          </a:p>
        </p:txBody>
      </p:sp>
    </p:spTree>
    <p:extLst>
      <p:ext uri="{BB962C8B-B14F-4D97-AF65-F5344CB8AC3E}">
        <p14:creationId xmlns:p14="http://schemas.microsoft.com/office/powerpoint/2010/main" val="1282975006"/>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3347864" y="260648"/>
            <a:ext cx="5280613"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36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从中东战争看和平与发展</a:t>
            </a:r>
            <a:endParaRPr lang="zh-CN" altLang="en-US" sz="36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050"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79512" y="980728"/>
            <a:ext cx="8861071" cy="5168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0812504"/>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379713" y="332656"/>
            <a:ext cx="7510389"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3200" b="1" i="1" spc="250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和平与发展的时代主题</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1961" y="1424996"/>
            <a:ext cx="5112568" cy="30735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5940152" y="1916832"/>
            <a:ext cx="3117456" cy="1754326"/>
          </a:xfrm>
          <a:prstGeom prst="rect">
            <a:avLst/>
          </a:prstGeom>
          <a:noFill/>
        </p:spPr>
        <p:txBody>
          <a:bodyPr wrap="square" lIns="91440" tIns="45720" rIns="91440" bIns="45720">
            <a:spAutoFit/>
          </a:bodyPr>
          <a:lstStyle/>
          <a:p>
            <a:pPr algn="ctr"/>
            <a:r>
              <a:rPr lang="zh-CN" altLang="en-US" sz="5400"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你认识这三个人吗</a:t>
            </a:r>
            <a:endParaRPr lang="zh-CN" altLang="en-US" sz="5400"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 name="矩形 3"/>
          <p:cNvSpPr/>
          <p:nvPr/>
        </p:nvSpPr>
        <p:spPr>
          <a:xfrm>
            <a:off x="380120" y="4869160"/>
            <a:ext cx="8280920" cy="1569660"/>
          </a:xfrm>
          <a:prstGeom prst="rect">
            <a:avLst/>
          </a:prstGeom>
        </p:spPr>
        <p:txBody>
          <a:bodyPr wrap="square">
            <a:spAutoFit/>
          </a:bodyPr>
          <a:lstStyle/>
          <a:p>
            <a:r>
              <a:rPr lang="en-US" altLang="zh-CN" sz="2400" b="1">
                <a:latin typeface="仿宋" pitchFamily="49" charset="-122"/>
                <a:ea typeface="仿宋" pitchFamily="49" charset="-122"/>
              </a:rPr>
              <a:t>1993</a:t>
            </a:r>
            <a:r>
              <a:rPr lang="zh-CN" altLang="en-US" sz="2400" b="1">
                <a:latin typeface="仿宋" pitchFamily="49" charset="-122"/>
                <a:ea typeface="仿宋" pitchFamily="49" charset="-122"/>
              </a:rPr>
              <a:t>年</a:t>
            </a:r>
            <a:r>
              <a:rPr lang="en-US" altLang="zh-CN" sz="2400" b="1">
                <a:latin typeface="仿宋" pitchFamily="49" charset="-122"/>
                <a:ea typeface="仿宋" pitchFamily="49" charset="-122"/>
              </a:rPr>
              <a:t>9</a:t>
            </a:r>
            <a:r>
              <a:rPr lang="zh-CN" altLang="en-US" sz="2400" b="1">
                <a:latin typeface="仿宋" pitchFamily="49" charset="-122"/>
                <a:ea typeface="仿宋" pitchFamily="49" charset="-122"/>
              </a:rPr>
              <a:t>月</a:t>
            </a:r>
            <a:r>
              <a:rPr lang="en-US" altLang="zh-CN" sz="2400" b="1">
                <a:latin typeface="仿宋" pitchFamily="49" charset="-122"/>
                <a:ea typeface="仿宋" pitchFamily="49" charset="-122"/>
              </a:rPr>
              <a:t>13</a:t>
            </a:r>
            <a:r>
              <a:rPr lang="zh-CN" altLang="en-US" sz="2400" b="1">
                <a:latin typeface="仿宋" pitchFamily="49" charset="-122"/>
                <a:ea typeface="仿宋" pitchFamily="49" charset="-122"/>
              </a:rPr>
              <a:t>日，</a:t>
            </a:r>
            <a:r>
              <a:rPr lang="zh-CN" altLang="en-US" sz="2400" b="1">
                <a:solidFill>
                  <a:srgbClr val="FF0000"/>
                </a:solidFill>
                <a:latin typeface="仿宋" pitchFamily="49" charset="-122"/>
                <a:ea typeface="仿宋" pitchFamily="49" charset="-122"/>
              </a:rPr>
              <a:t>阿拉法特</a:t>
            </a:r>
            <a:r>
              <a:rPr lang="zh-CN" altLang="en-US" sz="2400" b="1">
                <a:latin typeface="仿宋" pitchFamily="49" charset="-122"/>
                <a:ea typeface="仿宋" pitchFamily="49" charset="-122"/>
              </a:rPr>
              <a:t>和</a:t>
            </a:r>
            <a:r>
              <a:rPr lang="zh-CN" altLang="en-US" sz="2400" b="1">
                <a:solidFill>
                  <a:srgbClr val="FF0000"/>
                </a:solidFill>
                <a:latin typeface="仿宋" pitchFamily="49" charset="-122"/>
                <a:ea typeface="仿宋" pitchFamily="49" charset="-122"/>
              </a:rPr>
              <a:t>以色列总理伊扎克</a:t>
            </a:r>
            <a:r>
              <a:rPr lang="en-US" altLang="zh-CN" sz="2400" b="1">
                <a:solidFill>
                  <a:srgbClr val="FF0000"/>
                </a:solidFill>
                <a:latin typeface="仿宋" pitchFamily="49" charset="-122"/>
                <a:ea typeface="仿宋" pitchFamily="49" charset="-122"/>
              </a:rPr>
              <a:t>·</a:t>
            </a:r>
            <a:r>
              <a:rPr lang="zh-CN" altLang="en-US" sz="2400" b="1">
                <a:solidFill>
                  <a:srgbClr val="FF0000"/>
                </a:solidFill>
                <a:latin typeface="仿宋" pitchFamily="49" charset="-122"/>
                <a:ea typeface="仿宋" pitchFamily="49" charset="-122"/>
              </a:rPr>
              <a:t>拉宾</a:t>
            </a:r>
            <a:r>
              <a:rPr lang="zh-CN" altLang="en-US" sz="2400" b="1">
                <a:latin typeface="仿宋" pitchFamily="49" charset="-122"/>
                <a:ea typeface="仿宋" pitchFamily="49" charset="-122"/>
              </a:rPr>
              <a:t>在华盛顿签订了</a:t>
            </a:r>
            <a:r>
              <a:rPr lang="en-US" altLang="zh-CN" sz="2400" b="1">
                <a:latin typeface="仿宋" pitchFamily="49" charset="-122"/>
                <a:ea typeface="仿宋" pitchFamily="49" charset="-122"/>
              </a:rPr>
              <a:t>《</a:t>
            </a:r>
            <a:r>
              <a:rPr lang="zh-CN" altLang="en-US" sz="2400" b="1">
                <a:latin typeface="仿宋" pitchFamily="49" charset="-122"/>
                <a:ea typeface="仿宋" pitchFamily="49" charset="-122"/>
              </a:rPr>
              <a:t>奥斯陆协议</a:t>
            </a:r>
            <a:r>
              <a:rPr lang="en-US" altLang="zh-CN" sz="2400" b="1">
                <a:latin typeface="仿宋" pitchFamily="49" charset="-122"/>
                <a:ea typeface="仿宋" pitchFamily="49" charset="-122"/>
              </a:rPr>
              <a:t>》</a:t>
            </a:r>
            <a:r>
              <a:rPr lang="zh-CN" altLang="en-US" sz="2400" b="1">
                <a:latin typeface="仿宋" pitchFamily="49" charset="-122"/>
                <a:ea typeface="仿宋" pitchFamily="49" charset="-122"/>
              </a:rPr>
              <a:t>，这对整个巴勒斯坦国有着极其重大的意义。也因为阿拉法特的努力，他在</a:t>
            </a:r>
            <a:r>
              <a:rPr lang="en-US" altLang="zh-CN" sz="2400" b="1">
                <a:latin typeface="仿宋" pitchFamily="49" charset="-122"/>
                <a:ea typeface="仿宋" pitchFamily="49" charset="-122"/>
              </a:rPr>
              <a:t>1994</a:t>
            </a:r>
            <a:r>
              <a:rPr lang="zh-CN" altLang="en-US" sz="2400" b="1">
                <a:latin typeface="仿宋" pitchFamily="49" charset="-122"/>
                <a:ea typeface="仿宋" pitchFamily="49" charset="-122"/>
              </a:rPr>
              <a:t>年获得了诺贝尔和平奖</a:t>
            </a:r>
            <a:r>
              <a:rPr lang="zh-CN" altLang="en-US" sz="2400" b="1" smtClean="0">
                <a:latin typeface="仿宋" pitchFamily="49" charset="-122"/>
                <a:ea typeface="仿宋" pitchFamily="49" charset="-122"/>
              </a:rPr>
              <a:t>。巴勒斯坦和以色列几乎达成了和解。</a:t>
            </a:r>
            <a:endParaRPr lang="zh-CN" altLang="en-US" sz="2400" b="1">
              <a:latin typeface="仿宋" pitchFamily="49" charset="-122"/>
              <a:ea typeface="仿宋" pitchFamily="49" charset="-122"/>
            </a:endParaRPr>
          </a:p>
        </p:txBody>
      </p:sp>
    </p:spTree>
    <p:extLst>
      <p:ext uri="{BB962C8B-B14F-4D97-AF65-F5344CB8AC3E}">
        <p14:creationId xmlns:p14="http://schemas.microsoft.com/office/powerpoint/2010/main" val="39842714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323528" y="404664"/>
            <a:ext cx="8064896" cy="5324535"/>
          </a:xfrm>
          <a:prstGeom prst="rect">
            <a:avLst/>
          </a:prstGeom>
        </p:spPr>
        <p:txBody>
          <a:bodyPr wrap="square">
            <a:spAutoFit/>
          </a:bodyPr>
          <a:lstStyle/>
          <a:p>
            <a:r>
              <a:rPr lang="zh-CN" altLang="en-US" sz="3200" b="1" smtClean="0">
                <a:latin typeface="仿宋" pitchFamily="49" charset="-122"/>
                <a:ea typeface="仿宋" pitchFamily="49" charset="-122"/>
              </a:rPr>
              <a:t>和平</a:t>
            </a:r>
            <a:r>
              <a:rPr lang="zh-CN" altLang="en-US" sz="3200" b="1">
                <a:latin typeface="仿宋" pitchFamily="49" charset="-122"/>
                <a:ea typeface="仿宋" pitchFamily="49" charset="-122"/>
              </a:rPr>
              <a:t>与发展的时代主题</a:t>
            </a:r>
          </a:p>
          <a:p>
            <a:endParaRPr lang="en-US" altLang="zh-CN" sz="2000" smtClean="0"/>
          </a:p>
          <a:p>
            <a:r>
              <a:rPr lang="en-US" altLang="zh-CN" sz="2400" b="1" smtClean="0">
                <a:latin typeface="仿宋" pitchFamily="49" charset="-122"/>
                <a:ea typeface="仿宋" pitchFamily="49" charset="-122"/>
              </a:rPr>
              <a:t>1</a:t>
            </a:r>
            <a:r>
              <a:rPr lang="zh-CN" altLang="en-US" sz="2400" b="1">
                <a:latin typeface="仿宋" pitchFamily="49" charset="-122"/>
                <a:ea typeface="仿宋" pitchFamily="49" charset="-122"/>
              </a:rPr>
              <a:t>．原因</a:t>
            </a:r>
          </a:p>
          <a:p>
            <a:r>
              <a:rPr lang="en-US" altLang="zh-CN" sz="2400" b="1">
                <a:latin typeface="仿宋" pitchFamily="49" charset="-122"/>
                <a:ea typeface="仿宋" pitchFamily="49" charset="-122"/>
              </a:rPr>
              <a:t>(1)</a:t>
            </a:r>
            <a:r>
              <a:rPr lang="zh-CN" altLang="en-US" sz="2400" b="1">
                <a:latin typeface="仿宋" pitchFamily="49" charset="-122"/>
                <a:ea typeface="仿宋" pitchFamily="49" charset="-122"/>
              </a:rPr>
              <a:t>半个多世纪以来，没有发生过新的</a:t>
            </a:r>
            <a:r>
              <a:rPr lang="zh-CN" altLang="en-US" sz="2400" b="1">
                <a:solidFill>
                  <a:srgbClr val="FF0000"/>
                </a:solidFill>
                <a:latin typeface="仿宋" pitchFamily="49" charset="-122"/>
                <a:ea typeface="仿宋" pitchFamily="49" charset="-122"/>
              </a:rPr>
              <a:t>世界大战</a:t>
            </a:r>
            <a:r>
              <a:rPr lang="zh-CN" altLang="en-US" sz="2400" b="1">
                <a:latin typeface="仿宋" pitchFamily="49" charset="-122"/>
                <a:ea typeface="仿宋" pitchFamily="49" charset="-122"/>
              </a:rPr>
              <a:t>，一些局部</a:t>
            </a:r>
          </a:p>
          <a:p>
            <a:r>
              <a:rPr lang="zh-CN" altLang="en-US" sz="2400" b="1">
                <a:latin typeface="仿宋" pitchFamily="49" charset="-122"/>
                <a:ea typeface="仿宋" pitchFamily="49" charset="-122"/>
              </a:rPr>
              <a:t>冲突也得到政治解决。</a:t>
            </a:r>
          </a:p>
          <a:p>
            <a:r>
              <a:rPr lang="en-US" altLang="zh-CN" sz="2400" b="1">
                <a:latin typeface="仿宋" pitchFamily="49" charset="-122"/>
                <a:ea typeface="仿宋" pitchFamily="49" charset="-122"/>
              </a:rPr>
              <a:t>(2)</a:t>
            </a:r>
            <a:r>
              <a:rPr lang="zh-CN" altLang="en-US" sz="2400" b="1">
                <a:latin typeface="仿宋" pitchFamily="49" charset="-122"/>
                <a:ea typeface="仿宋" pitchFamily="49" charset="-122"/>
              </a:rPr>
              <a:t>由于长期和平的国际环境，世界范围内的经济、政治</a:t>
            </a:r>
            <a:r>
              <a:rPr lang="zh-CN" altLang="en-US" sz="2400" b="1" smtClean="0">
                <a:latin typeface="仿宋" pitchFamily="49" charset="-122"/>
                <a:ea typeface="仿宋" pitchFamily="49" charset="-122"/>
              </a:rPr>
              <a:t>、社会</a:t>
            </a:r>
            <a:r>
              <a:rPr lang="zh-CN" altLang="en-US" sz="2400" b="1">
                <a:latin typeface="仿宋" pitchFamily="49" charset="-122"/>
                <a:ea typeface="仿宋" pitchFamily="49" charset="-122"/>
              </a:rPr>
              <a:t>、科技、文化等各方面都获得了惊人的发展，极大地改变</a:t>
            </a:r>
            <a:r>
              <a:rPr lang="zh-CN" altLang="en-US" sz="2400" b="1" smtClean="0">
                <a:latin typeface="仿宋" pitchFamily="49" charset="-122"/>
                <a:ea typeface="仿宋" pitchFamily="49" charset="-122"/>
              </a:rPr>
              <a:t>了各国</a:t>
            </a:r>
            <a:r>
              <a:rPr lang="zh-CN" altLang="en-US" sz="2400" b="1">
                <a:latin typeface="仿宋" pitchFamily="49" charset="-122"/>
                <a:ea typeface="仿宋" pitchFamily="49" charset="-122"/>
              </a:rPr>
              <a:t>和整个</a:t>
            </a:r>
            <a:r>
              <a:rPr lang="zh-CN" altLang="en-US" sz="2400" b="1" smtClean="0">
                <a:latin typeface="仿宋" pitchFamily="49" charset="-122"/>
                <a:ea typeface="仿宋" pitchFamily="49" charset="-122"/>
              </a:rPr>
              <a:t>世界面貌。</a:t>
            </a:r>
            <a:endParaRPr lang="en-US" altLang="zh-CN" sz="2400" b="1" smtClean="0">
              <a:latin typeface="仿宋" pitchFamily="49" charset="-122"/>
              <a:ea typeface="仿宋" pitchFamily="49" charset="-122"/>
            </a:endParaRPr>
          </a:p>
          <a:p>
            <a:endParaRPr lang="en-US" altLang="zh-CN" sz="2400" b="1" smtClean="0">
              <a:latin typeface="仿宋" pitchFamily="49" charset="-122"/>
              <a:ea typeface="仿宋" pitchFamily="49" charset="-122"/>
            </a:endParaRPr>
          </a:p>
          <a:p>
            <a:r>
              <a:rPr lang="en-US" altLang="zh-CN" sz="2400" b="1" smtClean="0">
                <a:latin typeface="仿宋" pitchFamily="49" charset="-122"/>
                <a:ea typeface="仿宋" pitchFamily="49" charset="-122"/>
              </a:rPr>
              <a:t>2</a:t>
            </a:r>
            <a:r>
              <a:rPr lang="zh-CN" altLang="en-US" sz="2400" b="1">
                <a:latin typeface="仿宋" pitchFamily="49" charset="-122"/>
                <a:ea typeface="仿宋" pitchFamily="49" charset="-122"/>
              </a:rPr>
              <a:t>．两者关系</a:t>
            </a:r>
            <a:r>
              <a:rPr lang="en-US" altLang="zh-CN" sz="2400" b="1">
                <a:latin typeface="仿宋" pitchFamily="49" charset="-122"/>
                <a:ea typeface="仿宋" pitchFamily="49" charset="-122"/>
              </a:rPr>
              <a:t>:</a:t>
            </a:r>
            <a:r>
              <a:rPr lang="zh-CN" altLang="en-US" sz="2400" b="1">
                <a:solidFill>
                  <a:srgbClr val="FF0000"/>
                </a:solidFill>
                <a:latin typeface="仿宋" pitchFamily="49" charset="-122"/>
                <a:ea typeface="仿宋" pitchFamily="49" charset="-122"/>
              </a:rPr>
              <a:t>和平是发展的前提，发展是和平的保障，</a:t>
            </a:r>
            <a:r>
              <a:rPr lang="zh-CN" altLang="en-US" sz="2400" b="1" smtClean="0">
                <a:solidFill>
                  <a:srgbClr val="FF0000"/>
                </a:solidFill>
                <a:latin typeface="仿宋" pitchFamily="49" charset="-122"/>
                <a:ea typeface="仿宋" pitchFamily="49" charset="-122"/>
              </a:rPr>
              <a:t>两者</a:t>
            </a:r>
            <a:r>
              <a:rPr lang="zh-CN" altLang="en-US" sz="2400" b="1">
                <a:solidFill>
                  <a:srgbClr val="FF0000"/>
                </a:solidFill>
                <a:latin typeface="仿宋" pitchFamily="49" charset="-122"/>
                <a:ea typeface="仿宋" pitchFamily="49" charset="-122"/>
              </a:rPr>
              <a:t>相辅相成。</a:t>
            </a:r>
          </a:p>
          <a:p>
            <a:endParaRPr lang="en-US" altLang="zh-CN" sz="2400" b="1" smtClean="0">
              <a:latin typeface="仿宋" pitchFamily="49" charset="-122"/>
              <a:ea typeface="仿宋" pitchFamily="49" charset="-122"/>
            </a:endParaRPr>
          </a:p>
          <a:p>
            <a:r>
              <a:rPr lang="en-US" altLang="zh-CN" sz="2400" b="1" smtClean="0">
                <a:latin typeface="仿宋" pitchFamily="49" charset="-122"/>
                <a:ea typeface="仿宋" pitchFamily="49" charset="-122"/>
              </a:rPr>
              <a:t>3</a:t>
            </a:r>
            <a:r>
              <a:rPr lang="en-US" altLang="zh-CN" sz="2400" b="1">
                <a:latin typeface="仿宋" pitchFamily="49" charset="-122"/>
                <a:ea typeface="仿宋" pitchFamily="49" charset="-122"/>
              </a:rPr>
              <a:t>.</a:t>
            </a:r>
            <a:r>
              <a:rPr lang="zh-CN" altLang="en-US" sz="2400" b="1">
                <a:latin typeface="仿宋" pitchFamily="49" charset="-122"/>
                <a:ea typeface="仿宋" pitchFamily="49" charset="-122"/>
              </a:rPr>
              <a:t>趋势</a:t>
            </a:r>
            <a:r>
              <a:rPr lang="en-US" altLang="zh-CN" sz="2400" b="1">
                <a:latin typeface="仿宋" pitchFamily="49" charset="-122"/>
                <a:ea typeface="仿宋" pitchFamily="49" charset="-122"/>
              </a:rPr>
              <a:t>:21</a:t>
            </a:r>
            <a:r>
              <a:rPr lang="zh-CN" altLang="en-US" sz="2400" b="1">
                <a:latin typeface="仿宋" pitchFamily="49" charset="-122"/>
                <a:ea typeface="仿宋" pitchFamily="49" charset="-122"/>
              </a:rPr>
              <a:t>世纪，</a:t>
            </a:r>
            <a:r>
              <a:rPr lang="zh-CN" altLang="en-US" sz="2400" b="1">
                <a:solidFill>
                  <a:srgbClr val="FF0000"/>
                </a:solidFill>
                <a:latin typeface="仿宋" pitchFamily="49" charset="-122"/>
                <a:ea typeface="仿宋" pitchFamily="49" charset="-122"/>
              </a:rPr>
              <a:t>世界多极化继续发展，经济全球化</a:t>
            </a:r>
            <a:r>
              <a:rPr lang="zh-CN" altLang="en-US" sz="2400" b="1" smtClean="0">
                <a:latin typeface="仿宋" pitchFamily="49" charset="-122"/>
                <a:ea typeface="仿宋" pitchFamily="49" charset="-122"/>
              </a:rPr>
              <a:t>不可逆转</a:t>
            </a:r>
            <a:r>
              <a:rPr lang="zh-CN" altLang="en-US" sz="2400" b="1">
                <a:latin typeface="仿宋" pitchFamily="49" charset="-122"/>
                <a:ea typeface="仿宋" pitchFamily="49" charset="-122"/>
              </a:rPr>
              <a:t>，各国之间的相互依存日益紧密</a:t>
            </a:r>
            <a:r>
              <a:rPr lang="zh-CN" altLang="en-US" sz="2400" b="1" smtClean="0">
                <a:latin typeface="仿宋" pitchFamily="49" charset="-122"/>
                <a:ea typeface="仿宋" pitchFamily="49" charset="-122"/>
              </a:rPr>
              <a:t>。</a:t>
            </a:r>
            <a:endParaRPr lang="zh-CN" altLang="en-US" sz="2400" b="1">
              <a:latin typeface="仿宋" pitchFamily="49" charset="-122"/>
              <a:ea typeface="仿宋" pitchFamily="49" charset="-122"/>
            </a:endParaRPr>
          </a:p>
        </p:txBody>
      </p:sp>
    </p:spTree>
    <p:extLst>
      <p:ext uri="{BB962C8B-B14F-4D97-AF65-F5344CB8AC3E}">
        <p14:creationId xmlns:p14="http://schemas.microsoft.com/office/powerpoint/2010/main" val="953861279"/>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323528" y="548679"/>
            <a:ext cx="8496944" cy="5816977"/>
          </a:xfrm>
          <a:prstGeom prst="rect">
            <a:avLst/>
          </a:prstGeom>
        </p:spPr>
        <p:txBody>
          <a:bodyPr wrap="square">
            <a:spAutoFit/>
          </a:bodyPr>
          <a:lstStyle/>
          <a:p>
            <a:r>
              <a:rPr lang="zh-CN" altLang="en-US" sz="3200" b="1" smtClean="0"/>
              <a:t>人类</a:t>
            </a:r>
            <a:r>
              <a:rPr lang="zh-CN" altLang="en-US" sz="3200" b="1"/>
              <a:t>发展面临的问题</a:t>
            </a:r>
          </a:p>
          <a:p>
            <a:pPr>
              <a:lnSpc>
                <a:spcPts val="3400"/>
              </a:lnSpc>
            </a:pPr>
            <a:endParaRPr lang="en-US" altLang="zh-CN" sz="2000" b="1" smtClean="0"/>
          </a:p>
          <a:p>
            <a:pPr>
              <a:lnSpc>
                <a:spcPts val="3400"/>
              </a:lnSpc>
            </a:pPr>
            <a:r>
              <a:rPr lang="en-US" altLang="zh-CN" sz="2400" b="1" smtClean="0"/>
              <a:t>1</a:t>
            </a:r>
            <a:r>
              <a:rPr lang="zh-CN" altLang="en-US" sz="2400" b="1"/>
              <a:t>．发展方面</a:t>
            </a:r>
          </a:p>
          <a:p>
            <a:pPr>
              <a:lnSpc>
                <a:spcPts val="3400"/>
              </a:lnSpc>
            </a:pPr>
            <a:r>
              <a:rPr lang="en-US" altLang="zh-CN" sz="2400" b="1"/>
              <a:t>(1)2008</a:t>
            </a:r>
            <a:r>
              <a:rPr lang="zh-CN" altLang="en-US" sz="2400" b="1"/>
              <a:t>年世界</a:t>
            </a:r>
            <a:r>
              <a:rPr lang="en-US" altLang="zh-CN" sz="2400" b="1"/>
              <a:t>_</a:t>
            </a:r>
            <a:r>
              <a:rPr lang="zh-CN" altLang="en-US" sz="2400" b="1">
                <a:solidFill>
                  <a:srgbClr val="FF0000"/>
                </a:solidFill>
              </a:rPr>
              <a:t>金融危机</a:t>
            </a:r>
            <a:r>
              <a:rPr lang="en-US" altLang="zh-CN" sz="2400" b="1"/>
              <a:t>_</a:t>
            </a:r>
            <a:r>
              <a:rPr lang="zh-CN" altLang="en-US" sz="2400" b="1"/>
              <a:t>发生以来，世界经济增长的</a:t>
            </a:r>
            <a:r>
              <a:rPr lang="zh-CN" altLang="en-US" sz="2400" b="1" smtClean="0"/>
              <a:t>动力依然</a:t>
            </a:r>
            <a:r>
              <a:rPr lang="zh-CN" altLang="en-US" sz="2400" b="1"/>
              <a:t>不足，发达经济体需求萎缩、经济复苏乏力，对新兴市场</a:t>
            </a:r>
            <a:r>
              <a:rPr lang="zh-CN" altLang="en-US" sz="2400" b="1" smtClean="0"/>
              <a:t>国家</a:t>
            </a:r>
            <a:r>
              <a:rPr lang="zh-CN" altLang="en-US" sz="2400" b="1"/>
              <a:t>和发展中国家影响巨大。</a:t>
            </a:r>
          </a:p>
          <a:p>
            <a:pPr>
              <a:lnSpc>
                <a:spcPts val="3400"/>
              </a:lnSpc>
            </a:pPr>
            <a:r>
              <a:rPr lang="en-US" altLang="zh-CN" sz="2400" b="1"/>
              <a:t>(2)</a:t>
            </a:r>
            <a:r>
              <a:rPr lang="zh-CN" altLang="en-US" sz="2400" b="1"/>
              <a:t>南北差距和贫富分化日益严重。</a:t>
            </a:r>
          </a:p>
          <a:p>
            <a:pPr>
              <a:lnSpc>
                <a:spcPts val="3400"/>
              </a:lnSpc>
            </a:pPr>
            <a:endParaRPr lang="en-US" altLang="zh-CN" sz="2400" b="1" smtClean="0"/>
          </a:p>
          <a:p>
            <a:pPr>
              <a:lnSpc>
                <a:spcPts val="3400"/>
              </a:lnSpc>
            </a:pPr>
            <a:r>
              <a:rPr lang="en-US" altLang="zh-CN" sz="2400" b="1" smtClean="0"/>
              <a:t>2</a:t>
            </a:r>
            <a:r>
              <a:rPr lang="zh-CN" altLang="en-US" sz="2400" b="1"/>
              <a:t>．和平与安全方面</a:t>
            </a:r>
          </a:p>
          <a:p>
            <a:pPr>
              <a:lnSpc>
                <a:spcPts val="3400"/>
              </a:lnSpc>
            </a:pPr>
            <a:r>
              <a:rPr lang="en-US" altLang="zh-CN" sz="2400" b="1"/>
              <a:t>(1)</a:t>
            </a:r>
            <a:r>
              <a:rPr lang="zh-CN" altLang="en-US" sz="2400" b="1"/>
              <a:t>地区热点问题此起彼伏。</a:t>
            </a:r>
          </a:p>
          <a:p>
            <a:pPr>
              <a:lnSpc>
                <a:spcPts val="3400"/>
              </a:lnSpc>
            </a:pPr>
            <a:r>
              <a:rPr lang="en-US" altLang="zh-CN" sz="2400" b="1"/>
              <a:t>(2)</a:t>
            </a:r>
            <a:r>
              <a:rPr lang="zh-CN" altLang="en-US" sz="2400" b="1"/>
              <a:t>核扩散、恐怖主义、网络安全等安全威胁持续蔓延。</a:t>
            </a:r>
          </a:p>
          <a:p>
            <a:pPr>
              <a:lnSpc>
                <a:spcPts val="3400"/>
              </a:lnSpc>
            </a:pPr>
            <a:r>
              <a:rPr lang="en-US" altLang="zh-CN" sz="2400" b="1"/>
              <a:t>(3)</a:t>
            </a:r>
            <a:r>
              <a:rPr lang="zh-CN" altLang="en-US" sz="2400" b="1"/>
              <a:t>海洋权益和极地资源争夺等日趋激烈。</a:t>
            </a:r>
          </a:p>
          <a:p>
            <a:pPr>
              <a:lnSpc>
                <a:spcPts val="3400"/>
              </a:lnSpc>
            </a:pPr>
            <a:r>
              <a:rPr lang="en-US" altLang="zh-CN" sz="2400" b="1"/>
              <a:t>(4)</a:t>
            </a:r>
            <a:r>
              <a:rPr lang="zh-CN" altLang="en-US" sz="2400" b="1"/>
              <a:t>霸权主义和强权政治依然存在</a:t>
            </a:r>
            <a:r>
              <a:rPr lang="zh-CN" altLang="en-US" sz="2400" b="1" smtClean="0"/>
              <a:t>。</a:t>
            </a:r>
            <a:endParaRPr lang="zh-CN" altLang="en-US" sz="2400" b="1"/>
          </a:p>
        </p:txBody>
      </p:sp>
    </p:spTree>
    <p:extLst>
      <p:ext uri="{BB962C8B-B14F-4D97-AF65-F5344CB8AC3E}">
        <p14:creationId xmlns:p14="http://schemas.microsoft.com/office/powerpoint/2010/main" val="795386026"/>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76056" y="412980"/>
            <a:ext cx="3694911"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7411" y="3717032"/>
            <a:ext cx="3816424" cy="23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407411" y="404664"/>
            <a:ext cx="4572000" cy="2862322"/>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早在</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2007</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年</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4</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月，美国第二大次级房贷公司</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新世纪金融公司的破产就暴露了次级抵押债券的风险；从</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2007</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年</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8</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月开始，美联储作出反应，向金融体系注入流动性以增加市场信心，美国股市也得以在高位维持，形势看来似乎不是很坏。然而，</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2008</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年</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8</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月，美国房贷两大巨头</a:t>
            </a:r>
            <a:r>
              <a:rPr lang="en-US" altLang="zh-CN"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a:t>
            </a:r>
            <a:r>
              <a:rPr lang="zh-CN" altLang="en-US"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房利美和房地美股价暴跌，持有“两房”债券的金融机构大面积亏损。美国财政部和美联储被迫接管“两房”，以表明政府应对危机的决心。</a:t>
            </a:r>
          </a:p>
        </p:txBody>
      </p:sp>
      <p:sp>
        <p:nvSpPr>
          <p:cNvPr id="4" name="矩形 3"/>
          <p:cNvSpPr/>
          <p:nvPr/>
        </p:nvSpPr>
        <p:spPr>
          <a:xfrm>
            <a:off x="4544008" y="3870403"/>
            <a:ext cx="4572000" cy="2031325"/>
          </a:xfrm>
          <a:prstGeom prst="rect">
            <a:avLst/>
          </a:prstGeom>
        </p:spPr>
        <p:txBody>
          <a:bodyPr>
            <a:spAutoFit/>
          </a:bodyPr>
          <a:lstStyle/>
          <a:p>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所谓的“</a:t>
            </a:r>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仿宋" pitchFamily="49" charset="-122"/>
                <a:ea typeface="仿宋" pitchFamily="49" charset="-122"/>
              </a:rPr>
              <a:t>阿拉伯之春</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”爆发后，叙利亚反对派要求总统巴沙尔</a:t>
            </a:r>
            <a:r>
              <a:rPr lang="en-US" altLang="zh-CN">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阿萨德下台，巴沙尔</a:t>
            </a:r>
            <a:r>
              <a:rPr lang="en-US" altLang="zh-CN">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仿宋" pitchFamily="49" charset="-122"/>
                <a:ea typeface="仿宋" pitchFamily="49" charset="-122"/>
              </a:rPr>
              <a:t>阿萨德同意通过和谈解决叙利亚国内的矛盾，但遭到叙利亚反对派的拒绝。叙利亚反对派发动对叙利亚武装部队及亲政府的民兵组织的恐怖袭击，特别是在德拉、霍姆斯、伊德利卜和哈马等抗议的中心地区。</a:t>
            </a:r>
          </a:p>
        </p:txBody>
      </p:sp>
    </p:spTree>
    <p:extLst>
      <p:ext uri="{BB962C8B-B14F-4D97-AF65-F5344CB8AC3E}">
        <p14:creationId xmlns:p14="http://schemas.microsoft.com/office/powerpoint/2010/main" val="612553299"/>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48064" y="562169"/>
            <a:ext cx="3772582" cy="2352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251520" y="454561"/>
            <a:ext cx="4572000" cy="2585323"/>
          </a:xfrm>
          <a:prstGeom prst="rect">
            <a:avLst/>
          </a:prstGeom>
        </p:spPr>
        <p:txBody>
          <a:bodyPr>
            <a:spAutoFit/>
          </a:bodyPr>
          <a:lstStyle/>
          <a:p>
            <a:r>
              <a:rPr lang="zh-CN" altLang="en-US" b="1" i="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仿宋" pitchFamily="49" charset="-122"/>
                <a:ea typeface="仿宋" pitchFamily="49" charset="-122"/>
              </a:rPr>
              <a:t>巴以冲突是</a:t>
            </a:r>
            <a:r>
              <a:rPr lang="zh-CN" altLang="en-US" b="1" i="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仿宋" pitchFamily="49" charset="-122"/>
                <a:ea typeface="仿宋" pitchFamily="49" charset="-122"/>
              </a:rPr>
              <a:t>中东地区冲突的热点之一，为阿以冲突及中东战争的一部分。巴以冲突不能够简单地概括为所有以色列犹太人与所有巴勒斯坦阿拉伯人之间的双边冲突。在争端双方的族群里，有些个人和团体呼吁完全消灭对方；现时国际的共识是支持两国方案；亦有些支持一国方案</a:t>
            </a:r>
            <a:r>
              <a:rPr lang="en-US" altLang="zh-CN" b="1" i="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仿宋" pitchFamily="49" charset="-122"/>
                <a:ea typeface="仿宋" pitchFamily="49" charset="-122"/>
              </a:rPr>
              <a:t>——</a:t>
            </a:r>
            <a:r>
              <a:rPr lang="zh-CN" altLang="en-US" b="1" i="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仿宋" pitchFamily="49" charset="-122"/>
                <a:ea typeface="仿宋" pitchFamily="49" charset="-122"/>
              </a:rPr>
              <a:t>建立一个包括现在的以色列、约旦河西岸、加沙地带和东耶路撒冷在内、种族及宗教地位平等的世俗国家</a:t>
            </a:r>
            <a:r>
              <a:rPr lang="zh-CN" altLang="en-US"/>
              <a: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9081" y="3429000"/>
            <a:ext cx="4099470" cy="2784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4716016" y="3597762"/>
            <a:ext cx="4325870" cy="1938992"/>
          </a:xfrm>
          <a:prstGeom prst="rect">
            <a:avLst/>
          </a:prstGeom>
        </p:spPr>
        <p:txBody>
          <a:bodyPr wrap="square">
            <a:spAutoFit/>
          </a:bodyPr>
          <a:lstStyle/>
          <a:p>
            <a:r>
              <a:rPr lang="zh-CN" altLang="en-US" sz="2000" i="1">
                <a:latin typeface="仿宋" pitchFamily="49" charset="-122"/>
                <a:ea typeface="仿宋" pitchFamily="49" charset="-122"/>
              </a:rPr>
              <a:t>恐怖主义是对各国政府、公众或个人使用令人莫测的暴力、讹诈或威胁，以达到某种特定目的的政治手段。各种政治组织、民族团体、宗教狂热者、革命者和追求社会正义者，以及军队和秘密警察都可以利用恐怖主义。</a:t>
            </a:r>
          </a:p>
        </p:txBody>
      </p:sp>
    </p:spTree>
    <p:extLst>
      <p:ext uri="{BB962C8B-B14F-4D97-AF65-F5344CB8AC3E}">
        <p14:creationId xmlns:p14="http://schemas.microsoft.com/office/powerpoint/2010/main" val="1357467777"/>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4139952" y="548680"/>
            <a:ext cx="4536504" cy="1938992"/>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000" b="1" i="1">
                <a:latin typeface="仿宋" pitchFamily="49" charset="-122"/>
                <a:ea typeface="仿宋" pitchFamily="49" charset="-122"/>
              </a:rPr>
              <a:t>东、西是指两大集团</a:t>
            </a:r>
            <a:r>
              <a:rPr lang="en-US" altLang="zh-CN" sz="2000" b="1" i="1">
                <a:latin typeface="仿宋" pitchFamily="49" charset="-122"/>
                <a:ea typeface="仿宋" pitchFamily="49" charset="-122"/>
              </a:rPr>
              <a:t>,</a:t>
            </a:r>
            <a:r>
              <a:rPr lang="zh-CN" altLang="en-US" sz="2000" b="1" i="1">
                <a:latin typeface="仿宋" pitchFamily="49" charset="-122"/>
                <a:ea typeface="仿宋" pitchFamily="49" charset="-122"/>
              </a:rPr>
              <a:t>主要是指</a:t>
            </a:r>
            <a:r>
              <a:rPr lang="en-US" altLang="zh-CN" sz="2000" b="1" i="1">
                <a:latin typeface="仿宋" pitchFamily="49" charset="-122"/>
                <a:ea typeface="仿宋" pitchFamily="49" charset="-122"/>
              </a:rPr>
              <a:t>20</a:t>
            </a:r>
            <a:r>
              <a:rPr lang="zh-CN" altLang="en-US" sz="2000" b="1" i="1">
                <a:latin typeface="仿宋" pitchFamily="49" charset="-122"/>
                <a:ea typeface="仿宋" pitchFamily="49" charset="-122"/>
              </a:rPr>
              <a:t>世纪</a:t>
            </a:r>
            <a:r>
              <a:rPr lang="en-US" altLang="zh-CN" sz="2000" b="1" i="1">
                <a:latin typeface="仿宋" pitchFamily="49" charset="-122"/>
                <a:ea typeface="仿宋" pitchFamily="49" charset="-122"/>
              </a:rPr>
              <a:t>50</a:t>
            </a:r>
            <a:r>
              <a:rPr lang="zh-CN" altLang="en-US" sz="2000" b="1" i="1">
                <a:latin typeface="仿宋" pitchFamily="49" charset="-122"/>
                <a:ea typeface="仿宋" pitchFamily="49" charset="-122"/>
              </a:rPr>
              <a:t>年代到</a:t>
            </a:r>
            <a:r>
              <a:rPr lang="en-US" altLang="zh-CN" sz="2000" b="1" i="1">
                <a:latin typeface="仿宋" pitchFamily="49" charset="-122"/>
                <a:ea typeface="仿宋" pitchFamily="49" charset="-122"/>
              </a:rPr>
              <a:t>90</a:t>
            </a:r>
            <a:r>
              <a:rPr lang="zh-CN" altLang="en-US" sz="2000" b="1" i="1">
                <a:latin typeface="仿宋" pitchFamily="49" charset="-122"/>
                <a:ea typeface="仿宋" pitchFamily="49" charset="-122"/>
              </a:rPr>
              <a:t>年代初的</a:t>
            </a:r>
            <a:r>
              <a:rPr lang="zh-CN" altLang="en-US" sz="2000" b="1" i="1" smtClean="0">
                <a:latin typeface="仿宋" pitchFamily="49" charset="-122"/>
                <a:ea typeface="仿宋" pitchFamily="49" charset="-122"/>
              </a:rPr>
              <a:t>国际</a:t>
            </a:r>
            <a:r>
              <a:rPr lang="zh-CN" altLang="en-US" sz="2000" b="1" i="1">
                <a:latin typeface="仿宋" pitchFamily="49" charset="-122"/>
                <a:ea typeface="仿宋" pitchFamily="49" charset="-122"/>
              </a:rPr>
              <a:t>关系中以美国、西欧为代表的西方资本主义阵营和以苏联</a:t>
            </a:r>
            <a:r>
              <a:rPr lang="zh-CN" altLang="en-US" sz="2000" b="1" i="1" smtClean="0">
                <a:latin typeface="仿宋" pitchFamily="49" charset="-122"/>
                <a:ea typeface="仿宋" pitchFamily="49" charset="-122"/>
              </a:rPr>
              <a:t>为代表</a:t>
            </a:r>
            <a:r>
              <a:rPr lang="zh-CN" altLang="en-US" sz="2000" b="1" i="1">
                <a:latin typeface="仿宋" pitchFamily="49" charset="-122"/>
                <a:ea typeface="仿宋" pitchFamily="49" charset="-122"/>
              </a:rPr>
              <a:t>的东方社会主义阵营的对峙成为国际政治的主要内容。</a:t>
            </a:r>
            <a:r>
              <a:rPr lang="zh-CN" altLang="en-US" sz="2000" b="1" i="1">
                <a:solidFill>
                  <a:srgbClr val="FF0000"/>
                </a:solidFill>
                <a:latin typeface="仿宋" pitchFamily="49" charset="-122"/>
                <a:ea typeface="仿宋" pitchFamily="49" charset="-122"/>
              </a:rPr>
              <a:t>东西问题主要是和平问题。</a:t>
            </a:r>
            <a:endParaRPr lang="en-US" altLang="zh-CN" sz="2000" b="1" i="1" smtClean="0">
              <a:solidFill>
                <a:srgbClr val="FF0000"/>
              </a:solidFill>
              <a:latin typeface="仿宋" pitchFamily="49" charset="-122"/>
              <a:ea typeface="仿宋" pitchFamily="49" charset="-122"/>
            </a:endParaRPr>
          </a:p>
        </p:txBody>
      </p:sp>
      <p:sp>
        <p:nvSpPr>
          <p:cNvPr id="3" name="矩形 2"/>
          <p:cNvSpPr/>
          <p:nvPr/>
        </p:nvSpPr>
        <p:spPr>
          <a:xfrm>
            <a:off x="395536" y="3717032"/>
            <a:ext cx="3888432" cy="1631216"/>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000" b="1" i="1" smtClean="0">
                <a:latin typeface="仿宋" pitchFamily="49" charset="-122"/>
                <a:ea typeface="仿宋" pitchFamily="49" charset="-122"/>
              </a:rPr>
              <a:t>南北</a:t>
            </a:r>
            <a:r>
              <a:rPr lang="zh-CN" altLang="en-US" sz="2000" b="1" i="1">
                <a:latin typeface="仿宋" pitchFamily="49" charset="-122"/>
                <a:ea typeface="仿宋" pitchFamily="49" charset="-122"/>
              </a:rPr>
              <a:t>问题是指主要位于北半球的发达国家和主要位于南半球的发展中国家之间的经济发展不平衡、经济关系不平等的问题。</a:t>
            </a:r>
            <a:r>
              <a:rPr lang="zh-CN" altLang="en-US" sz="2000" b="1" i="1">
                <a:solidFill>
                  <a:srgbClr val="FF0000"/>
                </a:solidFill>
                <a:latin typeface="仿宋" pitchFamily="49" charset="-122"/>
                <a:ea typeface="仿宋" pitchFamily="49" charset="-122"/>
              </a:rPr>
              <a:t>南北问题主要是发展问题</a:t>
            </a:r>
            <a:r>
              <a:rPr lang="zh-CN" altLang="en-US" sz="2000" b="1" i="1">
                <a:latin typeface="仿宋" pitchFamily="49" charset="-122"/>
                <a:ea typeface="仿宋" pitchFamily="49" charset="-122"/>
              </a:rPr>
              <a:t>。</a:t>
            </a:r>
          </a:p>
        </p:txBody>
      </p:sp>
      <p:pic>
        <p:nvPicPr>
          <p:cNvPr id="5122" name="Picture 2"/>
          <p:cNvPicPr>
            <a:picLocks noChangeAspect="1" noChangeArrowheads="1"/>
          </p:cNvPicPr>
          <p:nvPr/>
        </p:nvPicPr>
        <p:blipFill>
          <a:blip r:embed="rId2">
            <a:clrChange>
              <a:clrFrom>
                <a:srgbClr val="EFFFFF"/>
              </a:clrFrom>
              <a:clrTo>
                <a:srgbClr val="EFFFFF">
                  <a:alpha val="0"/>
                </a:srgbClr>
              </a:clrTo>
            </a:clrChange>
            <a:extLst>
              <a:ext uri="{28A0092B-C50C-407E-A947-70E740481C1C}">
                <a14:useLocalDpi xmlns:a14="http://schemas.microsoft.com/office/drawing/2010/main" val="0"/>
              </a:ext>
            </a:extLst>
          </a:blip>
          <a:stretch>
            <a:fillRect/>
          </a:stretch>
        </p:blipFill>
        <p:spPr bwMode="auto">
          <a:xfrm>
            <a:off x="4687213" y="3142746"/>
            <a:ext cx="3706383" cy="27797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0346" y="480929"/>
            <a:ext cx="2998812" cy="25070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3338867"/>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38487" y="803851"/>
            <a:ext cx="8496944" cy="2308324"/>
          </a:xfrm>
          <a:prstGeom prst="rect">
            <a:avLst/>
          </a:prstGeom>
        </p:spPr>
        <p:txBody>
          <a:bodyPr wrap="square">
            <a:spAutoFit/>
          </a:bodyPr>
          <a:lstStyle/>
          <a:p>
            <a:r>
              <a:rPr lang="en-US" altLang="zh-CN" sz="2400" b="1" smtClean="0">
                <a:latin typeface="仿宋" pitchFamily="49" charset="-122"/>
                <a:ea typeface="仿宋" pitchFamily="49" charset="-122"/>
              </a:rPr>
              <a:t>1</a:t>
            </a:r>
            <a:r>
              <a:rPr lang="zh-CN" altLang="en-US" sz="2400" b="1">
                <a:latin typeface="仿宋" pitchFamily="49" charset="-122"/>
                <a:ea typeface="仿宋" pitchFamily="49" charset="-122"/>
              </a:rPr>
              <a:t>．促进全球共同发展的措施</a:t>
            </a:r>
          </a:p>
          <a:p>
            <a:endParaRPr lang="en-US" altLang="zh-CN" sz="2400" b="1" smtClean="0">
              <a:latin typeface="仿宋" pitchFamily="49" charset="-122"/>
              <a:ea typeface="仿宋" pitchFamily="49" charset="-122"/>
            </a:endParaRPr>
          </a:p>
          <a:p>
            <a:r>
              <a:rPr lang="en-US" altLang="zh-CN" sz="2400" b="1" smtClean="0">
                <a:latin typeface="仿宋" pitchFamily="49" charset="-122"/>
                <a:ea typeface="仿宋" pitchFamily="49" charset="-122"/>
              </a:rPr>
              <a:t>(1</a:t>
            </a:r>
            <a:r>
              <a:rPr lang="zh-CN" altLang="en-US" sz="2400" b="1" smtClean="0">
                <a:latin typeface="仿宋" pitchFamily="49" charset="-122"/>
                <a:ea typeface="仿宋" pitchFamily="49" charset="-122"/>
              </a:rPr>
              <a:t>）第二次世界大战</a:t>
            </a:r>
            <a:r>
              <a:rPr lang="zh-CN" altLang="en-US" sz="2400" b="1">
                <a:latin typeface="仿宋" pitchFamily="49" charset="-122"/>
                <a:ea typeface="仿宋" pitchFamily="49" charset="-122"/>
              </a:rPr>
              <a:t>后建立的主要国际组织，如联合国</a:t>
            </a:r>
            <a:r>
              <a:rPr lang="zh-CN" altLang="en-US" sz="2400" b="1" smtClean="0">
                <a:latin typeface="仿宋" pitchFamily="49" charset="-122"/>
                <a:ea typeface="仿宋" pitchFamily="49" charset="-122"/>
              </a:rPr>
              <a:t>、国际</a:t>
            </a:r>
            <a:r>
              <a:rPr lang="zh-CN" altLang="en-US" sz="2400" b="1">
                <a:latin typeface="仿宋" pitchFamily="49" charset="-122"/>
                <a:ea typeface="仿宋" pitchFamily="49" charset="-122"/>
              </a:rPr>
              <a:t>货币基金组织、世界银行、世界贸易组织等，仍然</a:t>
            </a:r>
            <a:r>
              <a:rPr lang="zh-CN" altLang="en-US" sz="2400" b="1" smtClean="0">
                <a:latin typeface="仿宋" pitchFamily="49" charset="-122"/>
                <a:ea typeface="仿宋" pitchFamily="49" charset="-122"/>
              </a:rPr>
              <a:t>发挥着</a:t>
            </a:r>
            <a:r>
              <a:rPr lang="zh-CN" altLang="en-US" sz="2400" b="1">
                <a:latin typeface="仿宋" pitchFamily="49" charset="-122"/>
                <a:ea typeface="仿宋" pitchFamily="49" charset="-122"/>
              </a:rPr>
              <a:t>全球治理的作用。</a:t>
            </a:r>
          </a:p>
          <a:p>
            <a:r>
              <a:rPr lang="en-US" altLang="zh-CN" sz="2400" b="1">
                <a:latin typeface="仿宋" pitchFamily="49" charset="-122"/>
                <a:ea typeface="仿宋" pitchFamily="49" charset="-122"/>
              </a:rPr>
              <a:t>(⑵)</a:t>
            </a:r>
            <a:r>
              <a:rPr lang="zh-CN" altLang="en-US" sz="2400" b="1">
                <a:latin typeface="仿宋" pitchFamily="49" charset="-122"/>
                <a:ea typeface="仿宋" pitchFamily="49" charset="-122"/>
              </a:rPr>
              <a:t>改革原有的全球治理机制，加强国际协调</a:t>
            </a:r>
            <a:r>
              <a:rPr lang="zh-CN" altLang="en-US" sz="2400" b="1" smtClean="0">
                <a:latin typeface="仿宋" pitchFamily="49" charset="-122"/>
                <a:ea typeface="仿宋" pitchFamily="49" charset="-122"/>
              </a:rPr>
              <a:t>。</a:t>
            </a:r>
            <a:endParaRPr lang="zh-CN" altLang="en-US" sz="2400" b="1">
              <a:latin typeface="仿宋" pitchFamily="49" charset="-122"/>
              <a:ea typeface="仿宋" pitchFamily="49" charset="-122"/>
            </a:endParaRPr>
          </a:p>
        </p:txBody>
      </p:sp>
      <p:sp>
        <p:nvSpPr>
          <p:cNvPr id="3" name="矩形 2"/>
          <p:cNvSpPr/>
          <p:nvPr/>
        </p:nvSpPr>
        <p:spPr>
          <a:xfrm>
            <a:off x="769166" y="5821531"/>
            <a:ext cx="7435587" cy="646331"/>
          </a:xfrm>
          <a:prstGeom prst="rect">
            <a:avLst/>
          </a:prstGeom>
        </p:spPr>
        <p:txBody>
          <a:bodyPr wrap="square">
            <a:spAutoFit/>
          </a:bodyPr>
          <a:lstStyle/>
          <a:p>
            <a:r>
              <a:rPr lang="zh-CN" altLang="en-US" sz="3600" b="1" i="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在合作共赢中促进全球共同发展</a:t>
            </a:r>
            <a:endParaRPr lang="zh-CN" altLang="en-US" sz="3600" b="1" i="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3233" y="3455978"/>
            <a:ext cx="2508567" cy="1577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descr="https://ss1.bdstatic.com/70cFuXSh_Q1YnxGkpoWK1HF6hhy/it/u=1818904229,2835323872&amp;fm=26&amp;gp=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91273" y="3455978"/>
            <a:ext cx="2664296" cy="1608908"/>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359166" y="3487357"/>
            <a:ext cx="2533313" cy="1577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1634723"/>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43000" y="332656"/>
            <a:ext cx="9001000" cy="2862322"/>
          </a:xfrm>
          <a:prstGeom prst="rect">
            <a:avLst/>
          </a:prstGeom>
        </p:spPr>
        <p:txBody>
          <a:bodyPr wrap="square">
            <a:spAutoFit/>
          </a:bodyPr>
          <a:lstStyle/>
          <a:p>
            <a:r>
              <a:rPr lang="en-US" altLang="zh-CN" sz="3600" b="1">
                <a:latin typeface="仿宋" pitchFamily="49" charset="-122"/>
                <a:ea typeface="仿宋" pitchFamily="49" charset="-122"/>
              </a:rPr>
              <a:t>2.</a:t>
            </a:r>
            <a:r>
              <a:rPr lang="zh-CN" altLang="en-US" sz="3600" b="1">
                <a:latin typeface="仿宋" pitchFamily="49" charset="-122"/>
                <a:ea typeface="仿宋" pitchFamily="49" charset="-122"/>
              </a:rPr>
              <a:t>中国方案</a:t>
            </a:r>
          </a:p>
          <a:p>
            <a:endParaRPr lang="en-US" altLang="zh-CN" sz="2400" b="1" smtClean="0">
              <a:latin typeface="仿宋" pitchFamily="49" charset="-122"/>
              <a:ea typeface="仿宋" pitchFamily="49" charset="-122"/>
            </a:endParaRPr>
          </a:p>
          <a:p>
            <a:r>
              <a:rPr lang="en-US" altLang="zh-CN" sz="2400" b="1" smtClean="0">
                <a:latin typeface="仿宋" pitchFamily="49" charset="-122"/>
                <a:ea typeface="仿宋" pitchFamily="49" charset="-122"/>
              </a:rPr>
              <a:t>(</a:t>
            </a:r>
            <a:r>
              <a:rPr lang="en-US" altLang="zh-CN" sz="2400" b="1">
                <a:latin typeface="仿宋" pitchFamily="49" charset="-122"/>
                <a:ea typeface="仿宋" pitchFamily="49" charset="-122"/>
              </a:rPr>
              <a:t>1)</a:t>
            </a:r>
            <a:r>
              <a:rPr lang="zh-CN" altLang="en-US" sz="2400" b="1">
                <a:latin typeface="仿宋" pitchFamily="49" charset="-122"/>
                <a:ea typeface="仿宋" pitchFamily="49" charset="-122"/>
              </a:rPr>
              <a:t>中国高举</a:t>
            </a:r>
            <a:r>
              <a:rPr lang="zh-CN" altLang="en-US" sz="2400" b="1">
                <a:solidFill>
                  <a:srgbClr val="FF0000"/>
                </a:solidFill>
                <a:latin typeface="仿宋" pitchFamily="49" charset="-122"/>
                <a:ea typeface="仿宋" pitchFamily="49" charset="-122"/>
              </a:rPr>
              <a:t>和平、发展、合作、共赢</a:t>
            </a:r>
            <a:r>
              <a:rPr lang="zh-CN" altLang="en-US" sz="2400" b="1">
                <a:latin typeface="仿宋" pitchFamily="49" charset="-122"/>
                <a:ea typeface="仿宋" pitchFamily="49" charset="-122"/>
              </a:rPr>
              <a:t>的旗帜，坚持</a:t>
            </a:r>
            <a:r>
              <a:rPr lang="zh-CN" altLang="en-US" sz="2400" b="1" smtClean="0">
                <a:latin typeface="仿宋" pitchFamily="49" charset="-122"/>
                <a:ea typeface="仿宋" pitchFamily="49" charset="-122"/>
              </a:rPr>
              <a:t>在</a:t>
            </a:r>
            <a:r>
              <a:rPr lang="zh-CN" altLang="en-US" sz="2400" b="1" smtClean="0">
                <a:solidFill>
                  <a:srgbClr val="FF0000"/>
                </a:solidFill>
                <a:latin typeface="仿宋" pitchFamily="49" charset="-122"/>
                <a:ea typeface="仿宋" pitchFamily="49" charset="-122"/>
              </a:rPr>
              <a:t>和平共处五项原则</a:t>
            </a:r>
            <a:r>
              <a:rPr lang="zh-CN" altLang="en-US" sz="2400" b="1">
                <a:latin typeface="仿宋" pitchFamily="49" charset="-122"/>
                <a:ea typeface="仿宋" pitchFamily="49" charset="-122"/>
              </a:rPr>
              <a:t>基础上发展同各国的友好合作，推动</a:t>
            </a:r>
            <a:r>
              <a:rPr lang="zh-CN" altLang="en-US" sz="2400" b="1" smtClean="0">
                <a:latin typeface="仿宋" pitchFamily="49" charset="-122"/>
                <a:ea typeface="仿宋" pitchFamily="49" charset="-122"/>
              </a:rPr>
              <a:t>建设</a:t>
            </a:r>
            <a:r>
              <a:rPr lang="zh-CN" altLang="en-US" sz="2400" b="1">
                <a:solidFill>
                  <a:srgbClr val="FF0000"/>
                </a:solidFill>
                <a:latin typeface="仿宋" pitchFamily="49" charset="-122"/>
                <a:ea typeface="仿宋" pitchFamily="49" charset="-122"/>
              </a:rPr>
              <a:t>相互尊重、公平正义、合作共赢</a:t>
            </a:r>
            <a:r>
              <a:rPr lang="zh-CN" altLang="en-US" sz="2400" b="1">
                <a:latin typeface="仿宋" pitchFamily="49" charset="-122"/>
                <a:ea typeface="仿宋" pitchFamily="49" charset="-122"/>
              </a:rPr>
              <a:t>的新型国际关系。</a:t>
            </a:r>
          </a:p>
          <a:p>
            <a:r>
              <a:rPr lang="en-US" altLang="zh-CN" sz="2400" b="1" smtClean="0">
                <a:latin typeface="仿宋" pitchFamily="49" charset="-122"/>
                <a:ea typeface="仿宋" pitchFamily="49" charset="-122"/>
              </a:rPr>
              <a:t>(</a:t>
            </a:r>
            <a:r>
              <a:rPr lang="en-US" altLang="zh-CN" sz="2400" b="1">
                <a:latin typeface="仿宋" pitchFamily="49" charset="-122"/>
                <a:ea typeface="仿宋" pitchFamily="49" charset="-122"/>
              </a:rPr>
              <a:t>2)</a:t>
            </a:r>
            <a:r>
              <a:rPr lang="zh-CN" altLang="en-US" sz="2400" b="1">
                <a:latin typeface="仿宋" pitchFamily="49" charset="-122"/>
                <a:ea typeface="仿宋" pitchFamily="49" charset="-122"/>
              </a:rPr>
              <a:t>中国倡导构建</a:t>
            </a:r>
            <a:r>
              <a:rPr lang="zh-CN" altLang="en-US" sz="2400" b="1">
                <a:solidFill>
                  <a:srgbClr val="FF0000"/>
                </a:solidFill>
                <a:latin typeface="仿宋" pitchFamily="49" charset="-122"/>
                <a:ea typeface="仿宋" pitchFamily="49" charset="-122"/>
              </a:rPr>
              <a:t>人类命运共同体</a:t>
            </a:r>
            <a:r>
              <a:rPr lang="zh-CN" altLang="en-US" sz="2400" b="1">
                <a:latin typeface="仿宋" pitchFamily="49" charset="-122"/>
                <a:ea typeface="仿宋" pitchFamily="49" charset="-122"/>
              </a:rPr>
              <a:t>，进一步促进</a:t>
            </a:r>
            <a:r>
              <a:rPr lang="zh-CN" altLang="en-US" sz="2400" b="1" smtClean="0">
                <a:latin typeface="仿宋" pitchFamily="49" charset="-122"/>
                <a:ea typeface="仿宋" pitchFamily="49" charset="-122"/>
              </a:rPr>
              <a:t>全球治理</a:t>
            </a:r>
            <a:r>
              <a:rPr lang="zh-CN" altLang="en-US" sz="2400" b="1">
                <a:latin typeface="仿宋" pitchFamily="49" charset="-122"/>
                <a:ea typeface="仿宋" pitchFamily="49" charset="-122"/>
              </a:rPr>
              <a:t>体系</a:t>
            </a:r>
            <a:r>
              <a:rPr lang="zh-CN" altLang="en-US" sz="2400" b="1" smtClean="0">
                <a:latin typeface="仿宋" pitchFamily="49" charset="-122"/>
                <a:ea typeface="仿宋" pitchFamily="49" charset="-122"/>
              </a:rPr>
              <a:t>变革（</a:t>
            </a:r>
            <a:r>
              <a:rPr lang="en-US" altLang="zh-CN" sz="2400" b="1" smtClean="0">
                <a:latin typeface="仿宋" pitchFamily="49" charset="-122"/>
                <a:ea typeface="仿宋" pitchFamily="49" charset="-122"/>
              </a:rPr>
              <a:t>3</a:t>
            </a:r>
            <a:r>
              <a:rPr lang="zh-CN" altLang="en-US" sz="2400" b="1" smtClean="0">
                <a:latin typeface="仿宋" pitchFamily="49" charset="-122"/>
                <a:ea typeface="仿宋" pitchFamily="49" charset="-122"/>
              </a:rPr>
              <a:t>）原因：</a:t>
            </a:r>
            <a:r>
              <a:rPr lang="zh-CN" altLang="en-US" sz="2400" b="1" smtClean="0">
                <a:solidFill>
                  <a:srgbClr val="FF0000"/>
                </a:solidFill>
                <a:latin typeface="仿宋" pitchFamily="49" charset="-122"/>
                <a:ea typeface="仿宋" pitchFamily="49" charset="-122"/>
              </a:rPr>
              <a:t>时代主题和“以和为贵”的传统思想</a:t>
            </a:r>
            <a:endParaRPr lang="en-US" altLang="zh-CN" sz="2400" b="1" smtClean="0">
              <a:solidFill>
                <a:srgbClr val="FF0000"/>
              </a:solidFill>
              <a:latin typeface="仿宋" pitchFamily="49" charset="-122"/>
              <a:ea typeface="仿宋" pitchFamily="49" charset="-122"/>
            </a:endParaRP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8840" y="4596693"/>
            <a:ext cx="2423893" cy="1498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07296" y="3415667"/>
            <a:ext cx="2520280" cy="1675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921288" y="4697299"/>
            <a:ext cx="2736304" cy="1536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537152"/>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755576" y="1052736"/>
            <a:ext cx="7560840" cy="3539430"/>
          </a:xfrm>
          <a:prstGeom prst="rect">
            <a:avLst/>
          </a:prstGeom>
        </p:spPr>
        <p:txBody>
          <a:bodyPr wrap="square">
            <a:spAutoFit/>
          </a:bodyPr>
          <a:lstStyle/>
          <a:p>
            <a:r>
              <a:rPr lang="en-US" altLang="zh-CN" sz="2800" i="1">
                <a:latin typeface="仿宋" pitchFamily="49" charset="-122"/>
                <a:ea typeface="仿宋" pitchFamily="49" charset="-122"/>
              </a:rPr>
              <a:t>1.2015</a:t>
            </a:r>
            <a:r>
              <a:rPr lang="zh-CN" altLang="en-US" sz="2800" i="1">
                <a:latin typeface="仿宋" pitchFamily="49" charset="-122"/>
                <a:ea typeface="仿宋" pitchFamily="49" charset="-122"/>
              </a:rPr>
              <a:t>年</a:t>
            </a:r>
            <a:r>
              <a:rPr lang="en-US" altLang="zh-CN" sz="2800" i="1">
                <a:latin typeface="仿宋" pitchFamily="49" charset="-122"/>
                <a:ea typeface="仿宋" pitchFamily="49" charset="-122"/>
              </a:rPr>
              <a:t>1</a:t>
            </a:r>
            <a:r>
              <a:rPr lang="zh-CN" altLang="en-US" sz="2800" i="1">
                <a:latin typeface="仿宋" pitchFamily="49" charset="-122"/>
                <a:ea typeface="仿宋" pitchFamily="49" charset="-122"/>
              </a:rPr>
              <a:t>月</a:t>
            </a:r>
            <a:r>
              <a:rPr lang="en-US" altLang="zh-CN" sz="2800" i="1">
                <a:latin typeface="仿宋" pitchFamily="49" charset="-122"/>
                <a:ea typeface="仿宋" pitchFamily="49" charset="-122"/>
              </a:rPr>
              <a:t>11</a:t>
            </a:r>
            <a:r>
              <a:rPr lang="zh-CN" altLang="en-US" sz="2800" i="1">
                <a:latin typeface="仿宋" pitchFamily="49" charset="-122"/>
                <a:ea typeface="仿宋" pitchFamily="49" charset="-122"/>
              </a:rPr>
              <a:t>日，在法国巴黎，法国总统奥朗德、英国</a:t>
            </a:r>
            <a:r>
              <a:rPr lang="zh-CN" altLang="en-US" sz="2800" i="1" smtClean="0">
                <a:latin typeface="仿宋" pitchFamily="49" charset="-122"/>
                <a:ea typeface="仿宋" pitchFamily="49" charset="-122"/>
              </a:rPr>
              <a:t>首相</a:t>
            </a:r>
            <a:r>
              <a:rPr lang="zh-CN" altLang="en-US" sz="2800" i="1">
                <a:latin typeface="仿宋" pitchFamily="49" charset="-122"/>
                <a:ea typeface="仿宋" pitchFamily="49" charset="-122"/>
              </a:rPr>
              <a:t>卡梅伦、意大利总理伦齐和德国总理默克尔等多国政要</a:t>
            </a:r>
            <a:r>
              <a:rPr lang="zh-CN" altLang="en-US" sz="2800" i="1" smtClean="0">
                <a:latin typeface="仿宋" pitchFamily="49" charset="-122"/>
                <a:ea typeface="仿宋" pitchFamily="49" charset="-122"/>
              </a:rPr>
              <a:t>走上</a:t>
            </a:r>
            <a:r>
              <a:rPr lang="zh-CN" altLang="en-US" sz="2800" i="1">
                <a:latin typeface="仿宋" pitchFamily="49" charset="-122"/>
                <a:ea typeface="仿宋" pitchFamily="49" charset="-122"/>
              </a:rPr>
              <a:t>巴黎街头，参加反恐大游行。这一现象</a:t>
            </a:r>
            <a:r>
              <a:rPr lang="zh-CN" altLang="en-US" sz="2800" i="1" smtClean="0">
                <a:latin typeface="仿宋" pitchFamily="49" charset="-122"/>
                <a:ea typeface="仿宋" pitchFamily="49" charset="-122"/>
              </a:rPr>
              <a:t>说明</a:t>
            </a:r>
            <a:r>
              <a:rPr lang="en-US" altLang="zh-CN" sz="2800" i="1" smtClean="0">
                <a:latin typeface="仿宋" pitchFamily="49" charset="-122"/>
                <a:ea typeface="仿宋" pitchFamily="49" charset="-122"/>
              </a:rPr>
              <a:t>(A)</a:t>
            </a:r>
            <a:endParaRPr lang="en-US" altLang="zh-CN" sz="2800" i="1">
              <a:latin typeface="仿宋" pitchFamily="49" charset="-122"/>
              <a:ea typeface="仿宋" pitchFamily="49" charset="-122"/>
            </a:endParaRPr>
          </a:p>
          <a:p>
            <a:r>
              <a:rPr lang="en-US" altLang="zh-CN" sz="2800" i="1" smtClean="0">
                <a:latin typeface="仿宋" pitchFamily="49" charset="-122"/>
                <a:ea typeface="仿宋" pitchFamily="49" charset="-122"/>
              </a:rPr>
              <a:t>A</a:t>
            </a:r>
            <a:r>
              <a:rPr lang="zh-CN" altLang="en-US" sz="2800" i="1">
                <a:latin typeface="仿宋" pitchFamily="49" charset="-122"/>
                <a:ea typeface="仿宋" pitchFamily="49" charset="-122"/>
              </a:rPr>
              <a:t>．打击恐怖主义已成为世界共识</a:t>
            </a:r>
          </a:p>
          <a:p>
            <a:r>
              <a:rPr lang="en-US" altLang="zh-CN" sz="2800" i="1">
                <a:latin typeface="仿宋" pitchFamily="49" charset="-122"/>
                <a:ea typeface="仿宋" pitchFamily="49" charset="-122"/>
              </a:rPr>
              <a:t>B</a:t>
            </a:r>
            <a:r>
              <a:rPr lang="zh-CN" altLang="en-US" sz="2800" i="1">
                <a:latin typeface="仿宋" pitchFamily="49" charset="-122"/>
                <a:ea typeface="仿宋" pitchFamily="49" charset="-122"/>
              </a:rPr>
              <a:t>．恐怖分子活动的重点区域在欧洲</a:t>
            </a:r>
          </a:p>
          <a:p>
            <a:r>
              <a:rPr lang="en-US" altLang="zh-CN" sz="2800" i="1">
                <a:latin typeface="仿宋" pitchFamily="49" charset="-122"/>
                <a:ea typeface="仿宋" pitchFamily="49" charset="-122"/>
              </a:rPr>
              <a:t>C</a:t>
            </a:r>
            <a:r>
              <a:rPr lang="zh-CN" altLang="en-US" sz="2800" i="1">
                <a:latin typeface="仿宋" pitchFamily="49" charset="-122"/>
                <a:ea typeface="仿宋" pitchFamily="49" charset="-122"/>
              </a:rPr>
              <a:t>．反恐已经成为各国的头等大事</a:t>
            </a:r>
          </a:p>
          <a:p>
            <a:r>
              <a:rPr lang="en-US" altLang="zh-CN" sz="2800" i="1">
                <a:latin typeface="仿宋" pitchFamily="49" charset="-122"/>
                <a:ea typeface="仿宋" pitchFamily="49" charset="-122"/>
              </a:rPr>
              <a:t>D.“</a:t>
            </a:r>
            <a:r>
              <a:rPr lang="zh-CN" altLang="en-US" sz="2800" i="1">
                <a:latin typeface="仿宋" pitchFamily="49" charset="-122"/>
                <a:ea typeface="仿宋" pitchFamily="49" charset="-122"/>
              </a:rPr>
              <a:t>冷战”结束后，国际恐怖主义</a:t>
            </a:r>
            <a:r>
              <a:rPr lang="zh-CN" altLang="en-US" sz="2800" i="1" smtClean="0">
                <a:latin typeface="仿宋" pitchFamily="49" charset="-122"/>
                <a:ea typeface="仿宋" pitchFamily="49" charset="-122"/>
              </a:rPr>
              <a:t>泛滥</a:t>
            </a:r>
            <a:endParaRPr lang="zh-CN" altLang="en-US" sz="2800" i="1">
              <a:latin typeface="仿宋" pitchFamily="49" charset="-122"/>
              <a:ea typeface="仿宋" pitchFamily="49" charset="-122"/>
            </a:endParaRPr>
          </a:p>
        </p:txBody>
      </p:sp>
    </p:spTree>
    <p:extLst>
      <p:ext uri="{BB962C8B-B14F-4D97-AF65-F5344CB8AC3E}">
        <p14:creationId xmlns:p14="http://schemas.microsoft.com/office/powerpoint/2010/main" val="570094213"/>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755576" y="828598"/>
            <a:ext cx="7848872" cy="3970318"/>
          </a:xfrm>
          <a:prstGeom prst="rect">
            <a:avLst/>
          </a:prstGeom>
        </p:spPr>
        <p:txBody>
          <a:bodyPr wrap="square">
            <a:spAutoFit/>
          </a:bodyPr>
          <a:lstStyle/>
          <a:p>
            <a:r>
              <a:rPr lang="en-US" altLang="zh-CN" sz="2800" b="1" i="1">
                <a:latin typeface="仿宋" pitchFamily="49" charset="-122"/>
                <a:ea typeface="仿宋" pitchFamily="49" charset="-122"/>
              </a:rPr>
              <a:t>2.20</a:t>
            </a:r>
            <a:r>
              <a:rPr lang="zh-CN" altLang="en-US" sz="2800" b="1" i="1">
                <a:latin typeface="仿宋" pitchFamily="49" charset="-122"/>
                <a:ea typeface="仿宋" pitchFamily="49" charset="-122"/>
              </a:rPr>
              <a:t>世纪中期以来的阿以问题、朝核问题和伊朗核问题，到</a:t>
            </a:r>
            <a:r>
              <a:rPr lang="en-US" altLang="zh-CN" sz="2800" b="1" i="1" smtClean="0">
                <a:latin typeface="仿宋" pitchFamily="49" charset="-122"/>
                <a:ea typeface="仿宋" pitchFamily="49" charset="-122"/>
              </a:rPr>
              <a:t>21</a:t>
            </a:r>
            <a:r>
              <a:rPr lang="zh-CN" altLang="en-US" sz="2800" b="1" i="1" smtClean="0">
                <a:latin typeface="仿宋" pitchFamily="49" charset="-122"/>
                <a:ea typeface="仿宋" pitchFamily="49" charset="-122"/>
              </a:rPr>
              <a:t>世纪</a:t>
            </a:r>
            <a:r>
              <a:rPr lang="zh-CN" altLang="en-US" sz="2800" b="1" i="1">
                <a:latin typeface="仿宋" pitchFamily="49" charset="-122"/>
                <a:ea typeface="仿宋" pitchFamily="49" charset="-122"/>
              </a:rPr>
              <a:t>的阿富汗问题、利比亚问题、叙利亚危机、乌克兰危机</a:t>
            </a:r>
            <a:r>
              <a:rPr lang="zh-CN" altLang="en-US" sz="2800" b="1" i="1" smtClean="0">
                <a:latin typeface="仿宋" pitchFamily="49" charset="-122"/>
                <a:ea typeface="仿宋" pitchFamily="49" charset="-122"/>
              </a:rPr>
              <a:t>，地区性</a:t>
            </a:r>
            <a:r>
              <a:rPr lang="zh-CN" altLang="en-US" sz="2800" b="1" i="1">
                <a:latin typeface="仿宋" pitchFamily="49" charset="-122"/>
                <a:ea typeface="仿宋" pitchFamily="49" charset="-122"/>
              </a:rPr>
              <a:t>冲突不断。这些问题的产生、发展甚至激化说明</a:t>
            </a:r>
            <a:r>
              <a:rPr lang="en-US" altLang="zh-CN" sz="2800" b="1" i="1" smtClean="0">
                <a:latin typeface="仿宋" pitchFamily="49" charset="-122"/>
                <a:ea typeface="仿宋" pitchFamily="49" charset="-122"/>
              </a:rPr>
              <a:t>(A)</a:t>
            </a:r>
            <a:endParaRPr lang="en-US" altLang="zh-CN" sz="2800" b="1" i="1">
              <a:latin typeface="仿宋" pitchFamily="49" charset="-122"/>
              <a:ea typeface="仿宋" pitchFamily="49" charset="-122"/>
            </a:endParaRPr>
          </a:p>
          <a:p>
            <a:r>
              <a:rPr lang="en-US" altLang="zh-CN" sz="2800" b="1" i="1">
                <a:latin typeface="仿宋" pitchFamily="49" charset="-122"/>
                <a:ea typeface="仿宋" pitchFamily="49" charset="-122"/>
              </a:rPr>
              <a:t>A</a:t>
            </a:r>
            <a:r>
              <a:rPr lang="zh-CN" altLang="en-US" sz="2800" b="1" i="1">
                <a:latin typeface="仿宋" pitchFamily="49" charset="-122"/>
                <a:ea typeface="仿宋" pitchFamily="49" charset="-122"/>
              </a:rPr>
              <a:t>．地区性问题有可能威胁到世界和平</a:t>
            </a:r>
          </a:p>
          <a:p>
            <a:r>
              <a:rPr lang="en-US" altLang="zh-CN" sz="2800" b="1" i="1">
                <a:latin typeface="仿宋" pitchFamily="49" charset="-122"/>
                <a:ea typeface="仿宋" pitchFamily="49" charset="-122"/>
              </a:rPr>
              <a:t>B</a:t>
            </a:r>
            <a:r>
              <a:rPr lang="zh-CN" altLang="en-US" sz="2800" b="1" i="1">
                <a:latin typeface="仿宋" pitchFamily="49" charset="-122"/>
                <a:ea typeface="仿宋" pitchFamily="49" charset="-122"/>
              </a:rPr>
              <a:t>．和平与发展已不是世界的主要潮流</a:t>
            </a:r>
          </a:p>
          <a:p>
            <a:r>
              <a:rPr lang="en-US" altLang="zh-CN" sz="2800" b="1" i="1">
                <a:latin typeface="仿宋" pitchFamily="49" charset="-122"/>
                <a:ea typeface="仿宋" pitchFamily="49" charset="-122"/>
              </a:rPr>
              <a:t>C</a:t>
            </a:r>
            <a:r>
              <a:rPr lang="zh-CN" altLang="en-US" sz="2800" b="1" i="1">
                <a:latin typeface="仿宋" pitchFamily="49" charset="-122"/>
                <a:ea typeface="仿宋" pitchFamily="49" charset="-122"/>
              </a:rPr>
              <a:t>．多极化趋势发展必然激化地区矛盾</a:t>
            </a:r>
          </a:p>
          <a:p>
            <a:r>
              <a:rPr lang="en-US" altLang="zh-CN" sz="2800" b="1" i="1">
                <a:latin typeface="仿宋" pitchFamily="49" charset="-122"/>
                <a:ea typeface="仿宋" pitchFamily="49" charset="-122"/>
              </a:rPr>
              <a:t>D</a:t>
            </a:r>
            <a:r>
              <a:rPr lang="zh-CN" altLang="en-US" sz="2800" b="1" i="1">
                <a:latin typeface="仿宋" pitchFamily="49" charset="-122"/>
                <a:ea typeface="仿宋" pitchFamily="49" charset="-122"/>
              </a:rPr>
              <a:t>．两极格局比多极化趋势更利于和平</a:t>
            </a:r>
          </a:p>
          <a:p>
            <a:r>
              <a:rPr lang="en-US" altLang="zh-CN" sz="2800" b="1" i="1">
                <a:latin typeface="仿宋" pitchFamily="49" charset="-122"/>
                <a:ea typeface="仿宋" pitchFamily="49" charset="-122"/>
              </a:rPr>
              <a:t>D.“</a:t>
            </a:r>
            <a:r>
              <a:rPr lang="zh-CN" altLang="en-US" sz="2800" b="1" i="1">
                <a:latin typeface="仿宋" pitchFamily="49" charset="-122"/>
                <a:ea typeface="仿宋" pitchFamily="49" charset="-122"/>
              </a:rPr>
              <a:t>冷战”结束后，国际恐怖主义</a:t>
            </a:r>
            <a:r>
              <a:rPr lang="zh-CN" altLang="en-US" sz="2800" b="1" i="1" smtClean="0">
                <a:latin typeface="仿宋" pitchFamily="49" charset="-122"/>
                <a:ea typeface="仿宋" pitchFamily="49" charset="-122"/>
              </a:rPr>
              <a:t>泛滥</a:t>
            </a:r>
            <a:endParaRPr lang="zh-CN" altLang="en-US" sz="2800" b="1" i="1">
              <a:latin typeface="仿宋" pitchFamily="49" charset="-122"/>
              <a:ea typeface="仿宋" pitchFamily="49" charset="-122"/>
            </a:endParaRPr>
          </a:p>
        </p:txBody>
      </p:sp>
    </p:spTree>
    <p:extLst>
      <p:ext uri="{BB962C8B-B14F-4D97-AF65-F5344CB8AC3E}">
        <p14:creationId xmlns:p14="http://schemas.microsoft.com/office/powerpoint/2010/main" val="128025372"/>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611560" y="1052736"/>
            <a:ext cx="8244408" cy="3108543"/>
          </a:xfrm>
          <a:prstGeom prst="rect">
            <a:avLst/>
          </a:prstGeom>
        </p:spPr>
        <p:txBody>
          <a:bodyPr wrap="square">
            <a:spAutoFit/>
          </a:bodyPr>
          <a:lstStyle/>
          <a:p>
            <a:r>
              <a:rPr lang="en-US" altLang="zh-CN" sz="2800">
                <a:latin typeface="仿宋" pitchFamily="49" charset="-122"/>
                <a:ea typeface="仿宋" pitchFamily="49" charset="-122"/>
              </a:rPr>
              <a:t>3.2012</a:t>
            </a:r>
            <a:r>
              <a:rPr lang="zh-CN" altLang="en-US" sz="2800">
                <a:latin typeface="仿宋" pitchFamily="49" charset="-122"/>
                <a:ea typeface="仿宋" pitchFamily="49" charset="-122"/>
              </a:rPr>
              <a:t>年叙利亚内战，美国等西方国家对伊朗实施制裁甚至</a:t>
            </a:r>
            <a:r>
              <a:rPr lang="zh-CN" altLang="en-US" sz="2800" smtClean="0">
                <a:latin typeface="仿宋" pitchFamily="49" charset="-122"/>
                <a:ea typeface="仿宋" pitchFamily="49" charset="-122"/>
              </a:rPr>
              <a:t>扬言</a:t>
            </a:r>
            <a:r>
              <a:rPr lang="zh-CN" altLang="en-US" sz="2800">
                <a:latin typeface="仿宋" pitchFamily="49" charset="-122"/>
                <a:ea typeface="仿宋" pitchFamily="49" charset="-122"/>
              </a:rPr>
              <a:t>动武，中国周边部分国家多次在中国近海挑起事端。</a:t>
            </a:r>
            <a:r>
              <a:rPr lang="zh-CN" altLang="en-US" sz="2800" smtClean="0">
                <a:latin typeface="仿宋" pitchFamily="49" charset="-122"/>
                <a:ea typeface="仿宋" pitchFamily="49" charset="-122"/>
              </a:rPr>
              <a:t>这些问题说明今世界</a:t>
            </a:r>
            <a:r>
              <a:rPr lang="en-US" altLang="zh-CN" sz="2800" smtClean="0">
                <a:latin typeface="仿宋" pitchFamily="49" charset="-122"/>
                <a:ea typeface="仿宋" pitchFamily="49" charset="-122"/>
              </a:rPr>
              <a:t>(A)</a:t>
            </a:r>
            <a:endParaRPr lang="en-US" altLang="zh-CN" sz="2800">
              <a:latin typeface="仿宋" pitchFamily="49" charset="-122"/>
              <a:ea typeface="仿宋" pitchFamily="49" charset="-122"/>
            </a:endParaRPr>
          </a:p>
          <a:p>
            <a:r>
              <a:rPr lang="en-US" altLang="zh-CN" sz="2800">
                <a:latin typeface="仿宋" pitchFamily="49" charset="-122"/>
                <a:ea typeface="仿宋" pitchFamily="49" charset="-122"/>
              </a:rPr>
              <a:t>A</a:t>
            </a:r>
            <a:r>
              <a:rPr lang="zh-CN" altLang="en-US" sz="2800">
                <a:latin typeface="仿宋" pitchFamily="49" charset="-122"/>
                <a:ea typeface="仿宋" pitchFamily="49" charset="-122"/>
              </a:rPr>
              <a:t>．威胁和平的因素依然</a:t>
            </a:r>
            <a:r>
              <a:rPr lang="zh-CN" altLang="en-US" sz="2800" smtClean="0">
                <a:latin typeface="仿宋" pitchFamily="49" charset="-122"/>
                <a:ea typeface="仿宋" pitchFamily="49" charset="-122"/>
              </a:rPr>
              <a:t>存在</a:t>
            </a:r>
            <a:endParaRPr lang="en-US" altLang="zh-CN" sz="2800" smtClean="0">
              <a:latin typeface="仿宋" pitchFamily="49" charset="-122"/>
              <a:ea typeface="仿宋" pitchFamily="49" charset="-122"/>
            </a:endParaRPr>
          </a:p>
          <a:p>
            <a:r>
              <a:rPr lang="en-US" altLang="zh-CN" sz="2800" smtClean="0">
                <a:latin typeface="仿宋" pitchFamily="49" charset="-122"/>
                <a:ea typeface="仿宋" pitchFamily="49" charset="-122"/>
              </a:rPr>
              <a:t>B</a:t>
            </a:r>
            <a:r>
              <a:rPr lang="en-US" altLang="zh-CN" sz="2800">
                <a:latin typeface="仿宋" pitchFamily="49" charset="-122"/>
                <a:ea typeface="仿宋" pitchFamily="49" charset="-122"/>
              </a:rPr>
              <a:t>.</a:t>
            </a:r>
            <a:r>
              <a:rPr lang="zh-CN" altLang="en-US" sz="2800">
                <a:latin typeface="仿宋" pitchFamily="49" charset="-122"/>
                <a:ea typeface="仿宋" pitchFamily="49" charset="-122"/>
              </a:rPr>
              <a:t>大战的危险日益临近</a:t>
            </a:r>
          </a:p>
          <a:p>
            <a:r>
              <a:rPr lang="en-US" altLang="zh-CN" sz="2800">
                <a:latin typeface="仿宋" pitchFamily="49" charset="-122"/>
                <a:ea typeface="仿宋" pitchFamily="49" charset="-122"/>
              </a:rPr>
              <a:t>C</a:t>
            </a:r>
            <a:r>
              <a:rPr lang="zh-CN" altLang="en-US" sz="2800">
                <a:latin typeface="仿宋" pitchFamily="49" charset="-122"/>
                <a:ea typeface="仿宋" pitchFamily="49" charset="-122"/>
              </a:rPr>
              <a:t>．地区冲突主导国际关系</a:t>
            </a:r>
          </a:p>
          <a:p>
            <a:r>
              <a:rPr lang="en-US" altLang="zh-CN" sz="2800">
                <a:latin typeface="仿宋" pitchFamily="49" charset="-122"/>
                <a:ea typeface="仿宋" pitchFamily="49" charset="-122"/>
              </a:rPr>
              <a:t>D</a:t>
            </a:r>
            <a:r>
              <a:rPr lang="zh-CN" altLang="en-US" sz="2800">
                <a:latin typeface="仿宋" pitchFamily="49" charset="-122"/>
                <a:ea typeface="仿宋" pitchFamily="49" charset="-122"/>
              </a:rPr>
              <a:t>．出现多极化的</a:t>
            </a:r>
            <a:r>
              <a:rPr lang="zh-CN" altLang="en-US" sz="2800" smtClean="0">
                <a:latin typeface="仿宋" pitchFamily="49" charset="-122"/>
                <a:ea typeface="仿宋" pitchFamily="49" charset="-122"/>
              </a:rPr>
              <a:t>趋势</a:t>
            </a:r>
            <a:endParaRPr lang="zh-CN" altLang="en-US" sz="2800">
              <a:latin typeface="仿宋" pitchFamily="49" charset="-122"/>
              <a:ea typeface="仿宋" pitchFamily="49" charset="-122"/>
            </a:endParaRPr>
          </a:p>
        </p:txBody>
      </p:sp>
    </p:spTree>
    <p:extLst>
      <p:ext uri="{BB962C8B-B14F-4D97-AF65-F5344CB8AC3E}">
        <p14:creationId xmlns:p14="http://schemas.microsoft.com/office/powerpoint/2010/main" val="3390809496"/>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395536" y="1831031"/>
            <a:ext cx="2160240" cy="1938992"/>
          </a:xfrm>
          <a:prstGeom prst="rect">
            <a:avLst/>
          </a:prstGeom>
          <a:noFill/>
        </p:spPr>
        <p:txBody>
          <a:bodyPr wrap="square" rtlCol="0">
            <a:spAutoFit/>
          </a:bodyPr>
          <a:lstStyle/>
          <a:p>
            <a:r>
              <a:rPr lang="zh-CN" altLang="en-US" sz="6000" b="1" smtClean="0">
                <a:latin typeface="仿宋" pitchFamily="49" charset="-122"/>
                <a:ea typeface="仿宋" pitchFamily="49" charset="-122"/>
              </a:rPr>
              <a:t>课后</a:t>
            </a:r>
            <a:endParaRPr lang="en-US" altLang="zh-CN" sz="6000" b="1" smtClean="0">
              <a:latin typeface="仿宋" pitchFamily="49" charset="-122"/>
              <a:ea typeface="仿宋" pitchFamily="49" charset="-122"/>
            </a:endParaRPr>
          </a:p>
          <a:p>
            <a:r>
              <a:rPr lang="zh-CN" altLang="en-US" sz="6000" b="1" smtClean="0">
                <a:latin typeface="仿宋" pitchFamily="49" charset="-122"/>
                <a:ea typeface="仿宋" pitchFamily="49" charset="-122"/>
              </a:rPr>
              <a:t>作业</a:t>
            </a:r>
            <a:endParaRPr lang="zh-CN" altLang="en-US" sz="6000" b="1">
              <a:latin typeface="仿宋" pitchFamily="49" charset="-122"/>
              <a:ea typeface="仿宋" pitchFamily="49" charset="-122"/>
            </a:endParaRPr>
          </a:p>
        </p:txBody>
      </p:sp>
      <p:sp>
        <p:nvSpPr>
          <p:cNvPr id="3" name="TextBox 2"/>
          <p:cNvSpPr txBox="1"/>
          <p:nvPr/>
        </p:nvSpPr>
        <p:spPr>
          <a:xfrm>
            <a:off x="2483768" y="1412776"/>
            <a:ext cx="5760640" cy="3416320"/>
          </a:xfrm>
          <a:prstGeom prst="rect">
            <a:avLst/>
          </a:prstGeom>
          <a:noFill/>
        </p:spPr>
        <p:txBody>
          <a:bodyPr wrap="square" rtlCol="0">
            <a:spAutoFit/>
          </a:bodyPr>
          <a:lstStyle/>
          <a:p>
            <a:r>
              <a:rPr lang="en-US" altLang="zh-CN" sz="3600" b="1" smtClean="0"/>
              <a:t>1</a:t>
            </a:r>
            <a:r>
              <a:rPr lang="zh-CN" altLang="en-US" sz="3600" b="1" smtClean="0"/>
              <a:t>、了解和平与发展的主题</a:t>
            </a:r>
            <a:endParaRPr lang="en-US" altLang="zh-CN" sz="3600" b="1" smtClean="0"/>
          </a:p>
          <a:p>
            <a:endParaRPr lang="en-US" altLang="zh-CN" sz="3600" b="1" smtClean="0"/>
          </a:p>
          <a:p>
            <a:r>
              <a:rPr lang="en-US" altLang="zh-CN" sz="3600" b="1" smtClean="0"/>
              <a:t>2</a:t>
            </a:r>
            <a:r>
              <a:rPr lang="zh-CN" altLang="en-US" sz="3600" b="1" smtClean="0"/>
              <a:t>、世界不太平的表现</a:t>
            </a:r>
            <a:endParaRPr lang="en-US" altLang="zh-CN" sz="3600" b="1" smtClean="0"/>
          </a:p>
          <a:p>
            <a:endParaRPr lang="en-US" altLang="zh-CN" sz="3600" b="1" smtClean="0"/>
          </a:p>
          <a:p>
            <a:r>
              <a:rPr lang="en-US" altLang="zh-CN" sz="3600" b="1" smtClean="0"/>
              <a:t>3</a:t>
            </a:r>
            <a:r>
              <a:rPr lang="zh-CN" altLang="en-US" sz="3600" b="1" smtClean="0"/>
              <a:t>、深刻理解中国方案</a:t>
            </a:r>
            <a:r>
              <a:rPr lang="en-US" altLang="zh-CN" sz="3600" b="1" smtClean="0"/>
              <a:t>-</a:t>
            </a:r>
            <a:r>
              <a:rPr lang="zh-CN" altLang="en-US" sz="3600" b="1" smtClean="0"/>
              <a:t>人类命运共同体的重要性</a:t>
            </a:r>
            <a:endParaRPr lang="zh-CN" altLang="en-US" sz="3600" b="1"/>
          </a:p>
        </p:txBody>
      </p:sp>
      <p:pic>
        <p:nvPicPr>
          <p:cNvPr id="4" name="New picture"/>
          <p:cNvPicPr/>
          <p:nvPr/>
        </p:nvPicPr>
        <p:blipFill>
          <a:blip r:embed="rId2"/>
          <a:stretch>
            <a:fillRect/>
          </a:stretch>
        </p:blipFill>
        <p:spPr>
          <a:xfrm>
            <a:off x="12598400" y="11176000"/>
            <a:ext cx="355600" cy="266700"/>
          </a:xfrm>
          <a:prstGeom prst="cube">
            <a:avLst/>
          </a:prstGeom>
        </p:spPr>
      </p:pic>
    </p:spTree>
    <p:extLst>
      <p:ext uri="{BB962C8B-B14F-4D97-AF65-F5344CB8AC3E}">
        <p14:creationId xmlns:p14="http://schemas.microsoft.com/office/powerpoint/2010/main" val="2155381283"/>
      </p:ext>
    </p:extLst>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60</Paragraphs>
  <Slides>15</Slides>
  <Notes>0</Notes>
  <TotalTime>0</TotalTime>
  <HiddenSlides>0</HiddenSlides>
  <MMClips>0</MMClips>
  <ScaleCrop>0</ScaleCrop>
  <HeadingPairs>
    <vt:vector baseType="variant" size="4">
      <vt:variant>
        <vt:lpstr>Theme</vt:lpstr>
      </vt:variant>
      <vt:variant>
        <vt:i4>1</vt:i4>
      </vt:variant>
      <vt:variant>
        <vt:lpstr>Slide Titles</vt:lpstr>
      </vt:variant>
      <vt:variant>
        <vt:i4>15</vt:i4>
      </vt:variant>
    </vt:vector>
  </HeadingPairs>
  <TitlesOfParts>
    <vt:vector baseType="lpstr" size="16">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2020-10-20T17:41:17.334</cp:lastPrinted>
  <dcterms:created xsi:type="dcterms:W3CDTF">2020-10-20T17:41:17Z</dcterms:created>
  <dcterms:modified xsi:type="dcterms:W3CDTF">2020-10-20T09:41:18Z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