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303" r:id="rId4"/>
    <p:sldId id="305" r:id="rId5"/>
    <p:sldId id="306" r:id="rId6"/>
    <p:sldId id="307" r:id="rId7"/>
    <p:sldId id="309" r:id="rId8"/>
    <p:sldId id="310" r:id="rId9"/>
    <p:sldId id="311" r:id="rId10"/>
    <p:sldId id="312" r:id="rId11"/>
    <p:sldId id="315" r:id="rId12"/>
    <p:sldId id="314" r:id="rId13"/>
    <p:sldId id="390" r:id="rId14"/>
    <p:sldId id="421" r:id="rId15"/>
    <p:sldId id="423" r:id="rId16"/>
    <p:sldId id="426" r:id="rId17"/>
    <p:sldId id="428" r:id="rId18"/>
    <p:sldId id="417" r:id="rId19"/>
    <p:sldId id="456" r:id="rId20"/>
    <p:sldId id="460" r:id="rId21"/>
    <p:sldId id="468" r:id="rId22"/>
    <p:sldId id="470" r:id="rId23"/>
    <p:sldId id="475" r:id="rId24"/>
    <p:sldId id="484" r:id="rId25"/>
    <p:sldId id="491" r:id="rId26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tags" Target="tags/tag3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" Target="slides/slide1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DDEA48-EDFB-47AE-8217-2DC04B520E6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A2D3C1-8A2A-42AC-9954-8F56D6037A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884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A2D3C1-8A2A-42AC-9954-8F56D6037A86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8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7890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789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4C4EB03D-1A60-4806-A248-3BA2A54BFD5F}" type="slidenum">
              <a:rPr lang="zh-CN" altLang="en-US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07D22-4A7C-477B-94D5-DDCECE1C1703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7BCFB-A7C3-4628-BC5B-9545862F0BD1}" type="slidenum">
              <a:rPr lang="zh-CN" altLang="en-US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16</a:t>
            </a:fld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A2D3C1-8A2A-42AC-9954-8F56D6037A86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7BCFB-A7C3-4628-BC5B-9545862F0BD1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A2D3C1-8A2A-42AC-9954-8F56D6037A86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7BCFB-A7C3-4628-BC5B-9545862F0BD1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A2D3C1-8A2A-42AC-9954-8F56D6037A86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A2D3C1-8A2A-42AC-9954-8F56D6037A86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A2D3C1-8A2A-42AC-9954-8F56D6037A86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9DD64-591E-4FE3-944E-BA70A1B65441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7901E-C265-49ED-A96A-A36997893B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../../../../&#35838;&#20214;&#21046;&#20316;/&#33976;&#27773;&#30340;&#21147;&#37327;/&#33976;&#27773;&#26426;&#21407;&#29702;.swf" TargetMode="Externa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Relationship Id="rId6" Type="http://schemas.openxmlformats.org/officeDocument/2006/relationships/image" Target="../media/image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6.jpeg" /><Relationship Id="rId4" Type="http://schemas.openxmlformats.org/officeDocument/2006/relationships/image" Target="../media/image7.png" /><Relationship Id="rId5" Type="http://schemas.openxmlformats.org/officeDocument/2006/relationships/image" Target="../media/image8.png" /><Relationship Id="rId6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1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4.png" /><Relationship Id="rId4" Type="http://schemas.microsoft.com/office/2007/relationships/hdphoto" Target="../media/image15.wdp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Relationship Id="rId3" Type="http://schemas.openxmlformats.org/officeDocument/2006/relationships/image" Target="http:/wangxiao.kc100.com:801/RESOURCE/CZ/CZLS/MM/PICTURE/SJJDS/5E20027.jpg" TargetMode="External" /><Relationship Id="rId4" Type="http://schemas.openxmlformats.org/officeDocument/2006/relationships/image" Target="../media/image16.jpeg" /><Relationship Id="rId5" Type="http://schemas.openxmlformats.org/officeDocument/2006/relationships/image" Target="http:/wangxiao.kc100.com:801/RESOURCE/CZ/CZLS/MM/PICTURE/SJJDS/5E20028.jpg" TargetMode="External" /><Relationship Id="rId6" Type="http://schemas.openxmlformats.org/officeDocument/2006/relationships/image" Target="../media/image17.jpeg" /><Relationship Id="rId7" Type="http://schemas.openxmlformats.org/officeDocument/2006/relationships/image" Target="../media/image18.jpeg" /><Relationship Id="rId8" Type="http://schemas.openxmlformats.org/officeDocument/2006/relationships/image" Target="../media/image19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Relationship Id="rId5" Type="http://schemas.openxmlformats.org/officeDocument/2006/relationships/image" Target="../media/image22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3.png" /><Relationship Id="rId4" Type="http://schemas.openxmlformats.org/officeDocument/2006/relationships/image" Target="../media/image2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25.emf" /><Relationship Id="rId4" Type="http://schemas.openxmlformats.org/officeDocument/2006/relationships/image" Target="../media/image26.png" /><Relationship Id="rId5" Type="http://schemas.openxmlformats.org/officeDocument/2006/relationships/image" Target="../media/image27.jpeg" /><Relationship Id="rId6" Type="http://schemas.openxmlformats.org/officeDocument/2006/relationships/image" Target="../media/image28.jpeg" /><Relationship Id="rId7" Type="http://schemas.openxmlformats.org/officeDocument/2006/relationships/tags" Target="../tags/tag2.xml" /><Relationship Id="rId8" Type="http://schemas.openxmlformats.org/officeDocument/2006/relationships/vmlDrawing" Target="../drawings/vmlDrawing1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31.jpeg" /><Relationship Id="rId4" Type="http://schemas.openxmlformats.org/officeDocument/2006/relationships/image" Target="../media/image32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3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 Box 7">
            <a:hlinkHover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323528" y="2852936"/>
            <a:ext cx="8964612" cy="830997"/>
          </a:xfrm>
          <a:prstGeom prst="rect">
            <a:avLst/>
          </a:prstGeom>
          <a:noFill/>
          <a:ln w="31750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4800" b="1">
                <a:solidFill>
                  <a:srgbClr val="FF0000"/>
                </a:solidFill>
              </a:rPr>
              <a:t>第</a:t>
            </a:r>
            <a:r>
              <a:rPr lang="en-US" altLang="zh-CN" sz="4800" b="1">
                <a:solidFill>
                  <a:srgbClr val="FF0000"/>
                </a:solidFill>
              </a:rPr>
              <a:t>10</a:t>
            </a:r>
            <a:r>
              <a:rPr lang="zh-CN" altLang="zh-CN" sz="4800" b="1">
                <a:solidFill>
                  <a:srgbClr val="FF0000"/>
                </a:solidFill>
              </a:rPr>
              <a:t>课</a:t>
            </a:r>
            <a:r>
              <a:rPr lang="en-US" altLang="zh-CN" sz="4800" b="1">
                <a:solidFill>
                  <a:srgbClr val="FF0000"/>
                </a:solidFill>
              </a:rPr>
              <a:t>  </a:t>
            </a:r>
            <a:r>
              <a:rPr lang="zh-CN" altLang="zh-CN" sz="4800" b="1">
                <a:solidFill>
                  <a:srgbClr val="FF0000"/>
                </a:solidFill>
              </a:rPr>
              <a:t>影响世界的工业革命</a:t>
            </a:r>
            <a:endParaRPr lang="zh-CN" altLang="zh-CN" sz="4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9458" name="Group 2"/>
          <p:cNvGraphicFramePr>
            <a:graphicFrameLocks noGrp="1"/>
          </p:cNvGraphicFramePr>
          <p:nvPr/>
        </p:nvGraphicFramePr>
        <p:xfrm>
          <a:off x="467544" y="880596"/>
          <a:ext cx="6264696" cy="5644748"/>
        </p:xfrm>
        <a:graphic>
          <a:graphicData uri="http://schemas.openxmlformats.org/drawingml/2006/table">
            <a:tbl>
              <a:tblPr/>
              <a:tblGrid>
                <a:gridCol w="1566174"/>
                <a:gridCol w="4698522"/>
              </a:tblGrid>
              <a:tr h="1298196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1" smtClean="0">
                          <a:latin typeface="Arial" pitchFamily="34" charset="0"/>
                          <a:ea typeface="黑体" pitchFamily="49" charset="-122"/>
                        </a:rPr>
                        <a:t>良好的环境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smtClean="0">
                          <a:latin typeface="Arial" pitchFamily="34" charset="0"/>
                          <a:ea typeface="黑体" pitchFamily="49" charset="-122"/>
                        </a:rPr>
                        <a:t>资产阶级统治的确立；政局稳定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539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市场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圈地运动（国内）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殖民贸易和掠夺（国外）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0523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技术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工场手工业的发展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2352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劳动力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圈地运动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8786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资本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圈地运动、奴隶贸易和殖民掠夺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2352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原料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圈地运动、殖民掠夺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81" name="Text Box 25"/>
          <p:cNvSpPr txBox="1">
            <a:spLocks noChangeArrowheads="1"/>
          </p:cNvSpPr>
          <p:nvPr/>
        </p:nvSpPr>
        <p:spPr bwMode="auto">
          <a:xfrm>
            <a:off x="7086600" y="2743200"/>
            <a:ext cx="1752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</a:rPr>
              <a:t>——</a:t>
            </a:r>
            <a:r>
              <a:rPr lang="zh-CN" altLang="en-US" sz="2400" b="1">
                <a:solidFill>
                  <a:srgbClr val="FF0000"/>
                </a:solidFill>
              </a:rPr>
              <a:t>必要性</a:t>
            </a:r>
          </a:p>
        </p:txBody>
      </p:sp>
      <p:sp>
        <p:nvSpPr>
          <p:cNvPr id="19482" name="AutoShape 26"/>
          <p:cNvSpPr/>
          <p:nvPr/>
        </p:nvSpPr>
        <p:spPr bwMode="auto">
          <a:xfrm>
            <a:off x="7010400" y="3505200"/>
            <a:ext cx="381000" cy="2590800"/>
          </a:xfrm>
          <a:prstGeom prst="rightBrace">
            <a:avLst>
              <a:gd name="adj1" fmla="val 56604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83" name="Text Box 27"/>
          <p:cNvSpPr txBox="1">
            <a:spLocks noChangeArrowheads="1"/>
          </p:cNvSpPr>
          <p:nvPr/>
        </p:nvSpPr>
        <p:spPr bwMode="auto">
          <a:xfrm>
            <a:off x="7467600" y="4495800"/>
            <a:ext cx="1143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/>
              <a:t>可能性</a:t>
            </a:r>
          </a:p>
        </p:txBody>
      </p:sp>
      <p:sp>
        <p:nvSpPr>
          <p:cNvPr id="15" name="矩形 14"/>
          <p:cNvSpPr/>
          <p:nvPr/>
        </p:nvSpPr>
        <p:spPr>
          <a:xfrm>
            <a:off x="899592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工业革命背景梳理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92280" y="1196752"/>
            <a:ext cx="14407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smtClean="0">
                <a:solidFill>
                  <a:srgbClr val="FF0000"/>
                </a:solidFill>
                <a:latin typeface="黑体" pitchFamily="49" charset="-122"/>
              </a:rPr>
              <a:t>——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</a:rPr>
              <a:t>前提</a:t>
            </a:r>
          </a:p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2274" name="Picture 2" descr="飞梭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33400" y="457200"/>
            <a:ext cx="2438400" cy="1981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pic>
      <p:pic>
        <p:nvPicPr>
          <p:cNvPr id="182276" name="Picture 4" descr="珍尼纺纱机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3400" y="3581400"/>
            <a:ext cx="2514600" cy="2124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pic>
      <p:pic>
        <p:nvPicPr>
          <p:cNvPr id="182277" name="Picture 5" descr="水力纺纱车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581400" y="228600"/>
            <a:ext cx="2351088" cy="3124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pic>
      <p:sp>
        <p:nvSpPr>
          <p:cNvPr id="182283" name="Rectangle 11"/>
          <p:cNvSpPr>
            <a:spLocks noChangeArrowheads="1"/>
          </p:cNvSpPr>
          <p:nvPr/>
        </p:nvSpPr>
        <p:spPr bwMode="auto">
          <a:xfrm>
            <a:off x="0" y="2743200"/>
            <a:ext cx="37338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800">
                <a:latin typeface="Arial" pitchFamily="34" charset="0"/>
              </a:rPr>
              <a:t>（提高了</a:t>
            </a:r>
            <a:r>
              <a:rPr lang="zh-CN" altLang="en-US" sz="1800">
                <a:solidFill>
                  <a:srgbClr val="FF3300"/>
                </a:solidFill>
                <a:latin typeface="Arial" pitchFamily="34" charset="0"/>
              </a:rPr>
              <a:t>织布</a:t>
            </a:r>
            <a:r>
              <a:rPr lang="zh-CN" altLang="en-US" sz="1800">
                <a:latin typeface="Arial" pitchFamily="34" charset="0"/>
              </a:rPr>
              <a:t>速度</a:t>
            </a:r>
            <a:r>
              <a:rPr lang="en-US" altLang="zh-CN" sz="1800">
                <a:latin typeface="Arial" pitchFamily="34" charset="0"/>
              </a:rPr>
              <a:t>,</a:t>
            </a:r>
            <a:r>
              <a:rPr lang="zh-CN" altLang="en-US" sz="1800">
                <a:latin typeface="Arial" pitchFamily="34" charset="0"/>
              </a:rPr>
              <a:t>棉纱供不应求）</a:t>
            </a:r>
          </a:p>
        </p:txBody>
      </p:sp>
      <p:pic>
        <p:nvPicPr>
          <p:cNvPr id="182284" name="Picture 12" descr="10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8000" y="1752600"/>
            <a:ext cx="2139950" cy="3581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82285" name="Picture 13" descr="24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4038600" y="3962400"/>
            <a:ext cx="2320925" cy="2438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pic>
      <p:sp>
        <p:nvSpPr>
          <p:cNvPr id="182286" name="Rectangle 14"/>
          <p:cNvSpPr>
            <a:spLocks noChangeArrowheads="1"/>
          </p:cNvSpPr>
          <p:nvPr/>
        </p:nvSpPr>
        <p:spPr bwMode="auto">
          <a:xfrm>
            <a:off x="6400800" y="533400"/>
            <a:ext cx="15240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800">
                <a:latin typeface="Arial" pitchFamily="34" charset="0"/>
              </a:rPr>
              <a:t>水力纺纱机</a:t>
            </a:r>
          </a:p>
        </p:txBody>
      </p:sp>
      <p:sp>
        <p:nvSpPr>
          <p:cNvPr id="182287" name="Rectangle 15"/>
          <p:cNvSpPr>
            <a:spLocks noChangeArrowheads="1"/>
          </p:cNvSpPr>
          <p:nvPr/>
        </p:nvSpPr>
        <p:spPr bwMode="auto">
          <a:xfrm>
            <a:off x="1447800" y="2438400"/>
            <a:ext cx="8382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800">
                <a:latin typeface="Arial" pitchFamily="34" charset="0"/>
              </a:rPr>
              <a:t>飞梭</a:t>
            </a:r>
          </a:p>
        </p:txBody>
      </p:sp>
      <p:sp>
        <p:nvSpPr>
          <p:cNvPr id="182288" name="Rectangle 16"/>
          <p:cNvSpPr>
            <a:spLocks noChangeArrowheads="1"/>
          </p:cNvSpPr>
          <p:nvPr/>
        </p:nvSpPr>
        <p:spPr bwMode="auto">
          <a:xfrm>
            <a:off x="5867400" y="990600"/>
            <a:ext cx="36322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1800">
                <a:latin typeface="Arial" pitchFamily="34" charset="0"/>
              </a:rPr>
              <a:t>（提高</a:t>
            </a:r>
            <a:r>
              <a:rPr lang="zh-CN" altLang="en-US" sz="1800">
                <a:solidFill>
                  <a:srgbClr val="FF3300"/>
                </a:solidFill>
                <a:latin typeface="Arial" pitchFamily="34" charset="0"/>
              </a:rPr>
              <a:t>纺纱</a:t>
            </a:r>
            <a:r>
              <a:rPr lang="zh-CN" altLang="en-US" sz="1800">
                <a:latin typeface="Arial" pitchFamily="34" charset="0"/>
              </a:rPr>
              <a:t>速度，但粗而</a:t>
            </a:r>
            <a:r>
              <a:rPr lang="zh-CN" altLang="en-US" sz="1800">
                <a:solidFill>
                  <a:schemeClr val="tx2"/>
                </a:solidFill>
                <a:latin typeface="Arial" pitchFamily="34" charset="0"/>
              </a:rPr>
              <a:t>结实）</a:t>
            </a:r>
          </a:p>
        </p:txBody>
      </p:sp>
      <p:sp>
        <p:nvSpPr>
          <p:cNvPr id="182289" name="Rectangle 17"/>
          <p:cNvSpPr>
            <a:spLocks noChangeArrowheads="1"/>
          </p:cNvSpPr>
          <p:nvPr/>
        </p:nvSpPr>
        <p:spPr bwMode="auto">
          <a:xfrm>
            <a:off x="228600" y="6096000"/>
            <a:ext cx="35052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800">
                <a:latin typeface="Arial" pitchFamily="34" charset="0"/>
              </a:rPr>
              <a:t>（提高</a:t>
            </a:r>
            <a:r>
              <a:rPr lang="zh-CN" altLang="en-US" sz="1800">
                <a:solidFill>
                  <a:srgbClr val="FF3300"/>
                </a:solidFill>
                <a:latin typeface="Arial" pitchFamily="34" charset="0"/>
              </a:rPr>
              <a:t>纺纱</a:t>
            </a:r>
            <a:r>
              <a:rPr lang="zh-CN" altLang="en-US" sz="1800">
                <a:latin typeface="Arial" pitchFamily="34" charset="0"/>
              </a:rPr>
              <a:t>速度，但</a:t>
            </a:r>
            <a:r>
              <a:rPr lang="zh-CN" altLang="en-US" sz="1800">
                <a:solidFill>
                  <a:schemeClr val="tx2"/>
                </a:solidFill>
                <a:latin typeface="Arial" pitchFamily="34" charset="0"/>
              </a:rPr>
              <a:t>细</a:t>
            </a:r>
            <a:r>
              <a:rPr lang="zh-CN" altLang="en-US" sz="1800">
                <a:latin typeface="Arial" pitchFamily="34" charset="0"/>
              </a:rPr>
              <a:t>而易断）</a:t>
            </a:r>
          </a:p>
        </p:txBody>
      </p:sp>
      <p:sp>
        <p:nvSpPr>
          <p:cNvPr id="182290" name="Rectangle 18"/>
          <p:cNvSpPr>
            <a:spLocks noChangeArrowheads="1"/>
          </p:cNvSpPr>
          <p:nvPr/>
        </p:nvSpPr>
        <p:spPr bwMode="auto">
          <a:xfrm>
            <a:off x="990600" y="5715000"/>
            <a:ext cx="16002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800">
                <a:latin typeface="Arial" pitchFamily="34" charset="0"/>
              </a:rPr>
              <a:t>珍妮纺纱机</a:t>
            </a:r>
          </a:p>
        </p:txBody>
      </p:sp>
      <p:sp>
        <p:nvSpPr>
          <p:cNvPr id="182291" name="Rectangle 19"/>
          <p:cNvSpPr>
            <a:spLocks noChangeArrowheads="1"/>
          </p:cNvSpPr>
          <p:nvPr/>
        </p:nvSpPr>
        <p:spPr bwMode="auto">
          <a:xfrm>
            <a:off x="3581400" y="6491288"/>
            <a:ext cx="3657600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1800">
                <a:latin typeface="Arial" pitchFamily="34" charset="0"/>
              </a:rPr>
              <a:t>（提高</a:t>
            </a:r>
            <a:r>
              <a:rPr lang="zh-CN" altLang="en-US" sz="1800">
                <a:solidFill>
                  <a:srgbClr val="FF3300"/>
                </a:solidFill>
                <a:latin typeface="Arial" pitchFamily="34" charset="0"/>
              </a:rPr>
              <a:t>纺纱</a:t>
            </a:r>
            <a:r>
              <a:rPr lang="zh-CN" altLang="en-US" sz="1800">
                <a:latin typeface="Arial" pitchFamily="34" charset="0"/>
              </a:rPr>
              <a:t>速度，且</a:t>
            </a:r>
            <a:r>
              <a:rPr lang="zh-CN" altLang="en-US" sz="1800">
                <a:solidFill>
                  <a:schemeClr val="tx2"/>
                </a:solidFill>
                <a:latin typeface="Arial" pitchFamily="34" charset="0"/>
              </a:rPr>
              <a:t>细而结实）</a:t>
            </a:r>
          </a:p>
        </p:txBody>
      </p:sp>
      <p:sp>
        <p:nvSpPr>
          <p:cNvPr id="182292" name="Rectangle 20"/>
          <p:cNvSpPr>
            <a:spLocks noChangeArrowheads="1"/>
          </p:cNvSpPr>
          <p:nvPr/>
        </p:nvSpPr>
        <p:spPr bwMode="auto">
          <a:xfrm>
            <a:off x="6634163" y="5562600"/>
            <a:ext cx="2890837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800">
                <a:latin typeface="Arial" pitchFamily="34" charset="0"/>
              </a:rPr>
              <a:t>（提高</a:t>
            </a:r>
            <a:r>
              <a:rPr lang="zh-CN" altLang="en-US" sz="1800">
                <a:solidFill>
                  <a:srgbClr val="FF3300"/>
                </a:solidFill>
                <a:latin typeface="Arial" pitchFamily="34" charset="0"/>
              </a:rPr>
              <a:t>织布</a:t>
            </a:r>
            <a:r>
              <a:rPr lang="zh-CN" altLang="en-US" sz="1800">
                <a:latin typeface="Arial" pitchFamily="34" charset="0"/>
              </a:rPr>
              <a:t>效率</a:t>
            </a:r>
            <a:r>
              <a:rPr lang="en-US" altLang="zh-CN" sz="1800">
                <a:latin typeface="Arial" pitchFamily="34" charset="0"/>
              </a:rPr>
              <a:t>40</a:t>
            </a:r>
            <a:r>
              <a:rPr lang="zh-CN" altLang="en-US" sz="1800">
                <a:latin typeface="Arial" pitchFamily="34" charset="0"/>
              </a:rPr>
              <a:t>倍）</a:t>
            </a:r>
          </a:p>
        </p:txBody>
      </p:sp>
      <p:sp>
        <p:nvSpPr>
          <p:cNvPr id="182293" name="Rectangle 21"/>
          <p:cNvSpPr>
            <a:spLocks noChangeArrowheads="1"/>
          </p:cNvSpPr>
          <p:nvPr/>
        </p:nvSpPr>
        <p:spPr bwMode="auto">
          <a:xfrm rot="10800000" flipV="1">
            <a:off x="7162800" y="5181600"/>
            <a:ext cx="14478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800">
                <a:latin typeface="Arial" pitchFamily="34" charset="0"/>
              </a:rPr>
              <a:t>水力织布机</a:t>
            </a:r>
          </a:p>
        </p:txBody>
      </p:sp>
      <p:sp>
        <p:nvSpPr>
          <p:cNvPr id="182294" name="AutoShape 22"/>
          <p:cNvSpPr>
            <a:spLocks noChangeArrowheads="1"/>
          </p:cNvSpPr>
          <p:nvPr/>
        </p:nvSpPr>
        <p:spPr bwMode="auto">
          <a:xfrm>
            <a:off x="1524000" y="3124200"/>
            <a:ext cx="485775" cy="442913"/>
          </a:xfrm>
          <a:prstGeom prst="downArrow">
            <a:avLst>
              <a:gd name="adj1" fmla="val 49676"/>
              <a:gd name="adj2" fmla="val 4622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82296" name="AutoShape 24"/>
          <p:cNvSpPr>
            <a:spLocks noChangeArrowheads="1"/>
          </p:cNvSpPr>
          <p:nvPr/>
        </p:nvSpPr>
        <p:spPr bwMode="auto">
          <a:xfrm>
            <a:off x="3124200" y="3429000"/>
            <a:ext cx="762000" cy="609600"/>
          </a:xfrm>
          <a:custGeom>
            <a:cxnLst>
              <a:cxn ang="0">
                <a:pos x="15429" y="0"/>
              </a:cxn>
              <a:cxn ang="0">
                <a:pos x="9257" y="7200"/>
              </a:cxn>
              <a:cxn ang="0">
                <a:pos x="12343" y="7200"/>
              </a:cxn>
              <a:cxn ang="0">
                <a:pos x="12343" y="14400"/>
              </a:cxn>
              <a:cxn ang="0">
                <a:pos x="0" y="14400"/>
              </a:cxn>
              <a:cxn ang="0">
                <a:pos x="0" y="21600"/>
              </a:cxn>
              <a:cxn ang="0">
                <a:pos x="18514" y="21600"/>
              </a:cxn>
              <a:cxn ang="0">
                <a:pos x="18514" y="7200"/>
              </a:cxn>
              <a:cxn ang="0">
                <a:pos x="21600" y="7200"/>
              </a:cxn>
            </a:cxnLst>
            <a:rect l="0" t="0" r="r" b="b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2297" name="AutoShape 25"/>
          <p:cNvSpPr>
            <a:spLocks noChangeArrowheads="1"/>
          </p:cNvSpPr>
          <p:nvPr/>
        </p:nvSpPr>
        <p:spPr bwMode="auto">
          <a:xfrm>
            <a:off x="5029200" y="3429000"/>
            <a:ext cx="485775" cy="442913"/>
          </a:xfrm>
          <a:prstGeom prst="downArrow">
            <a:avLst>
              <a:gd name="adj1" fmla="val 49676"/>
              <a:gd name="adj2" fmla="val 4622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82298" name="AutoShape 26"/>
          <p:cNvSpPr>
            <a:spLocks noChangeArrowheads="1"/>
          </p:cNvSpPr>
          <p:nvPr/>
        </p:nvSpPr>
        <p:spPr bwMode="auto">
          <a:xfrm>
            <a:off x="6477000" y="4419600"/>
            <a:ext cx="381000" cy="485775"/>
          </a:xfrm>
          <a:prstGeom prst="rightArrow">
            <a:avLst>
              <a:gd name="adj1" fmla="val 49676"/>
              <a:gd name="adj2" fmla="val 5103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  <a:defRPr/>
            </a:pPr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第一次工业革命开始：</a:t>
            </a:r>
            <a:r>
              <a:rPr lang="en-US" altLang="zh-CN" sz="320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魏碑简体" pitchFamily="2" charset="-122"/>
                <a:ea typeface="方正魏碑简体" pitchFamily="2" charset="-122"/>
              </a:rPr>
              <a:t>1765</a:t>
            </a:r>
            <a:r>
              <a:rPr lang="zh-CN" altLang="en-US" sz="320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魏碑简体" pitchFamily="2" charset="-122"/>
                <a:ea typeface="方正魏碑简体" pitchFamily="2" charset="-122"/>
              </a:rPr>
              <a:t>年，织工哈格里夫斯发明了</a:t>
            </a:r>
            <a:r>
              <a:rPr lang="zh-CN" altLang="en-US" sz="320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方正魏碑简体" pitchFamily="2" charset="-122"/>
              </a:rPr>
              <a:t>“</a:t>
            </a:r>
            <a:r>
              <a:rPr lang="zh-CN" altLang="en-US" sz="320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魏碑简体" pitchFamily="2" charset="-122"/>
                <a:ea typeface="方正魏碑简体" pitchFamily="2" charset="-122"/>
              </a:rPr>
              <a:t>珍妮纺织机</a:t>
            </a:r>
            <a:r>
              <a:rPr lang="zh-CN" altLang="en-US" sz="320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方正魏碑简体" pitchFamily="2" charset="-122"/>
              </a:rPr>
              <a:t>”</a:t>
            </a:r>
            <a:r>
              <a:rPr lang="zh-CN" altLang="en-US" sz="320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魏碑简体" pitchFamily="2" charset="-122"/>
                <a:ea typeface="方正魏碑简体" pitchFamily="2" charset="-122"/>
              </a:rPr>
              <a:t>标志着工业革命的开始</a:t>
            </a:r>
            <a:endParaRPr lang="zh-CN" altLang="en-US" sz="320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魏碑简体" pitchFamily="2" charset="-122"/>
              <a:ea typeface="方正魏碑简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2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2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82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8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18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18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"/>
                                        <p:tgtEl>
                                          <p:spTgt spid="18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8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82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8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8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8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8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8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83" grpId="0"/>
      <p:bldP spid="182286" grpId="0"/>
      <p:bldP spid="182287" grpId="0"/>
      <p:bldP spid="182288" grpId="0"/>
      <p:bldP spid="182289" grpId="0"/>
      <p:bldP spid="182290" grpId="0"/>
      <p:bldP spid="182291" grpId="0"/>
      <p:bldP spid="182292" grpId="0"/>
      <p:bldP spid="182293" grpId="0"/>
      <p:bldP spid="182294" grpId="0"/>
      <p:bldP spid="182297" grpId="0"/>
      <p:bldP spid="182298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8066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33400" y="1143000"/>
            <a:ext cx="8229600" cy="5334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000000"/>
                </a:solidFill>
                <a:ea typeface="华文行楷" pitchFamily="2" charset="-122"/>
              </a:rPr>
              <a:t>棉纺织业的技术革命</a:t>
            </a:r>
          </a:p>
        </p:txBody>
      </p:sp>
      <p:sp>
        <p:nvSpPr>
          <p:cNvPr id="183300" name="Text Box 4"/>
          <p:cNvSpPr txBox="1">
            <a:spLocks noChangeArrowheads="1"/>
          </p:cNvSpPr>
          <p:nvPr/>
        </p:nvSpPr>
        <p:spPr bwMode="auto">
          <a:xfrm>
            <a:off x="838200" y="2147888"/>
            <a:ext cx="55626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Tahoma" pitchFamily="34" charset="0"/>
                <a:ea typeface="华文行楷" pitchFamily="2" charset="-122"/>
              </a:rPr>
              <a:t>冶金、采煤等其他行业的革命</a:t>
            </a:r>
          </a:p>
        </p:txBody>
      </p:sp>
      <p:sp>
        <p:nvSpPr>
          <p:cNvPr id="183301" name="Text Box 5"/>
          <p:cNvSpPr txBox="1">
            <a:spLocks noChangeArrowheads="1"/>
          </p:cNvSpPr>
          <p:nvPr/>
        </p:nvSpPr>
        <p:spPr bwMode="auto">
          <a:xfrm>
            <a:off x="762000" y="3124200"/>
            <a:ext cx="7010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华文行楷" pitchFamily="2" charset="-122"/>
              </a:rPr>
              <a:t>瓦特的改良蒸汽机出现</a:t>
            </a:r>
          </a:p>
        </p:txBody>
      </p:sp>
      <p:sp>
        <p:nvSpPr>
          <p:cNvPr id="183304" name="AutoShape 8"/>
          <p:cNvSpPr>
            <a:spLocks noChangeArrowheads="1"/>
          </p:cNvSpPr>
          <p:nvPr/>
        </p:nvSpPr>
        <p:spPr bwMode="auto">
          <a:xfrm>
            <a:off x="1371600" y="1676400"/>
            <a:ext cx="533400" cy="533400"/>
          </a:xfrm>
          <a:prstGeom prst="downArrow">
            <a:avLst>
              <a:gd name="adj1" fmla="val 68231"/>
              <a:gd name="adj2" fmla="val 3927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83305" name="AutoShape 9"/>
          <p:cNvSpPr>
            <a:spLocks noChangeArrowheads="1"/>
          </p:cNvSpPr>
          <p:nvPr/>
        </p:nvSpPr>
        <p:spPr bwMode="auto">
          <a:xfrm>
            <a:off x="1371600" y="2667000"/>
            <a:ext cx="533400" cy="533400"/>
          </a:xfrm>
          <a:prstGeom prst="downArrow">
            <a:avLst>
              <a:gd name="adj1" fmla="val 72398"/>
              <a:gd name="adj2" fmla="val 4671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83308" name="Text Box 12"/>
          <p:cNvSpPr txBox="1">
            <a:spLocks noChangeArrowheads="1"/>
          </p:cNvSpPr>
          <p:nvPr/>
        </p:nvSpPr>
        <p:spPr bwMode="auto">
          <a:xfrm>
            <a:off x="2743200" y="1676400"/>
            <a:ext cx="5486400" cy="40011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大量机器的发明和使用（“革命”的体现）</a:t>
            </a:r>
          </a:p>
        </p:txBody>
      </p:sp>
      <p:sp>
        <p:nvSpPr>
          <p:cNvPr id="183309" name="Text Box 13"/>
          <p:cNvSpPr txBox="1">
            <a:spLocks noChangeArrowheads="1"/>
          </p:cNvSpPr>
          <p:nvPr/>
        </p:nvSpPr>
        <p:spPr bwMode="auto">
          <a:xfrm>
            <a:off x="2819400" y="2681288"/>
            <a:ext cx="1752600" cy="40011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1800">
                <a:solidFill>
                  <a:srgbClr val="CC0000"/>
                </a:solidFill>
                <a:latin typeface="Tahoma" pitchFamily="34" charset="0"/>
              </a:rPr>
              <a:t> </a:t>
            </a:r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动力的革新</a:t>
            </a:r>
          </a:p>
        </p:txBody>
      </p:sp>
      <p:sp>
        <p:nvSpPr>
          <p:cNvPr id="183312" name="Text Box 16"/>
          <p:cNvSpPr txBox="1">
            <a:spLocks noChangeArrowheads="1"/>
          </p:cNvSpPr>
          <p:nvPr/>
        </p:nvSpPr>
        <p:spPr bwMode="auto">
          <a:xfrm>
            <a:off x="4876800" y="2895600"/>
            <a:ext cx="30480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ahoma" pitchFamily="34" charset="0"/>
                <a:ea typeface="华文彩云" pitchFamily="2" charset="-122"/>
              </a:rPr>
              <a:t>蒸汽时代</a:t>
            </a:r>
          </a:p>
        </p:txBody>
      </p:sp>
      <p:sp>
        <p:nvSpPr>
          <p:cNvPr id="11" name="矩形 10"/>
          <p:cNvSpPr/>
          <p:nvPr/>
        </p:nvSpPr>
        <p:spPr>
          <a:xfrm>
            <a:off x="899592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第一次工业革命进程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3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3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3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3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3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0" grpId="0"/>
      <p:bldP spid="183301" grpId="0"/>
      <p:bldP spid="183304" grpId="0"/>
      <p:bldP spid="183305" grpId="0"/>
      <p:bldP spid="183308" grpId="0"/>
      <p:bldP spid="183309" grpId="0"/>
      <p:bldP spid="1833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9089" name="Picture 2" descr="BJ3098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-243408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9090" name="Text Box 3"/>
          <p:cNvSpPr txBox="1">
            <a:spLocks noChangeArrowheads="1"/>
          </p:cNvSpPr>
          <p:nvPr/>
        </p:nvSpPr>
        <p:spPr bwMode="auto">
          <a:xfrm>
            <a:off x="974725" y="244475"/>
            <a:ext cx="1841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 sz="3600"/>
          </a:p>
        </p:txBody>
      </p:sp>
      <p:pic>
        <p:nvPicPr>
          <p:cNvPr id="89092" name="Picture 5" descr="20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1520" y="836712"/>
            <a:ext cx="3744416" cy="158417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</p:pic>
      <p:pic>
        <p:nvPicPr>
          <p:cNvPr id="89093" name="Picture 6" descr="25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79512" y="2564904"/>
            <a:ext cx="3800475" cy="194421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</p:pic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4572000" y="2996952"/>
            <a:ext cx="3384376" cy="769441"/>
          </a:xfrm>
          <a:prstGeom prst="rect">
            <a:avLst/>
          </a:prstGeom>
          <a:solidFill>
            <a:schemeClr val="bg1"/>
          </a:solidFill>
          <a:ln w="28575">
            <a:solidFill>
              <a:srgbClr val="FF6600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2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方正粗倩简体" pitchFamily="1" charset="-122"/>
              </a:rPr>
              <a:t>背景：</a:t>
            </a:r>
            <a:r>
              <a:rPr lang="zh-CN" altLang="en-US" sz="2200">
                <a:effectLst>
                  <a:outerShdw blurRad="38100" dist="38100" dir="2700000" algn="tl">
                    <a:srgbClr val="C0C0C0"/>
                  </a:outerShdw>
                </a:effectLst>
                <a:ea typeface="方正魏碑简体" pitchFamily="2" charset="-122"/>
              </a:rPr>
              <a:t>机器生产的发展受到了动力的制约</a:t>
            </a:r>
          </a:p>
        </p:txBody>
      </p:sp>
      <p:sp>
        <p:nvSpPr>
          <p:cNvPr id="11" name="矩形 10"/>
          <p:cNvSpPr/>
          <p:nvPr/>
        </p:nvSpPr>
        <p:spPr>
          <a:xfrm>
            <a:off x="1043608" y="116632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第一次工业革命进程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283968" y="1124744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瓦特改良蒸汽机</a:t>
            </a:r>
            <a:endParaRPr lang="zh-CN" altLang="en-US" sz="3600" b="1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572000" y="4221088"/>
            <a:ext cx="3528392" cy="1785104"/>
          </a:xfrm>
          <a:prstGeom prst="rect">
            <a:avLst/>
          </a:prstGeom>
          <a:solidFill>
            <a:schemeClr val="bg1"/>
          </a:solidFill>
          <a:ln w="28575">
            <a:solidFill>
              <a:srgbClr val="FF6600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2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方正粗倩简体" pitchFamily="1" charset="-122"/>
              </a:rPr>
              <a:t>影响：</a:t>
            </a:r>
            <a:r>
              <a:rPr lang="zh-CN" altLang="en-US" sz="2200">
                <a:effectLst>
                  <a:outerShdw blurRad="38100" dist="38100" dir="2700000" algn="tl">
                    <a:srgbClr val="C0C0C0"/>
                  </a:outerShdw>
                </a:effectLst>
                <a:ea typeface="方正魏碑简体" pitchFamily="2" charset="-122"/>
              </a:rPr>
              <a:t>蒸汽机的使用，解决了机器生产的动力问题，大大推动了机器的发明与使用，工业革命进入了一个崭新的发展阶段。</a:t>
            </a:r>
          </a:p>
        </p:txBody>
      </p:sp>
      <p:pic>
        <p:nvPicPr>
          <p:cNvPr id="14" name="Picture 2" descr="2-041"/>
          <p:cNvPicPr>
            <a:picLocks noChangeAspect="1" noChangeArrowheads="1"/>
          </p:cNvPicPr>
          <p:nvPr/>
        </p:nvPicPr>
        <p:blipFill>
          <a:blip r:embed="rId6">
            <a:lum bright="12000" contrast="18000"/>
          </a:blip>
          <a:stretch>
            <a:fillRect/>
          </a:stretch>
        </p:blipFill>
        <p:spPr bwMode="auto">
          <a:xfrm>
            <a:off x="179512" y="4725144"/>
            <a:ext cx="3816424" cy="2016224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</a:ln>
        </p:spPr>
      </p:pic>
      <p:sp>
        <p:nvSpPr>
          <p:cNvPr id="16" name="TextBox 15"/>
          <p:cNvSpPr txBox="1"/>
          <p:nvPr/>
        </p:nvSpPr>
        <p:spPr>
          <a:xfrm>
            <a:off x="8343781" y="1052736"/>
            <a:ext cx="800219" cy="5805264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b="1" smtClean="0">
                <a:solidFill>
                  <a:srgbClr val="CC0000"/>
                </a:solidFill>
              </a:rPr>
              <a:t>人类社会进入了蒸汽时代</a:t>
            </a:r>
            <a:endParaRPr lang="zh-CN" altLang="en-US" sz="4000" b="1">
              <a:solidFill>
                <a:srgbClr val="CC0000"/>
              </a:solidFill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4572000" y="2060848"/>
            <a:ext cx="3384376" cy="707886"/>
          </a:xfrm>
          <a:prstGeom prst="rect">
            <a:avLst/>
          </a:prstGeom>
          <a:solidFill>
            <a:schemeClr val="bg1"/>
          </a:solidFill>
          <a:ln w="28575">
            <a:solidFill>
              <a:srgbClr val="FF6600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2000" smtClean="0">
                <a:solidFill>
                  <a:srgbClr val="CC0000"/>
                </a:solidFill>
              </a:rPr>
              <a:t>蒸汽机是第一个真正性的国际发明</a:t>
            </a:r>
            <a:r>
              <a:rPr lang="en-US" altLang="zh-CN" sz="2000" smtClean="0">
                <a:solidFill>
                  <a:srgbClr val="CC0000"/>
                </a:solidFill>
              </a:rPr>
              <a:t>——</a:t>
            </a:r>
            <a:r>
              <a:rPr lang="zh-CN" altLang="en-US" sz="2000" smtClean="0">
                <a:solidFill>
                  <a:srgbClr val="CC0000"/>
                </a:solidFill>
              </a:rPr>
              <a:t>恩格斯</a:t>
            </a:r>
            <a:endParaRPr lang="zh-CN" altLang="en-US" sz="2000">
              <a:solidFill>
                <a:srgbClr val="CC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  <p:bldP spid="13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1138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33400" y="1143000"/>
            <a:ext cx="8229600" cy="5334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棉纺织业的技术革命</a:t>
            </a:r>
          </a:p>
        </p:txBody>
      </p:sp>
      <p:sp>
        <p:nvSpPr>
          <p:cNvPr id="91139" name="Text Box 4"/>
          <p:cNvSpPr txBox="1">
            <a:spLocks noChangeArrowheads="1"/>
          </p:cNvSpPr>
          <p:nvPr/>
        </p:nvSpPr>
        <p:spPr bwMode="auto">
          <a:xfrm>
            <a:off x="838200" y="2147888"/>
            <a:ext cx="55626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黑体" pitchFamily="49" charset="-122"/>
              </a:rPr>
              <a:t>冶金、采煤等其他行业的革命</a:t>
            </a:r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762000" y="3124200"/>
            <a:ext cx="7010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瓦特的改良蒸汽机出现</a:t>
            </a:r>
          </a:p>
        </p:txBody>
      </p:sp>
      <p:sp>
        <p:nvSpPr>
          <p:cNvPr id="187398" name="Text Box 6"/>
          <p:cNvSpPr txBox="1">
            <a:spLocks noChangeArrowheads="1"/>
          </p:cNvSpPr>
          <p:nvPr/>
        </p:nvSpPr>
        <p:spPr bwMode="auto">
          <a:xfrm>
            <a:off x="762000" y="4343400"/>
            <a:ext cx="6781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交通运输业的革命</a:t>
            </a:r>
          </a:p>
        </p:txBody>
      </p:sp>
      <p:sp>
        <p:nvSpPr>
          <p:cNvPr id="91142" name="AutoShape 8"/>
          <p:cNvSpPr>
            <a:spLocks noChangeArrowheads="1"/>
          </p:cNvSpPr>
          <p:nvPr/>
        </p:nvSpPr>
        <p:spPr bwMode="auto">
          <a:xfrm>
            <a:off x="1371600" y="1676400"/>
            <a:ext cx="533400" cy="533400"/>
          </a:xfrm>
          <a:prstGeom prst="downArrow">
            <a:avLst>
              <a:gd name="adj1" fmla="val 68231"/>
              <a:gd name="adj2" fmla="val 3927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1143" name="AutoShape 9"/>
          <p:cNvSpPr>
            <a:spLocks noChangeArrowheads="1"/>
          </p:cNvSpPr>
          <p:nvPr/>
        </p:nvSpPr>
        <p:spPr bwMode="auto">
          <a:xfrm>
            <a:off x="1371600" y="2667000"/>
            <a:ext cx="533400" cy="533400"/>
          </a:xfrm>
          <a:prstGeom prst="downArrow">
            <a:avLst>
              <a:gd name="adj1" fmla="val 72398"/>
              <a:gd name="adj2" fmla="val 4671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87402" name="AutoShape 10"/>
          <p:cNvSpPr>
            <a:spLocks noChangeArrowheads="1"/>
          </p:cNvSpPr>
          <p:nvPr/>
        </p:nvSpPr>
        <p:spPr bwMode="auto">
          <a:xfrm>
            <a:off x="1371600" y="3733800"/>
            <a:ext cx="533400" cy="533400"/>
          </a:xfrm>
          <a:prstGeom prst="downArrow">
            <a:avLst>
              <a:gd name="adj1" fmla="val 68231"/>
              <a:gd name="adj2" fmla="val 4375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1145" name="Text Box 12"/>
          <p:cNvSpPr txBox="1">
            <a:spLocks noChangeArrowheads="1"/>
          </p:cNvSpPr>
          <p:nvPr/>
        </p:nvSpPr>
        <p:spPr bwMode="auto">
          <a:xfrm>
            <a:off x="2743200" y="1676400"/>
            <a:ext cx="5486400" cy="396875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黑体" pitchFamily="49" charset="-122"/>
              </a:rPr>
              <a:t> </a:t>
            </a:r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大量机器的发明和使用（“革命”的体现）</a:t>
            </a:r>
          </a:p>
        </p:txBody>
      </p:sp>
      <p:sp>
        <p:nvSpPr>
          <p:cNvPr id="91146" name="Text Box 13"/>
          <p:cNvSpPr txBox="1">
            <a:spLocks noChangeArrowheads="1"/>
          </p:cNvSpPr>
          <p:nvPr/>
        </p:nvSpPr>
        <p:spPr bwMode="auto">
          <a:xfrm>
            <a:off x="2819400" y="2681288"/>
            <a:ext cx="1752600" cy="396875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1800">
                <a:solidFill>
                  <a:schemeClr val="bg1"/>
                </a:solidFill>
                <a:latin typeface="黑体" pitchFamily="49" charset="-122"/>
              </a:rPr>
              <a:t> </a:t>
            </a:r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动力的革新</a:t>
            </a:r>
          </a:p>
        </p:txBody>
      </p:sp>
      <p:sp>
        <p:nvSpPr>
          <p:cNvPr id="187406" name="Text Box 14"/>
          <p:cNvSpPr txBox="1">
            <a:spLocks noChangeArrowheads="1"/>
          </p:cNvSpPr>
          <p:nvPr/>
        </p:nvSpPr>
        <p:spPr bwMode="auto">
          <a:xfrm>
            <a:off x="2743200" y="3625850"/>
            <a:ext cx="5562600" cy="707886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改良蒸汽机推动工业生产的大发展，对货物运输的要求也越来越高</a:t>
            </a:r>
          </a:p>
        </p:txBody>
      </p:sp>
      <p:sp>
        <p:nvSpPr>
          <p:cNvPr id="91148" name="Text Box 16"/>
          <p:cNvSpPr txBox="1">
            <a:spLocks noChangeArrowheads="1"/>
          </p:cNvSpPr>
          <p:nvPr/>
        </p:nvSpPr>
        <p:spPr bwMode="auto">
          <a:xfrm>
            <a:off x="4876800" y="2895600"/>
            <a:ext cx="30480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黑体" pitchFamily="49" charset="-122"/>
              </a:rPr>
              <a:t>蒸汽时代</a:t>
            </a:r>
          </a:p>
        </p:txBody>
      </p:sp>
      <p:sp>
        <p:nvSpPr>
          <p:cNvPr id="15" name="矩形 14"/>
          <p:cNvSpPr/>
          <p:nvPr/>
        </p:nvSpPr>
        <p:spPr>
          <a:xfrm>
            <a:off x="1043608" y="116632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第一次工业革命进程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7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7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8" grpId="0"/>
      <p:bldP spid="187402" grpId="0"/>
      <p:bldP spid="18740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61" name="Picture 3" descr="qi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9600" y="838200"/>
            <a:ext cx="7848600" cy="37496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92162" name="Text Box 4"/>
          <p:cNvSpPr txBox="1">
            <a:spLocks noChangeArrowheads="1"/>
          </p:cNvSpPr>
          <p:nvPr/>
        </p:nvSpPr>
        <p:spPr bwMode="auto">
          <a:xfrm>
            <a:off x="685800" y="4876800"/>
            <a:ext cx="7772400" cy="1373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latin typeface="黑体" pitchFamily="49" charset="-122"/>
              </a:rPr>
              <a:t>1807</a:t>
            </a:r>
            <a:r>
              <a:rPr lang="zh-CN" altLang="en-US" sz="2800">
                <a:latin typeface="黑体" pitchFamily="49" charset="-122"/>
              </a:rPr>
              <a:t>年美国人富尔敦制造了第一艘汽船。以蒸汽机推动船两侧的明轮，称为</a:t>
            </a:r>
            <a:r>
              <a:rPr lang="zh-CN" altLang="en-US" sz="2800">
                <a:latin typeface="Arial" pitchFamily="34" charset="0"/>
              </a:rPr>
              <a:t>“</a:t>
            </a:r>
            <a:r>
              <a:rPr lang="zh-CN" altLang="en-US" sz="2800">
                <a:latin typeface="黑体" pitchFamily="49" charset="-122"/>
              </a:rPr>
              <a:t>轮船</a:t>
            </a:r>
            <a:r>
              <a:rPr lang="zh-CN" altLang="en-US" sz="2800">
                <a:latin typeface="Arial" pitchFamily="34" charset="0"/>
              </a:rPr>
              <a:t>”</a:t>
            </a:r>
            <a:r>
              <a:rPr lang="zh-CN" altLang="en-US" sz="2800">
                <a:latin typeface="黑体" pitchFamily="49" charset="-122"/>
              </a:rPr>
              <a:t>，并在哈得逊河试航成功。</a:t>
            </a:r>
          </a:p>
        </p:txBody>
      </p:sp>
      <p:sp>
        <p:nvSpPr>
          <p:cNvPr id="4" name="矩形 3"/>
          <p:cNvSpPr/>
          <p:nvPr/>
        </p:nvSpPr>
        <p:spPr>
          <a:xfrm>
            <a:off x="1043608" y="116632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第一次工业革命进程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3185" name="Text Box 2"/>
          <p:cNvSpPr txBox="1">
            <a:spLocks noChangeArrowheads="1"/>
          </p:cNvSpPr>
          <p:nvPr/>
        </p:nvSpPr>
        <p:spPr bwMode="auto">
          <a:xfrm>
            <a:off x="304800" y="6019800"/>
            <a:ext cx="86106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800">
                <a:solidFill>
                  <a:srgbClr val="0000FF"/>
                </a:solidFill>
                <a:latin typeface="Arial" pitchFamily="34" charset="0"/>
              </a:rPr>
              <a:t>1814</a:t>
            </a:r>
            <a:r>
              <a:rPr lang="zh-CN" altLang="en-US" sz="1800">
                <a:solidFill>
                  <a:srgbClr val="0000FF"/>
                </a:solidFill>
                <a:latin typeface="Arial" pitchFamily="34" charset="0"/>
              </a:rPr>
              <a:t>年</a:t>
            </a:r>
            <a:r>
              <a:rPr lang="zh-CN" altLang="en-US" sz="1800">
                <a:latin typeface="Arial" pitchFamily="34" charset="0"/>
              </a:rPr>
              <a:t>，英国人</a:t>
            </a:r>
            <a:r>
              <a:rPr lang="zh-CN" altLang="en-US" sz="1800">
                <a:solidFill>
                  <a:srgbClr val="0000FF"/>
                </a:solidFill>
                <a:latin typeface="Arial" pitchFamily="34" charset="0"/>
              </a:rPr>
              <a:t>史蒂芬孙</a:t>
            </a:r>
            <a:r>
              <a:rPr lang="zh-CN" altLang="en-US" sz="1800">
                <a:latin typeface="Arial" pitchFamily="34" charset="0"/>
              </a:rPr>
              <a:t>研制出世界上第一台蒸汽机车。</a:t>
            </a:r>
            <a:r>
              <a:rPr lang="en-US" altLang="zh-CN" sz="1800">
                <a:latin typeface="Arial" pitchFamily="34" charset="0"/>
              </a:rPr>
              <a:t>1825</a:t>
            </a:r>
            <a:r>
              <a:rPr lang="zh-CN" altLang="en-US" sz="1800">
                <a:latin typeface="Arial" pitchFamily="34" charset="0"/>
              </a:rPr>
              <a:t>年，英国建成世界上第一条铁路，史蒂芬孙的火车头拖着一长列客车和货车前进，时速达</a:t>
            </a:r>
            <a:r>
              <a:rPr lang="en-US" altLang="zh-CN" sz="1800">
                <a:latin typeface="Arial" pitchFamily="34" charset="0"/>
              </a:rPr>
              <a:t>25</a:t>
            </a:r>
            <a:r>
              <a:rPr lang="zh-CN" altLang="en-US" sz="1800">
                <a:latin typeface="Arial" pitchFamily="34" charset="0"/>
              </a:rPr>
              <a:t>公里</a:t>
            </a:r>
            <a:r>
              <a:rPr lang="zh-CN" altLang="en-US" sz="1800" b="0">
                <a:latin typeface="Arial" pitchFamily="34" charset="0"/>
              </a:rPr>
              <a:t> </a:t>
            </a:r>
            <a:r>
              <a:rPr lang="zh-CN" altLang="en-US" sz="1800">
                <a:latin typeface="Arial" pitchFamily="34" charset="0"/>
              </a:rPr>
              <a:t>。</a:t>
            </a:r>
            <a:r>
              <a:rPr lang="zh-CN" altLang="en-US" sz="1800" b="0">
                <a:latin typeface="Arial" pitchFamily="34" charset="0"/>
              </a:rPr>
              <a:t> </a:t>
            </a:r>
          </a:p>
        </p:txBody>
      </p:sp>
      <p:pic>
        <p:nvPicPr>
          <p:cNvPr id="93186" name="Picture 3" descr="未命名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64704"/>
            <a:ext cx="9172575" cy="5169371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3187" name="Picture 4" descr="2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764704"/>
            <a:ext cx="2701925" cy="28194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矩形 4"/>
          <p:cNvSpPr/>
          <p:nvPr/>
        </p:nvSpPr>
        <p:spPr>
          <a:xfrm>
            <a:off x="1043608" y="116632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第一次工业革命进程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4210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33400" y="1143000"/>
            <a:ext cx="8229600" cy="5334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F0000"/>
                </a:solidFill>
                <a:ea typeface="华文行楷" pitchFamily="2" charset="-122"/>
              </a:rPr>
              <a:t>棉纺织业的技术革命</a:t>
            </a:r>
          </a:p>
        </p:txBody>
      </p:sp>
      <p:sp>
        <p:nvSpPr>
          <p:cNvPr id="94211" name="Text Box 4"/>
          <p:cNvSpPr txBox="1">
            <a:spLocks noChangeArrowheads="1"/>
          </p:cNvSpPr>
          <p:nvPr/>
        </p:nvSpPr>
        <p:spPr bwMode="auto">
          <a:xfrm>
            <a:off x="838200" y="2147888"/>
            <a:ext cx="55626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C00000"/>
                </a:solidFill>
                <a:latin typeface="黑体" pitchFamily="49" charset="-122"/>
              </a:rPr>
              <a:t>冶金、采煤等其他行业的革命</a:t>
            </a:r>
          </a:p>
        </p:txBody>
      </p:sp>
      <p:sp>
        <p:nvSpPr>
          <p:cNvPr id="189445" name="Text Box 5"/>
          <p:cNvSpPr txBox="1">
            <a:spLocks noChangeArrowheads="1"/>
          </p:cNvSpPr>
          <p:nvPr/>
        </p:nvSpPr>
        <p:spPr bwMode="auto">
          <a:xfrm>
            <a:off x="762000" y="3124200"/>
            <a:ext cx="7010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瓦特的改良蒸汽机出现</a:t>
            </a:r>
          </a:p>
        </p:txBody>
      </p:sp>
      <p:sp>
        <p:nvSpPr>
          <p:cNvPr id="189446" name="Text Box 6"/>
          <p:cNvSpPr txBox="1">
            <a:spLocks noChangeArrowheads="1"/>
          </p:cNvSpPr>
          <p:nvPr/>
        </p:nvSpPr>
        <p:spPr bwMode="auto">
          <a:xfrm>
            <a:off x="685800" y="4495800"/>
            <a:ext cx="6781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交通运输业的革命</a:t>
            </a:r>
          </a:p>
        </p:txBody>
      </p:sp>
      <p:sp>
        <p:nvSpPr>
          <p:cNvPr id="189447" name="Text Box 7"/>
          <p:cNvSpPr txBox="1">
            <a:spLocks noChangeArrowheads="1"/>
          </p:cNvSpPr>
          <p:nvPr/>
        </p:nvSpPr>
        <p:spPr bwMode="auto">
          <a:xfrm>
            <a:off x="762000" y="5791200"/>
            <a:ext cx="67818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黑体" pitchFamily="49" charset="-122"/>
              </a:rPr>
              <a:t>1840</a:t>
            </a:r>
            <a:r>
              <a:rPr lang="zh-CN" altLang="en-US" sz="2800">
                <a:solidFill>
                  <a:srgbClr val="C00000"/>
                </a:solidFill>
                <a:latin typeface="黑体" pitchFamily="49" charset="-122"/>
              </a:rPr>
              <a:t>年前后，英国率先完成工业革命</a:t>
            </a:r>
          </a:p>
        </p:txBody>
      </p:sp>
      <p:sp>
        <p:nvSpPr>
          <p:cNvPr id="94215" name="AutoShape 8"/>
          <p:cNvSpPr>
            <a:spLocks noChangeArrowheads="1"/>
          </p:cNvSpPr>
          <p:nvPr/>
        </p:nvSpPr>
        <p:spPr bwMode="auto">
          <a:xfrm>
            <a:off x="1371600" y="1676400"/>
            <a:ext cx="533400" cy="533400"/>
          </a:xfrm>
          <a:prstGeom prst="downArrow">
            <a:avLst>
              <a:gd name="adj1" fmla="val 68231"/>
              <a:gd name="adj2" fmla="val 3927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4216" name="AutoShape 9"/>
          <p:cNvSpPr>
            <a:spLocks noChangeArrowheads="1"/>
          </p:cNvSpPr>
          <p:nvPr/>
        </p:nvSpPr>
        <p:spPr bwMode="auto">
          <a:xfrm>
            <a:off x="1371600" y="2667000"/>
            <a:ext cx="533400" cy="533400"/>
          </a:xfrm>
          <a:prstGeom prst="downArrow">
            <a:avLst>
              <a:gd name="adj1" fmla="val 72398"/>
              <a:gd name="adj2" fmla="val 4671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4217" name="AutoShape 10"/>
          <p:cNvSpPr>
            <a:spLocks noChangeArrowheads="1"/>
          </p:cNvSpPr>
          <p:nvPr/>
        </p:nvSpPr>
        <p:spPr bwMode="auto">
          <a:xfrm>
            <a:off x="1371600" y="3733800"/>
            <a:ext cx="533400" cy="685800"/>
          </a:xfrm>
          <a:prstGeom prst="downArrow">
            <a:avLst>
              <a:gd name="adj1" fmla="val 68231"/>
              <a:gd name="adj2" fmla="val 4375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89451" name="AutoShape 11"/>
          <p:cNvSpPr>
            <a:spLocks noChangeArrowheads="1"/>
          </p:cNvSpPr>
          <p:nvPr/>
        </p:nvSpPr>
        <p:spPr bwMode="auto">
          <a:xfrm>
            <a:off x="1371600" y="5181600"/>
            <a:ext cx="533400" cy="685800"/>
          </a:xfrm>
          <a:prstGeom prst="downArrow">
            <a:avLst>
              <a:gd name="adj1" fmla="val 68231"/>
              <a:gd name="adj2" fmla="val 4408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4219" name="Text Box 12"/>
          <p:cNvSpPr txBox="1">
            <a:spLocks noChangeArrowheads="1"/>
          </p:cNvSpPr>
          <p:nvPr/>
        </p:nvSpPr>
        <p:spPr bwMode="auto">
          <a:xfrm>
            <a:off x="2362200" y="1676400"/>
            <a:ext cx="5867400" cy="461963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zh-CN" altLang="en-US" sz="2400" b="1">
                <a:solidFill>
                  <a:schemeClr val="bg1"/>
                </a:solidFill>
                <a:latin typeface="Tahoma" pitchFamily="34" charset="0"/>
              </a:rPr>
              <a:t>大量机器的发明和使用（“革命”的体现）</a:t>
            </a:r>
          </a:p>
        </p:txBody>
      </p:sp>
      <p:sp>
        <p:nvSpPr>
          <p:cNvPr id="94220" name="Text Box 13"/>
          <p:cNvSpPr txBox="1">
            <a:spLocks noChangeArrowheads="1"/>
          </p:cNvSpPr>
          <p:nvPr/>
        </p:nvSpPr>
        <p:spPr bwMode="auto">
          <a:xfrm>
            <a:off x="2819400" y="2681288"/>
            <a:ext cx="2362200" cy="46196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CC0000"/>
                </a:solidFill>
                <a:latin typeface="Tahoma" pitchFamily="34" charset="0"/>
              </a:rPr>
              <a:t> </a:t>
            </a:r>
            <a:r>
              <a:rPr lang="zh-CN" altLang="en-US" sz="2400" b="1">
                <a:solidFill>
                  <a:schemeClr val="bg1"/>
                </a:solidFill>
                <a:latin typeface="Tahoma" pitchFamily="34" charset="0"/>
              </a:rPr>
              <a:t>动力的革新</a:t>
            </a:r>
          </a:p>
        </p:txBody>
      </p:sp>
      <p:sp>
        <p:nvSpPr>
          <p:cNvPr id="94221" name="Text Box 14"/>
          <p:cNvSpPr txBox="1">
            <a:spLocks noChangeArrowheads="1"/>
          </p:cNvSpPr>
          <p:nvPr/>
        </p:nvSpPr>
        <p:spPr bwMode="auto">
          <a:xfrm>
            <a:off x="2743200" y="3625850"/>
            <a:ext cx="5562600" cy="830263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Tahoma" pitchFamily="34" charset="0"/>
              </a:rPr>
              <a:t>改良蒸汽机推动工业生产的大发展，对货物运输的要求也越来越高</a:t>
            </a:r>
          </a:p>
        </p:txBody>
      </p:sp>
      <p:sp>
        <p:nvSpPr>
          <p:cNvPr id="189455" name="Text Box 15"/>
          <p:cNvSpPr txBox="1">
            <a:spLocks noChangeArrowheads="1"/>
          </p:cNvSpPr>
          <p:nvPr/>
        </p:nvSpPr>
        <p:spPr bwMode="auto">
          <a:xfrm>
            <a:off x="3733800" y="4876800"/>
            <a:ext cx="4114800" cy="830263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Tahoma" pitchFamily="34" charset="0"/>
              </a:rPr>
              <a:t>机器生产基本取代手工劳动，工厂取代手工工场</a:t>
            </a:r>
          </a:p>
        </p:txBody>
      </p:sp>
      <p:sp>
        <p:nvSpPr>
          <p:cNvPr id="94223" name="Text Box 16"/>
          <p:cNvSpPr txBox="1">
            <a:spLocks noChangeArrowheads="1"/>
          </p:cNvSpPr>
          <p:nvPr/>
        </p:nvSpPr>
        <p:spPr bwMode="auto">
          <a:xfrm>
            <a:off x="5292080" y="2852936"/>
            <a:ext cx="304800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ahoma" pitchFamily="34" charset="0"/>
                <a:ea typeface="华文彩云" pitchFamily="2" charset="-122"/>
              </a:rPr>
              <a:t>蒸汽时代</a:t>
            </a:r>
          </a:p>
        </p:txBody>
      </p:sp>
      <p:sp>
        <p:nvSpPr>
          <p:cNvPr id="17" name="矩形 16"/>
          <p:cNvSpPr/>
          <p:nvPr/>
        </p:nvSpPr>
        <p:spPr>
          <a:xfrm>
            <a:off x="1043608" y="116632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第一次工业革命进程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9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189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9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7" grpId="0"/>
      <p:bldP spid="189451" grpId="0"/>
      <p:bldP spid="1894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5699" name="Text Box 3"/>
          <p:cNvSpPr txBox="1">
            <a:spLocks noChangeArrowheads="1"/>
          </p:cNvSpPr>
          <p:nvPr/>
        </p:nvSpPr>
        <p:spPr bwMode="auto">
          <a:xfrm>
            <a:off x="1258888" y="2420938"/>
            <a:ext cx="792162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990000"/>
                </a:solidFill>
                <a:latin typeface="Arial" pitchFamily="34" charset="0"/>
              </a:rPr>
              <a:t>英国</a:t>
            </a:r>
          </a:p>
        </p:txBody>
      </p:sp>
      <p:sp>
        <p:nvSpPr>
          <p:cNvPr id="285700" name="Rectangle 4"/>
          <p:cNvSpPr>
            <a:spLocks noChangeArrowheads="1"/>
          </p:cNvSpPr>
          <p:nvPr/>
        </p:nvSpPr>
        <p:spPr bwMode="auto">
          <a:xfrm>
            <a:off x="2051050" y="2133600"/>
            <a:ext cx="1081088" cy="1098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6600">
                <a:latin typeface="Arial" pitchFamily="34" charset="0"/>
              </a:rPr>
              <a:t>↗</a:t>
            </a:r>
          </a:p>
        </p:txBody>
      </p:sp>
      <p:sp>
        <p:nvSpPr>
          <p:cNvPr id="285701" name="Rectangle 5"/>
          <p:cNvSpPr>
            <a:spLocks noChangeArrowheads="1"/>
          </p:cNvSpPr>
          <p:nvPr/>
        </p:nvSpPr>
        <p:spPr bwMode="auto">
          <a:xfrm>
            <a:off x="2051050" y="2924175"/>
            <a:ext cx="949325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6000">
                <a:latin typeface="Arial" pitchFamily="34" charset="0"/>
              </a:rPr>
              <a:t>↘</a:t>
            </a:r>
          </a:p>
        </p:txBody>
      </p:sp>
      <p:sp>
        <p:nvSpPr>
          <p:cNvPr id="285702" name="Text Box 6"/>
          <p:cNvSpPr txBox="1">
            <a:spLocks noChangeArrowheads="1"/>
          </p:cNvSpPr>
          <p:nvPr/>
        </p:nvSpPr>
        <p:spPr bwMode="auto">
          <a:xfrm>
            <a:off x="2916238" y="2133600"/>
            <a:ext cx="2376487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  <a:latin typeface="Arial" pitchFamily="34" charset="0"/>
              </a:rPr>
              <a:t>欧洲大陆</a:t>
            </a:r>
          </a:p>
        </p:txBody>
      </p:sp>
      <p:sp>
        <p:nvSpPr>
          <p:cNvPr id="285703" name="Text Box 7"/>
          <p:cNvSpPr txBox="1">
            <a:spLocks noChangeArrowheads="1"/>
          </p:cNvSpPr>
          <p:nvPr/>
        </p:nvSpPr>
        <p:spPr bwMode="auto">
          <a:xfrm>
            <a:off x="2916238" y="3429000"/>
            <a:ext cx="17272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  <a:latin typeface="Arial" pitchFamily="34" charset="0"/>
              </a:rPr>
              <a:t>美洲</a:t>
            </a:r>
          </a:p>
        </p:txBody>
      </p:sp>
      <p:sp>
        <p:nvSpPr>
          <p:cNvPr id="285704" name="Rectangle 8"/>
          <p:cNvSpPr>
            <a:spLocks noChangeArrowheads="1"/>
          </p:cNvSpPr>
          <p:nvPr/>
        </p:nvSpPr>
        <p:spPr bwMode="auto">
          <a:xfrm>
            <a:off x="4932363" y="1916113"/>
            <a:ext cx="949325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6000">
                <a:latin typeface="Arial" pitchFamily="34" charset="0"/>
              </a:rPr>
              <a:t>→</a:t>
            </a:r>
          </a:p>
        </p:txBody>
      </p:sp>
      <p:sp>
        <p:nvSpPr>
          <p:cNvPr id="285705" name="Text Box 9"/>
          <p:cNvSpPr txBox="1">
            <a:spLocks noChangeArrowheads="1"/>
          </p:cNvSpPr>
          <p:nvPr/>
        </p:nvSpPr>
        <p:spPr bwMode="auto">
          <a:xfrm>
            <a:off x="5867400" y="2133600"/>
            <a:ext cx="1296988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Arial" pitchFamily="34" charset="0"/>
              </a:rPr>
              <a:t>亚洲</a:t>
            </a:r>
          </a:p>
        </p:txBody>
      </p:sp>
      <p:pic>
        <p:nvPicPr>
          <p:cNvPr id="285706" name="Picture 12" descr="jc_ls_bs_tc_91_yza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9388" y="1196975"/>
            <a:ext cx="8785225" cy="54006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8383" name="Text Box 15"/>
          <p:cNvSpPr txBox="1">
            <a:spLocks noChangeArrowheads="1"/>
          </p:cNvSpPr>
          <p:nvPr/>
        </p:nvSpPr>
        <p:spPr bwMode="auto">
          <a:xfrm>
            <a:off x="1403350" y="2492375"/>
            <a:ext cx="1152525" cy="579438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美国</a:t>
            </a:r>
            <a:endParaRPr lang="zh-CN" altLang="en-US" sz="3200" b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8382" name="Text Box 14"/>
          <p:cNvSpPr txBox="1">
            <a:spLocks noChangeArrowheads="1"/>
          </p:cNvSpPr>
          <p:nvPr/>
        </p:nvSpPr>
        <p:spPr bwMode="auto">
          <a:xfrm>
            <a:off x="2843213" y="2708275"/>
            <a:ext cx="1079500" cy="579438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华文中宋" panose="02010600040101010101" pitchFamily="2" charset="-122"/>
              </a:rPr>
              <a:t>法国</a:t>
            </a:r>
            <a:endParaRPr lang="zh-CN" altLang="en-US" sz="3200" b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2987675" y="1844675"/>
            <a:ext cx="1074738" cy="57943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英国</a:t>
            </a:r>
            <a:endParaRPr lang="zh-CN" altLang="en-US" sz="3200" b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58384" name="Text Box 16"/>
          <p:cNvSpPr txBox="1">
            <a:spLocks noChangeArrowheads="1"/>
          </p:cNvSpPr>
          <p:nvPr/>
        </p:nvSpPr>
        <p:spPr bwMode="auto">
          <a:xfrm>
            <a:off x="4500563" y="1268413"/>
            <a:ext cx="936625" cy="1554162"/>
          </a:xfrm>
          <a:prstGeom prst="rect">
            <a:avLst/>
          </a:prstGeom>
          <a:solidFill>
            <a:srgbClr val="000514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德意志</a:t>
            </a:r>
            <a:endParaRPr lang="zh-CN" altLang="en-US" sz="3200" b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58387" name="Text Box 19"/>
          <p:cNvSpPr txBox="1">
            <a:spLocks noChangeArrowheads="1"/>
          </p:cNvSpPr>
          <p:nvPr/>
        </p:nvSpPr>
        <p:spPr bwMode="auto">
          <a:xfrm>
            <a:off x="4716463" y="2852738"/>
            <a:ext cx="1511300" cy="579437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奥地利</a:t>
            </a:r>
            <a:endParaRPr lang="zh-CN" altLang="en-US" sz="3200" b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58385" name="Text Box 17"/>
          <p:cNvSpPr txBox="1">
            <a:spLocks noChangeArrowheads="1"/>
          </p:cNvSpPr>
          <p:nvPr/>
        </p:nvSpPr>
        <p:spPr bwMode="auto">
          <a:xfrm>
            <a:off x="6227763" y="1700213"/>
            <a:ext cx="792162" cy="1066800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俄国</a:t>
            </a:r>
            <a:endParaRPr lang="zh-CN" altLang="en-US" sz="3200" b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58386" name="Text Box 18"/>
          <p:cNvSpPr txBox="1">
            <a:spLocks noChangeArrowheads="1"/>
          </p:cNvSpPr>
          <p:nvPr/>
        </p:nvSpPr>
        <p:spPr bwMode="auto">
          <a:xfrm>
            <a:off x="7956550" y="2565400"/>
            <a:ext cx="720725" cy="1066800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日本</a:t>
            </a:r>
            <a:endParaRPr lang="zh-CN" altLang="en-US" sz="3200" b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15616" y="332656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第一次工业革命扩展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5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5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5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5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5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5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5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5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5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85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5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5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5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5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5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5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5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285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8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8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5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699" grpId="0"/>
      <p:bldP spid="285700" grpId="0"/>
      <p:bldP spid="285702" grpId="0"/>
      <p:bldP spid="285703" grpId="0"/>
      <p:bldP spid="285704" grpId="0"/>
      <p:bldP spid="285705" grpId="0"/>
      <p:bldP spid="58383" grpId="0"/>
      <p:bldP spid="58382" grpId="0"/>
      <p:bldP spid="58381" grpId="0"/>
      <p:bldP spid="58384" grpId="0"/>
      <p:bldP spid="58387" grpId="0"/>
      <p:bldP spid="58385" grpId="0"/>
      <p:bldP spid="583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6258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33400" y="685800"/>
            <a:ext cx="8229600" cy="5334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000000"/>
                </a:solidFill>
                <a:ea typeface="华文行楷" pitchFamily="2" charset="-122"/>
              </a:rPr>
              <a:t>棉纺织业的技术革命</a:t>
            </a:r>
          </a:p>
        </p:txBody>
      </p:sp>
      <p:sp>
        <p:nvSpPr>
          <p:cNvPr id="96259" name="Text Box 4"/>
          <p:cNvSpPr txBox="1">
            <a:spLocks noChangeArrowheads="1"/>
          </p:cNvSpPr>
          <p:nvPr/>
        </p:nvSpPr>
        <p:spPr bwMode="auto">
          <a:xfrm>
            <a:off x="914400" y="1752600"/>
            <a:ext cx="55626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黑体" pitchFamily="49" charset="-122"/>
              </a:rPr>
              <a:t>冶金、采煤等其他行业的革命</a:t>
            </a:r>
          </a:p>
        </p:txBody>
      </p:sp>
      <p:sp>
        <p:nvSpPr>
          <p:cNvPr id="286725" name="Text Box 5"/>
          <p:cNvSpPr txBox="1">
            <a:spLocks noChangeArrowheads="1"/>
          </p:cNvSpPr>
          <p:nvPr/>
        </p:nvSpPr>
        <p:spPr bwMode="auto">
          <a:xfrm>
            <a:off x="762000" y="2819400"/>
            <a:ext cx="7010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瓦特的改良蒸汽机出现</a:t>
            </a:r>
          </a:p>
        </p:txBody>
      </p:sp>
      <p:sp>
        <p:nvSpPr>
          <p:cNvPr id="286726" name="Text Box 6"/>
          <p:cNvSpPr txBox="1">
            <a:spLocks noChangeArrowheads="1"/>
          </p:cNvSpPr>
          <p:nvPr/>
        </p:nvSpPr>
        <p:spPr bwMode="auto">
          <a:xfrm>
            <a:off x="762000" y="3962400"/>
            <a:ext cx="6781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交通运输业的革命</a:t>
            </a:r>
          </a:p>
        </p:txBody>
      </p:sp>
      <p:sp>
        <p:nvSpPr>
          <p:cNvPr id="286727" name="Text Box 7"/>
          <p:cNvSpPr txBox="1">
            <a:spLocks noChangeArrowheads="1"/>
          </p:cNvSpPr>
          <p:nvPr/>
        </p:nvSpPr>
        <p:spPr bwMode="auto">
          <a:xfrm>
            <a:off x="762000" y="5105400"/>
            <a:ext cx="67818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黑体" pitchFamily="49" charset="-122"/>
              </a:rPr>
              <a:t>1840</a:t>
            </a:r>
            <a:r>
              <a:rPr lang="zh-CN" altLang="en-US" sz="2800">
                <a:latin typeface="黑体" pitchFamily="49" charset="-122"/>
              </a:rPr>
              <a:t>年前后，英国率先完成工业革命</a:t>
            </a:r>
          </a:p>
        </p:txBody>
      </p:sp>
      <p:sp>
        <p:nvSpPr>
          <p:cNvPr id="96263" name="AutoShape 8"/>
          <p:cNvSpPr>
            <a:spLocks noChangeArrowheads="1"/>
          </p:cNvSpPr>
          <p:nvPr/>
        </p:nvSpPr>
        <p:spPr bwMode="auto">
          <a:xfrm>
            <a:off x="1371600" y="1143000"/>
            <a:ext cx="533400" cy="533400"/>
          </a:xfrm>
          <a:prstGeom prst="downArrow">
            <a:avLst>
              <a:gd name="adj1" fmla="val 68231"/>
              <a:gd name="adj2" fmla="val 3927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6264" name="AutoShape 9"/>
          <p:cNvSpPr>
            <a:spLocks noChangeArrowheads="1"/>
          </p:cNvSpPr>
          <p:nvPr/>
        </p:nvSpPr>
        <p:spPr bwMode="auto">
          <a:xfrm>
            <a:off x="1371600" y="2286000"/>
            <a:ext cx="533400" cy="533400"/>
          </a:xfrm>
          <a:prstGeom prst="downArrow">
            <a:avLst>
              <a:gd name="adj1" fmla="val 72398"/>
              <a:gd name="adj2" fmla="val 4671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6265" name="AutoShape 10"/>
          <p:cNvSpPr>
            <a:spLocks noChangeArrowheads="1"/>
          </p:cNvSpPr>
          <p:nvPr/>
        </p:nvSpPr>
        <p:spPr bwMode="auto">
          <a:xfrm>
            <a:off x="1371600" y="3352800"/>
            <a:ext cx="533400" cy="533400"/>
          </a:xfrm>
          <a:prstGeom prst="downArrow">
            <a:avLst>
              <a:gd name="adj1" fmla="val 68231"/>
              <a:gd name="adj2" fmla="val 4375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86731" name="AutoShape 11"/>
          <p:cNvSpPr>
            <a:spLocks noChangeArrowheads="1"/>
          </p:cNvSpPr>
          <p:nvPr/>
        </p:nvSpPr>
        <p:spPr bwMode="auto">
          <a:xfrm>
            <a:off x="1371600" y="4495800"/>
            <a:ext cx="533400" cy="533400"/>
          </a:xfrm>
          <a:prstGeom prst="downArrow">
            <a:avLst>
              <a:gd name="adj1" fmla="val 68231"/>
              <a:gd name="adj2" fmla="val 4408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6267" name="Text Box 12"/>
          <p:cNvSpPr txBox="1">
            <a:spLocks noChangeArrowheads="1"/>
          </p:cNvSpPr>
          <p:nvPr/>
        </p:nvSpPr>
        <p:spPr bwMode="auto">
          <a:xfrm>
            <a:off x="2819400" y="1295400"/>
            <a:ext cx="5486400" cy="40011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大量机器的发明和使用（“革命”的体现）</a:t>
            </a:r>
          </a:p>
        </p:txBody>
      </p:sp>
      <p:sp>
        <p:nvSpPr>
          <p:cNvPr id="96268" name="Text Box 13"/>
          <p:cNvSpPr txBox="1">
            <a:spLocks noChangeArrowheads="1"/>
          </p:cNvSpPr>
          <p:nvPr/>
        </p:nvSpPr>
        <p:spPr bwMode="auto">
          <a:xfrm>
            <a:off x="2819400" y="2209800"/>
            <a:ext cx="1752600" cy="396875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动力的革新</a:t>
            </a:r>
          </a:p>
        </p:txBody>
      </p:sp>
      <p:sp>
        <p:nvSpPr>
          <p:cNvPr id="96269" name="Text Box 14"/>
          <p:cNvSpPr txBox="1">
            <a:spLocks noChangeArrowheads="1"/>
          </p:cNvSpPr>
          <p:nvPr/>
        </p:nvSpPr>
        <p:spPr bwMode="auto">
          <a:xfrm>
            <a:off x="2819400" y="3276600"/>
            <a:ext cx="5562600" cy="701675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改良蒸汽机推动工业生产的大发展，对货物运输的要求也越来越高</a:t>
            </a:r>
          </a:p>
        </p:txBody>
      </p:sp>
      <p:sp>
        <p:nvSpPr>
          <p:cNvPr id="286735" name="Text Box 15"/>
          <p:cNvSpPr txBox="1">
            <a:spLocks noChangeArrowheads="1"/>
          </p:cNvSpPr>
          <p:nvPr/>
        </p:nvSpPr>
        <p:spPr bwMode="auto">
          <a:xfrm>
            <a:off x="2667000" y="4572000"/>
            <a:ext cx="5638800" cy="40011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机器生产基本取代手工劳动，工厂取代手工工场</a:t>
            </a:r>
          </a:p>
        </p:txBody>
      </p:sp>
      <p:sp>
        <p:nvSpPr>
          <p:cNvPr id="96271" name="Text Box 16"/>
          <p:cNvSpPr txBox="1">
            <a:spLocks noChangeArrowheads="1"/>
          </p:cNvSpPr>
          <p:nvPr/>
        </p:nvSpPr>
        <p:spPr bwMode="auto">
          <a:xfrm>
            <a:off x="4876800" y="2667000"/>
            <a:ext cx="30480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ahoma" pitchFamily="34" charset="0"/>
                <a:ea typeface="华文彩云" pitchFamily="2" charset="-122"/>
              </a:rPr>
              <a:t>蒸汽时代</a:t>
            </a:r>
          </a:p>
        </p:txBody>
      </p:sp>
      <p:sp>
        <p:nvSpPr>
          <p:cNvPr id="286737" name="Text Box 17"/>
          <p:cNvSpPr txBox="1">
            <a:spLocks noChangeArrowheads="1"/>
          </p:cNvSpPr>
          <p:nvPr/>
        </p:nvSpPr>
        <p:spPr bwMode="auto">
          <a:xfrm>
            <a:off x="0" y="6035675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/>
              <a:t>工业革命的扩展：</a:t>
            </a:r>
            <a:r>
              <a:rPr lang="en-US" altLang="zh-CN" sz="2400">
                <a:latin typeface="黑体" pitchFamily="49" charset="-122"/>
              </a:rPr>
              <a:t>19</a:t>
            </a:r>
            <a:r>
              <a:rPr lang="zh-CN" altLang="en-US" sz="2400">
                <a:latin typeface="黑体" pitchFamily="49" charset="-122"/>
              </a:rPr>
              <a:t>世纪中期，法、美等国也相继完成了工业革命</a:t>
            </a:r>
          </a:p>
        </p:txBody>
      </p:sp>
      <p:sp>
        <p:nvSpPr>
          <p:cNvPr id="286738" name="AutoShape 18"/>
          <p:cNvSpPr>
            <a:spLocks noChangeArrowheads="1"/>
          </p:cNvSpPr>
          <p:nvPr/>
        </p:nvSpPr>
        <p:spPr bwMode="auto">
          <a:xfrm>
            <a:off x="1447800" y="5562600"/>
            <a:ext cx="533400" cy="533400"/>
          </a:xfrm>
          <a:prstGeom prst="downArrow">
            <a:avLst>
              <a:gd name="adj1" fmla="val 68231"/>
              <a:gd name="adj2" fmla="val 4408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259632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第一次工业革命进程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6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286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6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6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86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27" grpId="0"/>
      <p:bldP spid="286731" grpId="0"/>
      <p:bldP spid="286735" grpId="0"/>
      <p:bldP spid="286737" grpId="0"/>
      <p:bldP spid="2867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5714" name="Text Box 3"/>
          <p:cNvSpPr txBox="1">
            <a:spLocks noChangeArrowheads="1"/>
          </p:cNvSpPr>
          <p:nvPr/>
        </p:nvSpPr>
        <p:spPr bwMode="auto">
          <a:xfrm>
            <a:off x="0" y="2204864"/>
            <a:ext cx="468372" cy="353943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</a:t>
            </a:r>
          </a:p>
          <a:p>
            <a:pPr algn="just">
              <a:spcBef>
                <a:spcPct val="0"/>
              </a:spcBef>
            </a:pPr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algn="just">
              <a:spcBef>
                <a:spcPct val="0"/>
              </a:spcBef>
            </a:pPr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次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algn="just">
              <a:spcBef>
                <a:spcPct val="0"/>
              </a:spcBef>
            </a:pPr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工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algn="just">
              <a:spcBef>
                <a:spcPct val="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业</a:t>
            </a:r>
          </a:p>
          <a:p>
            <a:pPr algn="just">
              <a:spcBef>
                <a:spcPct val="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革</a:t>
            </a:r>
          </a:p>
          <a:p>
            <a:pPr algn="just">
              <a:spcBef>
                <a:spcPct val="0"/>
              </a:spcBef>
            </a:pPr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命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5" name="AutoShape 7"/>
          <p:cNvSpPr/>
          <p:nvPr/>
        </p:nvSpPr>
        <p:spPr bwMode="auto">
          <a:xfrm>
            <a:off x="514350" y="1300163"/>
            <a:ext cx="241226" cy="4721125"/>
          </a:xfrm>
          <a:prstGeom prst="leftBrace">
            <a:avLst>
              <a:gd name="adj1" fmla="val 119225"/>
              <a:gd name="adj2" fmla="val 50000"/>
            </a:avLst>
          </a:prstGeom>
          <a:noFill/>
          <a:ln w="38100">
            <a:solidFill>
              <a:srgbClr val="00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6" name="AutoShape 8"/>
          <p:cNvSpPr/>
          <p:nvPr/>
        </p:nvSpPr>
        <p:spPr bwMode="auto">
          <a:xfrm>
            <a:off x="2051720" y="908720"/>
            <a:ext cx="216024" cy="1224136"/>
          </a:xfrm>
          <a:prstGeom prst="leftBrace">
            <a:avLst>
              <a:gd name="adj1" fmla="val 82966"/>
              <a:gd name="adj2" fmla="val 50000"/>
            </a:avLst>
          </a:prstGeom>
          <a:solidFill>
            <a:schemeClr val="bg1"/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5723" name="Line 12"/>
          <p:cNvSpPr>
            <a:spLocks noChangeShapeType="1"/>
          </p:cNvSpPr>
          <p:nvPr/>
        </p:nvSpPr>
        <p:spPr bwMode="auto">
          <a:xfrm>
            <a:off x="8388350" y="4941888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267744" y="76470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en-US" altLang="zh-CN" sz="2000" b="1" smtClean="0">
                <a:solidFill>
                  <a:srgbClr val="002060"/>
                </a:solidFill>
                <a:latin typeface="黑体" pitchFamily="49" charset="-122"/>
              </a:rPr>
              <a:t>①</a:t>
            </a:r>
            <a:r>
              <a:rPr lang="zh-CN" altLang="en-US" sz="2000" b="1" smtClean="0">
                <a:solidFill>
                  <a:srgbClr val="002060"/>
                </a:solidFill>
                <a:latin typeface="黑体" pitchFamily="49" charset="-122"/>
              </a:rPr>
              <a:t>政治：资产阶级代议制的确立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zh-CN" altLang="en-US" sz="2000" b="1" smtClean="0">
                <a:solidFill>
                  <a:srgbClr val="002060"/>
                </a:solidFill>
                <a:latin typeface="黑体" pitchFamily="49" charset="-122"/>
              </a:rPr>
              <a:t>②资本：殖民扩张和海外贸易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zh-CN" altLang="en-US" sz="2000" b="1" smtClean="0">
                <a:solidFill>
                  <a:srgbClr val="002060"/>
                </a:solidFill>
                <a:latin typeface="黑体" pitchFamily="49" charset="-122"/>
              </a:rPr>
              <a:t>③科技：工场手工业的积累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zh-CN" altLang="en-US" sz="2000" b="1" smtClean="0">
                <a:solidFill>
                  <a:srgbClr val="002060"/>
                </a:solidFill>
                <a:latin typeface="黑体" pitchFamily="49" charset="-122"/>
              </a:rPr>
              <a:t>④劳动力：圈地运动</a:t>
            </a:r>
            <a:endParaRPr lang="zh-CN" altLang="en-US" sz="2000" b="1">
              <a:solidFill>
                <a:srgbClr val="002060"/>
              </a:solidFill>
              <a:latin typeface="黑体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73944" y="141277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Bef>
                <a:spcPct val="0"/>
              </a:spcBef>
            </a:pPr>
            <a:r>
              <a:rPr lang="zh-CN" altLang="en-US" sz="2400" b="1" smtClean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背景</a:t>
            </a:r>
            <a:endParaRPr lang="zh-CN" altLang="en-US" sz="24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27584" y="3140968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ct val="0"/>
              </a:spcBef>
            </a:pPr>
            <a:r>
              <a:rPr lang="zh-CN" altLang="en-US" sz="2400" b="1" smtClean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成就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691680" y="5805264"/>
            <a:ext cx="6624736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000" b="1" smtClean="0">
                <a:solidFill>
                  <a:srgbClr val="002060"/>
                </a:solidFill>
                <a:latin typeface="黑体" pitchFamily="49" charset="-122"/>
              </a:rPr>
              <a:t>19</a:t>
            </a:r>
            <a:r>
              <a:rPr lang="zh-CN" altLang="en-US" sz="2000" b="1">
                <a:solidFill>
                  <a:srgbClr val="002060"/>
                </a:solidFill>
                <a:latin typeface="黑体" pitchFamily="49" charset="-122"/>
              </a:rPr>
              <a:t>世纪中期，法、美等国也相继完成了工业革命</a:t>
            </a:r>
          </a:p>
        </p:txBody>
      </p:sp>
      <p:sp>
        <p:nvSpPr>
          <p:cNvPr id="17" name="矩形 16"/>
          <p:cNvSpPr/>
          <p:nvPr/>
        </p:nvSpPr>
        <p:spPr>
          <a:xfrm>
            <a:off x="755576" y="573325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ct val="0"/>
              </a:spcBef>
            </a:pPr>
            <a:r>
              <a:rPr lang="zh-CN" altLang="en-US" sz="2400" b="1" smtClean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扩展</a:t>
            </a:r>
          </a:p>
        </p:txBody>
      </p:sp>
      <p:graphicFrame>
        <p:nvGraphicFramePr>
          <p:cNvPr id="18" name="Group 105"/>
          <p:cNvGraphicFramePr>
            <a:graphicFrameLocks noGrp="1"/>
          </p:cNvGraphicFramePr>
          <p:nvPr/>
        </p:nvGraphicFramePr>
        <p:xfrm>
          <a:off x="1763688" y="2420888"/>
          <a:ext cx="6768752" cy="3096343"/>
        </p:xfrm>
        <a:graphic>
          <a:graphicData uri="http://schemas.openxmlformats.org/drawingml/2006/table">
            <a:tbl>
              <a:tblPr/>
              <a:tblGrid>
                <a:gridCol w="1353750"/>
                <a:gridCol w="1382554"/>
                <a:gridCol w="1368152"/>
                <a:gridCol w="2664296"/>
              </a:tblGrid>
              <a:tr h="589209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时间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人物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重大发明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影响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9507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18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世纪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60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年代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209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1785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209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1807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209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1814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 Box 41"/>
          <p:cNvSpPr txBox="1">
            <a:spLocks noChangeArrowheads="1"/>
          </p:cNvSpPr>
          <p:nvPr/>
        </p:nvSpPr>
        <p:spPr bwMode="auto">
          <a:xfrm>
            <a:off x="2915816" y="3068960"/>
            <a:ext cx="17526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哈格里夫斯</a:t>
            </a:r>
          </a:p>
        </p:txBody>
      </p:sp>
      <p:sp>
        <p:nvSpPr>
          <p:cNvPr id="20" name="Text Box 42"/>
          <p:cNvSpPr txBox="1">
            <a:spLocks noChangeArrowheads="1"/>
          </p:cNvSpPr>
          <p:nvPr/>
        </p:nvSpPr>
        <p:spPr bwMode="auto">
          <a:xfrm>
            <a:off x="2915816" y="3861048"/>
            <a:ext cx="17526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瓦特</a:t>
            </a:r>
          </a:p>
        </p:txBody>
      </p:sp>
      <p:sp>
        <p:nvSpPr>
          <p:cNvPr id="21" name="Text Box 43"/>
          <p:cNvSpPr txBox="1">
            <a:spLocks noChangeArrowheads="1"/>
          </p:cNvSpPr>
          <p:nvPr/>
        </p:nvSpPr>
        <p:spPr bwMode="auto">
          <a:xfrm>
            <a:off x="2771800" y="4437112"/>
            <a:ext cx="17526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富尔顿</a:t>
            </a:r>
          </a:p>
        </p:txBody>
      </p:sp>
      <p:sp>
        <p:nvSpPr>
          <p:cNvPr id="22" name="Text Box 44"/>
          <p:cNvSpPr txBox="1">
            <a:spLocks noChangeArrowheads="1"/>
          </p:cNvSpPr>
          <p:nvPr/>
        </p:nvSpPr>
        <p:spPr bwMode="auto">
          <a:xfrm>
            <a:off x="3059832" y="5013176"/>
            <a:ext cx="16002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史蒂芬孙</a:t>
            </a:r>
          </a:p>
        </p:txBody>
      </p:sp>
      <p:sp>
        <p:nvSpPr>
          <p:cNvPr id="23" name="Text Box 46"/>
          <p:cNvSpPr txBox="1">
            <a:spLocks noChangeArrowheads="1"/>
          </p:cNvSpPr>
          <p:nvPr/>
        </p:nvSpPr>
        <p:spPr bwMode="auto">
          <a:xfrm>
            <a:off x="4283968" y="3140968"/>
            <a:ext cx="18288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珍妮纺纱机</a:t>
            </a: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4283968" y="3861048"/>
            <a:ext cx="17526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改良蒸汽机</a:t>
            </a:r>
          </a:p>
        </p:txBody>
      </p:sp>
      <p:sp>
        <p:nvSpPr>
          <p:cNvPr id="25" name="Text Box 48"/>
          <p:cNvSpPr txBox="1">
            <a:spLocks noChangeArrowheads="1"/>
          </p:cNvSpPr>
          <p:nvPr/>
        </p:nvSpPr>
        <p:spPr bwMode="auto">
          <a:xfrm>
            <a:off x="4283968" y="4437112"/>
            <a:ext cx="18288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蒸汽轮船</a:t>
            </a:r>
          </a:p>
        </p:txBody>
      </p:sp>
      <p:sp>
        <p:nvSpPr>
          <p:cNvPr id="26" name="Text Box 49"/>
          <p:cNvSpPr txBox="1">
            <a:spLocks noChangeArrowheads="1"/>
          </p:cNvSpPr>
          <p:nvPr/>
        </p:nvSpPr>
        <p:spPr bwMode="auto">
          <a:xfrm>
            <a:off x="4283968" y="5013176"/>
            <a:ext cx="18288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Tahoma" pitchFamily="34" charset="0"/>
              </a:rPr>
              <a:t>蒸汽机车</a:t>
            </a:r>
          </a:p>
        </p:txBody>
      </p:sp>
      <p:sp>
        <p:nvSpPr>
          <p:cNvPr id="27" name="Text Box 51"/>
          <p:cNvSpPr txBox="1">
            <a:spLocks noChangeArrowheads="1"/>
          </p:cNvSpPr>
          <p:nvPr/>
        </p:nvSpPr>
        <p:spPr bwMode="auto">
          <a:xfrm>
            <a:off x="6096000" y="3068960"/>
            <a:ext cx="30480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Tahoma" pitchFamily="34" charset="0"/>
              </a:rPr>
              <a:t>标志工业革命的开始</a:t>
            </a:r>
          </a:p>
        </p:txBody>
      </p:sp>
      <p:sp>
        <p:nvSpPr>
          <p:cNvPr id="28" name="Text Box 52"/>
          <p:cNvSpPr txBox="1">
            <a:spLocks noChangeArrowheads="1"/>
          </p:cNvSpPr>
          <p:nvPr/>
        </p:nvSpPr>
        <p:spPr bwMode="auto">
          <a:xfrm>
            <a:off x="5940152" y="3861048"/>
            <a:ext cx="30480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Tahoma" pitchFamily="34" charset="0"/>
              </a:rPr>
              <a:t>工业革命最显著的标志</a:t>
            </a:r>
          </a:p>
        </p:txBody>
      </p:sp>
      <p:sp>
        <p:nvSpPr>
          <p:cNvPr id="29" name="Text Box 53"/>
          <p:cNvSpPr txBox="1">
            <a:spLocks noChangeArrowheads="1"/>
          </p:cNvSpPr>
          <p:nvPr/>
        </p:nvSpPr>
        <p:spPr bwMode="auto">
          <a:xfrm>
            <a:off x="5868144" y="4581128"/>
            <a:ext cx="289560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Tahoma" pitchFamily="34" charset="0"/>
              </a:rPr>
              <a:t>交通运输进入以蒸汽为动力的时代</a:t>
            </a:r>
          </a:p>
        </p:txBody>
      </p:sp>
      <p:sp>
        <p:nvSpPr>
          <p:cNvPr id="30" name="矩形 29"/>
          <p:cNvSpPr/>
          <p:nvPr/>
        </p:nvSpPr>
        <p:spPr>
          <a:xfrm>
            <a:off x="1115616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第一次工业革命知识梳理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  <p:bldP spid="37896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72705"/>
          <p:cNvSpPr txBox="1"/>
          <p:nvPr/>
        </p:nvSpPr>
        <p:spPr>
          <a:xfrm>
            <a:off x="755650" y="1921340"/>
            <a:ext cx="4165600" cy="609398"/>
          </a:xfrm>
          <a:prstGeom prst="rect">
            <a:avLst/>
          </a:prstGeom>
          <a:solidFill>
            <a:schemeClr val="bg1">
              <a:alpha val="37000"/>
            </a:schemeClr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defRPr/>
            </a:pPr>
            <a:endParaRPr lang="zh-CN" altLang="en-US" sz="2800" b="1" noProof="1">
              <a:effectLst>
                <a:outerShdw blurRad="38100" dist="38100" dir="2700000" algn="tl">
                  <a:srgbClr val="C0C0C0"/>
                </a:outerShdw>
              </a:effectLst>
              <a:latin typeface="方正魏碑简体" pitchFamily="2" charset="-122"/>
              <a:ea typeface="方正魏碑简体" pitchFamily="2" charset="-122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136526" y="1117256"/>
            <a:ext cx="8575675" cy="56688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7" name="左大括号 6"/>
          <p:cNvSpPr/>
          <p:nvPr/>
        </p:nvSpPr>
        <p:spPr>
          <a:xfrm>
            <a:off x="1295401" y="1701275"/>
            <a:ext cx="396875" cy="4655229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8" name="矩形 7"/>
          <p:cNvSpPr/>
          <p:nvPr/>
        </p:nvSpPr>
        <p:spPr>
          <a:xfrm>
            <a:off x="476250" y="1117255"/>
            <a:ext cx="719138" cy="55185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32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第二次工业革命背景</a:t>
            </a:r>
            <a:endParaRPr lang="zh-CN" altLang="en-US" sz="3200" noProof="1"/>
          </a:p>
        </p:txBody>
      </p:sp>
      <p:sp>
        <p:nvSpPr>
          <p:cNvPr id="12" name="矩形 11"/>
          <p:cNvSpPr/>
          <p:nvPr/>
        </p:nvSpPr>
        <p:spPr>
          <a:xfrm>
            <a:off x="1619672" y="1916832"/>
            <a:ext cx="1155700" cy="5501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资金</a:t>
            </a:r>
          </a:p>
        </p:txBody>
      </p:sp>
      <p:cxnSp>
        <p:nvCxnSpPr>
          <p:cNvPr id="14" name="直接连接符 13"/>
          <p:cNvCxnSpPr>
            <a:stCxn id="12" idx="3"/>
          </p:cNvCxnSpPr>
          <p:nvPr/>
        </p:nvCxnSpPr>
        <p:spPr>
          <a:xfrm>
            <a:off x="2775372" y="2191914"/>
            <a:ext cx="401638" cy="0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3347864" y="1772816"/>
            <a:ext cx="4689475" cy="55227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b="1" noProof="1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347864" y="1916832"/>
            <a:ext cx="4786313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/>
              <a:t>工场手工业时期和第一次工业革命积累</a:t>
            </a:r>
          </a:p>
        </p:txBody>
      </p:sp>
      <p:sp>
        <p:nvSpPr>
          <p:cNvPr id="20" name="矩形 19"/>
          <p:cNvSpPr/>
          <p:nvPr/>
        </p:nvSpPr>
        <p:spPr>
          <a:xfrm>
            <a:off x="1598614" y="3218458"/>
            <a:ext cx="1239837" cy="52688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劳动力</a:t>
            </a:r>
          </a:p>
        </p:txBody>
      </p:sp>
      <p:sp>
        <p:nvSpPr>
          <p:cNvPr id="22" name="左大括号 21"/>
          <p:cNvSpPr/>
          <p:nvPr/>
        </p:nvSpPr>
        <p:spPr>
          <a:xfrm>
            <a:off x="2881313" y="2545566"/>
            <a:ext cx="431800" cy="1872671"/>
          </a:xfrm>
          <a:prstGeom prst="leftBrac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3" name="矩形 22"/>
          <p:cNvSpPr/>
          <p:nvPr/>
        </p:nvSpPr>
        <p:spPr>
          <a:xfrm>
            <a:off x="3347864" y="2564904"/>
            <a:ext cx="4595813" cy="5924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美国：废除黑人奴隶制</a:t>
            </a:r>
          </a:p>
        </p:txBody>
      </p:sp>
      <p:sp>
        <p:nvSpPr>
          <p:cNvPr id="24" name="矩形 23"/>
          <p:cNvSpPr/>
          <p:nvPr/>
        </p:nvSpPr>
        <p:spPr>
          <a:xfrm>
            <a:off x="3347864" y="3429000"/>
            <a:ext cx="4562475" cy="5924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俄国：废除奴隶制</a:t>
            </a:r>
          </a:p>
        </p:txBody>
      </p:sp>
      <p:sp>
        <p:nvSpPr>
          <p:cNvPr id="25" name="矩形 24"/>
          <p:cNvSpPr/>
          <p:nvPr/>
        </p:nvSpPr>
        <p:spPr>
          <a:xfrm>
            <a:off x="3347864" y="4221088"/>
            <a:ext cx="4595813" cy="5924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日本：废除封建等级制</a:t>
            </a:r>
          </a:p>
        </p:txBody>
      </p:sp>
      <p:sp>
        <p:nvSpPr>
          <p:cNvPr id="26" name="矩形 25"/>
          <p:cNvSpPr/>
          <p:nvPr/>
        </p:nvSpPr>
        <p:spPr>
          <a:xfrm>
            <a:off x="1670050" y="6045451"/>
            <a:ext cx="1239838" cy="52688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科技</a:t>
            </a:r>
          </a:p>
        </p:txBody>
      </p:sp>
      <p:cxnSp>
        <p:nvCxnSpPr>
          <p:cNvPr id="27" name="直接连接符 26"/>
          <p:cNvCxnSpPr>
            <a:stCxn id="12" idx="3"/>
          </p:cNvCxnSpPr>
          <p:nvPr/>
        </p:nvCxnSpPr>
        <p:spPr>
          <a:xfrm>
            <a:off x="2824586" y="5767976"/>
            <a:ext cx="401637" cy="0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3322639" y="6060262"/>
            <a:ext cx="4568825" cy="5924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自然科学的重大突破</a:t>
            </a:r>
          </a:p>
        </p:txBody>
      </p:sp>
      <p:sp>
        <p:nvSpPr>
          <p:cNvPr id="29" name="矩形 28"/>
          <p:cNvSpPr/>
          <p:nvPr/>
        </p:nvSpPr>
        <p:spPr>
          <a:xfrm>
            <a:off x="1673225" y="5082664"/>
            <a:ext cx="1239838" cy="5268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市场</a:t>
            </a:r>
          </a:p>
        </p:txBody>
      </p:sp>
      <p:cxnSp>
        <p:nvCxnSpPr>
          <p:cNvPr id="30" name="直接连接符 29"/>
          <p:cNvCxnSpPr>
            <a:stCxn id="12" idx="3"/>
          </p:cNvCxnSpPr>
          <p:nvPr/>
        </p:nvCxnSpPr>
        <p:spPr>
          <a:xfrm>
            <a:off x="2830936" y="6861956"/>
            <a:ext cx="401637" cy="0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3322639" y="5050924"/>
            <a:ext cx="4568825" cy="5924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>
                <a:solidFill>
                  <a:schemeClr val="tx1"/>
                </a:solidFill>
              </a:rPr>
              <a:t>资本主义世界市场基本形成</a:t>
            </a:r>
          </a:p>
        </p:txBody>
      </p:sp>
      <p:sp>
        <p:nvSpPr>
          <p:cNvPr id="33" name="矩形 32"/>
          <p:cNvSpPr/>
          <p:nvPr/>
        </p:nvSpPr>
        <p:spPr>
          <a:xfrm>
            <a:off x="1115616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第二次工业革命背景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419872" y="1196752"/>
            <a:ext cx="4055919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000" b="1" smtClean="0"/>
              <a:t>资本主义制度在世界范围内的确立</a:t>
            </a:r>
            <a:endParaRPr lang="zh-CN" altLang="en-US" sz="2000" b="1"/>
          </a:p>
        </p:txBody>
      </p:sp>
      <p:sp>
        <p:nvSpPr>
          <p:cNvPr id="35" name="矩形 34"/>
          <p:cNvSpPr/>
          <p:nvPr/>
        </p:nvSpPr>
        <p:spPr>
          <a:xfrm>
            <a:off x="1691680" y="1124744"/>
            <a:ext cx="1155700" cy="5501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r>
              <a:rPr lang="zh-CN" altLang="en-US" sz="2000" b="1" noProof="1" smtClean="0">
                <a:solidFill>
                  <a:schemeClr val="tx1"/>
                </a:solidFill>
              </a:rPr>
              <a:t>前提</a:t>
            </a:r>
            <a:endParaRPr lang="zh-CN" altLang="en-US" sz="2000" b="1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6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8" grpId="0"/>
      <p:bldP spid="29" grpId="0"/>
      <p:bldP spid="31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94177"/>
            <a:ext cx="8424936" cy="56638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Front"/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矩形 7"/>
          <p:cNvSpPr/>
          <p:nvPr/>
        </p:nvSpPr>
        <p:spPr>
          <a:xfrm>
            <a:off x="755576" y="0"/>
            <a:ext cx="8028384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第二次工业革命主要发明成果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835696" y="2564904"/>
            <a:ext cx="4896544" cy="208823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smtClean="0"/>
              <a:t>电力的广泛开发和使用</a:t>
            </a:r>
            <a:endParaRPr lang="en-US" altLang="zh-CN" sz="2400" b="1" smtClean="0"/>
          </a:p>
          <a:p>
            <a:r>
              <a:rPr lang="zh-CN" altLang="en-US" sz="2400" b="1" smtClean="0"/>
              <a:t>内燃机的创制和应用</a:t>
            </a:r>
            <a:endParaRPr lang="en-US" altLang="zh-CN" sz="2400" b="1" smtClean="0"/>
          </a:p>
          <a:p>
            <a:r>
              <a:rPr lang="zh-CN" altLang="en-US" sz="2400" b="1" smtClean="0"/>
              <a:t>化学工业的兴起</a:t>
            </a:r>
            <a:endParaRPr lang="en-US" altLang="zh-CN" sz="2400" b="1" smtClean="0"/>
          </a:p>
          <a:p>
            <a:r>
              <a:rPr lang="zh-CN" altLang="en-US" sz="2400" b="1" smtClean="0"/>
              <a:t>钢铁工业的发展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112" name="表格 2111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902970" y="868680"/>
          <a:ext cx="7435215" cy="5734050"/>
        </p:xfrm>
        <a:graphic>
          <a:graphicData uri="http://schemas.openxmlformats.org/drawingml/2006/table">
            <a:tbl>
              <a:tblPr/>
              <a:tblGrid>
                <a:gridCol w="1295400"/>
                <a:gridCol w="1447800"/>
                <a:gridCol w="4692015"/>
              </a:tblGrid>
              <a:tr h="398463"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r>
                        <a:rPr lang="zh-CN" altLang="en-US" sz="2000" b="1" u="none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itchFamily="2" charset="-122"/>
                        </a:rPr>
                        <a:t>主要成就</a:t>
                      </a:r>
                    </a:p>
                  </a:txBody>
                  <a:tcPr marT="45723" marB="45723"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r>
                        <a:rPr lang="en-US" altLang="zh-CN" sz="2000" b="1" u="none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itchFamily="2" charset="-122"/>
                        </a:rPr>
                        <a:t>   </a:t>
                      </a:r>
                      <a:r>
                        <a:rPr lang="zh-CN" altLang="en-US" sz="2000" b="1" u="none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itchFamily="2" charset="-122"/>
                        </a:rPr>
                        <a:t>人物</a:t>
                      </a: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r>
                        <a:rPr lang="en-US" altLang="zh-CN" sz="2000" b="1" u="none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itchFamily="2" charset="-122"/>
                        </a:rPr>
                        <a:t>         </a:t>
                      </a:r>
                      <a:r>
                        <a:rPr lang="zh-CN" altLang="en-US" sz="2000" b="1" u="none">
                          <a:solidFill>
                            <a:srgbClr val="000000"/>
                          </a:solidFill>
                          <a:latin typeface="黑体" panose="02010609060101010101" pitchFamily="2" charset="-122"/>
                          <a:ea typeface="黑体" pitchFamily="2" charset="-122"/>
                        </a:rPr>
                        <a:t>发明</a:t>
                      </a: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3925">
                <a:tc rowSpan="2"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en-US" altLang="zh-CN" sz="2000" b="1" u="none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en-US" altLang="zh-CN" sz="2000" b="1" u="none">
                        <a:solidFill>
                          <a:srgbClr val="000000"/>
                        </a:solidFill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405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7">
                <a:tc rowSpan="5"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en-US" altLang="zh-CN" sz="2000" b="1" u="none">
                        <a:solidFill>
                          <a:srgbClr val="00000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7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875">
                <a:tc rowSpan="4"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sz="2000" b="1" u="none">
                        <a:solidFill>
                          <a:srgbClr val="00000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anose="02010609060101010101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zh-CN" sz="2000" u="none"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1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latinLnBrk="0" hangingPunct="1">
                        <a:buNone/>
                        <a:defRPr sz="1800" kern="120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</a:pPr>
                      <a:endParaRPr lang="zh-CN" altLang="en-US" u="none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9" name="矩形 21"/>
          <p:cNvSpPr/>
          <p:nvPr/>
        </p:nvSpPr>
        <p:spPr>
          <a:xfrm>
            <a:off x="902970" y="2021205"/>
            <a:ext cx="1114425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 b="1">
                <a:solidFill>
                  <a:srgbClr val="000000"/>
                </a:solidFill>
                <a:latin typeface="黑体" panose="02010609060101010101" pitchFamily="2" charset="-122"/>
                <a:ea typeface="黑体" pitchFamily="2" charset="-122"/>
              </a:rPr>
              <a:t>电的应用</a:t>
            </a:r>
          </a:p>
        </p:txBody>
      </p:sp>
      <p:sp>
        <p:nvSpPr>
          <p:cNvPr id="2162" name="矩形 24"/>
          <p:cNvSpPr/>
          <p:nvPr/>
        </p:nvSpPr>
        <p:spPr>
          <a:xfrm>
            <a:off x="2273935" y="1572895"/>
            <a:ext cx="1338263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美国爱迪生</a:t>
            </a:r>
          </a:p>
        </p:txBody>
      </p:sp>
      <p:sp>
        <p:nvSpPr>
          <p:cNvPr id="2170" name="矩形 32"/>
          <p:cNvSpPr/>
          <p:nvPr/>
        </p:nvSpPr>
        <p:spPr>
          <a:xfrm>
            <a:off x="3685540" y="1407160"/>
            <a:ext cx="4419600" cy="7016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发明了白炽灯泡、碱性蓄电池、电影摄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影机、放映机；建成火力发电站和输电网</a:t>
            </a:r>
          </a:p>
        </p:txBody>
      </p:sp>
      <p:sp>
        <p:nvSpPr>
          <p:cNvPr id="2171" name="矩形 33"/>
          <p:cNvSpPr/>
          <p:nvPr/>
        </p:nvSpPr>
        <p:spPr>
          <a:xfrm>
            <a:off x="3685540" y="2209800"/>
            <a:ext cx="4038600" cy="7016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发电机、电动机、电焊、电钻、电话、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电车、电报</a:t>
            </a:r>
          </a:p>
        </p:txBody>
      </p:sp>
      <p:sp>
        <p:nvSpPr>
          <p:cNvPr id="2163" name="矩形 25"/>
          <p:cNvSpPr/>
          <p:nvPr/>
        </p:nvSpPr>
        <p:spPr>
          <a:xfrm>
            <a:off x="2273935" y="2911475"/>
            <a:ext cx="1338263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德国戴姆勒</a:t>
            </a:r>
          </a:p>
        </p:txBody>
      </p:sp>
      <p:sp>
        <p:nvSpPr>
          <p:cNvPr id="2172" name="矩形 34"/>
          <p:cNvSpPr/>
          <p:nvPr/>
        </p:nvSpPr>
        <p:spPr>
          <a:xfrm>
            <a:off x="3902710" y="2911475"/>
            <a:ext cx="1338263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汽车内燃机</a:t>
            </a:r>
          </a:p>
        </p:txBody>
      </p:sp>
      <p:sp>
        <p:nvSpPr>
          <p:cNvPr id="2160" name="矩形 22"/>
          <p:cNvSpPr/>
          <p:nvPr/>
        </p:nvSpPr>
        <p:spPr>
          <a:xfrm>
            <a:off x="902970" y="3444875"/>
            <a:ext cx="1363980" cy="103378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 b="1">
                <a:solidFill>
                  <a:srgbClr val="000000"/>
                </a:solidFill>
                <a:latin typeface="黑体" panose="02010609060101010101" pitchFamily="2" charset="-122"/>
                <a:ea typeface="黑体" pitchFamily="2" charset="-122"/>
              </a:rPr>
              <a:t>内燃机和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 b="1">
                <a:solidFill>
                  <a:srgbClr val="000000"/>
                </a:solidFill>
                <a:latin typeface="黑体" panose="02010609060101010101" pitchFamily="2" charset="-122"/>
                <a:ea typeface="黑体" pitchFamily="2" charset="-122"/>
              </a:rPr>
              <a:t>新的交通工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 b="1">
                <a:solidFill>
                  <a:srgbClr val="000000"/>
                </a:solidFill>
                <a:latin typeface="黑体" panose="02010609060101010101" pitchFamily="2" charset="-122"/>
                <a:ea typeface="黑体" pitchFamily="2" charset="-122"/>
              </a:rPr>
              <a:t>具</a:t>
            </a:r>
          </a:p>
        </p:txBody>
      </p:sp>
      <p:sp>
        <p:nvSpPr>
          <p:cNvPr id="2164" name="矩形 26"/>
          <p:cNvSpPr/>
          <p:nvPr/>
        </p:nvSpPr>
        <p:spPr>
          <a:xfrm>
            <a:off x="2273935" y="3355975"/>
            <a:ext cx="1338263" cy="3698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德国狄塞尔</a:t>
            </a:r>
          </a:p>
        </p:txBody>
      </p:sp>
      <p:sp>
        <p:nvSpPr>
          <p:cNvPr id="2173" name="矩形 35"/>
          <p:cNvSpPr/>
          <p:nvPr/>
        </p:nvSpPr>
        <p:spPr>
          <a:xfrm>
            <a:off x="3902710" y="3355975"/>
            <a:ext cx="1338263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柴油内燃机</a:t>
            </a:r>
          </a:p>
        </p:txBody>
      </p:sp>
      <p:sp>
        <p:nvSpPr>
          <p:cNvPr id="2165" name="矩形 27"/>
          <p:cNvSpPr/>
          <p:nvPr/>
        </p:nvSpPr>
        <p:spPr>
          <a:xfrm>
            <a:off x="2389505" y="3776980"/>
            <a:ext cx="1108075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德国本茨</a:t>
            </a:r>
          </a:p>
        </p:txBody>
      </p:sp>
      <p:sp>
        <p:nvSpPr>
          <p:cNvPr id="2174" name="矩形 36"/>
          <p:cNvSpPr/>
          <p:nvPr/>
        </p:nvSpPr>
        <p:spPr>
          <a:xfrm>
            <a:off x="3810000" y="3810000"/>
            <a:ext cx="2954338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制造配有汽车发动机的汽车</a:t>
            </a:r>
          </a:p>
        </p:txBody>
      </p:sp>
      <p:sp>
        <p:nvSpPr>
          <p:cNvPr id="2166" name="矩形 28"/>
          <p:cNvSpPr/>
          <p:nvPr/>
        </p:nvSpPr>
        <p:spPr>
          <a:xfrm>
            <a:off x="2266950" y="4257675"/>
            <a:ext cx="1108075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algn="r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美国福特</a:t>
            </a:r>
          </a:p>
        </p:txBody>
      </p:sp>
      <p:sp>
        <p:nvSpPr>
          <p:cNvPr id="2175" name="矩形 37"/>
          <p:cNvSpPr/>
          <p:nvPr/>
        </p:nvSpPr>
        <p:spPr>
          <a:xfrm>
            <a:off x="3886200" y="4267200"/>
            <a:ext cx="2262188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使用流水线生产汽车</a:t>
            </a:r>
          </a:p>
        </p:txBody>
      </p:sp>
      <p:sp>
        <p:nvSpPr>
          <p:cNvPr id="2176" name="矩形 38"/>
          <p:cNvSpPr/>
          <p:nvPr/>
        </p:nvSpPr>
        <p:spPr>
          <a:xfrm>
            <a:off x="3497580" y="4637405"/>
            <a:ext cx="3186113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以内燃机为动力的轮船、飞机</a:t>
            </a:r>
          </a:p>
        </p:txBody>
      </p:sp>
      <p:sp>
        <p:nvSpPr>
          <p:cNvPr id="2161" name="矩形 23"/>
          <p:cNvSpPr/>
          <p:nvPr/>
        </p:nvSpPr>
        <p:spPr>
          <a:xfrm>
            <a:off x="1008380" y="5489575"/>
            <a:ext cx="1153160" cy="7016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 b="1">
                <a:solidFill>
                  <a:srgbClr val="000000"/>
                </a:solidFill>
                <a:latin typeface="黑体" panose="02010609060101010101" pitchFamily="2" charset="-122"/>
                <a:ea typeface="黑体" pitchFamily="2" charset="-122"/>
              </a:rPr>
              <a:t>化学工业</a:t>
            </a:r>
          </a:p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 b="1">
                <a:solidFill>
                  <a:srgbClr val="000000"/>
                </a:solidFill>
                <a:latin typeface="黑体" panose="02010609060101010101" pitchFamily="2" charset="-122"/>
                <a:ea typeface="黑体" pitchFamily="2" charset="-122"/>
              </a:rPr>
              <a:t>和新材料</a:t>
            </a:r>
          </a:p>
        </p:txBody>
      </p:sp>
      <p:sp>
        <p:nvSpPr>
          <p:cNvPr id="2177" name="矩形 39"/>
          <p:cNvSpPr/>
          <p:nvPr/>
        </p:nvSpPr>
        <p:spPr>
          <a:xfrm>
            <a:off x="3810000" y="5105400"/>
            <a:ext cx="2724150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生产碱、硫酸、人造染料</a:t>
            </a:r>
          </a:p>
        </p:txBody>
      </p:sp>
      <p:sp>
        <p:nvSpPr>
          <p:cNvPr id="2167" name="矩形 29"/>
          <p:cNvSpPr/>
          <p:nvPr/>
        </p:nvSpPr>
        <p:spPr>
          <a:xfrm>
            <a:off x="2266950" y="5417185"/>
            <a:ext cx="1338263" cy="3698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瑞典诺贝尔</a:t>
            </a:r>
          </a:p>
        </p:txBody>
      </p:sp>
      <p:sp>
        <p:nvSpPr>
          <p:cNvPr id="2178" name="矩形 40"/>
          <p:cNvSpPr/>
          <p:nvPr/>
        </p:nvSpPr>
        <p:spPr>
          <a:xfrm>
            <a:off x="3902710" y="5417185"/>
            <a:ext cx="646113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炸药</a:t>
            </a:r>
          </a:p>
        </p:txBody>
      </p:sp>
      <p:sp>
        <p:nvSpPr>
          <p:cNvPr id="2168" name="矩形 30"/>
          <p:cNvSpPr/>
          <p:nvPr/>
        </p:nvSpPr>
        <p:spPr>
          <a:xfrm>
            <a:off x="2161540" y="5821045"/>
            <a:ext cx="1338263" cy="3698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美国海厄特</a:t>
            </a:r>
          </a:p>
        </p:txBody>
      </p:sp>
      <p:sp>
        <p:nvSpPr>
          <p:cNvPr id="2179" name="矩形 41"/>
          <p:cNvSpPr/>
          <p:nvPr/>
        </p:nvSpPr>
        <p:spPr>
          <a:xfrm>
            <a:off x="3886200" y="5867400"/>
            <a:ext cx="877888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赛璐珞</a:t>
            </a:r>
          </a:p>
        </p:txBody>
      </p:sp>
      <p:sp>
        <p:nvSpPr>
          <p:cNvPr id="2169" name="矩形 31"/>
          <p:cNvSpPr/>
          <p:nvPr/>
        </p:nvSpPr>
        <p:spPr>
          <a:xfrm>
            <a:off x="2125980" y="6237605"/>
            <a:ext cx="1559560" cy="37020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2" charset="-122"/>
                <a:ea typeface="黑体" pitchFamily="2" charset="-122"/>
              </a:rPr>
              <a:t>法国夏尔多内</a:t>
            </a:r>
          </a:p>
        </p:txBody>
      </p:sp>
      <p:sp>
        <p:nvSpPr>
          <p:cNvPr id="2180" name="矩形 42"/>
          <p:cNvSpPr/>
          <p:nvPr/>
        </p:nvSpPr>
        <p:spPr>
          <a:xfrm>
            <a:off x="3886200" y="6248400"/>
            <a:ext cx="1108075" cy="369888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</a:pPr>
            <a:r>
              <a:rPr lang="zh-CN" altLang="en-US">
                <a:latin typeface="黑体" panose="02010609060101010101" pitchFamily="2" charset="-122"/>
                <a:ea typeface="黑体" pitchFamily="2" charset="-122"/>
              </a:rPr>
              <a:t>人造纤维</a:t>
            </a:r>
          </a:p>
        </p:txBody>
      </p:sp>
      <p:sp>
        <p:nvSpPr>
          <p:cNvPr id="26" name="矩形 25"/>
          <p:cNvSpPr/>
          <p:nvPr/>
        </p:nvSpPr>
        <p:spPr>
          <a:xfrm>
            <a:off x="755576" y="0"/>
            <a:ext cx="8028384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第二次工业革命主要发明成果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9" grpId="0"/>
      <p:bldP spid="2162" grpId="0"/>
      <p:bldP spid="2170" grpId="0"/>
      <p:bldP spid="2171" grpId="0"/>
      <p:bldP spid="2163" grpId="0"/>
      <p:bldP spid="2172" grpId="0"/>
      <p:bldP spid="2160" grpId="0"/>
      <p:bldP spid="2164" grpId="0"/>
      <p:bldP spid="2173" grpId="0"/>
      <p:bldP spid="2165" grpId="0"/>
      <p:bldP spid="2174" grpId="0"/>
      <p:bldP spid="2166" grpId="0"/>
      <p:bldP spid="2175" grpId="0"/>
      <p:bldP spid="2176" grpId="0"/>
      <p:bldP spid="2161" grpId="0"/>
      <p:bldP spid="2177" grpId="0"/>
      <p:bldP spid="2167" grpId="0"/>
      <p:bldP spid="2178" grpId="0"/>
      <p:bldP spid="2168" grpId="0"/>
      <p:bldP spid="2179" grpId="0"/>
      <p:bldP spid="2169" grpId="0"/>
      <p:bldP spid="21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圆角矩形 10"/>
          <p:cNvSpPr/>
          <p:nvPr/>
        </p:nvSpPr>
        <p:spPr>
          <a:xfrm>
            <a:off x="1412" y="908720"/>
            <a:ext cx="4325662" cy="576064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958" y="1284682"/>
            <a:ext cx="4119010" cy="4060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prstClr val="black"/>
              </a:solidFill>
              <a:latin typeface="Calibri"/>
            </a:endParaRPr>
          </a:p>
          <a:p>
            <a:r>
              <a:rPr lang="en-US" altLang="zh-CN" sz="2665" b="1" smtClean="0">
                <a:solidFill>
                  <a:srgbClr val="FFFF00"/>
                </a:solidFill>
              </a:rPr>
              <a:t>1.</a:t>
            </a:r>
            <a:r>
              <a:rPr lang="zh-CN" altLang="en-US" sz="2665" b="1" smtClean="0">
                <a:solidFill>
                  <a:srgbClr val="FFFF00"/>
                </a:solidFill>
              </a:rPr>
              <a:t>开</a:t>
            </a:r>
            <a:r>
              <a:rPr lang="zh-CN" altLang="en-US" sz="2665" b="1">
                <a:solidFill>
                  <a:srgbClr val="FFFF00"/>
                </a:solidFill>
                <a:latin typeface="Calibri"/>
              </a:rPr>
              <a:t>始于轻工业部门</a:t>
            </a:r>
          </a:p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65" b="1" smtClean="0">
                <a:solidFill>
                  <a:srgbClr val="FFFF00"/>
                </a:solidFill>
                <a:latin typeface="Calibri"/>
              </a:rPr>
              <a:t>2.</a:t>
            </a:r>
            <a:r>
              <a:rPr lang="zh-CN" altLang="en-US" sz="2665" b="1" smtClean="0">
                <a:solidFill>
                  <a:srgbClr val="FFFF00"/>
                </a:solidFill>
                <a:latin typeface="Calibri"/>
              </a:rPr>
              <a:t>发</a:t>
            </a:r>
            <a:r>
              <a:rPr lang="zh-CN" altLang="en-US" sz="2665" b="1">
                <a:solidFill>
                  <a:srgbClr val="FFFF00"/>
                </a:solidFill>
                <a:latin typeface="Calibri"/>
              </a:rPr>
              <a:t>明机器的大都是具有实践经验的工人和技师</a:t>
            </a:r>
            <a:endParaRPr lang="en-US" altLang="zh-CN" sz="2665" b="1">
              <a:solidFill>
                <a:srgbClr val="FFFF00"/>
              </a:solidFill>
              <a:latin typeface="Calibri"/>
            </a:endParaRPr>
          </a:p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65" b="1" smtClean="0">
                <a:solidFill>
                  <a:srgbClr val="FFFF00"/>
                </a:solidFill>
                <a:latin typeface="Calibri"/>
              </a:rPr>
              <a:t>3.</a:t>
            </a:r>
            <a:r>
              <a:rPr lang="zh-CN" altLang="en-US" sz="2665" b="1" smtClean="0">
                <a:solidFill>
                  <a:srgbClr val="FFFF00"/>
                </a:solidFill>
                <a:latin typeface="Calibri"/>
              </a:rPr>
              <a:t>首</a:t>
            </a:r>
            <a:r>
              <a:rPr lang="zh-CN" altLang="en-US" sz="2665" b="1">
                <a:solidFill>
                  <a:srgbClr val="FFFF00"/>
                </a:solidFill>
                <a:latin typeface="Calibri"/>
              </a:rPr>
              <a:t>先发生在英国，以英国为中心缓慢向周边地区扩展</a:t>
            </a:r>
            <a:endParaRPr lang="en-US" altLang="zh-CN" sz="2665" b="1">
              <a:solidFill>
                <a:srgbClr val="FFFF00"/>
              </a:solidFill>
              <a:latin typeface="Calibri"/>
            </a:endParaRPr>
          </a:p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65" b="1" smtClean="0">
                <a:solidFill>
                  <a:srgbClr val="FFFF00"/>
                </a:solidFill>
                <a:latin typeface="Calibri"/>
              </a:rPr>
              <a:t>4.</a:t>
            </a:r>
            <a:r>
              <a:rPr lang="zh-CN" altLang="en-US" sz="2665" b="1" smtClean="0">
                <a:solidFill>
                  <a:srgbClr val="FFFF00"/>
                </a:solidFill>
                <a:latin typeface="Calibri"/>
              </a:rPr>
              <a:t>英</a:t>
            </a:r>
            <a:r>
              <a:rPr lang="zh-CN" altLang="en-US" sz="2665" b="1">
                <a:solidFill>
                  <a:srgbClr val="FFFF00"/>
                </a:solidFill>
                <a:latin typeface="Calibri"/>
              </a:rPr>
              <a:t>国首先完成工业革命，法美其次，德意日俄尚未完成 </a:t>
            </a:r>
            <a:endParaRPr lang="en-US" altLang="zh-CN" sz="2665" b="1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572000" y="908720"/>
            <a:ext cx="4325662" cy="5688631"/>
          </a:xfrm>
          <a:prstGeom prst="round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0" y="1268760"/>
            <a:ext cx="4427984" cy="4603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65" b="1" smtClean="0">
                <a:solidFill>
                  <a:srgbClr val="00B0F0"/>
                </a:solidFill>
                <a:latin typeface="Calibri"/>
              </a:rPr>
              <a:t>1.</a:t>
            </a:r>
            <a:r>
              <a:rPr lang="zh-CN" altLang="en-US" sz="2665" b="1" smtClean="0">
                <a:solidFill>
                  <a:srgbClr val="00B0F0"/>
                </a:solidFill>
                <a:latin typeface="Calibri"/>
              </a:rPr>
              <a:t>自</a:t>
            </a:r>
            <a:r>
              <a:rPr lang="zh-CN" altLang="en-US" sz="2665" b="1">
                <a:solidFill>
                  <a:srgbClr val="00B0F0"/>
                </a:solidFill>
                <a:latin typeface="Calibri"/>
              </a:rPr>
              <a:t>然科学和生产技术结合，使科学技术成为生产力发展的直接动力</a:t>
            </a:r>
            <a:endParaRPr lang="en-US" altLang="zh-CN" sz="2665" b="1">
              <a:solidFill>
                <a:srgbClr val="00B0F0"/>
              </a:solidFill>
              <a:latin typeface="Calibri"/>
            </a:endParaRPr>
          </a:p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65" b="1" smtClean="0">
                <a:solidFill>
                  <a:srgbClr val="00B0F0"/>
                </a:solidFill>
                <a:latin typeface="Calibri"/>
              </a:rPr>
              <a:t>2.</a:t>
            </a:r>
            <a:r>
              <a:rPr lang="zh-CN" altLang="en-US" sz="2665" b="1" smtClean="0">
                <a:solidFill>
                  <a:srgbClr val="00B0F0"/>
                </a:solidFill>
                <a:latin typeface="Calibri"/>
              </a:rPr>
              <a:t>主</a:t>
            </a:r>
            <a:r>
              <a:rPr lang="zh-CN" altLang="en-US" sz="2665" b="1">
                <a:solidFill>
                  <a:srgbClr val="00B0F0"/>
                </a:solidFill>
                <a:latin typeface="Calibri"/>
              </a:rPr>
              <a:t>要来自科学家的实验室</a:t>
            </a:r>
            <a:endParaRPr lang="en-US" altLang="zh-CN" sz="2665" b="1">
              <a:solidFill>
                <a:srgbClr val="00B0F0"/>
              </a:solidFill>
              <a:latin typeface="Calibri"/>
            </a:endParaRPr>
          </a:p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65" b="1" smtClean="0">
                <a:solidFill>
                  <a:srgbClr val="00B0F0"/>
                </a:solidFill>
                <a:latin typeface="Calibri"/>
              </a:rPr>
              <a:t>3.</a:t>
            </a:r>
            <a:r>
              <a:rPr lang="zh-CN" altLang="en-US" sz="2665" b="1" smtClean="0">
                <a:solidFill>
                  <a:srgbClr val="00B0F0"/>
                </a:solidFill>
                <a:latin typeface="Calibri"/>
              </a:rPr>
              <a:t>几</a:t>
            </a:r>
            <a:r>
              <a:rPr lang="zh-CN" altLang="en-US" sz="2665" b="1">
                <a:solidFill>
                  <a:srgbClr val="00B0F0"/>
                </a:solidFill>
                <a:latin typeface="Calibri"/>
              </a:rPr>
              <a:t>乎同时发生在几个先进的资本主义国家，新的技术和发明超过一国的范围，其规模更加广泛，发展也比较迅速</a:t>
            </a:r>
            <a:endParaRPr lang="en-US" altLang="zh-CN" sz="2665" b="1">
              <a:solidFill>
                <a:srgbClr val="00B0F0"/>
              </a:solidFill>
              <a:latin typeface="Calibri"/>
            </a:endParaRPr>
          </a:p>
          <a:p>
            <a:pPr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65" b="1" smtClean="0">
                <a:solidFill>
                  <a:srgbClr val="00B0F0"/>
                </a:solidFill>
                <a:latin typeface="Calibri"/>
              </a:rPr>
              <a:t>4.</a:t>
            </a:r>
            <a:r>
              <a:rPr lang="zh-CN" altLang="en-US" sz="2665" b="1" smtClean="0">
                <a:solidFill>
                  <a:srgbClr val="00B0F0"/>
                </a:solidFill>
                <a:latin typeface="Calibri"/>
              </a:rPr>
              <a:t>在</a:t>
            </a:r>
            <a:r>
              <a:rPr lang="zh-CN" altLang="en-US" sz="2665" b="1">
                <a:solidFill>
                  <a:srgbClr val="00B0F0"/>
                </a:solidFill>
                <a:latin typeface="Calibri"/>
              </a:rPr>
              <a:t>一些后进国家两次工业革命交叉进行</a:t>
            </a:r>
            <a:endParaRPr lang="en-US" altLang="zh-CN" sz="2665" b="1">
              <a:solidFill>
                <a:srgbClr val="00B0F0"/>
              </a:solidFill>
              <a:latin typeface="Calibri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55576" y="0"/>
            <a:ext cx="8028384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两次工业革命特点比较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0" y="665312"/>
          <a:ext cx="9144000" cy="6192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7864"/>
                <a:gridCol w="3600400"/>
                <a:gridCol w="576064"/>
                <a:gridCol w="1619672"/>
              </a:tblGrid>
              <a:tr h="253858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 rowSpan="2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 rowSpan="4">
                  <a:txBody>
                    <a:bodyPr vert="horz" wrap="square"/>
                    <a:lstStyle/>
                    <a:p>
                      <a:endParaRPr lang="en-US" altLang="zh-CN" sz="3200" b="1" kern="120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altLang="zh-CN" sz="3200" b="1" kern="120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CN" altLang="en-US" sz="3200" b="1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生产力：</a:t>
                      </a:r>
                      <a:r>
                        <a:rPr lang="zh-CN" altLang="zh-CN" sz="3200" b="1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工业革命使</a:t>
                      </a:r>
                      <a:r>
                        <a:rPr lang="en-US" altLang="zh-CN" sz="3200" b="1" u="sng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CN" altLang="en-US" sz="3200" b="1" u="none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生产力</a:t>
                      </a:r>
                      <a:r>
                        <a:rPr lang="zh-CN" altLang="zh-CN" sz="3200" b="1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出现了前所未有的大发展。</a:t>
                      </a:r>
                      <a:endParaRPr lang="zh-CN" altLang="en-US" sz="320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68620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smtClean="0">
                          <a:solidFill>
                            <a:srgbClr val="FFFF00"/>
                          </a:solidFill>
                        </a:rPr>
                        <a:t>   英国棉花加工量增长表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smtClean="0">
                          <a:solidFill>
                            <a:srgbClr val="FFFF00"/>
                          </a:solidFill>
                        </a:rPr>
                        <a:t>      英国生铁产量增长表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2726409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59077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700" smtClean="0">
                          <a:solidFill>
                            <a:srgbClr val="FFFF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第二次工业革命前后英国煤产量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700" smtClean="0">
                          <a:solidFill>
                            <a:srgbClr val="FFFF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第二次工业革命前后英国生铁产量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10" descr="http://wangxiao.kc100.com:801/RESOURCE/CZ/CZLS/MM/PICTURE/SJJDS/5E20027.jpg"/>
          <p:cNvPicPr>
            <a:picLocks noChangeAspect="1" noChangeArrowheads="1"/>
          </p:cNvPicPr>
          <p:nvPr/>
        </p:nvPicPr>
        <p:blipFill>
          <a:blip r:embed="rId4" r:link="rId3"/>
          <a:stretch>
            <a:fillRect/>
          </a:stretch>
        </p:blipFill>
        <p:spPr bwMode="auto">
          <a:xfrm>
            <a:off x="0" y="764704"/>
            <a:ext cx="3275856" cy="228448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" name="Picture 11" descr="http://wangxiao.kc100.com:801/RESOURCE/CZ/CZLS/MM/PICTURE/SJJDS/5E20028.jpg"/>
          <p:cNvPicPr>
            <a:picLocks noChangeAspect="1" noChangeArrowheads="1"/>
          </p:cNvPicPr>
          <p:nvPr/>
        </p:nvPicPr>
        <p:blipFill>
          <a:blip r:embed="rId6" r:link="rId5"/>
          <a:stretch>
            <a:fillRect/>
          </a:stretch>
        </p:blipFill>
        <p:spPr bwMode="auto">
          <a:xfrm>
            <a:off x="3419872" y="764704"/>
            <a:ext cx="3384376" cy="230425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" name="Picture 3" descr="铁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419872" y="3573016"/>
            <a:ext cx="3384376" cy="257009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" name="Picture 2" descr="煤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0" y="3573016"/>
            <a:ext cx="3275856" cy="252028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TextBox 6"/>
          <p:cNvSpPr txBox="1"/>
          <p:nvPr/>
        </p:nvSpPr>
        <p:spPr>
          <a:xfrm>
            <a:off x="6876256" y="980728"/>
            <a:ext cx="615553" cy="17281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smtClean="0">
                <a:solidFill>
                  <a:srgbClr val="FFFF00"/>
                </a:solidFill>
              </a:rPr>
              <a:t>蒸汽时代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76256" y="3717032"/>
            <a:ext cx="615553" cy="17281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smtClean="0">
                <a:solidFill>
                  <a:srgbClr val="FFFF00"/>
                </a:solidFill>
              </a:rPr>
              <a:t>电气时代</a:t>
            </a:r>
          </a:p>
        </p:txBody>
      </p:sp>
      <p:sp>
        <p:nvSpPr>
          <p:cNvPr id="9" name="矩形 8"/>
          <p:cNvSpPr/>
          <p:nvPr/>
        </p:nvSpPr>
        <p:spPr>
          <a:xfrm>
            <a:off x="1115616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工业革命的影响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3" descr="大企业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1052736"/>
            <a:ext cx="2662966" cy="347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052736"/>
            <a:ext cx="2808312" cy="3503307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4941168"/>
            <a:ext cx="27183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手工工场 </a:t>
            </a:r>
          </a:p>
          <a:p>
            <a:pPr algn="ctr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工业革命前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915816" y="4648164"/>
            <a:ext cx="3312368" cy="2209836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10000"/>
              </a:spcBef>
              <a:buFont typeface="Arial" pitchFamily="34" charset="0"/>
              <a:buNone/>
              <a:defRPr/>
            </a:pPr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工厂制度</a:t>
            </a:r>
            <a:endParaRPr lang="en-US" altLang="zh-CN" sz="32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>
              <a:spcBef>
                <a:spcPct val="10000"/>
              </a:spcBef>
              <a:buFont typeface="Arial" pitchFamily="34" charset="0"/>
              <a:buNone/>
              <a:defRPr/>
            </a:pPr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（中小企业为主）</a:t>
            </a:r>
          </a:p>
          <a:p>
            <a:pPr algn="ctr">
              <a:spcBef>
                <a:spcPct val="10000"/>
              </a:spcBef>
              <a:buFont typeface="Arial" pitchFamily="34" charset="0"/>
              <a:buNone/>
              <a:defRPr/>
            </a:pPr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第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一次工</a:t>
            </a:r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业</a:t>
            </a:r>
            <a:endParaRPr lang="en-US" altLang="zh-CN" sz="3200" b="1" smtClean="0">
              <a:latin typeface="黑体" pitchFamily="49" charset="-122"/>
              <a:ea typeface="黑体" pitchFamily="49" charset="-122"/>
            </a:endParaRPr>
          </a:p>
          <a:p>
            <a:pPr algn="ctr">
              <a:spcBef>
                <a:spcPct val="10000"/>
              </a:spcBef>
              <a:buFont typeface="Arial" pitchFamily="34" charset="0"/>
              <a:buNone/>
              <a:defRPr/>
            </a:pPr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革命时期</a:t>
            </a:r>
            <a:endParaRPr 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156176" y="4509120"/>
            <a:ext cx="2987824" cy="2160591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10000"/>
              </a:spcBef>
              <a:buFont typeface="Arial" pitchFamily="34" charset="0"/>
              <a:buNone/>
              <a:defRPr/>
            </a:pPr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大企业</a:t>
            </a:r>
            <a:endParaRPr lang="en-US" altLang="zh-CN" sz="32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>
              <a:spcBef>
                <a:spcPct val="10000"/>
              </a:spcBef>
              <a:buFont typeface="Arial" pitchFamily="34" charset="0"/>
              <a:buNone/>
              <a:defRPr/>
            </a:pPr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（垄断组织）</a:t>
            </a:r>
          </a:p>
          <a:p>
            <a:pPr algn="ctr">
              <a:spcBef>
                <a:spcPct val="10000"/>
              </a:spcBef>
              <a:buFont typeface="Arial" pitchFamily="34" charset="0"/>
              <a:buNone/>
              <a:defRPr/>
            </a:pPr>
            <a:r>
              <a:rPr lang="zh-CN" altLang="en-US" sz="3200" b="1" smtClean="0">
                <a:latin typeface="黑体" pitchFamily="49" charset="-122"/>
                <a:ea typeface="黑体" pitchFamily="49" charset="-122"/>
              </a:rPr>
              <a:t>第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二次工业革命时期</a:t>
            </a:r>
            <a:r>
              <a:rPr lang="en-US" sz="3200" b="1"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12" name="矩形 11"/>
          <p:cNvSpPr/>
          <p:nvPr/>
        </p:nvSpPr>
        <p:spPr>
          <a:xfrm>
            <a:off x="971600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工业革命的影响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zh-CN" altLang="zh-CN" sz="2800" b="1" smtClean="0">
                <a:solidFill>
                  <a:srgbClr val="FFFF00"/>
                </a:solidFill>
              </a:rPr>
              <a:t>工业革命使</a:t>
            </a:r>
            <a:r>
              <a:rPr lang="zh-CN" altLang="en-US" sz="2800" b="1" smtClean="0">
                <a:solidFill>
                  <a:srgbClr val="FFFF00"/>
                </a:solidFill>
              </a:rPr>
              <a:t>生产组织与管理方式</a:t>
            </a:r>
            <a:r>
              <a:rPr lang="zh-CN" altLang="zh-CN" sz="2800" b="1" smtClean="0">
                <a:solidFill>
                  <a:srgbClr val="FFFF00"/>
                </a:solidFill>
              </a:rPr>
              <a:t>重大变化，建立了资本主义大</a:t>
            </a:r>
            <a:r>
              <a:rPr lang="zh-CN" altLang="zh-CN" sz="2800" b="1" smtClean="0">
                <a:solidFill>
                  <a:srgbClr val="FF0000"/>
                </a:solidFill>
              </a:rPr>
              <a:t>工厂</a:t>
            </a:r>
            <a:r>
              <a:rPr lang="zh-CN" altLang="zh-CN" sz="2800" b="1" smtClean="0">
                <a:solidFill>
                  <a:srgbClr val="FFFF00"/>
                </a:solidFill>
              </a:rPr>
              <a:t>制度，出现了</a:t>
            </a:r>
            <a:r>
              <a:rPr lang="zh-CN" altLang="zh-CN" sz="2800" b="1" smtClean="0">
                <a:solidFill>
                  <a:srgbClr val="FF0000"/>
                </a:solidFill>
              </a:rPr>
              <a:t>垄断</a:t>
            </a:r>
            <a:r>
              <a:rPr lang="zh-CN" altLang="zh-CN" sz="2800" b="1" smtClean="0">
                <a:solidFill>
                  <a:srgbClr val="FFFF00"/>
                </a:solidFill>
              </a:rPr>
              <a:t>组织。</a:t>
            </a:r>
            <a:endParaRPr lang="zh-CN" altLang="zh-CN" sz="2800" b="1">
              <a:solidFill>
                <a:srgbClr val="FFFF00"/>
              </a:solidFill>
            </a:endParaRPr>
          </a:p>
        </p:txBody>
      </p:sp>
      <p:pic>
        <p:nvPicPr>
          <p:cNvPr id="16" name="Picture 6" descr="037_CottonManufecture"/>
          <p:cNvPicPr>
            <a:picLocks noChangeAspect="1" noChangeArrowheads="1"/>
          </p:cNvPicPr>
          <p:nvPr/>
        </p:nvPicPr>
        <p:blipFill>
          <a:blip r:embed="rId5"/>
          <a:srcRect b="23035"/>
          <a:stretch>
            <a:fillRect/>
          </a:stretch>
        </p:blipFill>
        <p:spPr bwMode="auto">
          <a:xfrm>
            <a:off x="3059832" y="1052736"/>
            <a:ext cx="3204580" cy="352839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980728"/>
            <a:ext cx="3419872" cy="4176464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5260639"/>
            <a:ext cx="8892480" cy="15142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</a:pPr>
            <a:r>
              <a:rPr lang="zh-CN" altLang="en-US" sz="2200" b="1" smtClean="0">
                <a:solidFill>
                  <a:srgbClr val="000002"/>
                </a:solidFill>
              </a:rPr>
              <a:t>“</a:t>
            </a:r>
            <a:r>
              <a:rPr lang="zh-CN" altLang="en-US" sz="2200" b="1">
                <a:solidFill>
                  <a:srgbClr val="000002"/>
                </a:solidFill>
              </a:rPr>
              <a:t>新生的工业能够这样成长起来，只是因为它用机器代替了手工工具，用工厂代替了作坊，从而把中等阶级的劳动分子变成工人无产者，从前的大商人变成了厂主；它排挤了小资产</a:t>
            </a:r>
            <a:r>
              <a:rPr lang="zh-CN" altLang="en-US" sz="2200" b="1">
                <a:solidFill>
                  <a:srgbClr val="FF3300"/>
                </a:solidFill>
              </a:rPr>
              <a:t>阶级</a:t>
            </a:r>
            <a:r>
              <a:rPr lang="zh-CN" altLang="en-US" sz="2200" b="1">
                <a:solidFill>
                  <a:srgbClr val="000002"/>
                </a:solidFill>
              </a:rPr>
              <a:t>，并把民间的一切差别化为工人和资本家之间的</a:t>
            </a:r>
            <a:r>
              <a:rPr lang="zh-CN" altLang="en-US" sz="2200" b="1">
                <a:solidFill>
                  <a:srgbClr val="FF3300"/>
                </a:solidFill>
              </a:rPr>
              <a:t>对立</a:t>
            </a:r>
            <a:r>
              <a:rPr lang="zh-CN" altLang="en-US" sz="2200" b="1" smtClean="0">
                <a:solidFill>
                  <a:srgbClr val="000002"/>
                </a:solidFill>
              </a:rPr>
              <a:t>。”     </a:t>
            </a:r>
            <a:r>
              <a:rPr lang="en-US" altLang="zh-CN" sz="2200" b="1" smtClean="0">
                <a:solidFill>
                  <a:srgbClr val="000002"/>
                </a:solidFill>
              </a:rPr>
              <a:t>——</a:t>
            </a:r>
            <a:r>
              <a:rPr lang="zh-CN" altLang="en-US" sz="2200" b="1" smtClean="0">
                <a:solidFill>
                  <a:srgbClr val="FF3300"/>
                </a:solidFill>
              </a:rPr>
              <a:t>恩格斯</a:t>
            </a:r>
            <a:r>
              <a:rPr lang="en-US" altLang="zh-CN" sz="2200" b="1" smtClean="0">
                <a:solidFill>
                  <a:srgbClr val="FF3300"/>
                </a:solidFill>
              </a:rPr>
              <a:t>《</a:t>
            </a:r>
            <a:r>
              <a:rPr lang="zh-CN" altLang="en-US" sz="2200" b="1" smtClean="0">
                <a:solidFill>
                  <a:srgbClr val="FF3300"/>
                </a:solidFill>
              </a:rPr>
              <a:t>英国工人阶级状况</a:t>
            </a:r>
            <a:r>
              <a:rPr lang="en-US" altLang="zh-CN" sz="2200" b="1" smtClean="0">
                <a:solidFill>
                  <a:srgbClr val="FF3300"/>
                </a:solidFill>
              </a:rPr>
              <a:t>》</a:t>
            </a:r>
            <a:endParaRPr lang="zh-CN" altLang="en-US" sz="2200" b="1">
              <a:solidFill>
                <a:srgbClr val="000002"/>
              </a:solidFill>
            </a:endParaRPr>
          </a:p>
        </p:txBody>
      </p:sp>
      <p:pic>
        <p:nvPicPr>
          <p:cNvPr id="6" name="Picture 2" descr="c899ab42641b623173f05de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79512" y="980728"/>
            <a:ext cx="3888432" cy="417646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右箭头 6"/>
          <p:cNvSpPr/>
          <p:nvPr/>
        </p:nvSpPr>
        <p:spPr>
          <a:xfrm>
            <a:off x="4067944" y="1196752"/>
            <a:ext cx="1440160" cy="93610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右箭头 8"/>
          <p:cNvSpPr/>
          <p:nvPr/>
        </p:nvSpPr>
        <p:spPr>
          <a:xfrm>
            <a:off x="4067944" y="2492896"/>
            <a:ext cx="1440160" cy="93610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4067944" y="3789040"/>
            <a:ext cx="1440160" cy="93610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社会阶级结构</a:t>
            </a:r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发生</a:t>
            </a:r>
            <a:r>
              <a:rPr lang="zh-CN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重大变化</a:t>
            </a:r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：</a:t>
            </a:r>
            <a:r>
              <a:rPr lang="zh-CN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逐渐</a:t>
            </a:r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形成工业资产阶级和工业无产阶级</a:t>
            </a:r>
            <a:r>
              <a:rPr lang="zh-CN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两大社会阶级。</a:t>
            </a:r>
            <a:endParaRPr lang="zh-CN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71600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工业革命的影响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52579" name="Object 2"/>
          <p:cNvGraphicFramePr>
            <a:graphicFrameLocks noChangeAspect="1"/>
          </p:cNvGraphicFramePr>
          <p:nvPr/>
        </p:nvGraphicFramePr>
        <p:xfrm>
          <a:off x="827584" y="764704"/>
          <a:ext cx="3598168" cy="295232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6096060" imgH="4067085" progId="msgraph.chart.8">
                  <p:embed/>
                </p:oleObj>
              </mc:Choice>
              <mc:Fallback>
                <p:oleObj r:id="rId2" imgW="6096060" imgH="4067085" progId="msgraph.char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27584" y="764704"/>
                        <a:ext cx="3598168" cy="2952328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prstClr val="white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1"/>
          <p:cNvSpPr/>
          <p:nvPr/>
        </p:nvSpPr>
        <p:spPr>
          <a:xfrm>
            <a:off x="971600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工业革命的影响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8" name="图片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3929"/>
          <a:stretch>
            <a:fillRect/>
          </a:stretch>
        </p:blipFill>
        <p:spPr bwMode="auto">
          <a:xfrm>
            <a:off x="4499992" y="692696"/>
            <a:ext cx="2232248" cy="252028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9" name="图片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3169" b="603"/>
          <a:stretch>
            <a:fillRect/>
          </a:stretch>
        </p:blipFill>
        <p:spPr bwMode="auto">
          <a:xfrm>
            <a:off x="6660232" y="692696"/>
            <a:ext cx="2304256" cy="252027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</p:pic>
      <p:sp>
        <p:nvSpPr>
          <p:cNvPr id="37897" name="文本框 14"/>
          <p:cNvSpPr txBox="1">
            <a:spLocks noChangeArrowheads="1"/>
          </p:cNvSpPr>
          <p:nvPr/>
        </p:nvSpPr>
        <p:spPr bwMode="auto">
          <a:xfrm>
            <a:off x="4932040" y="3212976"/>
            <a:ext cx="3888432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smtClean="0">
                <a:latin typeface="楷体" pitchFamily="49" charset="-122"/>
                <a:ea typeface="楷体" pitchFamily="49" charset="-122"/>
              </a:rPr>
              <a:t>1841</a:t>
            </a:r>
            <a:r>
              <a:rPr lang="zh-CN" altLang="en-US" sz="2000" smtClean="0">
                <a:latin typeface="楷体" pitchFamily="49" charset="-122"/>
                <a:ea typeface="楷体" pitchFamily="49" charset="-122"/>
              </a:rPr>
              <a:t>年              </a:t>
            </a:r>
            <a:r>
              <a:rPr lang="en-US" altLang="zh-CN" sz="2000" smtClean="0">
                <a:latin typeface="楷体" pitchFamily="49" charset="-122"/>
                <a:ea typeface="楷体" pitchFamily="49" charset="-122"/>
              </a:rPr>
              <a:t>1877</a:t>
            </a:r>
            <a:r>
              <a:rPr lang="zh-CN" altLang="en-US" sz="2000" smtClean="0">
                <a:latin typeface="楷体" pitchFamily="49" charset="-122"/>
                <a:ea typeface="楷体" pitchFamily="49" charset="-122"/>
              </a:rPr>
              <a:t>年</a:t>
            </a:r>
          </a:p>
          <a:p>
            <a:pPr algn="ctr"/>
            <a:r>
              <a:rPr lang="zh-CN" altLang="en-US" sz="2000" smtClean="0">
                <a:latin typeface="宋体" pitchFamily="2" charset="-122"/>
              </a:rPr>
              <a:t>英</a:t>
            </a:r>
            <a:r>
              <a:rPr lang="zh-CN" altLang="en-US" sz="2000">
                <a:latin typeface="宋体" pitchFamily="2" charset="-122"/>
              </a:rPr>
              <a:t>国就业人口比重的变化</a:t>
            </a:r>
          </a:p>
        </p:txBody>
      </p:sp>
      <p:pic>
        <p:nvPicPr>
          <p:cNvPr id="152581" name="Picture 5" descr="https://ss1.baidu.com/6ONXsjip0QIZ8tyhnq/it/u=1151265175,4242643636&amp;fm=173&amp;app=49&amp;f=JPEG?w=500&amp;h=300&amp;s=CCC27A2BC30012F00E11A89701008081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043608" y="4005064"/>
            <a:ext cx="3384376" cy="2016224"/>
          </a:xfrm>
          <a:prstGeom prst="rect">
            <a:avLst/>
          </a:prstGeom>
          <a:noFill/>
        </p:spPr>
      </p:pic>
      <p:pic>
        <p:nvPicPr>
          <p:cNvPr id="24" name="Picture 2" descr="W020071130500268617085"/>
          <p:cNvPicPr>
            <a:picLocks noChangeAspect="1" noChangeArrowheads="1"/>
          </p:cNvPicPr>
          <p:nvPr/>
        </p:nvPicPr>
        <p:blipFill>
          <a:blip r:embed="rId6">
            <a:lum bright="12000" contrast="12000"/>
          </a:blip>
          <a:srcRect l="27924" t="68079" r="27202" b="13025"/>
          <a:stretch>
            <a:fillRect/>
          </a:stretch>
        </p:blipFill>
        <p:spPr bwMode="auto">
          <a:xfrm>
            <a:off x="4716016" y="4005064"/>
            <a:ext cx="3389946" cy="196748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</p:spPr>
      </p:pic>
      <p:sp>
        <p:nvSpPr>
          <p:cNvPr id="25" name="TextBox 24"/>
          <p:cNvSpPr txBox="1"/>
          <p:nvPr/>
        </p:nvSpPr>
        <p:spPr>
          <a:xfrm>
            <a:off x="3059832" y="594928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机器时代的享受</a:t>
            </a:r>
            <a:endParaRPr lang="zh-CN" altLang="en-US" sz="2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9512" y="5903893"/>
            <a:ext cx="9144000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 社会生活</a:t>
            </a:r>
            <a:r>
              <a:rPr lang="zh-CN" altLang="zh-CN" sz="2800" b="1" smtClean="0">
                <a:solidFill>
                  <a:srgbClr val="FF0000"/>
                </a:solidFill>
              </a:rPr>
              <a:t>的巨大变化：</a:t>
            </a:r>
            <a:endParaRPr lang="en-US" altLang="zh-CN" sz="2800" b="1" smtClean="0">
              <a:solidFill>
                <a:srgbClr val="FF0000"/>
              </a:solidFill>
            </a:endParaRPr>
          </a:p>
          <a:p>
            <a:r>
              <a:rPr lang="en-US" altLang="zh-CN" sz="2800" b="1" smtClean="0">
                <a:solidFill>
                  <a:srgbClr val="FF0000"/>
                </a:solidFill>
              </a:rPr>
              <a:t>                     </a:t>
            </a:r>
            <a:r>
              <a:rPr lang="zh-CN" altLang="zh-CN" sz="2800" b="1" smtClean="0">
                <a:solidFill>
                  <a:srgbClr val="FF0000"/>
                </a:solidFill>
              </a:rPr>
              <a:t>城市化进程加快；人们的生活有所改善</a:t>
            </a:r>
            <a:endParaRPr lang="zh-CN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custDataLst>
      <p:tags r:id="rId7"/>
    </p:custData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圆角矩形 3"/>
          <p:cNvSpPr/>
          <p:nvPr/>
        </p:nvSpPr>
        <p:spPr>
          <a:xfrm>
            <a:off x="0" y="980728"/>
            <a:ext cx="5375294" cy="254518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000" b="1" smtClean="0"/>
              <a:t>材料一</a:t>
            </a:r>
            <a:r>
              <a:rPr lang="zh-CN" altLang="en-US" sz="2000" b="1"/>
              <a:t>：</a:t>
            </a:r>
            <a:r>
              <a:rPr lang="zh-CN" altLang="zh-CN" sz="2000" b="1"/>
              <a:t>伯明翰地区就出现了第一所专为女工开设的夜校</a:t>
            </a:r>
            <a:r>
              <a:rPr lang="en-US" altLang="zh-CN" sz="2000" b="1"/>
              <a:t> </a:t>
            </a:r>
            <a:r>
              <a:rPr lang="zh-CN" altLang="zh-CN" sz="2000" b="1"/>
              <a:t>课程有阅读、 写作</a:t>
            </a:r>
            <a:r>
              <a:rPr lang="zh-CN" altLang="en-US" sz="2000" b="1"/>
              <a:t>、</a:t>
            </a:r>
            <a:r>
              <a:rPr lang="zh-CN" altLang="zh-CN" sz="2000" b="1"/>
              <a:t>算术、缝纫等</a:t>
            </a:r>
            <a:r>
              <a:rPr lang="zh-CN" altLang="en-US" sz="2000" b="1"/>
              <a:t>。</a:t>
            </a:r>
            <a:r>
              <a:rPr lang="zh-CN" altLang="zh-CN" sz="2000" b="1"/>
              <a:t>女工们非常喜欢这样的教育</a:t>
            </a:r>
            <a:r>
              <a:rPr lang="en-US" altLang="zh-CN" sz="2000" b="1"/>
              <a:t> , </a:t>
            </a:r>
            <a:r>
              <a:rPr lang="zh-CN" altLang="zh-CN" sz="2000" b="1"/>
              <a:t>而且学费低廉</a:t>
            </a:r>
            <a:r>
              <a:rPr lang="en-US" altLang="zh-CN" sz="2000" b="1"/>
              <a:t> , </a:t>
            </a:r>
            <a:r>
              <a:rPr lang="zh-CN" altLang="zh-CN" sz="2000" b="1"/>
              <a:t>每季度为</a:t>
            </a:r>
            <a:r>
              <a:rPr lang="en-US" altLang="zh-CN" sz="2000" b="1"/>
              <a:t>13</a:t>
            </a:r>
            <a:r>
              <a:rPr lang="zh-CN" altLang="zh-CN" sz="2000" b="1"/>
              <a:t>先令</a:t>
            </a:r>
            <a:r>
              <a:rPr lang="en-US" altLang="zh-CN" sz="2000" b="1"/>
              <a:t> , </a:t>
            </a:r>
            <a:r>
              <a:rPr lang="zh-CN" altLang="zh-CN" sz="2000" b="1"/>
              <a:t>她们大多都付得起 。</a:t>
            </a:r>
            <a:endParaRPr lang="en-US" altLang="zh-CN" sz="2000" b="1"/>
          </a:p>
          <a:p>
            <a:pPr algn="ctr"/>
            <a:r>
              <a:rPr lang="en-US" altLang="zh-CN" sz="2000" b="1"/>
              <a:t>——</a:t>
            </a:r>
            <a:r>
              <a:rPr lang="zh-CN" altLang="zh-CN" sz="2000" b="1"/>
              <a:t>旺德·</a:t>
            </a:r>
            <a:r>
              <a:rPr lang="en-US" altLang="zh-CN" sz="2000" b="1"/>
              <a:t>F.</a:t>
            </a:r>
            <a:r>
              <a:rPr lang="zh-CN" altLang="zh-CN" sz="2000" b="1"/>
              <a:t>内夫</a:t>
            </a:r>
            <a:r>
              <a:rPr lang="en-US" altLang="zh-CN" sz="2000" b="1"/>
              <a:t>:</a:t>
            </a:r>
            <a:r>
              <a:rPr lang="zh-CN" altLang="zh-CN" sz="2000" b="1"/>
              <a:t>《维多利亚时代的工作妇女》 </a:t>
            </a:r>
            <a:endParaRPr lang="zh-CN" altLang="en-US" sz="2000" b="1"/>
          </a:p>
        </p:txBody>
      </p:sp>
      <p:sp>
        <p:nvSpPr>
          <p:cNvPr id="5" name="右箭头 4"/>
          <p:cNvSpPr/>
          <p:nvPr/>
        </p:nvSpPr>
        <p:spPr>
          <a:xfrm>
            <a:off x="5687781" y="1972239"/>
            <a:ext cx="1007801" cy="52618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云形 5"/>
          <p:cNvSpPr/>
          <p:nvPr/>
        </p:nvSpPr>
        <p:spPr>
          <a:xfrm>
            <a:off x="6839553" y="1046172"/>
            <a:ext cx="2081422" cy="1852135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65"/>
              <a:t>女性获得更多受教育的机会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0" y="3573016"/>
            <a:ext cx="5366449" cy="12957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9" name="矩形 8"/>
          <p:cNvSpPr/>
          <p:nvPr/>
        </p:nvSpPr>
        <p:spPr>
          <a:xfrm>
            <a:off x="179512" y="3717032"/>
            <a:ext cx="50755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/>
              <a:t>材料二：</a:t>
            </a:r>
            <a:r>
              <a:rPr lang="en-US" altLang="zh-CN" sz="2000" b="1"/>
              <a:t>1816</a:t>
            </a:r>
            <a:r>
              <a:rPr lang="zh-CN" altLang="zh-CN" sz="2000" b="1"/>
              <a:t>—</a:t>
            </a:r>
            <a:r>
              <a:rPr lang="en-US" altLang="zh-CN" sz="2000" b="1"/>
              <a:t> 1838</a:t>
            </a:r>
            <a:r>
              <a:rPr lang="zh-CN" altLang="zh-CN" sz="2000" b="1"/>
              <a:t>年报纸增长了</a:t>
            </a:r>
            <a:r>
              <a:rPr lang="en-US" altLang="zh-CN" sz="2000" b="1"/>
              <a:t>33%</a:t>
            </a:r>
            <a:r>
              <a:rPr lang="zh-CN" altLang="zh-CN" sz="2000" b="1"/>
              <a:t>，</a:t>
            </a:r>
            <a:r>
              <a:rPr lang="en-US" altLang="zh-CN" sz="2000" b="1"/>
              <a:t>1836-1856</a:t>
            </a:r>
            <a:r>
              <a:rPr lang="zh-CN" altLang="zh-CN" sz="2000" b="1"/>
              <a:t>年又增长了</a:t>
            </a:r>
            <a:r>
              <a:rPr lang="en-US" altLang="zh-CN" sz="2000" b="1"/>
              <a:t>70%</a:t>
            </a:r>
            <a:r>
              <a:rPr lang="zh-CN" altLang="zh-CN" sz="2000" b="1"/>
              <a:t>，而</a:t>
            </a:r>
            <a:r>
              <a:rPr lang="en-US" altLang="zh-CN" sz="2000" b="1"/>
              <a:t>1856-1882</a:t>
            </a:r>
            <a:r>
              <a:rPr lang="zh-CN" altLang="zh-CN" sz="2000" b="1"/>
              <a:t>年的增长率高达</a:t>
            </a:r>
            <a:r>
              <a:rPr lang="en-US" altLang="zh-CN" sz="2000" b="1"/>
              <a:t>600%</a:t>
            </a:r>
            <a:endParaRPr lang="zh-CN" altLang="zh-CN" sz="2000" b="1"/>
          </a:p>
        </p:txBody>
      </p:sp>
      <p:sp>
        <p:nvSpPr>
          <p:cNvPr id="11" name="云形 10"/>
          <p:cNvSpPr/>
          <p:nvPr/>
        </p:nvSpPr>
        <p:spPr>
          <a:xfrm>
            <a:off x="6856069" y="3123985"/>
            <a:ext cx="2081422" cy="1604467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65"/>
              <a:t>报纸发行量大增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0" y="4941168"/>
            <a:ext cx="5434927" cy="12957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3" name="TextBox 12"/>
          <p:cNvSpPr txBox="1"/>
          <p:nvPr/>
        </p:nvSpPr>
        <p:spPr>
          <a:xfrm>
            <a:off x="323528" y="5229200"/>
            <a:ext cx="514698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/>
              <a:t>材料三：</a:t>
            </a:r>
            <a:r>
              <a:rPr lang="en-US" altLang="zh-CN" sz="2000" b="1"/>
              <a:t>19</a:t>
            </a:r>
            <a:r>
              <a:rPr lang="zh-CN" altLang="en-US" sz="2000" b="1"/>
              <a:t>世纪初，欧洲兴起的理性休闲运动的内容主要包括知识教育、艺术欣赏、户 外休闲和体育运动等方面</a:t>
            </a:r>
            <a:r>
              <a:rPr lang="zh-CN" altLang="en-US" sz="2000" b="1" smtClean="0"/>
              <a:t>。</a:t>
            </a:r>
            <a:endParaRPr lang="zh-CN" altLang="en-US" sz="2000" b="1"/>
          </a:p>
          <a:p>
            <a:endParaRPr lang="zh-CN" altLang="en-US"/>
          </a:p>
        </p:txBody>
      </p:sp>
      <p:sp>
        <p:nvSpPr>
          <p:cNvPr id="16" name="云形 15"/>
          <p:cNvSpPr/>
          <p:nvPr/>
        </p:nvSpPr>
        <p:spPr>
          <a:xfrm>
            <a:off x="7018864" y="4991479"/>
            <a:ext cx="2031173" cy="148964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7252817" y="5060390"/>
            <a:ext cx="1563266" cy="1600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65">
                <a:solidFill>
                  <a:schemeClr val="bg1"/>
                </a:solidFill>
              </a:rPr>
              <a:t>休闲、体育运动逐渐兴起</a:t>
            </a:r>
          </a:p>
          <a:p>
            <a:endParaRPr lang="zh-CN" altLang="en-US"/>
          </a:p>
        </p:txBody>
      </p:sp>
      <p:sp>
        <p:nvSpPr>
          <p:cNvPr id="18" name="右箭头 17"/>
          <p:cNvSpPr/>
          <p:nvPr/>
        </p:nvSpPr>
        <p:spPr>
          <a:xfrm>
            <a:off x="5759427" y="3875546"/>
            <a:ext cx="1007801" cy="52618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右箭头 18"/>
          <p:cNvSpPr/>
          <p:nvPr/>
        </p:nvSpPr>
        <p:spPr>
          <a:xfrm>
            <a:off x="5774171" y="5395713"/>
            <a:ext cx="1007801" cy="52618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971600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工业革命的影响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1" grpId="0"/>
      <p:bldP spid="12" grpId="0"/>
      <p:bldP spid="13" grpId="0"/>
      <p:bldP spid="16" grpId="0"/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Group 6"/>
          <p:cNvGrpSpPr/>
          <p:nvPr/>
        </p:nvGrpSpPr>
        <p:grpSpPr>
          <a:xfrm>
            <a:off x="323528" y="836712"/>
            <a:ext cx="4608512" cy="5472608"/>
            <a:chOff x="249" y="1797"/>
            <a:chExt cx="3946" cy="2339"/>
          </a:xfrm>
        </p:grpSpPr>
        <p:pic>
          <p:nvPicPr>
            <p:cNvPr id="6" name="Picture 7" descr="20090413223927322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49" y="1797"/>
              <a:ext cx="3946" cy="197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7" name="Text Box 8"/>
            <p:cNvSpPr txBox="1">
              <a:spLocks noChangeArrowheads="1"/>
            </p:cNvSpPr>
            <p:nvPr/>
          </p:nvSpPr>
          <p:spPr bwMode="auto">
            <a:xfrm>
              <a:off x="295" y="3929"/>
              <a:ext cx="3855" cy="2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>
                <a:latin typeface="楷体_GB2312" pitchFamily="1" charset="-122"/>
                <a:ea typeface="楷体_GB2312" pitchFamily="1" charset="-122"/>
              </a:endParaRPr>
            </a:p>
          </p:txBody>
        </p:sp>
      </p:grpSp>
      <p:pic>
        <p:nvPicPr>
          <p:cNvPr id="8" name="Picture 5" descr="C:\Documents and Settings\byd\My Documents\北斗\两次工业革命后世界经济基础发展（电缆）彩色.jpg"/>
          <p:cNvPicPr>
            <a:picLocks noChangeAspect="1" noChangeArrowheads="1"/>
          </p:cNvPicPr>
          <p:nvPr/>
        </p:nvPicPr>
        <p:blipFill>
          <a:blip r:embed="rId4"/>
          <a:srcRect b="9473"/>
          <a:stretch>
            <a:fillRect/>
          </a:stretch>
        </p:blipFill>
        <p:spPr bwMode="auto">
          <a:xfrm>
            <a:off x="4932040" y="836712"/>
            <a:ext cx="4211960" cy="453650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9" name="矩形 8"/>
          <p:cNvSpPr/>
          <p:nvPr/>
        </p:nvSpPr>
        <p:spPr>
          <a:xfrm>
            <a:off x="971600" y="18864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工业革命的影响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Oval 12"/>
          <p:cNvSpPr>
            <a:spLocks noChangeArrowheads="1"/>
          </p:cNvSpPr>
          <p:nvPr/>
        </p:nvSpPr>
        <p:spPr bwMode="auto">
          <a:xfrm>
            <a:off x="1403648" y="1916832"/>
            <a:ext cx="792163" cy="648271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475656" y="2060848"/>
            <a:ext cx="6480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b="1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英国</a:t>
            </a:r>
            <a:endParaRPr lang="zh-CN" altLang="en-US" b="1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1520" y="5473005"/>
            <a:ext cx="9144000" cy="13849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zh-CN" sz="2800" smtClean="0">
                <a:solidFill>
                  <a:srgbClr val="FF0000"/>
                </a:solidFill>
              </a:rPr>
              <a:t>工业革命极大地改变了世界的面貌，使世界各地的联系日益紧密。</a:t>
            </a:r>
            <a:r>
              <a:rPr lang="en-US" altLang="zh-CN" sz="2800" smtClean="0">
                <a:solidFill>
                  <a:srgbClr val="FF0000"/>
                </a:solidFill>
              </a:rPr>
              <a:t>19</a:t>
            </a:r>
            <a:r>
              <a:rPr lang="zh-CN" altLang="zh-CN" sz="2800" smtClean="0">
                <a:solidFill>
                  <a:srgbClr val="FF0000"/>
                </a:solidFill>
              </a:rPr>
              <a:t>世纪末</a:t>
            </a:r>
            <a:r>
              <a:rPr lang="en-US" altLang="zh-CN" sz="2800" smtClean="0">
                <a:solidFill>
                  <a:srgbClr val="FF0000"/>
                </a:solidFill>
              </a:rPr>
              <a:t>20</a:t>
            </a:r>
            <a:r>
              <a:rPr lang="zh-CN" altLang="zh-CN" sz="2800" smtClean="0">
                <a:solidFill>
                  <a:srgbClr val="FF0000"/>
                </a:solidFill>
              </a:rPr>
              <a:t>世纪初，资本主义进入垄断阶段，资本主义世界经济体系最终形成。</a:t>
            </a:r>
            <a:r>
              <a:rPr lang="en-US" altLang="zh-CN" sz="2800" smtClean="0">
                <a:solidFill>
                  <a:srgbClr val="FF0000"/>
                </a:solidFill>
              </a:rPr>
              <a:t>	</a:t>
            </a:r>
            <a:endParaRPr lang="zh-CN" altLang="zh-CN" sz="2800" smtClean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5536" y="5013176"/>
            <a:ext cx="4570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solidFill>
                  <a:schemeClr val="folHlink"/>
                </a:solidFill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en-US" smtClean="0">
                <a:solidFill>
                  <a:schemeClr val="folHlink"/>
                </a:solidFill>
                <a:latin typeface="黑体" pitchFamily="49" charset="-122"/>
                <a:ea typeface="黑体" pitchFamily="49" charset="-122"/>
              </a:rPr>
              <a:t>世纪中后期英国“世界工厂”的地位确立</a:t>
            </a:r>
            <a:endParaRPr lang="zh-CN" altLang="en-US">
              <a:solidFill>
                <a:schemeClr val="folHlink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04048" y="5013176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mtClean="0">
                <a:solidFill>
                  <a:schemeClr val="folHlink"/>
                </a:solidFill>
                <a:latin typeface="黑体" pitchFamily="49" charset="-122"/>
                <a:ea typeface="黑体" pitchFamily="49" charset="-122"/>
              </a:rPr>
              <a:t>第二次工业革命后世界市场最终形成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323528" y="908720"/>
            <a:ext cx="397359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/>
              <a:t>材料一：“工人区”对面，住着高等的或中等的资产阶级</a:t>
            </a:r>
            <a:r>
              <a:rPr lang="en-US" altLang="zh-CN" sz="2000" b="1"/>
              <a:t>……</a:t>
            </a:r>
            <a:r>
              <a:rPr lang="zh-CN" altLang="en-US" sz="2000" b="1"/>
              <a:t>挤满了工人的“恶劣的街区”，是周期性光顾城市的一切流行病的发源地。工业革命时期的住房短缺问题、贫民窟问题、卫生设施极差等问题虽然在一定程度上与工业发展极快、口膨胀有着密切的关系</a:t>
            </a:r>
            <a:r>
              <a:rPr lang="en-US" altLang="zh-CN" sz="2000" b="1"/>
              <a:t>……</a:t>
            </a:r>
          </a:p>
          <a:p>
            <a:r>
              <a:rPr lang="en-US" altLang="zh-CN" sz="2000" b="1"/>
              <a:t>——</a:t>
            </a:r>
            <a:r>
              <a:rPr lang="zh-CN" altLang="en-US" sz="2000" b="1"/>
              <a:t>龚敏</a:t>
            </a:r>
            <a:r>
              <a:rPr lang="en-US" altLang="zh-CN" sz="2000" b="1"/>
              <a:t>《</a:t>
            </a:r>
            <a:r>
              <a:rPr lang="zh-CN" altLang="en-US" sz="2000" b="1"/>
              <a:t>论西方工业革命时期的住宅问题</a:t>
            </a:r>
            <a:r>
              <a:rPr lang="en-US" altLang="zh-CN" sz="2000" b="1"/>
              <a:t>》</a:t>
            </a:r>
            <a:endParaRPr lang="zh-CN" altLang="en-US" sz="2000" b="1"/>
          </a:p>
          <a:p>
            <a:endParaRPr lang="zh-CN" altLang="en-US"/>
          </a:p>
        </p:txBody>
      </p:sp>
      <p:pic>
        <p:nvPicPr>
          <p:cNvPr id="5" name="Picture 4" descr="Img25148334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355976" y="908720"/>
            <a:ext cx="4319587" cy="278080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" name="矩形 5"/>
          <p:cNvSpPr/>
          <p:nvPr/>
        </p:nvSpPr>
        <p:spPr>
          <a:xfrm>
            <a:off x="4283968" y="3621537"/>
            <a:ext cx="4680520" cy="32364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>
              <a:lnSpc>
                <a:spcPct val="130000"/>
              </a:lnSpc>
            </a:pP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在</a:t>
            </a:r>
            <a:r>
              <a:rPr lang="zh-CN" altLang="en-US" sz="2000" b="1">
                <a:latin typeface="黑体" pitchFamily="49" charset="-122"/>
                <a:ea typeface="黑体" pitchFamily="49" charset="-122"/>
              </a:rPr>
              <a:t>这里，文明创造了自己的奇迹，而文明人则几乎又变成野蛮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人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从</a:t>
            </a:r>
            <a:r>
              <a:rPr lang="zh-CN" altLang="en-US" sz="2000" b="1">
                <a:latin typeface="黑体" pitchFamily="49" charset="-122"/>
                <a:ea typeface="黑体" pitchFamily="49" charset="-122"/>
              </a:rPr>
              <a:t>这条污浊的排水管中，排出人类工业的最大一股潮流去滋润全世界；从这条肮脏的下水道中，排出纯金的潮流。</a:t>
            </a:r>
            <a:r>
              <a:rPr lang="zh-CN" altLang="en-US" sz="2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在这里，人类的发展成就既是最完备的，又是最野蛮的</a:t>
            </a:r>
            <a:r>
              <a:rPr lang="zh-CN" altLang="en-US" sz="2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——【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英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】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阿萨</a:t>
            </a:r>
            <a:r>
              <a:rPr lang="en-US" altLang="zh-CN" sz="2000" b="1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勃里格斯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英国</a:t>
            </a:r>
            <a:r>
              <a:rPr lang="zh-CN" altLang="en-US" sz="2000" b="1">
                <a:latin typeface="黑体" pitchFamily="49" charset="-122"/>
                <a:ea typeface="黑体" pitchFamily="49" charset="-122"/>
              </a:rPr>
              <a:t>社会史</a:t>
            </a:r>
            <a:r>
              <a:rPr lang="en-US" altLang="zh-CN" sz="2000" b="1">
                <a:latin typeface="黑体" pitchFamily="49" charset="-122"/>
                <a:ea typeface="黑体" pitchFamily="49" charset="-122"/>
              </a:rPr>
              <a:t>》</a:t>
            </a:r>
          </a:p>
        </p:txBody>
      </p:sp>
      <p:pic>
        <p:nvPicPr>
          <p:cNvPr id="7" name="Picture 2" descr="ctr_pic07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79512" y="4437112"/>
            <a:ext cx="4022453" cy="242088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" name="矩形 7"/>
          <p:cNvSpPr/>
          <p:nvPr/>
        </p:nvSpPr>
        <p:spPr>
          <a:xfrm>
            <a:off x="971600" y="18864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工业革命的影响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zh-CN" sz="2800" b="1" smtClean="0">
                <a:solidFill>
                  <a:srgbClr val="00B0F0"/>
                </a:solidFill>
              </a:rPr>
              <a:t>工业革命也导致了</a:t>
            </a:r>
            <a:r>
              <a:rPr lang="zh-CN" altLang="en-US" sz="2800" b="1" smtClean="0">
                <a:solidFill>
                  <a:srgbClr val="00B0F0"/>
                </a:solidFill>
              </a:rPr>
              <a:t>社会贫富分化</a:t>
            </a:r>
            <a:r>
              <a:rPr lang="zh-CN" altLang="zh-CN" sz="2800" b="1" smtClean="0">
                <a:solidFill>
                  <a:srgbClr val="00B0F0"/>
                </a:solidFill>
              </a:rPr>
              <a:t>加剧，工人居住条件恶劣，环境污染严重、疾病与犯罪等一系列社会问题</a:t>
            </a:r>
            <a:endParaRPr lang="zh-CN" altLang="zh-CN" sz="2800" b="1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" name="右中括号 36"/>
          <p:cNvSpPr/>
          <p:nvPr/>
        </p:nvSpPr>
        <p:spPr>
          <a:xfrm rot="10800000">
            <a:off x="3491880" y="3429000"/>
            <a:ext cx="227013" cy="736600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496888" y="1052737"/>
            <a:ext cx="8395592" cy="5256584"/>
          </a:xfrm>
          <a:prstGeom prst="rect">
            <a:avLst/>
          </a:prstGeom>
          <a:noFill/>
          <a:ln w="25400">
            <a:solidFill>
              <a:srgbClr val="78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黑体" pitchFamily="49" charset="-122"/>
              <a:sym typeface="黑体" pitchFamily="49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96888" y="1739900"/>
            <a:ext cx="411162" cy="4591051"/>
          </a:xfrm>
          <a:prstGeom prst="rect">
            <a:avLst/>
          </a:prstGeom>
          <a:solidFill>
            <a:srgbClr val="FFFF00"/>
          </a:solidFill>
          <a:ln>
            <a:solidFill>
              <a:srgbClr val="793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r>
              <a:rPr lang="zh-CN" altLang="zh-CN" sz="2400" b="1" smtClean="0">
                <a:solidFill>
                  <a:srgbClr val="FF0000"/>
                </a:solidFill>
              </a:rPr>
              <a:t>影响世界的工业革命</a:t>
            </a:r>
            <a:endParaRPr lang="zh-CN" altLang="zh-CN" sz="2400">
              <a:solidFill>
                <a:srgbClr val="FF0000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491880" y="1196752"/>
            <a:ext cx="1656184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defRPr/>
            </a:pPr>
            <a:r>
              <a:rPr lang="zh-CN" altLang="en-US" sz="1600" smtClean="0"/>
              <a:t>工业革命的概念</a:t>
            </a:r>
            <a:endParaRPr lang="zh-CN" altLang="en-US" sz="1600"/>
          </a:p>
        </p:txBody>
      </p:sp>
      <p:sp>
        <p:nvSpPr>
          <p:cNvPr id="48" name="文本框 47"/>
          <p:cNvSpPr txBox="1"/>
          <p:nvPr/>
        </p:nvSpPr>
        <p:spPr>
          <a:xfrm>
            <a:off x="3491880" y="2060848"/>
            <a:ext cx="2304256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defRPr/>
            </a:pPr>
            <a:r>
              <a:rPr lang="zh-CN" altLang="en-US" sz="1600" smtClean="0"/>
              <a:t>第一次工业革命的背景</a:t>
            </a:r>
            <a:endParaRPr lang="zh-CN" altLang="en-US" sz="1600"/>
          </a:p>
        </p:txBody>
      </p:sp>
      <p:cxnSp>
        <p:nvCxnSpPr>
          <p:cNvPr id="50" name="直接连接符 49"/>
          <p:cNvCxnSpPr/>
          <p:nvPr/>
        </p:nvCxnSpPr>
        <p:spPr>
          <a:xfrm flipV="1">
            <a:off x="2987824" y="1844824"/>
            <a:ext cx="276225" cy="6349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835696" y="1484784"/>
            <a:ext cx="1152127" cy="64632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/>
          <a:p>
            <a:pPr eaLnBrk="0" hangingPunct="0">
              <a:defRPr/>
            </a:pPr>
            <a:r>
              <a:rPr lang="zh-CN" altLang="en-US">
                <a:latin typeface="黑体" pitchFamily="49" charset="-122"/>
                <a:ea typeface="黑体" pitchFamily="49" charset="-122"/>
              </a:rPr>
              <a:t>工业革</a:t>
            </a:r>
            <a:r>
              <a:rPr lang="zh-CN" altLang="en-US" smtClean="0">
                <a:latin typeface="黑体" pitchFamily="49" charset="-122"/>
                <a:ea typeface="黑体" pitchFamily="49" charset="-122"/>
              </a:rPr>
              <a:t>命的</a:t>
            </a:r>
            <a:r>
              <a:rPr lang="zh-CN" altLang="en-US">
                <a:latin typeface="黑体" pitchFamily="49" charset="-122"/>
                <a:ea typeface="黑体" pitchFamily="49" charset="-122"/>
              </a:rPr>
              <a:t>背景</a:t>
            </a:r>
          </a:p>
        </p:txBody>
      </p:sp>
      <p:sp>
        <p:nvSpPr>
          <p:cNvPr id="56" name="右中括号 55"/>
          <p:cNvSpPr/>
          <p:nvPr/>
        </p:nvSpPr>
        <p:spPr>
          <a:xfrm rot="10800000">
            <a:off x="1475656" y="1844823"/>
            <a:ext cx="216024" cy="3929029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cxnSp>
        <p:nvCxnSpPr>
          <p:cNvPr id="58" name="直接连接符 57"/>
          <p:cNvCxnSpPr/>
          <p:nvPr/>
        </p:nvCxnSpPr>
        <p:spPr>
          <a:xfrm>
            <a:off x="1043608" y="3861048"/>
            <a:ext cx="376237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/>
          <p:nvPr/>
        </p:nvSpPr>
        <p:spPr>
          <a:xfrm>
            <a:off x="3779912" y="3212976"/>
            <a:ext cx="1728192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defRPr/>
            </a:pPr>
            <a:r>
              <a:rPr lang="zh-CN" altLang="en-US" sz="1600" smtClean="0"/>
              <a:t>第一次工业革命</a:t>
            </a:r>
            <a:endParaRPr lang="zh-CN" altLang="en-US" sz="1600"/>
          </a:p>
        </p:txBody>
      </p:sp>
      <p:cxnSp>
        <p:nvCxnSpPr>
          <p:cNvPr id="32" name="直接连接符 31"/>
          <p:cNvCxnSpPr/>
          <p:nvPr/>
        </p:nvCxnSpPr>
        <p:spPr>
          <a:xfrm>
            <a:off x="3203848" y="4221088"/>
            <a:ext cx="260350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右中括号 42"/>
          <p:cNvSpPr/>
          <p:nvPr/>
        </p:nvSpPr>
        <p:spPr>
          <a:xfrm rot="10800000">
            <a:off x="3275856" y="1340768"/>
            <a:ext cx="227012" cy="956733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8" name="文本框 52"/>
          <p:cNvSpPr txBox="1"/>
          <p:nvPr/>
        </p:nvSpPr>
        <p:spPr>
          <a:xfrm>
            <a:off x="3779912" y="3861048"/>
            <a:ext cx="1656184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/>
          <a:p>
            <a:pPr eaLnBrk="0" hangingPunct="0">
              <a:defRPr/>
            </a:pPr>
            <a:r>
              <a:rPr lang="zh-CN" altLang="en-US" sz="1600">
                <a:latin typeface="黑体" pitchFamily="49" charset="-122"/>
                <a:ea typeface="黑体" pitchFamily="49" charset="-122"/>
              </a:rPr>
              <a:t>第二次工业革命</a:t>
            </a:r>
          </a:p>
        </p:txBody>
      </p:sp>
      <p:sp>
        <p:nvSpPr>
          <p:cNvPr id="35" name="文本框 52"/>
          <p:cNvSpPr txBox="1"/>
          <p:nvPr/>
        </p:nvSpPr>
        <p:spPr>
          <a:xfrm>
            <a:off x="3563888" y="4725144"/>
            <a:ext cx="1080120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/>
          <a:p>
            <a:pPr eaLnBrk="0" hangingPunct="0">
              <a:defRPr/>
            </a:pPr>
            <a:r>
              <a:rPr lang="zh-CN" altLang="en-US" sz="1600">
                <a:latin typeface="黑体" pitchFamily="49" charset="-122"/>
                <a:ea typeface="黑体" pitchFamily="49" charset="-122"/>
              </a:rPr>
              <a:t>积极方面</a:t>
            </a:r>
          </a:p>
        </p:txBody>
      </p:sp>
      <p:cxnSp>
        <p:nvCxnSpPr>
          <p:cNvPr id="46" name="直接连接符 45"/>
          <p:cNvCxnSpPr/>
          <p:nvPr/>
        </p:nvCxnSpPr>
        <p:spPr>
          <a:xfrm>
            <a:off x="1619672" y="3861048"/>
            <a:ext cx="279400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50"/>
          <p:cNvSpPr txBox="1"/>
          <p:nvPr/>
        </p:nvSpPr>
        <p:spPr>
          <a:xfrm>
            <a:off x="2051720" y="3501008"/>
            <a:ext cx="1224136" cy="64632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/>
          <a:p>
            <a:pPr eaLnBrk="0" hangingPunct="0">
              <a:defRPr/>
            </a:pPr>
            <a:r>
              <a:rPr lang="zh-CN" altLang="en-US">
                <a:latin typeface="黑体" pitchFamily="49" charset="-122"/>
                <a:ea typeface="黑体" pitchFamily="49" charset="-122"/>
              </a:rPr>
              <a:t>工业革</a:t>
            </a:r>
            <a:r>
              <a:rPr lang="zh-CN" altLang="en-US" smtClean="0">
                <a:latin typeface="黑体" pitchFamily="49" charset="-122"/>
                <a:ea typeface="黑体" pitchFamily="49" charset="-122"/>
              </a:rPr>
              <a:t>命</a:t>
            </a:r>
            <a:endParaRPr lang="en-US" altLang="zh-CN" smtClean="0">
              <a:latin typeface="黑体" pitchFamily="49" charset="-122"/>
              <a:ea typeface="黑体" pitchFamily="49" charset="-122"/>
            </a:endParaRPr>
          </a:p>
          <a:p>
            <a:pPr eaLnBrk="0" hangingPunct="0">
              <a:defRPr/>
            </a:pPr>
            <a:r>
              <a:rPr lang="zh-CN" altLang="en-US" smtClean="0"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>
                <a:latin typeface="黑体" pitchFamily="49" charset="-122"/>
                <a:ea typeface="黑体" pitchFamily="49" charset="-122"/>
              </a:rPr>
              <a:t>进程</a:t>
            </a:r>
          </a:p>
        </p:txBody>
      </p:sp>
      <p:sp>
        <p:nvSpPr>
          <p:cNvPr id="24" name="文本框 50"/>
          <p:cNvSpPr txBox="1"/>
          <p:nvPr/>
        </p:nvSpPr>
        <p:spPr>
          <a:xfrm>
            <a:off x="1907704" y="5157192"/>
            <a:ext cx="1224136" cy="64632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/>
          <a:p>
            <a:pPr eaLnBrk="0" hangingPunct="0">
              <a:defRPr/>
            </a:pPr>
            <a:r>
              <a:rPr lang="zh-CN" altLang="en-US">
                <a:latin typeface="黑体" pitchFamily="49" charset="-122"/>
                <a:ea typeface="黑体" pitchFamily="49" charset="-122"/>
              </a:rPr>
              <a:t>工业革</a:t>
            </a:r>
            <a:r>
              <a:rPr lang="zh-CN" altLang="en-US" smtClean="0">
                <a:latin typeface="黑体" pitchFamily="49" charset="-122"/>
                <a:ea typeface="黑体" pitchFamily="49" charset="-122"/>
              </a:rPr>
              <a:t>命</a:t>
            </a:r>
            <a:endParaRPr lang="en-US" altLang="zh-CN" smtClean="0">
              <a:latin typeface="黑体" pitchFamily="49" charset="-122"/>
              <a:ea typeface="黑体" pitchFamily="49" charset="-122"/>
            </a:endParaRPr>
          </a:p>
          <a:p>
            <a:pPr eaLnBrk="0" hangingPunct="0">
              <a:defRPr/>
            </a:pPr>
            <a:r>
              <a:rPr lang="zh-CN" altLang="en-US" smtClean="0"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>
                <a:latin typeface="黑体" pitchFamily="49" charset="-122"/>
                <a:ea typeface="黑体" pitchFamily="49" charset="-122"/>
              </a:rPr>
              <a:t>影响</a:t>
            </a:r>
          </a:p>
        </p:txBody>
      </p:sp>
      <p:sp>
        <p:nvSpPr>
          <p:cNvPr id="29" name="文本框 52"/>
          <p:cNvSpPr txBox="1"/>
          <p:nvPr/>
        </p:nvSpPr>
        <p:spPr>
          <a:xfrm>
            <a:off x="3635896" y="5805264"/>
            <a:ext cx="1152128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/>
          <a:p>
            <a:pPr eaLnBrk="0" hangingPunct="0">
              <a:defRPr/>
            </a:pPr>
            <a:r>
              <a:rPr lang="zh-CN" altLang="en-US" sz="1600">
                <a:latin typeface="黑体" pitchFamily="49" charset="-122"/>
                <a:ea typeface="黑体" pitchFamily="49" charset="-122"/>
              </a:rPr>
              <a:t>消极方面</a:t>
            </a:r>
          </a:p>
        </p:txBody>
      </p:sp>
      <p:sp>
        <p:nvSpPr>
          <p:cNvPr id="38" name="右中括号 37"/>
          <p:cNvSpPr/>
          <p:nvPr/>
        </p:nvSpPr>
        <p:spPr>
          <a:xfrm rot="10800000">
            <a:off x="3347864" y="4941168"/>
            <a:ext cx="216024" cy="1080120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cxnSp>
        <p:nvCxnSpPr>
          <p:cNvPr id="42" name="直接连接符 41"/>
          <p:cNvCxnSpPr/>
          <p:nvPr/>
        </p:nvCxnSpPr>
        <p:spPr>
          <a:xfrm>
            <a:off x="3131840" y="5445224"/>
            <a:ext cx="260350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971600" y="0"/>
            <a:ext cx="712879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工业革命知识梳理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" name="文本框 35"/>
          <p:cNvSpPr txBox="1"/>
          <p:nvPr/>
        </p:nvSpPr>
        <p:spPr>
          <a:xfrm>
            <a:off x="5508104" y="1196752"/>
            <a:ext cx="1296144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defRPr/>
            </a:pPr>
            <a:r>
              <a:rPr lang="zh-CN" altLang="en-US" sz="1600" smtClean="0"/>
              <a:t>工场手工业</a:t>
            </a:r>
          </a:p>
        </p:txBody>
      </p:sp>
      <p:sp>
        <p:nvSpPr>
          <p:cNvPr id="34" name="文本框 35"/>
          <p:cNvSpPr txBox="1"/>
          <p:nvPr/>
        </p:nvSpPr>
        <p:spPr>
          <a:xfrm>
            <a:off x="7164288" y="1196752"/>
            <a:ext cx="1224136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 sz="1600" smtClean="0"/>
              <a:t>大机器生产</a:t>
            </a:r>
          </a:p>
        </p:txBody>
      </p:sp>
      <p:cxnSp>
        <p:nvCxnSpPr>
          <p:cNvPr id="45" name="直接连接符 44"/>
          <p:cNvCxnSpPr/>
          <p:nvPr/>
        </p:nvCxnSpPr>
        <p:spPr>
          <a:xfrm flipV="1">
            <a:off x="5148064" y="1340768"/>
            <a:ext cx="276225" cy="6349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6876256" y="1340768"/>
            <a:ext cx="276225" cy="6349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796136" y="2204864"/>
            <a:ext cx="279400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35"/>
          <p:cNvSpPr txBox="1"/>
          <p:nvPr/>
        </p:nvSpPr>
        <p:spPr>
          <a:xfrm>
            <a:off x="7164288" y="2780928"/>
            <a:ext cx="792088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1600" smtClean="0"/>
              <a:t>资本</a:t>
            </a:r>
          </a:p>
        </p:txBody>
      </p:sp>
      <p:sp>
        <p:nvSpPr>
          <p:cNvPr id="54" name="文本框 35"/>
          <p:cNvSpPr txBox="1"/>
          <p:nvPr/>
        </p:nvSpPr>
        <p:spPr>
          <a:xfrm>
            <a:off x="6084168" y="2780928"/>
            <a:ext cx="1008112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1600" smtClean="0"/>
              <a:t>劳动力</a:t>
            </a:r>
          </a:p>
        </p:txBody>
      </p:sp>
      <p:sp>
        <p:nvSpPr>
          <p:cNvPr id="55" name="文本框 35"/>
          <p:cNvSpPr txBox="1"/>
          <p:nvPr/>
        </p:nvSpPr>
        <p:spPr>
          <a:xfrm>
            <a:off x="7812360" y="2060848"/>
            <a:ext cx="648072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1600" smtClean="0"/>
              <a:t>技术</a:t>
            </a:r>
          </a:p>
        </p:txBody>
      </p:sp>
      <p:sp>
        <p:nvSpPr>
          <p:cNvPr id="57" name="文本框 35"/>
          <p:cNvSpPr txBox="1"/>
          <p:nvPr/>
        </p:nvSpPr>
        <p:spPr>
          <a:xfrm>
            <a:off x="7020272" y="2060848"/>
            <a:ext cx="720080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eaLnBrk="0" hangingPunct="0">
              <a:defRPr/>
            </a:pPr>
            <a:r>
              <a:rPr lang="zh-CN" altLang="en-US" sz="1600" smtClean="0"/>
              <a:t>市场</a:t>
            </a:r>
          </a:p>
        </p:txBody>
      </p:sp>
      <p:sp>
        <p:nvSpPr>
          <p:cNvPr id="59" name="文本框 35"/>
          <p:cNvSpPr txBox="1"/>
          <p:nvPr/>
        </p:nvSpPr>
        <p:spPr>
          <a:xfrm>
            <a:off x="6300192" y="2060848"/>
            <a:ext cx="648072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defRPr/>
            </a:pPr>
            <a:r>
              <a:rPr lang="zh-CN" altLang="en-US" sz="1600" smtClean="0"/>
              <a:t>前提</a:t>
            </a:r>
          </a:p>
        </p:txBody>
      </p:sp>
      <p:sp>
        <p:nvSpPr>
          <p:cNvPr id="61" name="文本框 35"/>
          <p:cNvSpPr txBox="1"/>
          <p:nvPr/>
        </p:nvSpPr>
        <p:spPr>
          <a:xfrm>
            <a:off x="4823520" y="4365104"/>
            <a:ext cx="4068960" cy="1323433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altLang="zh-CN" sz="1600" smtClean="0"/>
              <a:t>1.</a:t>
            </a:r>
            <a:r>
              <a:rPr lang="zh-CN" altLang="en-US" sz="1600" smtClean="0"/>
              <a:t>生产力</a:t>
            </a:r>
            <a:r>
              <a:rPr lang="zh-CN" altLang="zh-CN" sz="1600" smtClean="0"/>
              <a:t>大发展</a:t>
            </a:r>
            <a:endParaRPr lang="en-US" altLang="zh-CN" sz="1600" smtClean="0"/>
          </a:p>
          <a:p>
            <a:r>
              <a:rPr lang="en-US" altLang="zh-CN" sz="1600" smtClean="0"/>
              <a:t>2.</a:t>
            </a:r>
            <a:r>
              <a:rPr lang="zh-CN" altLang="zh-CN" sz="1600" smtClean="0"/>
              <a:t>生产组织与管理方式</a:t>
            </a:r>
            <a:r>
              <a:rPr lang="zh-CN" altLang="en-US" sz="1600" smtClean="0"/>
              <a:t>的</a:t>
            </a:r>
            <a:r>
              <a:rPr lang="zh-CN" altLang="zh-CN" sz="1600" smtClean="0"/>
              <a:t>重大变化</a:t>
            </a:r>
          </a:p>
          <a:p>
            <a:r>
              <a:rPr lang="en-US" altLang="zh-CN" sz="1600" smtClean="0"/>
              <a:t>3.</a:t>
            </a:r>
            <a:r>
              <a:rPr lang="zh-CN" altLang="zh-CN" sz="1600" smtClean="0"/>
              <a:t> 阶级结构的重大变化</a:t>
            </a:r>
          </a:p>
          <a:p>
            <a:r>
              <a:rPr lang="en-US" altLang="zh-CN" sz="1600" smtClean="0"/>
              <a:t>4.</a:t>
            </a:r>
            <a:r>
              <a:rPr lang="zh-CN" altLang="zh-CN" sz="1600" smtClean="0"/>
              <a:t> 社会生活的巨大变化</a:t>
            </a:r>
          </a:p>
          <a:p>
            <a:r>
              <a:rPr lang="en-US" altLang="zh-CN" sz="1600" smtClean="0"/>
              <a:t>5.</a:t>
            </a:r>
            <a:r>
              <a:rPr lang="zh-CN" altLang="zh-CN" sz="1600" smtClean="0"/>
              <a:t> 资本主义世界经济体系最终形成</a:t>
            </a:r>
            <a:endParaRPr lang="en-US" altLang="zh-CN" sz="1600" smtClean="0"/>
          </a:p>
        </p:txBody>
      </p:sp>
      <p:sp>
        <p:nvSpPr>
          <p:cNvPr id="63" name="文本框 35"/>
          <p:cNvSpPr txBox="1"/>
          <p:nvPr/>
        </p:nvSpPr>
        <p:spPr>
          <a:xfrm>
            <a:off x="8028384" y="2780928"/>
            <a:ext cx="648072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1600" smtClean="0"/>
              <a:t>原料</a:t>
            </a:r>
          </a:p>
        </p:txBody>
      </p:sp>
      <p:sp>
        <p:nvSpPr>
          <p:cNvPr id="64" name="文本框 48"/>
          <p:cNvSpPr txBox="1"/>
          <p:nvPr/>
        </p:nvSpPr>
        <p:spPr>
          <a:xfrm>
            <a:off x="6012160" y="3284984"/>
            <a:ext cx="2880320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defRPr/>
            </a:pPr>
            <a:r>
              <a:rPr lang="zh-CN" altLang="en-US" sz="1600" smtClean="0"/>
              <a:t>人类进入到蒸汽时代</a:t>
            </a:r>
            <a:endParaRPr lang="zh-CN" altLang="en-US" sz="1600"/>
          </a:p>
        </p:txBody>
      </p:sp>
      <p:sp>
        <p:nvSpPr>
          <p:cNvPr id="65" name="文本框 48"/>
          <p:cNvSpPr txBox="1"/>
          <p:nvPr/>
        </p:nvSpPr>
        <p:spPr>
          <a:xfrm>
            <a:off x="5940152" y="3861048"/>
            <a:ext cx="2952328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eaLnBrk="0" hangingPunct="0">
              <a:defRPr/>
            </a:pPr>
            <a:r>
              <a:rPr lang="zh-CN" altLang="en-US" sz="1600" smtClean="0"/>
              <a:t>人类进入到电气时代</a:t>
            </a:r>
            <a:endParaRPr lang="zh-CN" altLang="en-US" sz="1600"/>
          </a:p>
        </p:txBody>
      </p:sp>
      <p:cxnSp>
        <p:nvCxnSpPr>
          <p:cNvPr id="66" name="直接连接符 65"/>
          <p:cNvCxnSpPr/>
          <p:nvPr/>
        </p:nvCxnSpPr>
        <p:spPr>
          <a:xfrm flipV="1">
            <a:off x="5580112" y="3356992"/>
            <a:ext cx="276225" cy="6349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V="1">
            <a:off x="5508104" y="4077072"/>
            <a:ext cx="276225" cy="6349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35"/>
          <p:cNvSpPr txBox="1"/>
          <p:nvPr/>
        </p:nvSpPr>
        <p:spPr>
          <a:xfrm>
            <a:off x="4860032" y="5805264"/>
            <a:ext cx="3888432" cy="338548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itchFamily="49" charset="-122"/>
                <a:ea typeface="黑体" pitchFamily="49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zh-CN" altLang="zh-CN" sz="1600" smtClean="0"/>
              <a:t>社会贫富分化加剧，环境污染严重</a:t>
            </a:r>
            <a:r>
              <a:rPr lang="zh-CN" altLang="en-US" sz="1600" smtClean="0"/>
              <a:t>等</a:t>
            </a:r>
            <a:endParaRPr lang="zh-CN" altLang="zh-CN" sz="1600" smtClean="0"/>
          </a:p>
        </p:txBody>
      </p:sp>
      <p:pic>
        <p:nvPicPr>
          <p:cNvPr id="74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1455400" y="10160000"/>
            <a:ext cx="330200" cy="355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UNIT_TABLE_BEAUTIFY" val="smartTable{75a06b16-a2b5-483e-b3a9-4aac1d1b9e4f}"/>
</p:tagLst>
</file>

<file path=ppt/tags/tag2.xml><?xml version="1.0" encoding="utf-8"?>
<p:tagLst xmlns:p="http://schemas.openxmlformats.org/presentationml/2006/main">
  <p:tag name="KSO_WM_TEMPLATE_CATEGORY" val="custom"/>
  <p:tag name="KSO_WM_TEMPLATE_INDEX" val="20181600"/>
</p:tagLst>
</file>

<file path=ppt/tags/tag3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232</Paragraphs>
  <Slides>24</Slides>
  <Notes>12</Notes>
  <TotalTime>951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9">
      <vt:lpstr>Arial</vt:lpstr>
      <vt:lpstr>Calibri</vt:lpstr>
      <vt:lpstr>黑体</vt:lpstr>
      <vt:lpstr>方正魏碑简体</vt:lpstr>
      <vt:lpstr>Times New Roman</vt:lpstr>
      <vt:lpstr>华文行楷</vt:lpstr>
      <vt:lpstr>Tahoma</vt:lpstr>
      <vt:lpstr>华文彩云</vt:lpstr>
      <vt:lpstr>方正粗倩简体</vt:lpstr>
      <vt:lpstr>华文中宋</vt:lpstr>
      <vt:lpstr>Wingdings</vt:lpstr>
      <vt:lpstr>宋体</vt:lpstr>
      <vt:lpstr>楷体</vt:lpstr>
      <vt:lpstr>楷体_GB2312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常海燕</cp:lastModifiedBy>
  <cp:revision>68</cp:revision>
  <dcterms:created xsi:type="dcterms:W3CDTF">2020-03-30T12:23:36Z</dcterms:created>
  <dcterms:modified xsi:type="dcterms:W3CDTF">2020-07-06T01:59:47Z</dcterms:modified>
</cp:coreProperties>
</file>