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notesMasterIdLst>
    <p:notesMasterId r:id="rId40"/>
  </p:notes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F4B9D7-E483-4503-8061-01D344FC5822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AA23A1-2247-4C1A-9A2D-B99DA056EE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1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7A7DC3F4-6899-4691-A022-2A50B0D1B703}" type="slidenum">
              <a:rPr lang="en-US" altLang="zh-CN" sz="1200">
                <a:latin typeface="Times New Roman" pitchFamily="18" charset="0"/>
              </a:rPr>
              <a:pPr algn="r"/>
              <a:t>13</a:t>
            </a:fld>
            <a:endParaRPr lang="en-US" altLang="zh-CN" sz="1200">
              <a:latin typeface="Times New Roman" pitchFamily="18" charset="0"/>
            </a:endParaRPr>
          </a:p>
        </p:txBody>
      </p:sp>
      <p:sp>
        <p:nvSpPr>
          <p:cNvPr id="98307" name="Rectangle 2"/>
          <p:cNvSpPr>
            <a:spLocks noGrp="1" noRot="1" noChangeArrowheads="1" noTextEdit="1"/>
          </p:cNvSpPr>
          <p:nvPr>
            <p:ph type="sldImg" idx="4294967295"/>
          </p:nvPr>
        </p:nvSpPr>
        <p:spPr/>
      </p:sp>
      <p:sp>
        <p:nvSpPr>
          <p:cNvPr id="9830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zh-CN" smtClean="0"/>
          </a:p>
        </p:txBody>
      </p:sp>
      <p:sp>
        <p:nvSpPr>
          <p:cNvPr id="98309" name="灯片编号占位符 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0A2A917D-F27E-402E-A505-F277457558E3}" type="slidenum">
              <a:rPr lang="zh-CN" altLang="en-US"/>
              <a:pPr eaLnBrk="1" hangingPunct="1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79413" y="684213"/>
            <a:ext cx="6094412" cy="3429000"/>
          </a:xfrm>
        </p:spPr>
      </p:sp>
      <p:sp>
        <p:nvSpPr>
          <p:cNvPr id="99331" name="Rectangle 3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684213" y="4341813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defTabSz="914400"/>
            <a:r>
              <a:rPr lang="zh-CN" altLang="en-US" b="1" smtClean="0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幻灯片图像占位符 43009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79413" y="684213"/>
            <a:ext cx="6094412" cy="3429000"/>
          </a:xfrm>
        </p:spPr>
      </p:sp>
      <p:sp>
        <p:nvSpPr>
          <p:cNvPr id="43011" name="文本占位符 43010"/>
          <p:cNvSpPr>
            <a:spLocks noGrp="1" noRot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zh-CN" altLang="en-US" b="1" dirty="0">
                <a:solidFill>
                  <a:srgbClr val="3333CC"/>
                </a:solidFill>
              </a:rPr>
              <a:t>殖产兴业，发展资本主义</a:t>
            </a:r>
          </a:p>
          <a:p>
            <a:pPr>
              <a:defRPr/>
            </a:pPr>
            <a:r>
              <a:rPr lang="en-US" altLang="zh-CN" b="1" dirty="0"/>
              <a:t>1</a:t>
            </a:r>
            <a:r>
              <a:rPr lang="zh-CN" altLang="en-US" b="1" dirty="0"/>
              <a:t>、首先，引进技术等，建立样板企业；建设交通通信事业；</a:t>
            </a:r>
            <a:r>
              <a:rPr lang="zh-CN" altLang="en-US" b="1" dirty="0">
                <a:solidFill>
                  <a:srgbClr val="FF0000"/>
                </a:solidFill>
              </a:rPr>
              <a:t>奠定了日本工业化的基础</a:t>
            </a:r>
          </a:p>
          <a:p>
            <a:pPr>
              <a:defRPr/>
            </a:pPr>
            <a:r>
              <a:rPr lang="en-US" altLang="zh-CN" b="1" dirty="0"/>
              <a:t>2</a:t>
            </a:r>
            <a:r>
              <a:rPr lang="zh-CN" altLang="en-US" b="1" dirty="0"/>
              <a:t>、然后，政府大力扶植保护私人资本主义。</a:t>
            </a:r>
            <a:r>
              <a:rPr lang="zh-CN" altLang="en-US" b="1" dirty="0">
                <a:solidFill>
                  <a:srgbClr val="FF0000"/>
                </a:solidFill>
              </a:rPr>
              <a:t>日本掀起兴办工业的热潮</a:t>
            </a:r>
            <a:endParaRPr lang="zh-CN" altLang="en-US" b="1" dirty="0"/>
          </a:p>
          <a:p>
            <a:pPr>
              <a:defRPr/>
            </a:pPr>
            <a:r>
              <a:rPr lang="zh-CN" altLang="en-US" b="1" dirty="0"/>
              <a:t>第三，政府大力拓展海外市场，发展国内市场；</a:t>
            </a:r>
            <a:r>
              <a:rPr lang="zh-CN" altLang="en-US" b="1" dirty="0">
                <a:solidFill>
                  <a:srgbClr val="FF0000"/>
                </a:solidFill>
              </a:rPr>
              <a:t>促进了日本资本主义的发展</a:t>
            </a:r>
          </a:p>
          <a:p>
            <a:pPr>
              <a:defRPr/>
            </a:pPr>
            <a:endParaRPr lang="zh-CN" altLang="en-US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明治维新的目的在于富国强兵，而富国强兵的关键又在于鼓励发展资本主义工商业；日本当时民智未开，经济落后，人民群众缺乏创办工业的勇气、信心、技术、资金等。因此需要政府的大力扶持。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幻灯片图像占位符 78849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79413" y="684213"/>
            <a:ext cx="6094412" cy="3429000"/>
          </a:xfrm>
        </p:spPr>
      </p:sp>
      <p:sp>
        <p:nvSpPr>
          <p:cNvPr id="101379" name="文本占位符 78850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684213" y="4341813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b="1" smtClean="0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 smtClean="0"/>
              <a:t>８％； </a:t>
            </a:r>
            <a:r>
              <a:rPr lang="en-US" altLang="zh-CN" b="1" smtClean="0"/>
              <a:t>50</a:t>
            </a:r>
            <a:r>
              <a:rPr lang="zh-CN" altLang="en-US" b="1" smtClean="0"/>
              <a:t>％的国民教育经费用于九年制义务教育；日本在明治维新后的半个世纪即完成了普及教育任务。 </a:t>
            </a:r>
            <a:r>
              <a:rPr lang="en-US" altLang="zh-CN" b="1" smtClean="0"/>
              <a:t>1877</a:t>
            </a:r>
            <a:r>
              <a:rPr lang="zh-CN" altLang="en-US" b="1" smtClean="0"/>
              <a:t>年，日本东京大学成立。 </a:t>
            </a:r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en-US" sz="1000" b="1" smtClean="0">
                <a:latin typeface="黑体" pitchFamily="49" charset="-122"/>
                <a:ea typeface="黑体" pitchFamily="49" charset="-122"/>
              </a:rPr>
              <a:t>到</a:t>
            </a:r>
            <a:r>
              <a:rPr lang="en-US" altLang="zh-CN" sz="1000" b="1" smtClean="0">
                <a:latin typeface="黑体" pitchFamily="49" charset="-122"/>
                <a:ea typeface="黑体" pitchFamily="49" charset="-122"/>
              </a:rPr>
              <a:t>1910</a:t>
            </a:r>
            <a:r>
              <a:rPr lang="zh-CN" altLang="en-US" sz="1000" b="1" smtClean="0">
                <a:latin typeface="黑体" pitchFamily="49" charset="-122"/>
                <a:ea typeface="黑体" pitchFamily="49" charset="-122"/>
              </a:rPr>
              <a:t>年的时候，日本 </a:t>
            </a:r>
            <a:r>
              <a:rPr lang="en-US" altLang="zh-CN" sz="1000" b="1" smtClean="0">
                <a:latin typeface="黑体" pitchFamily="49" charset="-122"/>
                <a:ea typeface="黑体" pitchFamily="49" charset="-122"/>
              </a:rPr>
              <a:t>95%</a:t>
            </a:r>
            <a:r>
              <a:rPr lang="zh-CN" altLang="en-US" sz="1000" b="1" smtClean="0">
                <a:latin typeface="黑体" pitchFamily="49" charset="-122"/>
                <a:ea typeface="黑体" pitchFamily="49" charset="-122"/>
              </a:rPr>
              <a:t>以上的男子，</a:t>
            </a:r>
            <a:r>
              <a:rPr lang="en-US" altLang="zh-CN" sz="1000" b="1" smtClean="0">
                <a:latin typeface="黑体" pitchFamily="49" charset="-122"/>
                <a:ea typeface="黑体" pitchFamily="49" charset="-122"/>
              </a:rPr>
              <a:t>90% </a:t>
            </a:r>
            <a:r>
              <a:rPr lang="zh-CN" altLang="en-US" sz="1000" b="1" smtClean="0">
                <a:latin typeface="黑体" pitchFamily="49" charset="-122"/>
                <a:ea typeface="黑体" pitchFamily="49" charset="-122"/>
              </a:rPr>
              <a:t>以上的女子都接受过教育 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02403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  <p:sp>
        <p:nvSpPr>
          <p:cNvPr id="102404" name="日期占位符 3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AED60D13-6088-462B-8C7B-AA23998B6E8F}" type="datetime1">
              <a:rPr lang="zh-CN" altLang="en-US" smtClean="0"/>
              <a:pPr eaLnBrk="1" hangingPunct="1"/>
              <a:t>2018/12/9</a:t>
            </a:fld>
            <a:endParaRPr lang="zh-CN" altLang="en-US" smtClean="0"/>
          </a:p>
        </p:txBody>
      </p:sp>
      <p:sp>
        <p:nvSpPr>
          <p:cNvPr id="102405" name="灯片编号占位符 4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61F6648E-449F-48D7-B5F5-7F4FAA509935}" type="slidenum">
              <a:rPr lang="zh-CN" altLang="en-US"/>
              <a:pPr eaLnBrk="1" hangingPunct="1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03427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  <p:sp>
        <p:nvSpPr>
          <p:cNvPr id="103428" name="日期占位符 3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692E0643-8AE2-4138-A2AB-B7B05E431D80}" type="datetime1">
              <a:rPr lang="zh-CN" altLang="en-US" smtClean="0"/>
              <a:pPr eaLnBrk="1" hangingPunct="1"/>
              <a:t>2018/12/9</a:t>
            </a:fld>
            <a:endParaRPr lang="zh-CN" altLang="en-US" smtClean="0"/>
          </a:p>
        </p:txBody>
      </p:sp>
      <p:sp>
        <p:nvSpPr>
          <p:cNvPr id="103429" name="灯片编号占位符 4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318F0C41-B715-4CAC-8CEA-1785E1F8FED9}" type="slidenum">
              <a:rPr lang="zh-CN" altLang="en-US"/>
              <a:pPr eaLnBrk="1" hangingPunct="1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F2DDC63C-5B01-4358-A319-DED6ACF23729}" type="slidenum">
              <a:rPr lang="en-US" altLang="zh-CN" sz="1200"/>
              <a:pPr eaLnBrk="1" hangingPunct="1"/>
              <a:t>36</a:t>
            </a:fld>
            <a:endParaRPr lang="en-US" altLang="zh-CN" sz="120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0445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9" y="214314"/>
            <a:ext cx="7793037" cy="1462087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19C9C96-F824-400C-933A-52643902B55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97147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1C77EAE-92BA-4156-8284-A125272CDD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27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244D8BA-84D1-4263-91DA-D632CBAC3A7D}" type="datetimeFigureOut">
              <a:rPr lang="zh-CN" altLang="en-US" smtClean="0"/>
              <a:t>2018/12/9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D57879A-9D1E-407D-AC30-70CF41BF59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www.ywhs.net/uploads/allimg/100811/150A03943-28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D:/&#21382;&#21490;&#35838;&#20214;&#19979;&#36733;/&#20061;&#24180;&#32423;/4&#35838;&#26126;&#27835;&#32500;&#26032;/http:/www.humanrights-china.org/china/newspic1/200508/ztc05081502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%5bP%5d15%20&#26126;&#27835;&#32500;&#26032;.avi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%5bP%5d15%20&#26126;&#27835;&#32500;&#26032;.avi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7" name="文本框 87046"/>
          <p:cNvSpPr txBox="1"/>
          <p:nvPr/>
        </p:nvSpPr>
        <p:spPr>
          <a:xfrm>
            <a:off x="697515" y="2708920"/>
            <a:ext cx="7688263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课    日本</a:t>
            </a:r>
            <a:r>
              <a:rPr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明治维新</a:t>
            </a:r>
            <a:endParaRPr lang="zh-CN" altLang="en-US" sz="3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076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61522" y="513954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/>
              <a:t>黑船事件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251520" y="980728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/>
              <a:t>        </a:t>
            </a:r>
            <a:r>
              <a:rPr lang="en-US" altLang="zh-CN" sz="1600" dirty="0"/>
              <a:t>9</a:t>
            </a:r>
            <a:r>
              <a:rPr lang="zh-CN" altLang="en-US" sz="1600" dirty="0"/>
              <a:t>世纪上半期，当日本在锁国政策下局限于东北亚一隅时，世界正在快速转变，英、法、俄、美等国成为新一波称霸世界的强国，它们在经历产业革命、交通革命的洗礼之后，开始为了产业革命后所需要的原料、市场、殖民地与转运站积极经营远东 </a:t>
            </a:r>
            <a:r>
              <a:rPr lang="zh-CN" altLang="en-US" sz="1600" dirty="0" smtClean="0"/>
              <a:t>。</a:t>
            </a:r>
            <a:endParaRPr lang="zh-CN" altLang="en-US" sz="1600" dirty="0"/>
          </a:p>
          <a:p>
            <a:r>
              <a:rPr lang="zh-CN" altLang="en-US" sz="1600" dirty="0" smtClean="0"/>
              <a:t>       双方</a:t>
            </a:r>
            <a:r>
              <a:rPr lang="zh-CN" altLang="en-US" sz="1600" dirty="0"/>
              <a:t>在横滨签定了</a:t>
            </a:r>
            <a:r>
              <a:rPr lang="en-US" altLang="zh-CN" sz="1600" dirty="0"/>
              <a:t>《</a:t>
            </a:r>
            <a:r>
              <a:rPr lang="zh-CN" altLang="en-US" sz="1600" dirty="0"/>
              <a:t>日美亲善条约</a:t>
            </a:r>
            <a:r>
              <a:rPr lang="en-US" altLang="zh-CN" sz="1600" dirty="0"/>
              <a:t>》</a:t>
            </a:r>
            <a:r>
              <a:rPr lang="zh-CN" altLang="en-US" sz="1600" dirty="0"/>
              <a:t>，也是日本与西方国家签订的第一个贸易条约。其他西方国家跟随着美国，纷纷向日本提出通商的要求，于是英国、俄国、荷兰等西方国家都与日本签定了亲善条约（自由贸易条约）。日本被迫结束锁国时代，幕藩体制也随之瓦解。“三都”江户、大阪、京都 </a:t>
            </a:r>
            <a:r>
              <a:rPr lang="zh-CN" altLang="en-US" sz="1600" dirty="0" smtClean="0"/>
              <a:t>。</a:t>
            </a:r>
            <a:endParaRPr lang="zh-CN" altLang="en-US" sz="1600" dirty="0"/>
          </a:p>
          <a:p>
            <a:r>
              <a:rPr lang="zh-CN" altLang="en-US" sz="1600" dirty="0" smtClean="0"/>
              <a:t>       武装</a:t>
            </a:r>
            <a:r>
              <a:rPr lang="zh-CN" altLang="en-US" sz="1600" dirty="0"/>
              <a:t>倒幕 中、下级武士、商人、资本家和新兴地主为主体。伏见、鸟羽战役，幕府军队战败。德川幕府被推翻 </a:t>
            </a:r>
            <a:r>
              <a:rPr lang="zh-CN" altLang="en-US" sz="1600" dirty="0" smtClean="0"/>
              <a:t>。</a:t>
            </a:r>
            <a:endParaRPr lang="zh-CN" altLang="en-US" sz="1600" dirty="0"/>
          </a:p>
          <a:p>
            <a:r>
              <a:rPr lang="en-US" altLang="zh-CN" sz="1600" dirty="0" smtClean="0"/>
              <a:t>        1853</a:t>
            </a:r>
            <a:r>
              <a:rPr lang="zh-CN" altLang="en-US" sz="1600" dirty="0"/>
              <a:t>年</a:t>
            </a:r>
            <a:r>
              <a:rPr lang="en-US" altLang="zh-CN" sz="1600" dirty="0"/>
              <a:t>7</a:t>
            </a:r>
            <a:r>
              <a:rPr lang="zh-CN" altLang="en-US" sz="1600" dirty="0"/>
              <a:t>月</a:t>
            </a:r>
            <a:r>
              <a:rPr lang="en-US" altLang="zh-CN" sz="1600" dirty="0"/>
              <a:t>8</a:t>
            </a:r>
            <a:r>
              <a:rPr lang="zh-CN" altLang="en-US" sz="1600" dirty="0"/>
              <a:t>日（嘉永六年六月三日）美国海军准将培里率领舰队强行驶入江户湾的浦贺及神奈川（今横滨）。在美国的武力胁迫下，幕府接受了开港要求，于</a:t>
            </a:r>
            <a:r>
              <a:rPr lang="en-US" altLang="zh-CN" sz="1600" dirty="0"/>
              <a:t>1854</a:t>
            </a:r>
            <a:r>
              <a:rPr lang="zh-CN" altLang="en-US" sz="1600" dirty="0"/>
              <a:t>年</a:t>
            </a:r>
            <a:r>
              <a:rPr lang="en-US" altLang="zh-CN" sz="1600" dirty="0"/>
              <a:t>3</a:t>
            </a:r>
            <a:r>
              <a:rPr lang="zh-CN" altLang="en-US" sz="1600" dirty="0"/>
              <a:t>月</a:t>
            </a:r>
            <a:r>
              <a:rPr lang="en-US" altLang="zh-CN" sz="1600" dirty="0"/>
              <a:t>31</a:t>
            </a:r>
            <a:r>
              <a:rPr lang="zh-CN" altLang="en-US" sz="1600" dirty="0"/>
              <a:t>日（嘉永七年三月三日）在神奈川签订了“日美亲善条约”（日美神奈川条约），日本被迫同意开放下田、箱馆（今函馆）两港口，美国船可以在这两个港口加煤上水，并得到粮食等物品的供应。条约还允许美国在上述两港派驻领事，并享有最惠国待遇。不久，英、俄、荷等国援例而至，也和日本政府签订了类似条约。</a:t>
            </a:r>
            <a:endParaRPr lang="zh-CN" altLang="en-US" sz="1600" dirty="0"/>
          </a:p>
        </p:txBody>
      </p:sp>
      <p:sp>
        <p:nvSpPr>
          <p:cNvPr id="2" name="矩形 1"/>
          <p:cNvSpPr/>
          <p:nvPr/>
        </p:nvSpPr>
        <p:spPr>
          <a:xfrm>
            <a:off x="0" y="8765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anose="02010509060101010101" pitchFamily="49" charset="-122"/>
              </a:rPr>
              <a:t>新课导入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630" y="4548921"/>
            <a:ext cx="2552700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68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文本框 5"/>
          <p:cNvSpPr>
            <a:spLocks noChangeArrowheads="1"/>
          </p:cNvSpPr>
          <p:nvPr/>
        </p:nvSpPr>
        <p:spPr bwMode="auto">
          <a:xfrm>
            <a:off x="228600" y="1044575"/>
            <a:ext cx="89154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2060"/>
                </a:solidFill>
                <a:latin typeface="Calibri" pitchFamily="34" charset="0"/>
                <a:sym typeface="Calibri" pitchFamily="34" charset="0"/>
              </a:rPr>
              <a:t>         </a:t>
            </a:r>
            <a:r>
              <a:rPr lang="zh-CN" altLang="en-US" sz="3600" b="1">
                <a:latin typeface="Calibri" pitchFamily="34" charset="0"/>
                <a:sym typeface="宋体" pitchFamily="2" charset="-122"/>
              </a:rPr>
              <a:t>在日本明治维新前，一些经济比较发达的地区，开始出现家庭手工业或手工作坊。作坊内出现了“雇用工人”制，</a:t>
            </a:r>
            <a:r>
              <a:rPr lang="zh-CN" altLang="en-US" sz="3600" b="1">
                <a:solidFill>
                  <a:srgbClr val="C00000"/>
                </a:solidFill>
                <a:latin typeface="Calibri" pitchFamily="34" charset="0"/>
                <a:sym typeface="宋体" pitchFamily="2" charset="-122"/>
              </a:rPr>
              <a:t>资本主义的萌芽出现</a:t>
            </a:r>
            <a:r>
              <a:rPr lang="zh-CN" altLang="en-US" sz="3600" b="1">
                <a:latin typeface="Calibri" pitchFamily="34" charset="0"/>
                <a:sym typeface="宋体" pitchFamily="2" charset="-122"/>
              </a:rPr>
              <a:t>了。</a:t>
            </a:r>
            <a:endParaRPr lang="zh-CN" altLang="en-US" sz="3600" b="1">
              <a:solidFill>
                <a:srgbClr val="002060"/>
              </a:solidFill>
              <a:latin typeface="Calibri" pitchFamily="34" charset="0"/>
              <a:sym typeface="宋体" pitchFamily="2" charset="-122"/>
            </a:endParaRPr>
          </a:p>
          <a:p>
            <a:r>
              <a:rPr lang="zh-CN" altLang="en-US" sz="3600" b="1">
                <a:solidFill>
                  <a:srgbClr val="002060"/>
                </a:solidFill>
                <a:latin typeface="Calibri" pitchFamily="34" charset="0"/>
                <a:sym typeface="宋体" pitchFamily="2" charset="-122"/>
              </a:rPr>
              <a:t>         </a:t>
            </a:r>
            <a:r>
              <a:rPr lang="zh-CN" altLang="en-US" sz="3600" b="1">
                <a:latin typeface="Calibri" pitchFamily="34" charset="0"/>
                <a:sym typeface="宋体" pitchFamily="2" charset="-122"/>
              </a:rPr>
              <a:t>具有资产阶级色彩的大名（藩地诸侯）、武士，和要求进行制度改革的商人们组成</a:t>
            </a:r>
            <a:r>
              <a:rPr lang="zh-CN" altLang="en-US" sz="3600" b="1">
                <a:solidFill>
                  <a:srgbClr val="C00000"/>
                </a:solidFill>
                <a:latin typeface="Calibri" pitchFamily="34" charset="0"/>
                <a:sym typeface="宋体" pitchFamily="2" charset="-122"/>
              </a:rPr>
              <a:t>政治性联盟</a:t>
            </a:r>
            <a:r>
              <a:rPr lang="zh-CN" altLang="en-US" sz="3600" b="1">
                <a:latin typeface="Calibri" pitchFamily="34" charset="0"/>
                <a:sym typeface="宋体" pitchFamily="2" charset="-122"/>
              </a:rPr>
              <a:t>，与反对幕府的基层农民共同形成“</a:t>
            </a:r>
            <a:r>
              <a:rPr lang="zh-CN" altLang="en-US" sz="3600" b="1">
                <a:solidFill>
                  <a:srgbClr val="C00000"/>
                </a:solidFill>
                <a:latin typeface="Calibri" pitchFamily="34" charset="0"/>
                <a:sym typeface="宋体" pitchFamily="2" charset="-122"/>
              </a:rPr>
              <a:t>倒幕派</a:t>
            </a:r>
            <a:r>
              <a:rPr lang="zh-CN" altLang="en-US" sz="3600" b="1">
                <a:latin typeface="Calibri" pitchFamily="34" charset="0"/>
                <a:sym typeface="宋体" pitchFamily="2" charset="-122"/>
              </a:rPr>
              <a:t>”的实力基础。</a:t>
            </a:r>
          </a:p>
        </p:txBody>
      </p:sp>
      <p:sp>
        <p:nvSpPr>
          <p:cNvPr id="12292" name="Text Box 35"/>
          <p:cNvSpPr>
            <a:spLocks noChangeArrowheads="1"/>
          </p:cNvSpPr>
          <p:nvPr/>
        </p:nvSpPr>
        <p:spPr bwMode="auto">
          <a:xfrm>
            <a:off x="302419" y="5421314"/>
            <a:ext cx="8379619" cy="1938992"/>
          </a:xfrm>
          <a:prstGeom prst="rect">
            <a:avLst/>
          </a:prstGeom>
          <a:solidFill>
            <a:srgbClr val="E1EF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000" b="1" u="sng">
                <a:solidFill>
                  <a:srgbClr val="7030A0"/>
                </a:solidFill>
                <a:latin typeface="楷体" pitchFamily="49" charset="-122"/>
                <a:ea typeface="楷体" pitchFamily="49" charset="-122"/>
                <a:sym typeface="黑体" pitchFamily="49" charset="-122"/>
              </a:rPr>
              <a:t>商品经济发展和资本主义萌芽产生</a:t>
            </a:r>
            <a:r>
              <a:rPr lang="zh-CN" altLang="en-US" sz="4000" b="1">
                <a:solidFill>
                  <a:srgbClr val="C00000"/>
                </a:solidFill>
                <a:latin typeface="楷体" pitchFamily="49" charset="-122"/>
                <a:ea typeface="楷体" pitchFamily="49" charset="-122"/>
                <a:sym typeface="黑体" pitchFamily="49" charset="-122"/>
              </a:rPr>
              <a:t>，从根本上引起了日本社会阶级结构和封建等级秩序的变化。</a:t>
            </a:r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4693443" y="4554538"/>
            <a:ext cx="1520429" cy="773112"/>
          </a:xfrm>
          <a:prstGeom prst="wedgeRect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622006" y="4621214"/>
            <a:ext cx="224292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bg1"/>
                </a:solidFill>
                <a:latin typeface="DFKai-SB" pitchFamily="65" charset="-120"/>
                <a:ea typeface="DFKai-SB" pitchFamily="65" charset="-120"/>
              </a:rPr>
              <a:t>根本原因</a:t>
            </a:r>
          </a:p>
        </p:txBody>
      </p:sp>
      <p:sp>
        <p:nvSpPr>
          <p:cNvPr id="60422" name="Text Box 3"/>
          <p:cNvSpPr>
            <a:spLocks noChangeArrowheads="1"/>
          </p:cNvSpPr>
          <p:nvPr/>
        </p:nvSpPr>
        <p:spPr bwMode="auto">
          <a:xfrm>
            <a:off x="0" y="-14288"/>
            <a:ext cx="56578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49" charset="-122"/>
                <a:ea typeface="黑体" pitchFamily="49" charset="-122"/>
                <a:sym typeface="黑体" pitchFamily="49" charset="-122"/>
              </a:rPr>
              <a:t>一</a:t>
            </a:r>
            <a:r>
              <a:rPr lang="en-US" altLang="zh-CN" sz="4000" b="1">
                <a:latin typeface="黑体" pitchFamily="49" charset="-122"/>
                <a:ea typeface="黑体" pitchFamily="49" charset="-122"/>
                <a:sym typeface="黑体" pitchFamily="49" charset="-122"/>
              </a:rPr>
              <a:t>.</a:t>
            </a:r>
            <a:r>
              <a:rPr lang="zh-CN" altLang="en-US" sz="4000" b="1">
                <a:latin typeface="黑体" pitchFamily="49" charset="-122"/>
                <a:ea typeface="黑体" pitchFamily="49" charset="-122"/>
                <a:sym typeface="黑体" pitchFamily="49" charset="-122"/>
              </a:rPr>
              <a:t>德川幕府与锁国时代</a:t>
            </a:r>
          </a:p>
        </p:txBody>
      </p:sp>
    </p:spTree>
    <p:extLst>
      <p:ext uri="{BB962C8B-B14F-4D97-AF65-F5344CB8AC3E}">
        <p14:creationId xmlns:p14="http://schemas.microsoft.com/office/powerpoint/2010/main" val="1007230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  <p:bldP spid="12293" grpId="0" bldLvl="0" animBg="1"/>
      <p:bldP spid="12294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023" y="-14288"/>
            <a:ext cx="3458765" cy="308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535782" y="3422651"/>
            <a:ext cx="348364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latin typeface="宋体" pitchFamily="2" charset="-122"/>
              </a:rPr>
              <a:t>1853</a:t>
            </a:r>
            <a:r>
              <a:rPr lang="zh-CN" altLang="en-US" sz="3200" b="1" dirty="0">
                <a:latin typeface="宋体" pitchFamily="2" charset="-122"/>
              </a:rPr>
              <a:t>年，黑船事件</a:t>
            </a:r>
          </a:p>
        </p:txBody>
      </p:sp>
      <p:pic>
        <p:nvPicPr>
          <p:cNvPr id="61444" name="Picture 5" descr="美国签约代表团在日本上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235" y="3127376"/>
            <a:ext cx="5335190" cy="330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6" name="AutoShape 6"/>
          <p:cNvSpPr>
            <a:spLocks noChangeArrowheads="1"/>
          </p:cNvSpPr>
          <p:nvPr/>
        </p:nvSpPr>
        <p:spPr bwMode="auto">
          <a:xfrm>
            <a:off x="3538537" y="260351"/>
            <a:ext cx="5472113" cy="1800225"/>
          </a:xfrm>
          <a:prstGeom prst="wedgeRoundRectCallout">
            <a:avLst>
              <a:gd name="adj1" fmla="val -43764"/>
              <a:gd name="adj2" fmla="val 66755"/>
              <a:gd name="adj3" fmla="val 16667"/>
            </a:avLst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zh-CN" altLang="en-US"/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3419476" y="404813"/>
            <a:ext cx="550902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美国用大炮打开日本国门，导致了民族矛盾，加剧了幕府统治危机。</a:t>
            </a:r>
          </a:p>
        </p:txBody>
      </p:sp>
      <p:sp>
        <p:nvSpPr>
          <p:cNvPr id="61447" name="Text Box 13"/>
          <p:cNvSpPr txBox="1">
            <a:spLocks noChangeArrowheads="1"/>
          </p:cNvSpPr>
          <p:nvPr/>
        </p:nvSpPr>
        <p:spPr bwMode="auto">
          <a:xfrm>
            <a:off x="7443787" y="2060576"/>
            <a:ext cx="167163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</a:rPr>
              <a:t>美国</a:t>
            </a:r>
            <a:r>
              <a:rPr lang="zh-CN" altLang="en-US" sz="3200" b="1"/>
              <a:t>海军在日本登陆</a:t>
            </a:r>
          </a:p>
        </p:txBody>
      </p:sp>
      <p:sp>
        <p:nvSpPr>
          <p:cNvPr id="29702" name="矩形 13"/>
          <p:cNvSpPr>
            <a:spLocks noTextEdit="1"/>
          </p:cNvSpPr>
          <p:nvPr/>
        </p:nvSpPr>
        <p:spPr bwMode="auto">
          <a:xfrm>
            <a:off x="55960" y="4311651"/>
            <a:ext cx="3724275" cy="21875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dist"/>
            <a:r>
              <a:rPr lang="zh-CN" altLang="en-US" sz="4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外交上</a:t>
            </a:r>
          </a:p>
          <a:p>
            <a:pPr algn="dist"/>
            <a:r>
              <a:rPr lang="zh-CN" altLang="en-US" sz="4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闭关锁国</a:t>
            </a:r>
          </a:p>
        </p:txBody>
      </p:sp>
      <p:sp>
        <p:nvSpPr>
          <p:cNvPr id="61449" name="Text Box 4"/>
          <p:cNvSpPr txBox="1">
            <a:spLocks noChangeArrowheads="1"/>
          </p:cNvSpPr>
          <p:nvPr/>
        </p:nvSpPr>
        <p:spPr bwMode="auto">
          <a:xfrm>
            <a:off x="4907757" y="6321426"/>
            <a:ext cx="389241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/>
              <a:t>签定了丧权辱国条约</a:t>
            </a:r>
          </a:p>
          <a:p>
            <a:pPr eaLnBrk="1" hangingPunct="1"/>
            <a:endParaRPr lang="zh-CN" altLang="en-US" sz="3200" b="1">
              <a:latin typeface="宋体" pitchFamily="2" charset="-122"/>
            </a:endParaRPr>
          </a:p>
        </p:txBody>
      </p:sp>
      <p:pic>
        <p:nvPicPr>
          <p:cNvPr id="61450" name="Picture 5" descr="150A03943-28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0" y="95250"/>
            <a:ext cx="3482578" cy="3327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51556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 bldLvl="0" animBg="1"/>
      <p:bldP spid="563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2"/>
          <p:cNvSpPr>
            <a:spLocks noChangeArrowheads="1"/>
          </p:cNvSpPr>
          <p:nvPr/>
        </p:nvSpPr>
        <p:spPr bwMode="auto">
          <a:xfrm>
            <a:off x="6678216" y="2133601"/>
            <a:ext cx="1322784" cy="1222375"/>
          </a:xfrm>
          <a:prstGeom prst="wedgeEllipseCallout">
            <a:avLst>
              <a:gd name="adj1" fmla="val -94819"/>
              <a:gd name="adj2" fmla="val 6531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zh-CN" altLang="zh-CN">
              <a:solidFill>
                <a:srgbClr val="000000"/>
              </a:solidFill>
              <a:sym typeface="Arial" pitchFamily="34" charset="0"/>
            </a:endParaRPr>
          </a:p>
        </p:txBody>
      </p:sp>
      <p:pic>
        <p:nvPicPr>
          <p:cNvPr id="62467" name="Object 4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8" y="236538"/>
            <a:ext cx="666988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8" name="Rectangle 6"/>
          <p:cNvSpPr>
            <a:spLocks noChangeArrowheads="1"/>
          </p:cNvSpPr>
          <p:nvPr/>
        </p:nvSpPr>
        <p:spPr bwMode="auto">
          <a:xfrm>
            <a:off x="6827044" y="3414714"/>
            <a:ext cx="1241822" cy="50323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  <a:sym typeface="Times New Roman" pitchFamily="18" charset="0"/>
              </a:rPr>
              <a:t>1853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  <a:sym typeface="Times New Roman" pitchFamily="18" charset="0"/>
              </a:rPr>
              <a:t>年</a:t>
            </a:r>
          </a:p>
        </p:txBody>
      </p:sp>
      <p:sp>
        <p:nvSpPr>
          <p:cNvPr id="62469" name="Text Box 7"/>
          <p:cNvSpPr>
            <a:spLocks noChangeArrowheads="1"/>
          </p:cNvSpPr>
          <p:nvPr/>
        </p:nvSpPr>
        <p:spPr bwMode="auto">
          <a:xfrm>
            <a:off x="6624638" y="2349500"/>
            <a:ext cx="145732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浦贺港</a:t>
            </a:r>
          </a:p>
        </p:txBody>
      </p:sp>
      <p:pic>
        <p:nvPicPr>
          <p:cNvPr id="62470" name="Picture 10" descr="per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7" y="-7938"/>
            <a:ext cx="1710929" cy="319087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1" name="Text Box 11"/>
          <p:cNvSpPr>
            <a:spLocks noChangeArrowheads="1"/>
          </p:cNvSpPr>
          <p:nvPr/>
        </p:nvSpPr>
        <p:spPr bwMode="auto">
          <a:xfrm>
            <a:off x="6569869" y="236539"/>
            <a:ext cx="216217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美国东印度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舰队司令培里</a:t>
            </a:r>
          </a:p>
        </p:txBody>
      </p:sp>
      <p:sp>
        <p:nvSpPr>
          <p:cNvPr id="62472" name="文本框 1"/>
          <p:cNvSpPr>
            <a:spLocks noChangeArrowheads="1"/>
          </p:cNvSpPr>
          <p:nvPr/>
        </p:nvSpPr>
        <p:spPr bwMode="auto">
          <a:xfrm>
            <a:off x="-2381" y="20639"/>
            <a:ext cx="3620691" cy="3083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4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思考：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这一事件给日本造成了哪些影响？</a:t>
            </a:r>
          </a:p>
          <a:p>
            <a:pPr>
              <a:spcBef>
                <a:spcPct val="4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从中我们能又一次受到哪些启示？</a:t>
            </a:r>
          </a:p>
        </p:txBody>
      </p:sp>
      <p:sp>
        <p:nvSpPr>
          <p:cNvPr id="20" name="矩形 19"/>
          <p:cNvSpPr/>
          <p:nvPr/>
        </p:nvSpPr>
        <p:spPr>
          <a:xfrm>
            <a:off x="-2381" y="3757613"/>
            <a:ext cx="6156722" cy="403187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eaLnBrk="0" hangingPunct="0">
              <a:buFontTx/>
              <a:buNone/>
              <a:defRPr/>
            </a:pPr>
            <a:r>
              <a:rPr lang="zh-CN" altLang="en-US" sz="2000">
                <a:solidFill>
                  <a:srgbClr val="000000"/>
                </a:solidFill>
              </a:rPr>
              <a:t>    </a:t>
            </a:r>
            <a:r>
              <a:rPr lang="zh-CN" altLang="en-US" sz="3200" b="1">
                <a:solidFill>
                  <a:srgbClr val="000000"/>
                </a:solidFill>
              </a:rPr>
              <a:t>开港通商后，日本经济受到很大冲击，许多</a:t>
            </a:r>
            <a:r>
              <a:rPr lang="zh-CN" altLang="en-US" sz="3200" b="1" u="sng">
                <a:solidFill>
                  <a:srgbClr val="FF0000"/>
                </a:solidFill>
              </a:rPr>
              <a:t>手工工场破产</a:t>
            </a:r>
            <a:r>
              <a:rPr lang="zh-CN" altLang="en-US" sz="3200" b="1">
                <a:solidFill>
                  <a:srgbClr val="000000"/>
                </a:solidFill>
              </a:rPr>
              <a:t>。当时，日本的黄金价格低于世界市场的黄金价格，外国人用白银套购黄金，造成日本大量黄金外流，引起市场混乱，物价飞涨。</a:t>
            </a:r>
            <a:r>
              <a:rPr lang="zh-CN" altLang="en-US" sz="3200" b="1" u="sng">
                <a:solidFill>
                  <a:srgbClr val="FF0000"/>
                </a:solidFill>
              </a:rPr>
              <a:t>农民、城市贫民</a:t>
            </a:r>
            <a:r>
              <a:rPr lang="zh-CN" altLang="en-US" sz="3200" b="1">
                <a:solidFill>
                  <a:srgbClr val="000000"/>
                </a:solidFill>
              </a:rPr>
              <a:t>和</a:t>
            </a:r>
            <a:r>
              <a:rPr lang="zh-CN" altLang="en-US" sz="3200" b="1" u="sng">
                <a:solidFill>
                  <a:srgbClr val="FF0000"/>
                </a:solidFill>
              </a:rPr>
              <a:t>下级武上</a:t>
            </a:r>
            <a:r>
              <a:rPr lang="zh-CN" altLang="en-US" sz="3200" b="1">
                <a:solidFill>
                  <a:srgbClr val="000000"/>
                </a:solidFill>
              </a:rPr>
              <a:t>的处境不断恶化。</a:t>
            </a:r>
          </a:p>
        </p:txBody>
      </p:sp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1725217" y="1895476"/>
            <a:ext cx="2564606" cy="1700213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2074069" y="2133600"/>
            <a:ext cx="2005013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ea typeface="黑体" pitchFamily="49" charset="-122"/>
                <a:sym typeface="Arial" pitchFamily="34" charset="0"/>
              </a:rPr>
              <a:t>民族危机</a:t>
            </a:r>
          </a:p>
        </p:txBody>
      </p:sp>
    </p:spTree>
    <p:extLst>
      <p:ext uri="{BB962C8B-B14F-4D97-AF65-F5344CB8AC3E}">
        <p14:creationId xmlns:p14="http://schemas.microsoft.com/office/powerpoint/2010/main" val="393185648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" grpId="0" bldLvl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>
            <a:spLocks noChangeArrowheads="1"/>
          </p:cNvSpPr>
          <p:nvPr/>
        </p:nvSpPr>
        <p:spPr bwMode="auto">
          <a:xfrm>
            <a:off x="364332" y="0"/>
            <a:ext cx="432196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社会矛盾激化(</a:t>
            </a:r>
            <a:r>
              <a:rPr lang="zh-CN" altLang="en-US" sz="40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社会危机</a:t>
            </a:r>
            <a:r>
              <a:rPr lang="zh-CN" altLang="en-US" sz="40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2629" y="0"/>
            <a:ext cx="8971359" cy="7121272"/>
            <a:chOff x="-485" y="-274"/>
            <a:chExt cx="6719" cy="4428"/>
          </a:xfrm>
        </p:grpSpPr>
        <p:sp>
          <p:nvSpPr>
            <p:cNvPr id="63492" name="Text Box 4"/>
            <p:cNvSpPr>
              <a:spLocks noChangeArrowheads="1"/>
            </p:cNvSpPr>
            <p:nvPr/>
          </p:nvSpPr>
          <p:spPr bwMode="auto">
            <a:xfrm>
              <a:off x="-485" y="445"/>
              <a:ext cx="4648" cy="1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3600" b="1">
                  <a:solidFill>
                    <a:srgbClr val="000000"/>
                  </a:solidFill>
                  <a:latin typeface="Times New Roman" pitchFamily="18" charset="0"/>
                  <a:ea typeface="华文新魏" pitchFamily="2" charset="-122"/>
                  <a:sym typeface="宋体" pitchFamily="2" charset="-122"/>
                </a:rPr>
                <a:t>       </a:t>
              </a:r>
              <a:r>
                <a:rPr lang="zh-CN" altLang="en-US" sz="3600" b="1">
                  <a:solidFill>
                    <a:srgbClr val="000000"/>
                  </a:solidFill>
                  <a:latin typeface="仿宋" pitchFamily="49" charset="-122"/>
                  <a:ea typeface="仿宋" pitchFamily="49" charset="-122"/>
                  <a:sym typeface="宋体" pitchFamily="2" charset="-122"/>
                </a:rPr>
                <a:t>进入</a:t>
              </a:r>
              <a:r>
                <a:rPr lang="en-US" altLang="zh-CN" sz="3600" b="1">
                  <a:solidFill>
                    <a:srgbClr val="FF3300"/>
                  </a:solidFill>
                  <a:latin typeface="仿宋" pitchFamily="49" charset="-122"/>
                  <a:ea typeface="仿宋" pitchFamily="49" charset="-122"/>
                  <a:sym typeface="宋体" pitchFamily="2" charset="-122"/>
                </a:rPr>
                <a:t>19</a:t>
              </a:r>
              <a:r>
                <a:rPr lang="zh-CN" altLang="en-US" sz="3600" b="1">
                  <a:solidFill>
                    <a:srgbClr val="FF3300"/>
                  </a:solidFill>
                  <a:latin typeface="仿宋" pitchFamily="49" charset="-122"/>
                  <a:ea typeface="仿宋" pitchFamily="49" charset="-122"/>
                  <a:sym typeface="宋体" pitchFamily="2" charset="-122"/>
                </a:rPr>
                <a:t>世纪</a:t>
              </a:r>
              <a:r>
                <a:rPr lang="zh-CN" altLang="en-US" sz="3600" b="1">
                  <a:solidFill>
                    <a:srgbClr val="000000"/>
                  </a:solidFill>
                  <a:latin typeface="仿宋" pitchFamily="49" charset="-122"/>
                  <a:ea typeface="仿宋" pitchFamily="49" charset="-122"/>
                  <a:sym typeface="宋体" pitchFamily="2" charset="-122"/>
                </a:rPr>
                <a:t>以后，社会各阶层对幕府统治强烈不满，社会动荡不安，尤其是</a:t>
              </a:r>
              <a:r>
                <a:rPr lang="zh-CN" altLang="en-US" sz="3600" b="1">
                  <a:solidFill>
                    <a:srgbClr val="FF3300"/>
                  </a:solidFill>
                  <a:latin typeface="仿宋" pitchFamily="49" charset="-122"/>
                  <a:ea typeface="仿宋" pitchFamily="49" charset="-122"/>
                  <a:sym typeface="宋体" pitchFamily="2" charset="-122"/>
                </a:rPr>
                <a:t>下级武士</a:t>
              </a:r>
              <a:r>
                <a:rPr lang="zh-CN" altLang="en-US" sz="3600" b="1">
                  <a:solidFill>
                    <a:srgbClr val="000000"/>
                  </a:solidFill>
                  <a:latin typeface="仿宋" pitchFamily="49" charset="-122"/>
                  <a:ea typeface="仿宋" pitchFamily="49" charset="-122"/>
                  <a:sym typeface="宋体" pitchFamily="2" charset="-122"/>
                </a:rPr>
                <a:t>，迫切希望改变现状。他们后来成为</a:t>
              </a:r>
              <a:r>
                <a:rPr lang="zh-CN" altLang="en-US" sz="3600" b="1">
                  <a:solidFill>
                    <a:srgbClr val="FF3300"/>
                  </a:solidFill>
                  <a:latin typeface="仿宋" pitchFamily="49" charset="-122"/>
                  <a:ea typeface="仿宋" pitchFamily="49" charset="-122"/>
                  <a:sym typeface="宋体" pitchFamily="2" charset="-122"/>
                </a:rPr>
                <a:t>明治维新的领导者。  </a:t>
              </a:r>
              <a:r>
                <a:rPr lang="zh-CN" altLang="en-US" sz="3200" b="1">
                  <a:solidFill>
                    <a:srgbClr val="FF3300"/>
                  </a:solidFill>
                  <a:latin typeface="Times New Roman" pitchFamily="18" charset="0"/>
                  <a:ea typeface="华文新魏" pitchFamily="2" charset="-122"/>
                  <a:sym typeface="宋体" pitchFamily="2" charset="-122"/>
                </a:rPr>
                <a:t>    </a:t>
              </a:r>
            </a:p>
          </p:txBody>
        </p:sp>
        <p:pic>
          <p:nvPicPr>
            <p:cNvPr id="63493" name="Picture 5" descr="65"/>
            <p:cNvPicPr>
              <a:picLocks noChangeAspect="1" noChangeArrowheads="1"/>
            </p:cNvPicPr>
            <p:nvPr/>
          </p:nvPicPr>
          <p:blipFill>
            <a:blip r:embed="rId2">
              <a:lum bright="-20000" contras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5" y="2076"/>
              <a:ext cx="4598" cy="1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494" name="Picture 6" descr="大盐平八郎"/>
            <p:cNvPicPr>
              <a:picLocks noChangeAspect="1" noChangeArrowheads="1"/>
            </p:cNvPicPr>
            <p:nvPr/>
          </p:nvPicPr>
          <p:blipFill>
            <a:blip r:embed="rId3">
              <a:lum bright="-10000"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9" y="-274"/>
              <a:ext cx="1955" cy="1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495" name="Text Box 7"/>
            <p:cNvSpPr>
              <a:spLocks noChangeArrowheads="1"/>
            </p:cNvSpPr>
            <p:nvPr/>
          </p:nvSpPr>
          <p:spPr bwMode="auto">
            <a:xfrm>
              <a:off x="4282" y="1726"/>
              <a:ext cx="1952" cy="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5654"/>
                  </a:solidFill>
                  <a:latin typeface="Times New Roman" pitchFamily="18" charset="0"/>
                  <a:ea typeface="华文新魏" pitchFamily="2" charset="-122"/>
                  <a:sym typeface="宋体" pitchFamily="2" charset="-122"/>
                </a:rPr>
                <a:t> </a:t>
              </a:r>
              <a:r>
                <a:rPr lang="zh-CN" altLang="en-US" sz="3200" b="1">
                  <a:latin typeface="Times New Roman" pitchFamily="18" charset="0"/>
                  <a:ea typeface="华文新魏" pitchFamily="2" charset="-122"/>
                  <a:sym typeface="宋体" pitchFamily="2" charset="-122"/>
                </a:rPr>
                <a:t>大盐平八郎领导了</a:t>
              </a:r>
              <a:r>
                <a:rPr lang="en-US" altLang="zh-CN" sz="3200" b="1">
                  <a:latin typeface="Times New Roman" pitchFamily="18" charset="0"/>
                  <a:ea typeface="华文新魏" pitchFamily="2" charset="-122"/>
                  <a:sym typeface="宋体" pitchFamily="2" charset="-122"/>
                </a:rPr>
                <a:t>1837</a:t>
              </a:r>
              <a:r>
                <a:rPr lang="zh-CN" altLang="en-US" sz="3200" b="1">
                  <a:latin typeface="Times New Roman" pitchFamily="18" charset="0"/>
                  <a:ea typeface="华文新魏" pitchFamily="2" charset="-122"/>
                  <a:sym typeface="Times New Roman" pitchFamily="18" charset="0"/>
                </a:rPr>
                <a:t>年</a:t>
              </a:r>
              <a:r>
                <a:rPr lang="zh-CN" altLang="en-US" sz="3200" b="1">
                  <a:latin typeface="Times New Roman" pitchFamily="18" charset="0"/>
                  <a:ea typeface="华文新魏" pitchFamily="2" charset="-122"/>
                  <a:sym typeface="宋体" pitchFamily="2" charset="-122"/>
                </a:rPr>
                <a:t>起义</a:t>
              </a:r>
            </a:p>
          </p:txBody>
        </p:sp>
        <p:sp>
          <p:nvSpPr>
            <p:cNvPr id="63496" name="Text Box 8"/>
            <p:cNvSpPr>
              <a:spLocks noChangeArrowheads="1"/>
            </p:cNvSpPr>
            <p:nvPr/>
          </p:nvSpPr>
          <p:spPr bwMode="auto">
            <a:xfrm>
              <a:off x="4111" y="3178"/>
              <a:ext cx="1715" cy="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3200" b="1">
                  <a:solidFill>
                    <a:srgbClr val="0070C0"/>
                  </a:solidFill>
                  <a:latin typeface="Times New Roman" pitchFamily="18" charset="0"/>
                  <a:ea typeface="华文新魏" pitchFamily="2" charset="-122"/>
                  <a:sym typeface="宋体" pitchFamily="2" charset="-122"/>
                </a:rPr>
                <a:t> </a:t>
              </a:r>
              <a:r>
                <a:rPr lang="en-US" altLang="zh-CN" sz="3200" b="1">
                  <a:latin typeface="宋体" pitchFamily="2" charset="-122"/>
                  <a:sym typeface="宋体" pitchFamily="2" charset="-122"/>
                </a:rPr>
                <a:t>1866</a:t>
              </a:r>
              <a:r>
                <a:rPr lang="zh-CN" altLang="en-US" sz="3200" b="1">
                  <a:latin typeface="宋体" pitchFamily="2" charset="-122"/>
                  <a:sym typeface="宋体" pitchFamily="2" charset="-122"/>
                </a:rPr>
                <a:t>年，大阪发生“米骚动”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69991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>
            <a:spLocks noChangeArrowheads="1"/>
          </p:cNvSpPr>
          <p:nvPr/>
        </p:nvSpPr>
        <p:spPr bwMode="auto">
          <a:xfrm>
            <a:off x="-26194" y="1390651"/>
            <a:ext cx="3886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</a:t>
            </a:r>
            <a:r>
              <a:rPr lang="en-US" altLang="zh-CN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）</a:t>
            </a:r>
            <a:r>
              <a:rPr lang="zh-CN" altLang="en-US" sz="36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外：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殖民侵略加强</a:t>
            </a:r>
          </a:p>
        </p:txBody>
      </p:sp>
      <p:sp>
        <p:nvSpPr>
          <p:cNvPr id="14339" name="AutoShape 3"/>
          <p:cNvSpPr>
            <a:spLocks/>
          </p:cNvSpPr>
          <p:nvPr/>
        </p:nvSpPr>
        <p:spPr bwMode="auto">
          <a:xfrm>
            <a:off x="3871913" y="1143000"/>
            <a:ext cx="54769" cy="1368425"/>
          </a:xfrm>
          <a:prstGeom prst="leftBrace">
            <a:avLst>
              <a:gd name="adj1" fmla="val 156159"/>
              <a:gd name="adj2" fmla="val 50000"/>
            </a:avLst>
          </a:prstGeom>
          <a:noFill/>
          <a:ln w="317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14340" name="Text Box 4"/>
          <p:cNvSpPr>
            <a:spLocks noChangeArrowheads="1"/>
          </p:cNvSpPr>
          <p:nvPr/>
        </p:nvSpPr>
        <p:spPr bwMode="auto">
          <a:xfrm>
            <a:off x="29767" y="3351213"/>
            <a:ext cx="505896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</a:t>
            </a:r>
            <a:r>
              <a:rPr lang="en-US" altLang="zh-CN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）</a:t>
            </a:r>
            <a:r>
              <a:rPr lang="zh-CN" altLang="en-US" sz="36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内：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社会矛盾进一步激化</a:t>
            </a:r>
          </a:p>
        </p:txBody>
      </p:sp>
      <p:sp>
        <p:nvSpPr>
          <p:cNvPr id="14341" name="Text Box 6"/>
          <p:cNvSpPr>
            <a:spLocks noChangeArrowheads="1"/>
          </p:cNvSpPr>
          <p:nvPr/>
        </p:nvSpPr>
        <p:spPr bwMode="auto">
          <a:xfrm>
            <a:off x="833438" y="4522788"/>
            <a:ext cx="309324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统治阶级内部分化</a:t>
            </a:r>
          </a:p>
        </p:txBody>
      </p:sp>
      <p:sp>
        <p:nvSpPr>
          <p:cNvPr id="14342" name="AutoShape 7"/>
          <p:cNvSpPr>
            <a:spLocks noChangeArrowheads="1"/>
          </p:cNvSpPr>
          <p:nvPr/>
        </p:nvSpPr>
        <p:spPr bwMode="auto">
          <a:xfrm>
            <a:off x="3871913" y="4708525"/>
            <a:ext cx="516731" cy="196850"/>
          </a:xfrm>
          <a:prstGeom prst="rightArrow">
            <a:avLst>
              <a:gd name="adj1" fmla="val 50000"/>
              <a:gd name="adj2" fmla="val 873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14343" name="Text Box 8"/>
          <p:cNvSpPr>
            <a:spLocks noChangeArrowheads="1"/>
          </p:cNvSpPr>
          <p:nvPr/>
        </p:nvSpPr>
        <p:spPr bwMode="auto">
          <a:xfrm>
            <a:off x="4629150" y="4522788"/>
            <a:ext cx="19431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2060"/>
                </a:solidFill>
                <a:ea typeface="黑体" pitchFamily="49" charset="-122"/>
                <a:sym typeface="Arial" pitchFamily="34" charset="0"/>
              </a:rPr>
              <a:t>中下级武士、西南强藩</a:t>
            </a:r>
          </a:p>
        </p:txBody>
      </p:sp>
      <p:sp>
        <p:nvSpPr>
          <p:cNvPr id="14344" name="Text Box 9"/>
          <p:cNvSpPr>
            <a:spLocks noChangeArrowheads="1"/>
          </p:cNvSpPr>
          <p:nvPr/>
        </p:nvSpPr>
        <p:spPr bwMode="auto">
          <a:xfrm>
            <a:off x="3961210" y="1033463"/>
            <a:ext cx="1645444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ea typeface="黑体" pitchFamily="49" charset="-122"/>
                <a:sym typeface="Arial" pitchFamily="34" charset="0"/>
              </a:rPr>
              <a:t>倾销商品</a:t>
            </a:r>
          </a:p>
          <a:p>
            <a:r>
              <a:rPr lang="zh-CN" altLang="en-US" sz="3200" b="1">
                <a:solidFill>
                  <a:srgbClr val="000000"/>
                </a:solidFill>
                <a:ea typeface="黑体" pitchFamily="49" charset="-122"/>
                <a:sym typeface="Arial" pitchFamily="34" charset="0"/>
              </a:rPr>
              <a:t>掠夺原料</a:t>
            </a:r>
          </a:p>
          <a:p>
            <a:r>
              <a:rPr lang="zh-CN" altLang="en-US" sz="3200" b="1">
                <a:solidFill>
                  <a:srgbClr val="000000"/>
                </a:solidFill>
                <a:ea typeface="黑体" pitchFamily="49" charset="-122"/>
                <a:sym typeface="Arial" pitchFamily="34" charset="0"/>
              </a:rPr>
              <a:t>套购黄金</a:t>
            </a:r>
          </a:p>
        </p:txBody>
      </p:sp>
      <p:sp>
        <p:nvSpPr>
          <p:cNvPr id="39944" name="Text Box 10"/>
          <p:cNvSpPr/>
          <p:nvPr/>
        </p:nvSpPr>
        <p:spPr>
          <a:xfrm>
            <a:off x="913210" y="22225"/>
            <a:ext cx="6587728" cy="144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4000" b="1" noProof="1">
                <a:solidFill>
                  <a:srgbClr val="002060"/>
                </a:solidFill>
                <a:latin typeface="叶根友毛笔行书2.0版" pitchFamily="2" charset="-122"/>
                <a:ea typeface="叶根友毛笔行书2.0版" pitchFamily="2" charset="-122"/>
                <a:sym typeface="叶根友毛笔行书2.0版" pitchFamily="2" charset="-122"/>
              </a:rPr>
              <a:t> </a:t>
            </a:r>
            <a:r>
              <a:rPr lang="zh-CN" altLang="en-US" sz="4400" b="1" noProof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charset="-127"/>
                <a:ea typeface="BatangChe" panose="02030609000101010101" charset="-127"/>
                <a:sym typeface="叶根友毛笔行书2.0版" pitchFamily="2" charset="-122"/>
              </a:rPr>
              <a:t>德川幕府统治的危机</a:t>
            </a:r>
            <a:r>
              <a:rPr lang="zh-CN" altLang="en-US" sz="4400" b="1" noProof="1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charset="-127"/>
                <a:ea typeface="BatangChe" panose="02030609000101010101" charset="-127"/>
                <a:sym typeface="叶根友毛笔行书2.0版" pitchFamily="2" charset="-122"/>
              </a:rPr>
              <a:t>（内忧外患）</a:t>
            </a:r>
          </a:p>
        </p:txBody>
      </p:sp>
      <p:sp>
        <p:nvSpPr>
          <p:cNvPr id="14346" name="文本框 1"/>
          <p:cNvSpPr>
            <a:spLocks noChangeArrowheads="1"/>
          </p:cNvSpPr>
          <p:nvPr/>
        </p:nvSpPr>
        <p:spPr bwMode="auto">
          <a:xfrm>
            <a:off x="5335192" y="1468439"/>
            <a:ext cx="296427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民族危机加剧</a:t>
            </a:r>
          </a:p>
        </p:txBody>
      </p:sp>
      <p:sp>
        <p:nvSpPr>
          <p:cNvPr id="14347" name="文本框 2"/>
          <p:cNvSpPr>
            <a:spLocks noChangeArrowheads="1"/>
          </p:cNvSpPr>
          <p:nvPr/>
        </p:nvSpPr>
        <p:spPr bwMode="auto">
          <a:xfrm>
            <a:off x="5298282" y="3521076"/>
            <a:ext cx="296427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社会矛盾激化</a:t>
            </a:r>
          </a:p>
        </p:txBody>
      </p:sp>
      <p:sp>
        <p:nvSpPr>
          <p:cNvPr id="14348" name="Text Box 4"/>
          <p:cNvSpPr>
            <a:spLocks noChangeArrowheads="1"/>
          </p:cNvSpPr>
          <p:nvPr/>
        </p:nvSpPr>
        <p:spPr bwMode="auto">
          <a:xfrm>
            <a:off x="833438" y="5254626"/>
            <a:ext cx="370641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人民反抗斗争此起彼伏</a:t>
            </a:r>
          </a:p>
        </p:txBody>
      </p:sp>
      <p:sp>
        <p:nvSpPr>
          <p:cNvPr id="14349" name="Text Box 34"/>
          <p:cNvSpPr>
            <a:spLocks noChangeArrowheads="1"/>
          </p:cNvSpPr>
          <p:nvPr/>
        </p:nvSpPr>
        <p:spPr bwMode="auto">
          <a:xfrm>
            <a:off x="8053388" y="1268413"/>
            <a:ext cx="597694" cy="440055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   </a:t>
            </a:r>
            <a:r>
              <a:rPr lang="zh-CN" altLang="en-US" sz="60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倒幕运动</a:t>
            </a:r>
          </a:p>
        </p:txBody>
      </p:sp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6682978" y="2149476"/>
            <a:ext cx="1290638" cy="1419225"/>
            <a:chOff x="0" y="0"/>
            <a:chExt cx="2711" cy="2236"/>
          </a:xfrm>
        </p:grpSpPr>
        <p:sp>
          <p:nvSpPr>
            <p:cNvPr id="64527" name="AutoShape 7"/>
            <p:cNvSpPr>
              <a:spLocks noChangeArrowheads="1"/>
            </p:cNvSpPr>
            <p:nvPr/>
          </p:nvSpPr>
          <p:spPr bwMode="auto">
            <a:xfrm>
              <a:off x="963" y="885"/>
              <a:ext cx="1749" cy="753"/>
            </a:xfrm>
            <a:prstGeom prst="rightArrow">
              <a:avLst>
                <a:gd name="adj1" fmla="val 50000"/>
                <a:gd name="adj2" fmla="val 87198"/>
              </a:avLst>
            </a:prstGeom>
            <a:gradFill rotWithShape="1">
              <a:gsLst>
                <a:gs pos="0">
                  <a:srgbClr val="E30000"/>
                </a:gs>
                <a:gs pos="100000">
                  <a:srgbClr val="760303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zh-CN">
                <a:solidFill>
                  <a:srgbClr val="000000"/>
                </a:solidFill>
                <a:sym typeface="Arial" pitchFamily="34" charset="0"/>
              </a:endParaRPr>
            </a:p>
          </p:txBody>
        </p:sp>
        <p:sp>
          <p:nvSpPr>
            <p:cNvPr id="64528" name="直接连接符 5"/>
            <p:cNvSpPr>
              <a:spLocks noChangeShapeType="1"/>
            </p:cNvSpPr>
            <p:nvPr/>
          </p:nvSpPr>
          <p:spPr bwMode="auto">
            <a:xfrm>
              <a:off x="148" y="0"/>
              <a:ext cx="963" cy="1262"/>
            </a:xfrm>
            <a:prstGeom prst="line">
              <a:avLst/>
            </a:prstGeom>
            <a:noFill/>
            <a:ln w="13017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29" name="直接连接符 6"/>
            <p:cNvSpPr>
              <a:spLocks noChangeShapeType="1"/>
            </p:cNvSpPr>
            <p:nvPr/>
          </p:nvSpPr>
          <p:spPr bwMode="auto">
            <a:xfrm flipV="1">
              <a:off x="0" y="1262"/>
              <a:ext cx="1111" cy="975"/>
            </a:xfrm>
            <a:prstGeom prst="line">
              <a:avLst/>
            </a:prstGeom>
            <a:noFill/>
            <a:ln w="13017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3812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2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55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6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66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ldLvl="0"/>
      <p:bldP spid="14339" grpId="0" bldLvl="0" animBg="1"/>
      <p:bldP spid="14340" grpId="0" bldLvl="0"/>
      <p:bldP spid="14341" grpId="0" bldLvl="0"/>
      <p:bldP spid="14342" grpId="0" bldLvl="0" animBg="1"/>
      <p:bldP spid="14343" grpId="0" bldLvl="0"/>
      <p:bldP spid="14344" grpId="0" bldLvl="0"/>
      <p:bldP spid="14346" grpId="0" bldLvl="0"/>
      <p:bldP spid="14347" grpId="0" bldLvl="0"/>
      <p:bldP spid="14348" grpId="0" bldLvl="0"/>
      <p:bldP spid="1434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1"/>
          <p:cNvSpPr txBox="1">
            <a:spLocks noChangeArrowheads="1"/>
          </p:cNvSpPr>
          <p:nvPr/>
        </p:nvSpPr>
        <p:spPr bwMode="auto">
          <a:xfrm>
            <a:off x="110728" y="147639"/>
            <a:ext cx="6872288" cy="1323439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二</a:t>
            </a: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倒幕运动</a:t>
            </a:r>
            <a:r>
              <a:rPr lang="zh-CN" altLang="en-US" sz="40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（“王政复古” 政变）</a:t>
            </a:r>
          </a:p>
        </p:txBody>
      </p:sp>
      <p:sp>
        <p:nvSpPr>
          <p:cNvPr id="65539" name="矩形 2"/>
          <p:cNvSpPr>
            <a:spLocks noChangeArrowheads="1"/>
          </p:cNvSpPr>
          <p:nvPr/>
        </p:nvSpPr>
        <p:spPr bwMode="auto">
          <a:xfrm>
            <a:off x="165497" y="1404938"/>
            <a:ext cx="8424863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itchFamily="2" charset="-122"/>
              </a:rPr>
              <a:t>1.</a:t>
            </a:r>
            <a:r>
              <a:rPr lang="zh-CN" altLang="en-US" sz="3200" b="1">
                <a:latin typeface="宋体" pitchFamily="2" charset="-122"/>
              </a:rPr>
              <a:t>时间：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宋体" pitchFamily="2" charset="-122"/>
              </a:rPr>
              <a:t>2.</a:t>
            </a:r>
            <a:r>
              <a:rPr lang="zh-CN" altLang="en-US" sz="3200" b="1">
                <a:latin typeface="宋体" pitchFamily="2" charset="-122"/>
              </a:rPr>
              <a:t>主力：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宋体" pitchFamily="2" charset="-122"/>
              </a:rPr>
              <a:t>3.</a:t>
            </a:r>
            <a:r>
              <a:rPr lang="zh-CN" altLang="en-US" sz="3200" b="1">
                <a:latin typeface="宋体" pitchFamily="2" charset="-122"/>
              </a:rPr>
              <a:t>方式：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宋体" pitchFamily="2" charset="-122"/>
              </a:rPr>
              <a:t>4.</a:t>
            </a:r>
            <a:r>
              <a:rPr lang="zh-CN" altLang="en-US" sz="3200" b="1">
                <a:latin typeface="宋体" pitchFamily="2" charset="-122"/>
              </a:rPr>
              <a:t>结果：</a:t>
            </a:r>
          </a:p>
        </p:txBody>
      </p:sp>
      <p:sp>
        <p:nvSpPr>
          <p:cNvPr id="65540" name="TextBox 1"/>
          <p:cNvSpPr txBox="1">
            <a:spLocks noChangeArrowheads="1"/>
          </p:cNvSpPr>
          <p:nvPr/>
        </p:nvSpPr>
        <p:spPr bwMode="auto">
          <a:xfrm>
            <a:off x="7268766" y="146051"/>
            <a:ext cx="1875234" cy="1323439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自主学习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71701" y="1527175"/>
            <a:ext cx="288012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1868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年</a:t>
            </a:r>
            <a:endParaRPr lang="zh-CN" altLang="en-US" sz="360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71700" y="2273301"/>
            <a:ext cx="36718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一部分中下级武士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281238" y="2998788"/>
            <a:ext cx="2087166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武力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109788" y="3798888"/>
            <a:ext cx="6480572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倒幕派结束了幕府统治，</a:t>
            </a:r>
            <a:r>
              <a:rPr lang="zh-CN" altLang="en-US" sz="3600" b="1">
                <a:solidFill>
                  <a:srgbClr val="415DED"/>
                </a:solidFill>
                <a:latin typeface="宋体" pitchFamily="2" charset="-122"/>
              </a:rPr>
              <a:t>睦仁天皇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亲政，改年号为</a:t>
            </a:r>
            <a:r>
              <a:rPr lang="zh-CN" altLang="en-US" sz="3600" b="1">
                <a:solidFill>
                  <a:srgbClr val="415DED"/>
                </a:solidFill>
                <a:latin typeface="宋体" pitchFamily="2" charset="-122"/>
              </a:rPr>
              <a:t>“明治”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。1869年，日本首都迁到</a:t>
            </a:r>
            <a:r>
              <a:rPr lang="zh-CN" altLang="en-US" sz="3600" b="1">
                <a:solidFill>
                  <a:srgbClr val="415DED"/>
                </a:solidFill>
                <a:latin typeface="宋体" pitchFamily="2" charset="-122"/>
              </a:rPr>
              <a:t>东京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9" name="圆角矩形标注 8"/>
          <p:cNvSpPr>
            <a:spLocks noChangeArrowheads="1"/>
          </p:cNvSpPr>
          <p:nvPr/>
        </p:nvSpPr>
        <p:spPr bwMode="auto">
          <a:xfrm>
            <a:off x="5486400" y="2273300"/>
            <a:ext cx="3657600" cy="1371600"/>
          </a:xfrm>
          <a:prstGeom prst="wedgeRoundRectCallout">
            <a:avLst>
              <a:gd name="adj1" fmla="val -83514"/>
              <a:gd name="adj2" fmla="val -20903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4000" b="1">
                <a:solidFill>
                  <a:srgbClr val="0000CC"/>
                </a:solidFill>
                <a:latin typeface="DFKai-SB" pitchFamily="65" charset="-120"/>
                <a:ea typeface="DFKai-SB" pitchFamily="65" charset="-120"/>
              </a:rPr>
              <a:t>代表了新兴资产阶级改革力量</a:t>
            </a:r>
          </a:p>
        </p:txBody>
      </p:sp>
    </p:spTree>
    <p:extLst>
      <p:ext uri="{BB962C8B-B14F-4D97-AF65-F5344CB8AC3E}">
        <p14:creationId xmlns:p14="http://schemas.microsoft.com/office/powerpoint/2010/main" val="292797340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>
            <a:spLocks noChangeArrowheads="1"/>
          </p:cNvSpPr>
          <p:nvPr/>
        </p:nvSpPr>
        <p:spPr bwMode="auto">
          <a:xfrm>
            <a:off x="1853804" y="79375"/>
            <a:ext cx="341590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800000"/>
                </a:solidFill>
                <a:latin typeface="叶根友毛笔行书2.0版" pitchFamily="2" charset="-122"/>
                <a:ea typeface="叶根友毛笔行书2.0版" pitchFamily="2" charset="-122"/>
                <a:sym typeface="宋体" pitchFamily="2" charset="-122"/>
              </a:rPr>
              <a:t>改革派的形成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27398" y="496888"/>
            <a:ext cx="9016603" cy="9073942"/>
            <a:chOff x="-556" y="-127"/>
            <a:chExt cx="7380" cy="5891"/>
          </a:xfrm>
        </p:grpSpPr>
        <p:sp>
          <p:nvSpPr>
            <p:cNvPr id="13316" name="Text Box 4"/>
            <p:cNvSpPr>
              <a:spLocks noChangeArrowheads="1"/>
            </p:cNvSpPr>
            <p:nvPr/>
          </p:nvSpPr>
          <p:spPr bwMode="auto">
            <a:xfrm>
              <a:off x="-556" y="309"/>
              <a:ext cx="5224" cy="545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en-US" sz="3600" b="1" dirty="0">
                  <a:solidFill>
                    <a:srgbClr val="005654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  </a:t>
              </a:r>
              <a:r>
                <a:rPr lang="zh-CN" altLang="en-US" sz="3600" b="1" dirty="0">
                  <a:solidFill>
                    <a:srgbClr val="0000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幕府的镇压使部分</a:t>
              </a:r>
              <a:r>
                <a:rPr lang="zh-CN" altLang="en-US" sz="3600" b="1" dirty="0">
                  <a:solidFill>
                    <a:srgbClr val="FF33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下级武士</a:t>
              </a:r>
              <a:r>
                <a:rPr lang="zh-CN" altLang="en-US" sz="3600" b="1" dirty="0">
                  <a:solidFill>
                    <a:srgbClr val="0000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觉醒，从统治阶层中分化出来，形成独立的改革派，公开反对幕府。他们对内抨击幕府篡权，打着</a:t>
              </a:r>
              <a:r>
                <a:rPr lang="zh-CN" altLang="en-US" sz="3600" b="1" dirty="0">
                  <a:solidFill>
                    <a:srgbClr val="FF00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“王政复古”</a:t>
              </a:r>
              <a:r>
                <a:rPr lang="zh-CN" altLang="en-US" sz="3600" b="1" dirty="0">
                  <a:solidFill>
                    <a:srgbClr val="0000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的旗号，主张用</a:t>
              </a:r>
              <a:r>
                <a:rPr lang="zh-CN" altLang="en-US" sz="3600" b="1" dirty="0">
                  <a:solidFill>
                    <a:srgbClr val="FF33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天皇亲政取代幕府统治；对外要求废除幕府签定的不平等条约，驱逐侵略者</a:t>
              </a:r>
              <a:r>
                <a:rPr lang="zh-CN" altLang="en-US" sz="3600" b="1" dirty="0">
                  <a:solidFill>
                    <a:srgbClr val="0000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。位于西南的</a:t>
              </a:r>
              <a:r>
                <a:rPr lang="zh-CN" altLang="en-US" sz="3600" b="1" dirty="0">
                  <a:solidFill>
                    <a:srgbClr val="FF33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长州藩</a:t>
              </a:r>
              <a:r>
                <a:rPr lang="zh-CN" altLang="en-US" sz="3600" b="1" dirty="0">
                  <a:solidFill>
                    <a:srgbClr val="000000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成为改革派的大本营。</a:t>
              </a:r>
            </a:p>
          </p:txBody>
        </p:sp>
        <p:pic>
          <p:nvPicPr>
            <p:cNvPr id="66565" name="Picture 5" descr="http://www.humanrights-china.org/china/newspic1/200508/ztc05081502.jpg"/>
            <p:cNvPicPr>
              <a:picLocks noChangeAspect="1" noChangeArrowheads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-127"/>
              <a:ext cx="2132" cy="2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6566" name="Text Box 6"/>
            <p:cNvSpPr>
              <a:spLocks noChangeArrowheads="1"/>
            </p:cNvSpPr>
            <p:nvPr/>
          </p:nvSpPr>
          <p:spPr bwMode="auto">
            <a:xfrm>
              <a:off x="5113" y="2861"/>
              <a:ext cx="1534" cy="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4000" b="1">
                  <a:solidFill>
                    <a:srgbClr val="0070C0"/>
                  </a:solidFill>
                  <a:latin typeface="DFKai-SB" pitchFamily="65" charset="-120"/>
                  <a:ea typeface="DFKai-SB" pitchFamily="65" charset="-120"/>
                  <a:sym typeface="宋体" pitchFamily="2" charset="-122"/>
                </a:rPr>
                <a:t>日本武士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37421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56E49A66-1718-4106-8A8B-9F4F7CB1F17F}" type="slidenum">
              <a:rPr lang="zh-CN" altLang="en-US">
                <a:solidFill>
                  <a:srgbClr val="898989"/>
                </a:solidFill>
              </a:rPr>
              <a:pPr eaLnBrk="1" hangingPunct="1"/>
              <a:t>10</a:t>
            </a:fld>
            <a:endParaRPr lang="zh-CN" altLang="en-US">
              <a:solidFill>
                <a:srgbClr val="898989"/>
              </a:solidFill>
            </a:endParaRPr>
          </a:p>
        </p:txBody>
      </p:sp>
      <p:sp>
        <p:nvSpPr>
          <p:cNvPr id="67587" name="Text Box 4"/>
          <p:cNvSpPr>
            <a:spLocks noChangeArrowheads="1"/>
          </p:cNvSpPr>
          <p:nvPr/>
        </p:nvSpPr>
        <p:spPr bwMode="auto">
          <a:xfrm>
            <a:off x="1017985" y="103188"/>
            <a:ext cx="640556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5400" b="1">
                <a:solidFill>
                  <a:srgbClr val="800000"/>
                </a:solidFill>
                <a:latin typeface="叶根友毛笔行书2.0版" pitchFamily="2" charset="-122"/>
                <a:ea typeface="叶根友毛笔行书2.0版" pitchFamily="2" charset="-122"/>
                <a:sym typeface="叶根友毛笔行书2.0版" pitchFamily="2" charset="-122"/>
              </a:rPr>
              <a:t>大政奉还图</a:t>
            </a:r>
          </a:p>
        </p:txBody>
      </p:sp>
      <p:pic>
        <p:nvPicPr>
          <p:cNvPr id="67588" name="Picture 5" descr="4大政奉还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7" t="1851" r="2682" b="4387"/>
          <a:stretch>
            <a:fillRect/>
          </a:stretch>
        </p:blipFill>
        <p:spPr bwMode="auto">
          <a:xfrm>
            <a:off x="1657350" y="104775"/>
            <a:ext cx="6858000" cy="436403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0" y="4591050"/>
            <a:ext cx="9144000" cy="28623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ts val="3600"/>
              </a:lnSpc>
              <a:buFont typeface="Wingdings" panose="05000000000000000000" pitchFamily="2" charset="2"/>
              <a:buNone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  </a:t>
            </a:r>
            <a:r>
              <a:rPr lang="en-US" altLang="zh-CN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1867</a:t>
            </a:r>
            <a:r>
              <a:rPr lang="zh-CN" altLang="en-US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年，萨摩、长州等藩组成讨幕联盟，策划武力讨幕；幕府统治摇摇欲坠。在此情况下，德川庆喜采取</a:t>
            </a:r>
            <a:r>
              <a:rPr lang="zh-CN" altLang="en-US" sz="3600" b="1" dirty="0">
                <a:solidFill>
                  <a:srgbClr val="FF3300"/>
                </a:solidFill>
                <a:latin typeface="+mn-ea"/>
                <a:ea typeface="+mn-ea"/>
                <a:sym typeface="隶书" pitchFamily="49" charset="-122"/>
              </a:rPr>
              <a:t>以退为进</a:t>
            </a:r>
            <a:r>
              <a:rPr lang="zh-CN" altLang="en-US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的策略，</a:t>
            </a:r>
            <a:r>
              <a:rPr lang="en-US" altLang="zh-CN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1867</a:t>
            </a:r>
            <a:r>
              <a:rPr lang="zh-CN" altLang="en-US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年</a:t>
            </a:r>
            <a:r>
              <a:rPr lang="en-US" altLang="zh-CN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10</a:t>
            </a:r>
            <a:r>
              <a:rPr lang="zh-CN" altLang="en-US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月</a:t>
            </a:r>
            <a:r>
              <a:rPr lang="en-US" altLang="zh-CN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24</a:t>
            </a:r>
            <a:r>
              <a:rPr lang="zh-CN" altLang="en-US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日他假意向朝廷提出辞职，将政权交还天皇，称为</a:t>
            </a:r>
            <a:r>
              <a:rPr lang="zh-CN" altLang="en-US" sz="3600" b="1" dirty="0">
                <a:solidFill>
                  <a:srgbClr val="FF3300"/>
                </a:solidFill>
                <a:latin typeface="+mn-ea"/>
                <a:ea typeface="+mn-ea"/>
                <a:sym typeface="隶书" pitchFamily="49" charset="-122"/>
              </a:rPr>
              <a:t>大政奉还</a:t>
            </a:r>
            <a:r>
              <a:rPr lang="zh-CN" altLang="en-US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。</a:t>
            </a:r>
          </a:p>
          <a:p>
            <a:pPr>
              <a:lnSpc>
                <a:spcPts val="3600"/>
              </a:lnSpc>
              <a:buFont typeface="Wingdings" panose="05000000000000000000" pitchFamily="2" charset="2"/>
              <a:buNone/>
              <a:defRPr/>
            </a:pPr>
            <a:r>
              <a:rPr lang="zh-CN" altLang="en-US" sz="3600" b="1" dirty="0">
                <a:solidFill>
                  <a:srgbClr val="000000"/>
                </a:solidFill>
                <a:latin typeface="+mn-ea"/>
                <a:ea typeface="+mn-ea"/>
                <a:sym typeface="隶书" pitchFamily="49" charset="-122"/>
              </a:rPr>
              <a:t>   倒幕派：</a:t>
            </a:r>
            <a:r>
              <a:rPr lang="zh-CN" altLang="en-US" sz="3600" b="1" dirty="0">
                <a:solidFill>
                  <a:srgbClr val="FF3300"/>
                </a:solidFill>
                <a:latin typeface="+mn-ea"/>
                <a:ea typeface="+mn-ea"/>
                <a:sym typeface="隶书" pitchFamily="49" charset="-122"/>
              </a:rPr>
              <a:t>王政复古 （1868年，建立新政府）   </a:t>
            </a:r>
          </a:p>
        </p:txBody>
      </p:sp>
    </p:spTree>
    <p:extLst>
      <p:ext uri="{BB962C8B-B14F-4D97-AF65-F5344CB8AC3E}">
        <p14:creationId xmlns:p14="http://schemas.microsoft.com/office/powerpoint/2010/main" val="1313539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431007" y="5805488"/>
            <a:ext cx="7961710" cy="1505027"/>
          </a:xfrm>
          <a:prstGeom prst="rect">
            <a:avLst/>
          </a:prstGeom>
          <a:solidFill>
            <a:srgbClr val="CCFFCC"/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en-US" altLang="zh-CN" sz="3600">
                <a:latin typeface="隶书" pitchFamily="49" charset="-122"/>
                <a:ea typeface="隶书" pitchFamily="49" charset="-122"/>
              </a:rPr>
              <a:t>  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1868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年，</a:t>
            </a:r>
            <a:r>
              <a:rPr lang="zh-CN" altLang="en-US" sz="36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倒幕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武装在京都附近的战斗中，取得决定性胜利，幕府统治被推翻，</a:t>
            </a:r>
            <a:r>
              <a:rPr lang="zh-CN" altLang="en-US" sz="36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明治天皇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开始掌握政权。</a:t>
            </a:r>
          </a:p>
        </p:txBody>
      </p:sp>
      <p:pic>
        <p:nvPicPr>
          <p:cNvPr id="68611" name="Picture 3" descr="倒幕运动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" y="34926"/>
            <a:ext cx="7623572" cy="56356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015575"/>
      </p:ext>
    </p:extLst>
  </p:cSld>
  <p:clrMapOvr>
    <a:masterClrMapping/>
  </p:clrMapOvr>
  <p:transition>
    <p:check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3"/>
          <p:cNvSpPr txBox="1">
            <a:spLocks noChangeArrowheads="1"/>
          </p:cNvSpPr>
          <p:nvPr/>
        </p:nvSpPr>
        <p:spPr bwMode="auto">
          <a:xfrm>
            <a:off x="7886521" y="1308100"/>
            <a:ext cx="1200329" cy="44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600" b="1">
                <a:solidFill>
                  <a:srgbClr val="FF3300"/>
                </a:solidFill>
                <a:latin typeface="DFKai-SB" pitchFamily="65" charset="-120"/>
                <a:ea typeface="DFKai-SB" pitchFamily="65" charset="-120"/>
              </a:rPr>
              <a:t>明治天皇</a:t>
            </a:r>
            <a:r>
              <a:rPr lang="zh-CN" altLang="en-US" sz="6600" b="1">
                <a:latin typeface="DFKai-SB" pitchFamily="65" charset="-120"/>
                <a:ea typeface="DFKai-SB" pitchFamily="65" charset="-120"/>
              </a:rPr>
              <a:t> </a:t>
            </a:r>
            <a:endParaRPr lang="zh-CN" altLang="en-US" sz="6600" b="1">
              <a:solidFill>
                <a:srgbClr val="FF3300"/>
              </a:solidFill>
              <a:latin typeface="DFKai-SB" pitchFamily="65" charset="-120"/>
              <a:ea typeface="DFKai-SB" pitchFamily="65" charset="-120"/>
            </a:endParaRPr>
          </a:p>
        </p:txBody>
      </p:sp>
      <p:grpSp>
        <p:nvGrpSpPr>
          <p:cNvPr id="2" name="组合 81933"/>
          <p:cNvGrpSpPr>
            <a:grpSpLocks/>
          </p:cNvGrpSpPr>
          <p:nvPr/>
        </p:nvGrpSpPr>
        <p:grpSpPr bwMode="auto">
          <a:xfrm>
            <a:off x="191692" y="420688"/>
            <a:ext cx="8098631" cy="7849145"/>
            <a:chOff x="-581" y="778"/>
            <a:chExt cx="5864" cy="3936"/>
          </a:xfrm>
        </p:grpSpPr>
        <p:pic>
          <p:nvPicPr>
            <p:cNvPr id="69636" name="图片 49154" descr="SC2003092713364270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5" y="778"/>
              <a:ext cx="2478" cy="307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1933" name="Rectangle 3"/>
            <p:cNvSpPr/>
            <p:nvPr/>
          </p:nvSpPr>
          <p:spPr>
            <a:xfrm>
              <a:off x="-581" y="933"/>
              <a:ext cx="3033" cy="3781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noProof="1">
                  <a:solidFill>
                    <a:srgbClr val="0000CC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仿宋" panose="02010609060101010101" charset="-122"/>
                  <a:ea typeface="仿宋" panose="02010609060101010101" charset="-122"/>
                  <a:cs typeface="+mn-ea"/>
                </a:rPr>
                <a:t>    </a:t>
              </a:r>
              <a:r>
                <a:rPr lang="zh-CN" altLang="en-US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明治天皇：名睦仁，</a:t>
              </a:r>
              <a:r>
                <a:rPr lang="en-US" altLang="zh-CN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1867</a:t>
              </a:r>
              <a:r>
                <a:rPr lang="zh-CN" altLang="en-US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年继承王位，</a:t>
              </a:r>
              <a:r>
                <a:rPr lang="en-US" altLang="zh-CN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1868</a:t>
              </a:r>
              <a:r>
                <a:rPr lang="zh-CN" altLang="en-US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年，以</a:t>
              </a:r>
              <a:r>
                <a:rPr lang="en-US" altLang="zh-CN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《</a:t>
              </a:r>
              <a:r>
                <a:rPr lang="zh-CN" altLang="en-US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易经</a:t>
              </a:r>
              <a:r>
                <a:rPr lang="en-US" altLang="zh-CN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》</a:t>
              </a:r>
              <a:r>
                <a:rPr lang="zh-CN" altLang="en-US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中“圣人向明而治”而改年号为明治元年。推翻德川幕府统治后，实行一系列</a:t>
              </a:r>
              <a:r>
                <a:rPr lang="zh-CN" altLang="en-US" sz="4000" b="1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资产阶级性质</a:t>
              </a:r>
              <a:r>
                <a:rPr lang="zh-CN" altLang="en-US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的改革，史称</a:t>
              </a:r>
              <a:r>
                <a:rPr lang="zh-CN" altLang="en-US" sz="4000" b="1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“明治维新”</a:t>
              </a:r>
              <a:r>
                <a:rPr lang="zh-CN" altLang="en-US" sz="40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atangChe" panose="02030609000101010101" charset="-127"/>
                  <a:ea typeface="BatangChe" panose="02030609000101010101" charset="-127"/>
                  <a:cs typeface="BatangChe" panose="02030609000101010101" charset="-127"/>
                </a:rPr>
                <a:t>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68450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10"/>
          <p:cNvSpPr txBox="1">
            <a:spLocks noChangeArrowheads="1"/>
          </p:cNvSpPr>
          <p:nvPr/>
        </p:nvSpPr>
        <p:spPr bwMode="auto">
          <a:xfrm>
            <a:off x="-28575" y="881063"/>
            <a:ext cx="892849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50"/>
              </a:spcBef>
            </a:pPr>
            <a:r>
              <a:rPr lang="en-US" altLang="zh-CN" sz="3200" b="1">
                <a:solidFill>
                  <a:srgbClr val="002060"/>
                </a:solidFill>
                <a:latin typeface="宋体" pitchFamily="2" charset="-122"/>
              </a:rPr>
              <a:t>1.</a:t>
            </a:r>
            <a:r>
              <a:rPr lang="zh-CN" altLang="en-US" sz="3200" b="1">
                <a:solidFill>
                  <a:srgbClr val="002060"/>
                </a:solidFill>
                <a:latin typeface="宋体" pitchFamily="2" charset="-122"/>
              </a:rPr>
              <a:t>原因</a:t>
            </a:r>
            <a:r>
              <a:rPr lang="en-US" altLang="zh-CN" sz="3200" b="1">
                <a:solidFill>
                  <a:srgbClr val="002060"/>
                </a:solidFill>
                <a:latin typeface="宋体" pitchFamily="2" charset="-122"/>
              </a:rPr>
              <a:t>/</a:t>
            </a:r>
            <a:r>
              <a:rPr lang="zh-CN" altLang="en-US" sz="3200" b="1">
                <a:solidFill>
                  <a:srgbClr val="002060"/>
                </a:solidFill>
                <a:latin typeface="宋体" pitchFamily="2" charset="-122"/>
              </a:rPr>
              <a:t>背景：</a:t>
            </a:r>
          </a:p>
        </p:txBody>
      </p:sp>
      <p:sp>
        <p:nvSpPr>
          <p:cNvPr id="70659" name="Text Box 2"/>
          <p:cNvSpPr txBox="1">
            <a:spLocks noChangeArrowheads="1"/>
          </p:cNvSpPr>
          <p:nvPr/>
        </p:nvSpPr>
        <p:spPr bwMode="auto">
          <a:xfrm>
            <a:off x="5954" y="1509713"/>
            <a:ext cx="191214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）内忧：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5954" y="2524125"/>
            <a:ext cx="1981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）外患：</a:t>
            </a:r>
          </a:p>
        </p:txBody>
      </p:sp>
      <p:sp>
        <p:nvSpPr>
          <p:cNvPr id="63493" name="文本框 99"/>
          <p:cNvSpPr txBox="1">
            <a:spLocks noChangeArrowheads="1"/>
          </p:cNvSpPr>
          <p:nvPr/>
        </p:nvSpPr>
        <p:spPr bwMode="auto">
          <a:xfrm>
            <a:off x="1987153" y="1344613"/>
            <a:ext cx="713779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幕府的封建统治严重阻碍了资本主义的发展。</a:t>
            </a:r>
            <a:endParaRPr lang="en-US" altLang="zh-CN" sz="3200" b="1">
              <a:solidFill>
                <a:srgbClr val="FF0000"/>
              </a:solidFill>
              <a:latin typeface="宋体" pitchFamily="2" charset="-122"/>
            </a:endParaRPr>
          </a:p>
          <a:p>
            <a:pPr eaLnBrk="1" hangingPunct="1"/>
            <a:r>
              <a:rPr lang="zh-CN" altLang="en-US" sz="3200" b="1">
                <a:solidFill>
                  <a:srgbClr val="474BE7"/>
                </a:solidFill>
                <a:latin typeface="宋体" pitchFamily="2" charset="-122"/>
                <a:sym typeface="宋体" pitchFamily="2" charset="-122"/>
              </a:rPr>
              <a:t>（根本原因）</a:t>
            </a:r>
          </a:p>
        </p:txBody>
      </p:sp>
      <p:sp>
        <p:nvSpPr>
          <p:cNvPr id="63494" name="文本框 100"/>
          <p:cNvSpPr txBox="1">
            <a:spLocks noChangeArrowheads="1"/>
          </p:cNvSpPr>
          <p:nvPr/>
        </p:nvSpPr>
        <p:spPr bwMode="auto">
          <a:xfrm>
            <a:off x="1762125" y="2420938"/>
            <a:ext cx="678180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</a:rPr>
              <a:t>美国等西方国家的入侵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0663" name="Text Box 4"/>
          <p:cNvSpPr txBox="1">
            <a:spLocks noChangeArrowheads="1"/>
          </p:cNvSpPr>
          <p:nvPr/>
        </p:nvSpPr>
        <p:spPr bwMode="auto">
          <a:xfrm>
            <a:off x="5954" y="3168650"/>
            <a:ext cx="1981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</a:rPr>
              <a:t>）前提</a:t>
            </a:r>
            <a:r>
              <a:rPr lang="zh-CN" altLang="en-US" sz="3200" b="1">
                <a:solidFill>
                  <a:srgbClr val="415DED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：</a:t>
            </a:r>
          </a:p>
        </p:txBody>
      </p:sp>
      <p:sp>
        <p:nvSpPr>
          <p:cNvPr id="63496" name="文本框 6"/>
          <p:cNvSpPr txBox="1">
            <a:spLocks noChangeArrowheads="1"/>
          </p:cNvSpPr>
          <p:nvPr/>
        </p:nvSpPr>
        <p:spPr bwMode="auto">
          <a:xfrm>
            <a:off x="1987153" y="3108326"/>
            <a:ext cx="5080397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</a:rPr>
              <a:t>倒幕运动结束了幕府统治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0665" name="标题 184321"/>
          <p:cNvSpPr>
            <a:spLocks noChangeArrowheads="1"/>
          </p:cNvSpPr>
          <p:nvPr/>
        </p:nvSpPr>
        <p:spPr bwMode="auto">
          <a:xfrm>
            <a:off x="15479" y="60325"/>
            <a:ext cx="4040981" cy="693738"/>
          </a:xfrm>
          <a:prstGeom prst="roundRect">
            <a:avLst>
              <a:gd name="adj" fmla="val 16667"/>
            </a:avLst>
          </a:prstGeom>
          <a:solidFill>
            <a:srgbClr val="FBE5D6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三</a:t>
            </a:r>
            <a:r>
              <a:rPr lang="en-US" altLang="zh-CN" sz="4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明治维新</a:t>
            </a:r>
          </a:p>
        </p:txBody>
      </p:sp>
      <p:sp>
        <p:nvSpPr>
          <p:cNvPr id="70666" name="矩形 71681"/>
          <p:cNvSpPr>
            <a:spLocks noChangeArrowheads="1"/>
          </p:cNvSpPr>
          <p:nvPr/>
        </p:nvSpPr>
        <p:spPr bwMode="auto">
          <a:xfrm>
            <a:off x="15479" y="4505325"/>
            <a:ext cx="2627709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3300"/>
                </a:solidFill>
                <a:latin typeface="宋体" pitchFamily="2" charset="-122"/>
              </a:rPr>
              <a:t>3.</a:t>
            </a:r>
            <a:r>
              <a:rPr lang="zh-CN" altLang="en-US" sz="3200" b="1">
                <a:solidFill>
                  <a:srgbClr val="003300"/>
                </a:solidFill>
                <a:latin typeface="宋体" pitchFamily="2" charset="-122"/>
              </a:rPr>
              <a:t>目的：</a:t>
            </a:r>
          </a:p>
        </p:txBody>
      </p:sp>
      <p:sp>
        <p:nvSpPr>
          <p:cNvPr id="71683" name="矩形 71682"/>
          <p:cNvSpPr>
            <a:spLocks noChangeArrowheads="1"/>
          </p:cNvSpPr>
          <p:nvPr/>
        </p:nvSpPr>
        <p:spPr bwMode="auto">
          <a:xfrm>
            <a:off x="1662113" y="4505326"/>
            <a:ext cx="618630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latin typeface="宋体" pitchFamily="2" charset="-122"/>
              </a:rPr>
              <a:t>摆脱民族危机，实现富国强兵</a:t>
            </a:r>
          </a:p>
        </p:txBody>
      </p:sp>
      <p:sp>
        <p:nvSpPr>
          <p:cNvPr id="70668" name="矩形 71683"/>
          <p:cNvSpPr>
            <a:spLocks noChangeArrowheads="1"/>
          </p:cNvSpPr>
          <p:nvPr/>
        </p:nvSpPr>
        <p:spPr bwMode="auto">
          <a:xfrm>
            <a:off x="15479" y="3763963"/>
            <a:ext cx="38811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3300"/>
                </a:solidFill>
                <a:latin typeface="宋体" pitchFamily="2" charset="-122"/>
              </a:rPr>
              <a:t>2.</a:t>
            </a:r>
            <a:r>
              <a:rPr lang="zh-CN" altLang="en-US" sz="3200" b="1">
                <a:solidFill>
                  <a:srgbClr val="003300"/>
                </a:solidFill>
                <a:latin typeface="宋体" pitchFamily="2" charset="-122"/>
              </a:rPr>
              <a:t>时间、主要人物：</a:t>
            </a:r>
          </a:p>
        </p:txBody>
      </p:sp>
      <p:sp>
        <p:nvSpPr>
          <p:cNvPr id="71685" name="矩形 71684"/>
          <p:cNvSpPr>
            <a:spLocks noChangeArrowheads="1"/>
          </p:cNvSpPr>
          <p:nvPr/>
        </p:nvSpPr>
        <p:spPr bwMode="auto">
          <a:xfrm>
            <a:off x="2909888" y="3751263"/>
            <a:ext cx="194667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宋体" pitchFamily="2" charset="-122"/>
              </a:rPr>
              <a:t>1868</a:t>
            </a:r>
            <a:r>
              <a:rPr lang="zh-CN" altLang="en-US" sz="3600" b="1">
                <a:solidFill>
                  <a:srgbClr val="FF3300"/>
                </a:solidFill>
                <a:latin typeface="宋体" pitchFamily="2" charset="-122"/>
              </a:rPr>
              <a:t>年</a:t>
            </a:r>
          </a:p>
        </p:txBody>
      </p:sp>
      <p:sp>
        <p:nvSpPr>
          <p:cNvPr id="71687" name="矩形 71686"/>
          <p:cNvSpPr>
            <a:spLocks noChangeArrowheads="1"/>
          </p:cNvSpPr>
          <p:nvPr/>
        </p:nvSpPr>
        <p:spPr bwMode="auto">
          <a:xfrm>
            <a:off x="4395788" y="3732213"/>
            <a:ext cx="20313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latin typeface="宋体" pitchFamily="2" charset="-122"/>
              </a:rPr>
              <a:t>明治天皇</a:t>
            </a:r>
          </a:p>
        </p:txBody>
      </p:sp>
      <p:pic>
        <p:nvPicPr>
          <p:cNvPr id="70671" name="图片 71687" descr="明治天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307" y="2730500"/>
            <a:ext cx="2864644" cy="395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571304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3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  <p:bldP spid="71683" grpId="0"/>
      <p:bldP spid="71685" grpId="0"/>
      <p:bldP spid="7168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20070414_ef8b790d205557e77ed0YKlECm6uRKcR"/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0" b="4446"/>
          <a:stretch>
            <a:fillRect/>
          </a:stretch>
        </p:blipFill>
        <p:spPr bwMode="auto">
          <a:xfrm>
            <a:off x="230982" y="1528764"/>
            <a:ext cx="7290197" cy="4948237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5370910" y="3148013"/>
            <a:ext cx="935831" cy="1092200"/>
          </a:xfrm>
          <a:prstGeom prst="hexagon">
            <a:avLst>
              <a:gd name="adj" fmla="val 29559"/>
              <a:gd name="vf" fmla="val 115470"/>
            </a:avLst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  <a:effectLst>
            <a:outerShdw dist="53882" dir="2700000" algn="ctr" rotWithShape="0">
              <a:srgbClr val="6600FF"/>
            </a:outerShdw>
          </a:effectLst>
        </p:spPr>
        <p:txBody>
          <a:bodyPr wrap="none" anchor="ctr"/>
          <a:lstStyle/>
          <a:p>
            <a:pPr algn="ctr" eaLnBrk="0" hangingPunct="0">
              <a:buFontTx/>
              <a:buNone/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东</a:t>
            </a:r>
          </a:p>
          <a:p>
            <a:pPr algn="ctr" eaLnBrk="0" hangingPunct="0">
              <a:buFontTx/>
              <a:buNone/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京</a:t>
            </a:r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 bwMode="auto">
          <a:xfrm>
            <a:off x="3929063" y="3149600"/>
            <a:ext cx="773906" cy="817563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477647"/>
              </a:gs>
              <a:gs pos="100000">
                <a:srgbClr val="99FF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3187806" algn="ctr" rotWithShape="0">
              <a:srgbClr val="6600FF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zh-TW" altLang="en-US" sz="2800" b="1">
                <a:latin typeface="PMingLiU" pitchFamily="18" charset="-120"/>
                <a:ea typeface="PMingLiU" pitchFamily="18" charset="-120"/>
              </a:rPr>
              <a:t>京</a:t>
            </a:r>
          </a:p>
          <a:p>
            <a:pPr algn="ctr" eaLnBrk="0" hangingPunct="0">
              <a:defRPr/>
            </a:pPr>
            <a:r>
              <a:rPr lang="zh-TW" altLang="en-US" sz="2800" b="1">
                <a:latin typeface="PMingLiU" pitchFamily="18" charset="-120"/>
                <a:ea typeface="PMingLiU" pitchFamily="18" charset="-120"/>
              </a:rPr>
              <a:t>都</a:t>
            </a:r>
          </a:p>
        </p:txBody>
      </p:sp>
      <p:sp>
        <p:nvSpPr>
          <p:cNvPr id="36869" name="AutoShape 5"/>
          <p:cNvSpPr>
            <a:spLocks noChangeArrowheads="1"/>
          </p:cNvSpPr>
          <p:nvPr/>
        </p:nvSpPr>
        <p:spPr bwMode="auto">
          <a:xfrm>
            <a:off x="3373041" y="4038601"/>
            <a:ext cx="742950" cy="1006475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764776"/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zh-TW" altLang="en-US" sz="2800" b="1">
                <a:solidFill>
                  <a:srgbClr val="FFFF00"/>
                </a:solidFill>
                <a:latin typeface="PMingLiU" pitchFamily="18" charset="-120"/>
                <a:ea typeface="PMingLiU" pitchFamily="18" charset="-120"/>
              </a:rPr>
              <a:t>大</a:t>
            </a:r>
          </a:p>
          <a:p>
            <a:pPr algn="ctr" eaLnBrk="0" hangingPunct="0">
              <a:defRPr/>
            </a:pPr>
            <a:r>
              <a:rPr lang="zh-TW" altLang="en-US" sz="2800" b="1">
                <a:solidFill>
                  <a:srgbClr val="FFFF00"/>
                </a:solidFill>
                <a:latin typeface="PMingLiU" pitchFamily="18" charset="-120"/>
                <a:ea typeface="PMingLiU" pitchFamily="18" charset="-120"/>
              </a:rPr>
              <a:t>阪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357313" y="2668588"/>
            <a:ext cx="2514600" cy="609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zh-TW" altLang="en-US" sz="3600" b="1">
                <a:solidFill>
                  <a:srgbClr val="FFFF00"/>
                </a:solidFill>
                <a:latin typeface="DFKai-SB" pitchFamily="65" charset="-120"/>
                <a:ea typeface="DFKai-SB" pitchFamily="65" charset="-120"/>
              </a:rPr>
              <a:t>三府七十二</a:t>
            </a:r>
            <a:r>
              <a:rPr lang="zh-CN" altLang="en-US" sz="3600" b="1">
                <a:solidFill>
                  <a:srgbClr val="FFFF00"/>
                </a:solidFill>
                <a:latin typeface="DFKai-SB" pitchFamily="65" charset="-120"/>
                <a:ea typeface="DFKai-SB" pitchFamily="65" charset="-120"/>
              </a:rPr>
              <a:t>县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7758113" y="304801"/>
            <a:ext cx="648891" cy="62468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>
              <a:defRPr/>
            </a:pPr>
            <a:r>
              <a:rPr lang="zh-CN" altLang="en-US" sz="4000" b="1" noProof="1">
                <a:solidFill>
                  <a:srgbClr val="CC0000"/>
                </a:solidFill>
                <a:latin typeface="宋体" panose="02010600030101010101" pitchFamily="2" charset="-122"/>
              </a:rPr>
              <a:t>废藩置县</a:t>
            </a:r>
            <a:endParaRPr lang="en-US" altLang="zh-CN" sz="4000" b="1" noProof="1">
              <a:solidFill>
                <a:srgbClr val="CC0000"/>
              </a:solidFill>
              <a:latin typeface="宋体" panose="02010600030101010101" pitchFamily="2" charset="-122"/>
            </a:endParaRPr>
          </a:p>
          <a:p>
            <a:pPr eaLnBrk="0" hangingPunct="0">
              <a:defRPr/>
            </a:pPr>
            <a:r>
              <a:rPr lang="zh-CN" altLang="en-US" sz="4000" b="1" noProof="1">
                <a:solidFill>
                  <a:srgbClr val="CC0000"/>
                </a:solidFill>
                <a:latin typeface="宋体" panose="02010600030101010101" pitchFamily="2" charset="-122"/>
              </a:rPr>
              <a:t>加强中央集权</a:t>
            </a:r>
          </a:p>
        </p:txBody>
      </p:sp>
      <p:sp>
        <p:nvSpPr>
          <p:cNvPr id="71688" name="文本框 49159"/>
          <p:cNvSpPr txBox="1">
            <a:spLocks noChangeArrowheads="1"/>
          </p:cNvSpPr>
          <p:nvPr/>
        </p:nvSpPr>
        <p:spPr bwMode="auto">
          <a:xfrm>
            <a:off x="91679" y="31751"/>
            <a:ext cx="1845469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</a:rPr>
              <a:t>4</a:t>
            </a:r>
            <a:r>
              <a:rPr lang="zh-CN" altLang="en-US" sz="3600" b="1">
                <a:latin typeface="宋体" pitchFamily="2" charset="-122"/>
              </a:rPr>
              <a:t>、内容</a:t>
            </a:r>
          </a:p>
        </p:txBody>
      </p:sp>
      <p:sp>
        <p:nvSpPr>
          <p:cNvPr id="49161" name="矩形 49160"/>
          <p:cNvSpPr>
            <a:spLocks noChangeArrowheads="1"/>
          </p:cNvSpPr>
          <p:nvPr/>
        </p:nvSpPr>
        <p:spPr bwMode="auto">
          <a:xfrm>
            <a:off x="236935" y="814388"/>
            <a:ext cx="69830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（</a:t>
            </a:r>
            <a:r>
              <a:rPr lang="en-US" altLang="zh-CN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1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）政治：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废藩置县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，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加强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中央集权</a:t>
            </a:r>
          </a:p>
        </p:txBody>
      </p:sp>
    </p:spTree>
    <p:extLst>
      <p:ext uri="{BB962C8B-B14F-4D97-AF65-F5344CB8AC3E}">
        <p14:creationId xmlns:p14="http://schemas.microsoft.com/office/powerpoint/2010/main" val="39073301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ldLvl="0" animBg="1"/>
      <p:bldP spid="36868" grpId="0" bldLvl="0" animBg="1"/>
      <p:bldP spid="36869" grpId="0" bldLvl="0" animBg="1"/>
      <p:bldP spid="36870" grpId="0" bldLvl="0" animBg="1"/>
      <p:bldP spid="11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3" descr="甲午海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679451"/>
            <a:ext cx="6896100" cy="29940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8112919" y="1471614"/>
            <a:ext cx="1313180" cy="21236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zh-CN" altLang="en-US" sz="4400" b="1" dirty="0">
                <a:latin typeface="宋体" panose="02010600030101010101" pitchFamily="2" charset="-122"/>
              </a:rPr>
              <a:t>日本</a:t>
            </a:r>
            <a:endParaRPr lang="en-US" altLang="zh-CN" sz="4400" b="1" dirty="0">
              <a:latin typeface="宋体" panose="02010600030101010101" pitchFamily="2" charset="-122"/>
            </a:endParaRPr>
          </a:p>
          <a:p>
            <a:pPr eaLnBrk="0" hangingPunct="0">
              <a:buFontTx/>
              <a:buNone/>
              <a:defRPr/>
            </a:pPr>
            <a:r>
              <a:rPr lang="zh-CN" altLang="en-US" sz="4400" b="1" dirty="0">
                <a:latin typeface="宋体" panose="02010600030101010101" pitchFamily="2" charset="-122"/>
              </a:rPr>
              <a:t>海军</a:t>
            </a:r>
            <a:endParaRPr lang="en-US" altLang="zh-CN" sz="4400" b="1" dirty="0">
              <a:latin typeface="宋体" panose="02010600030101010101" pitchFamily="2" charset="-122"/>
            </a:endParaRPr>
          </a:p>
          <a:p>
            <a:pPr eaLnBrk="0" hangingPunct="0">
              <a:buFontTx/>
              <a:buNone/>
              <a:defRPr/>
            </a:pPr>
            <a:r>
              <a:rPr lang="zh-CN" altLang="en-US" sz="4400" b="1" dirty="0">
                <a:latin typeface="宋体" panose="02010600030101010101" pitchFamily="2" charset="-122"/>
              </a:rPr>
              <a:t>舰队</a:t>
            </a:r>
          </a:p>
        </p:txBody>
      </p:sp>
      <p:sp>
        <p:nvSpPr>
          <p:cNvPr id="72708" name="矩形 51205"/>
          <p:cNvSpPr>
            <a:spLocks noChangeArrowheads="1"/>
          </p:cNvSpPr>
          <p:nvPr/>
        </p:nvSpPr>
        <p:spPr bwMode="auto">
          <a:xfrm>
            <a:off x="313135" y="96838"/>
            <a:ext cx="657103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（</a:t>
            </a:r>
            <a:r>
              <a:rPr lang="en-US" altLang="zh-CN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2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）军事：征兵制，建立新式军队</a:t>
            </a:r>
          </a:p>
        </p:txBody>
      </p:sp>
      <p:sp>
        <p:nvSpPr>
          <p:cNvPr id="73735" name="右箭头 73734"/>
          <p:cNvSpPr>
            <a:spLocks noChangeArrowheads="1"/>
          </p:cNvSpPr>
          <p:nvPr/>
        </p:nvSpPr>
        <p:spPr bwMode="auto">
          <a:xfrm>
            <a:off x="5300662" y="236538"/>
            <a:ext cx="442913" cy="304800"/>
          </a:xfrm>
          <a:prstGeom prst="rightArrow">
            <a:avLst>
              <a:gd name="adj1" fmla="val 50000"/>
              <a:gd name="adj2" fmla="val 36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  <a:latin typeface="Times New Roman" pitchFamily="18" charset="0"/>
            </a:endParaRPr>
          </a:p>
          <a:p>
            <a:pPr algn="ctr" eaLnBrk="0" hangingPunct="0"/>
            <a:endParaRPr lang="zh-CN" altLang="en-US">
              <a:latin typeface="Times New Roman" pitchFamily="18" charset="0"/>
            </a:endParaRPr>
          </a:p>
        </p:txBody>
      </p:sp>
      <p:sp>
        <p:nvSpPr>
          <p:cNvPr id="73736" name="矩形 73735"/>
          <p:cNvSpPr>
            <a:spLocks noChangeArrowheads="1"/>
          </p:cNvSpPr>
          <p:nvPr/>
        </p:nvSpPr>
        <p:spPr bwMode="auto">
          <a:xfrm>
            <a:off x="5862638" y="34925"/>
            <a:ext cx="32720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b="1">
                <a:solidFill>
                  <a:srgbClr val="FF3300"/>
                </a:solidFill>
                <a:latin typeface="DFKai-SB" pitchFamily="65" charset="-120"/>
                <a:ea typeface="DFKai-SB" pitchFamily="65" charset="-120"/>
              </a:rPr>
              <a:t>对外侵略扩张</a:t>
            </a:r>
          </a:p>
        </p:txBody>
      </p:sp>
      <p:pic>
        <p:nvPicPr>
          <p:cNvPr id="72711" name="Picture 2" descr="kzpic10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" t="6174" r="2650" b="5852"/>
          <a:stretch>
            <a:fillRect/>
          </a:stretch>
        </p:blipFill>
        <p:spPr bwMode="auto">
          <a:xfrm>
            <a:off x="-20241" y="3805239"/>
            <a:ext cx="5625704" cy="30257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847160" y="4270375"/>
            <a:ext cx="2368153" cy="34778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zh-CN" altLang="en-US" sz="4400" b="1" dirty="0">
                <a:solidFill>
                  <a:schemeClr val="tx1"/>
                </a:solidFill>
                <a:latin typeface="宋体" panose="02010600030101010101" pitchFamily="2" charset="-122"/>
              </a:rPr>
              <a:t>征兵制，</a:t>
            </a:r>
            <a:r>
              <a:rPr lang="zh-CN" altLang="en-US" sz="4400" b="1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新宋体" panose="02010609030101010101" charset="-122"/>
                <a:ea typeface="新宋体" panose="02010609030101010101" charset="-122"/>
                <a:cs typeface="+mn-ea"/>
                <a:sym typeface="+mn-ea"/>
              </a:rPr>
              <a:t>建立效忠天皇的军队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新宋体" panose="02010609030101010101" charset="-122"/>
              <a:ea typeface="新宋体" panose="02010609030101010101" charset="-122"/>
              <a:cs typeface="+mn-ea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782550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 bldLvl="0" animBg="1"/>
      <p:bldP spid="73736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日期占位符 1"/>
          <p:cNvSpPr>
            <a:spLocks noGrp="1" noChangeArrowheads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E54F7849-2DFB-46C9-B59F-443389DCD647}" type="datetime1">
              <a:rPr lang="en-US" altLang="zh-CN" smtClean="0">
                <a:solidFill>
                  <a:srgbClr val="898989"/>
                </a:solidFill>
              </a:rPr>
              <a:pPr eaLnBrk="1" hangingPunct="1"/>
              <a:t>12/9/2018</a:t>
            </a:fld>
            <a:endParaRPr lang="en-US" altLang="zh-CN" smtClean="0">
              <a:solidFill>
                <a:srgbClr val="898989"/>
              </a:solidFill>
            </a:endParaRP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/>
          <a:srcRect t="10971" b="10672"/>
          <a:stretch>
            <a:fillRect/>
          </a:stretch>
        </p:blipFill>
        <p:spPr bwMode="auto">
          <a:xfrm>
            <a:off x="83819" y="144781"/>
            <a:ext cx="8976360" cy="6576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0984338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框 41985"/>
          <p:cNvSpPr txBox="1"/>
          <p:nvPr/>
        </p:nvSpPr>
        <p:spPr>
          <a:xfrm>
            <a:off x="0" y="1071563"/>
            <a:ext cx="5951935" cy="513986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3600" b="1" dirty="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大凡国之富强系于人民之贫富，而人民之贫富系于物产之多寡。物产之多寡，虽依赖于人民致力于工业与否，但寻其根源，又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无不依赖政府官员诱导奖励之力</a:t>
            </a:r>
            <a:r>
              <a:rPr lang="zh-CN" altLang="en-US" sz="3600" b="1" dirty="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</a:t>
            </a:r>
          </a:p>
          <a:p>
            <a:pPr eaLnBrk="0" hangingPunct="0">
              <a:defRPr/>
            </a:pPr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      ——1874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年大久保利通 </a:t>
            </a:r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关于殖产兴业建议书</a:t>
            </a:r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</a:t>
            </a:r>
          </a:p>
        </p:txBody>
      </p:sp>
      <p:pic>
        <p:nvPicPr>
          <p:cNvPr id="41987" name="图片 41986" descr="ookubosyas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798" y="1228725"/>
            <a:ext cx="3149203" cy="3716338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988" name="文本框 41987"/>
          <p:cNvSpPr txBox="1">
            <a:spLocks noChangeArrowheads="1"/>
          </p:cNvSpPr>
          <p:nvPr/>
        </p:nvSpPr>
        <p:spPr bwMode="auto">
          <a:xfrm>
            <a:off x="0" y="5235575"/>
            <a:ext cx="9016604" cy="1322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经济：</a:t>
            </a:r>
            <a:r>
              <a:rPr lang="zh-CN" altLang="en-US" sz="4000" b="1">
                <a:solidFill>
                  <a:srgbClr val="0602A2"/>
                </a:solidFill>
                <a:latin typeface="黑体" pitchFamily="49" charset="-122"/>
                <a:ea typeface="黑体" pitchFamily="49" charset="-122"/>
              </a:rPr>
              <a:t>推行地税改革，在“殖产兴业”的口号下 </a:t>
            </a:r>
            <a:r>
              <a:rPr lang="en-US" altLang="zh-CN" sz="4000" b="1">
                <a:solidFill>
                  <a:srgbClr val="0602A2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4000" b="1">
                <a:solidFill>
                  <a:srgbClr val="0602A2"/>
                </a:solidFill>
                <a:latin typeface="黑体" pitchFamily="49" charset="-122"/>
                <a:ea typeface="黑体" pitchFamily="49" charset="-122"/>
              </a:rPr>
              <a:t>发展近代经济</a:t>
            </a:r>
            <a:endParaRPr lang="en-US" altLang="zh-CN" sz="4000" b="1">
              <a:solidFill>
                <a:srgbClr val="0602A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9" name="矩形 41988"/>
          <p:cNvSpPr>
            <a:spLocks noChangeArrowheads="1"/>
          </p:cNvSpPr>
          <p:nvPr/>
        </p:nvSpPr>
        <p:spPr bwMode="auto">
          <a:xfrm>
            <a:off x="5289947" y="6216650"/>
            <a:ext cx="4711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促进资本主义发展</a:t>
            </a:r>
          </a:p>
        </p:txBody>
      </p:sp>
      <p:sp>
        <p:nvSpPr>
          <p:cNvPr id="41990" name="右箭头 41989"/>
          <p:cNvSpPr>
            <a:spLocks noChangeArrowheads="1"/>
          </p:cNvSpPr>
          <p:nvPr/>
        </p:nvSpPr>
        <p:spPr bwMode="auto">
          <a:xfrm>
            <a:off x="4554141" y="6557963"/>
            <a:ext cx="442913" cy="304800"/>
          </a:xfrm>
          <a:prstGeom prst="rightArrow">
            <a:avLst>
              <a:gd name="adj1" fmla="val 50000"/>
              <a:gd name="adj2" fmla="val 36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  <a:latin typeface="Times New Roman" pitchFamily="18" charset="0"/>
            </a:endParaRPr>
          </a:p>
          <a:p>
            <a:pPr algn="ctr" eaLnBrk="0" hangingPunct="0"/>
            <a:endParaRPr lang="zh-CN" altLang="en-US">
              <a:latin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0"/>
            <a:ext cx="8915400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prstDash val="dash"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0" hangingPunct="0">
              <a:buFontTx/>
              <a:buNone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+mn-ea"/>
                <a:ea typeface="+mn-ea"/>
              </a:rPr>
              <a:t>殖产兴业</a:t>
            </a:r>
            <a:r>
              <a:rPr lang="zh-CN" altLang="en-US" sz="2800" b="1" dirty="0">
                <a:latin typeface="+mn-ea"/>
                <a:ea typeface="+mn-ea"/>
              </a:rPr>
              <a:t>：就是运用</a:t>
            </a:r>
            <a:r>
              <a:rPr lang="zh-CN" altLang="en-US" sz="2800" b="1" u="sng" dirty="0">
                <a:solidFill>
                  <a:srgbClr val="FF0000"/>
                </a:solidFill>
                <a:latin typeface="+mn-ea"/>
                <a:ea typeface="+mn-ea"/>
              </a:rPr>
              <a:t>国家政权</a:t>
            </a:r>
            <a:r>
              <a:rPr lang="zh-CN" altLang="en-US" sz="2800" b="1" dirty="0">
                <a:latin typeface="+mn-ea"/>
                <a:ea typeface="+mn-ea"/>
              </a:rPr>
              <a:t>的力量，以各种政策为杠杆，以</a:t>
            </a:r>
            <a:r>
              <a:rPr lang="zh-CN" altLang="en-US" sz="2800" b="1" u="sng" dirty="0">
                <a:solidFill>
                  <a:srgbClr val="FF0000"/>
                </a:solidFill>
                <a:latin typeface="+mn-ea"/>
                <a:ea typeface="+mn-ea"/>
              </a:rPr>
              <a:t>国营军工企业</a:t>
            </a:r>
            <a:r>
              <a:rPr lang="zh-CN" altLang="en-US" sz="2800" b="1" dirty="0">
                <a:latin typeface="+mn-ea"/>
                <a:ea typeface="+mn-ea"/>
              </a:rPr>
              <a:t>为主导，移植西方的样板企业，大力扶持日本</a:t>
            </a:r>
            <a:r>
              <a:rPr lang="zh-CN" altLang="en-US" sz="2800" b="1" u="sng" dirty="0">
                <a:solidFill>
                  <a:srgbClr val="FF0000"/>
                </a:solidFill>
                <a:latin typeface="+mn-ea"/>
                <a:ea typeface="+mn-ea"/>
              </a:rPr>
              <a:t>资本主义</a:t>
            </a:r>
            <a:r>
              <a:rPr lang="zh-CN" altLang="en-US" sz="2800" b="1" dirty="0">
                <a:latin typeface="+mn-ea"/>
                <a:ea typeface="+mn-ea"/>
              </a:rPr>
              <a:t>的成长。</a:t>
            </a:r>
          </a:p>
        </p:txBody>
      </p:sp>
    </p:spTree>
    <p:extLst>
      <p:ext uri="{BB962C8B-B14F-4D97-AF65-F5344CB8AC3E}">
        <p14:creationId xmlns:p14="http://schemas.microsoft.com/office/powerpoint/2010/main" val="31932090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ldLvl="0"/>
      <p:bldP spid="41988" grpId="0" bldLvl="0" animBg="1"/>
      <p:bldP spid="41989" grpId="0" bldLvl="0"/>
      <p:bldP spid="41990" grpId="0" bldLvl="0" animBg="1"/>
      <p:bldP spid="7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文本占位符 7475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4525963"/>
          </a:xfrm>
        </p:spPr>
        <p:txBody>
          <a:bodyPr/>
          <a:lstStyle/>
          <a:p>
            <a:endParaRPr lang="zh-CN" altLang="en-US" smtClean="0"/>
          </a:p>
        </p:txBody>
      </p:sp>
      <p:pic>
        <p:nvPicPr>
          <p:cNvPr id="74755" name="图片 74754" descr="明治政府改革土地制度，承认土地私有。图为明治政府颁发的地契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" y="60325"/>
            <a:ext cx="8362950" cy="597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文本框 74755"/>
          <p:cNvSpPr txBox="1">
            <a:spLocks noChangeArrowheads="1"/>
          </p:cNvSpPr>
          <p:nvPr/>
        </p:nvSpPr>
        <p:spPr bwMode="auto">
          <a:xfrm>
            <a:off x="1040606" y="6126164"/>
            <a:ext cx="6748463" cy="1323439"/>
          </a:xfrm>
          <a:prstGeom prst="rect">
            <a:avLst/>
          </a:prstGeom>
          <a:solidFill>
            <a:srgbClr val="CC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</a:rPr>
              <a:t>明治政府颁发的地契（允许土地买卖）</a:t>
            </a:r>
          </a:p>
        </p:txBody>
      </p:sp>
    </p:spTree>
    <p:extLst>
      <p:ext uri="{BB962C8B-B14F-4D97-AF65-F5344CB8AC3E}">
        <p14:creationId xmlns:p14="http://schemas.microsoft.com/office/powerpoint/2010/main" val="292921514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图片 75777" descr="h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文本框 75778"/>
          <p:cNvSpPr txBox="1">
            <a:spLocks noChangeArrowheads="1"/>
          </p:cNvSpPr>
          <p:nvPr/>
        </p:nvSpPr>
        <p:spPr bwMode="auto">
          <a:xfrm>
            <a:off x="235744" y="3168650"/>
            <a:ext cx="41767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</a:rPr>
              <a:t>1872</a:t>
            </a:r>
            <a:r>
              <a:rPr lang="zh-CN" altLang="en-US" sz="2800" b="1">
                <a:latin typeface="Times New Roman" pitchFamily="18" charset="0"/>
              </a:rPr>
              <a:t>年东京与横滨</a:t>
            </a:r>
            <a:r>
              <a:rPr lang="zh-CN" altLang="en-US" sz="2800" b="1">
                <a:solidFill>
                  <a:srgbClr val="00B050"/>
                </a:solidFill>
                <a:latin typeface="Times New Roman" pitchFamily="18" charset="0"/>
              </a:rPr>
              <a:t>铁路通车</a:t>
            </a:r>
          </a:p>
        </p:txBody>
      </p:sp>
      <p:pic>
        <p:nvPicPr>
          <p:cNvPr id="75780" name="图片 75779" descr="The steamship Komei Maru (formerly known as the Yokohama Maru) bound f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641" y="0"/>
            <a:ext cx="4399359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文本框 75780"/>
          <p:cNvSpPr txBox="1">
            <a:spLocks noChangeArrowheads="1"/>
          </p:cNvSpPr>
          <p:nvPr/>
        </p:nvSpPr>
        <p:spPr bwMode="auto">
          <a:xfrm>
            <a:off x="5963842" y="3168650"/>
            <a:ext cx="326826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 b="1">
                <a:latin typeface="Times New Roman" pitchFamily="18" charset="0"/>
              </a:rPr>
              <a:t>1869</a:t>
            </a:r>
            <a:r>
              <a:rPr lang="zh-CN" altLang="en-US" sz="2800" b="1">
                <a:latin typeface="Times New Roman" pitchFamily="18" charset="0"/>
              </a:rPr>
              <a:t>年，日本建造的第一艘</a:t>
            </a:r>
            <a:r>
              <a:rPr lang="zh-CN" altLang="en-US" sz="2800" b="1">
                <a:solidFill>
                  <a:srgbClr val="00B050"/>
                </a:solidFill>
                <a:latin typeface="Times New Roman" pitchFamily="18" charset="0"/>
              </a:rPr>
              <a:t>轮船“孝明丸”</a:t>
            </a:r>
            <a:r>
              <a:rPr lang="zh-CN" altLang="en-US" sz="2800" b="1">
                <a:latin typeface="Times New Roman" pitchFamily="18" charset="0"/>
              </a:rPr>
              <a:t>（“横滨丸”）从筑地驶往横滨 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76806" name="矩形 75781"/>
          <p:cNvSpPr>
            <a:spLocks noChangeArrowheads="1"/>
          </p:cNvSpPr>
          <p:nvPr/>
        </p:nvSpPr>
        <p:spPr bwMode="auto">
          <a:xfrm>
            <a:off x="3958829" y="2463800"/>
            <a:ext cx="223971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8000" b="1" u="sng">
                <a:solidFill>
                  <a:srgbClr val="E41908"/>
                </a:solidFill>
                <a:latin typeface="Times New Roman" pitchFamily="18" charset="0"/>
              </a:rPr>
              <a:t>经济</a:t>
            </a:r>
          </a:p>
        </p:txBody>
      </p:sp>
      <p:pic>
        <p:nvPicPr>
          <p:cNvPr id="75783" name="图片 75782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26"/>
            <a:ext cx="5269706" cy="325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4" name="文本框 75783"/>
          <p:cNvSpPr txBox="1">
            <a:spLocks noChangeArrowheads="1"/>
          </p:cNvSpPr>
          <p:nvPr/>
        </p:nvSpPr>
        <p:spPr bwMode="auto">
          <a:xfrm>
            <a:off x="5269706" y="4673600"/>
            <a:ext cx="3634979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>
                <a:solidFill>
                  <a:srgbClr val="0000FF"/>
                </a:solidFill>
                <a:latin typeface="宋体" pitchFamily="2" charset="-122"/>
              </a:rPr>
              <a:t> </a:t>
            </a:r>
            <a:r>
              <a:rPr lang="zh-CN" altLang="en-US" sz="3200" b="1">
                <a:solidFill>
                  <a:srgbClr val="00B050"/>
                </a:solidFill>
                <a:latin typeface="宋体" pitchFamily="2" charset="-122"/>
              </a:rPr>
              <a:t>富冈缫丝厂</a:t>
            </a:r>
            <a:r>
              <a:rPr lang="zh-CN" altLang="en-US" sz="3200" b="1">
                <a:latin typeface="宋体" pitchFamily="2" charset="-122"/>
              </a:rPr>
              <a:t>于明治</a:t>
            </a:r>
            <a:r>
              <a:rPr lang="en-US" altLang="zh-CN" sz="3200" b="1">
                <a:latin typeface="宋体" pitchFamily="2" charset="-122"/>
              </a:rPr>
              <a:t>5</a:t>
            </a:r>
            <a:r>
              <a:rPr lang="zh-CN" altLang="en-US" sz="3200" b="1">
                <a:latin typeface="宋体" pitchFamily="2" charset="-122"/>
              </a:rPr>
              <a:t>年</a:t>
            </a:r>
            <a:r>
              <a:rPr lang="en-US" altLang="zh-CN" sz="3200" b="1">
                <a:latin typeface="宋体" pitchFamily="2" charset="-122"/>
              </a:rPr>
              <a:t>(1872</a:t>
            </a:r>
            <a:r>
              <a:rPr lang="zh-CN" altLang="en-US" sz="3200" b="1">
                <a:latin typeface="宋体" pitchFamily="2" charset="-122"/>
              </a:rPr>
              <a:t>年</a:t>
            </a:r>
            <a:r>
              <a:rPr lang="en-US" altLang="zh-CN" sz="3200" b="1">
                <a:latin typeface="宋体" pitchFamily="2" charset="-122"/>
              </a:rPr>
              <a:t>)</a:t>
            </a:r>
            <a:r>
              <a:rPr lang="zh-CN" altLang="en-US" sz="3200" b="1">
                <a:latin typeface="宋体" pitchFamily="2" charset="-122"/>
              </a:rPr>
              <a:t>由明治政府为实现日本的近代化而第一次成立的制纱厂</a:t>
            </a:r>
            <a:r>
              <a:rPr lang="zh-CN" altLang="en-US" sz="3600" b="1">
                <a:solidFill>
                  <a:srgbClr val="0000FF"/>
                </a:solidFill>
                <a:latin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1483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ldLvl="0"/>
      <p:bldP spid="75781" grpId="0" bldLvl="0"/>
      <p:bldP spid="75784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日期占位符 1"/>
          <p:cNvSpPr>
            <a:spLocks noGrp="1" noChangeArrowheads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E301FD94-7F0D-408C-B02E-80BD777A0092}" type="datetime1">
              <a:rPr lang="en-US" altLang="zh-CN" smtClean="0">
                <a:solidFill>
                  <a:srgbClr val="898989"/>
                </a:solidFill>
              </a:rPr>
              <a:pPr eaLnBrk="1" hangingPunct="1"/>
              <a:t>12/9/2018</a:t>
            </a:fld>
            <a:endParaRPr lang="en-US" altLang="zh-CN" smtClean="0">
              <a:solidFill>
                <a:srgbClr val="898989"/>
              </a:solidFill>
            </a:endParaRPr>
          </a:p>
        </p:txBody>
      </p:sp>
      <p:pic>
        <p:nvPicPr>
          <p:cNvPr id="16386" name="Picture 2" descr="20070823051254"/>
          <p:cNvPicPr>
            <a:picLocks noChangeAspect="1" noChangeArrowheads="1"/>
          </p:cNvPicPr>
          <p:nvPr/>
        </p:nvPicPr>
        <p:blipFill>
          <a:blip r:embed="rId2"/>
          <a:srcRect l="10356" t="25841" r="74644" b="55711"/>
          <a:stretch>
            <a:fillRect/>
          </a:stretch>
        </p:blipFill>
        <p:spPr bwMode="auto">
          <a:xfrm>
            <a:off x="170260" y="1095375"/>
            <a:ext cx="2330053" cy="2965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41697" y="4060826"/>
            <a:ext cx="2362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宋体" pitchFamily="2" charset="-122"/>
              </a:rPr>
              <a:t>穿西装的政府官员</a:t>
            </a:r>
          </a:p>
        </p:txBody>
      </p:sp>
      <p:pic>
        <p:nvPicPr>
          <p:cNvPr id="16388" name="Picture 4" descr="20070823051254"/>
          <p:cNvPicPr>
            <a:picLocks noChangeAspect="1" noChangeArrowheads="1"/>
          </p:cNvPicPr>
          <p:nvPr/>
        </p:nvPicPr>
        <p:blipFill>
          <a:blip r:embed="rId2"/>
          <a:srcRect l="26588" t="31763" r="49815" b="56371"/>
          <a:stretch>
            <a:fillRect/>
          </a:stretch>
        </p:blipFill>
        <p:spPr bwMode="auto">
          <a:xfrm>
            <a:off x="54769" y="4521200"/>
            <a:ext cx="3003947" cy="2266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-63103" y="4554539"/>
            <a:ext cx="12954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宋体" pitchFamily="2" charset="-122"/>
              </a:rPr>
              <a:t>银座景象</a:t>
            </a:r>
          </a:p>
        </p:txBody>
      </p:sp>
      <p:pic>
        <p:nvPicPr>
          <p:cNvPr id="16390" name="Picture 6" descr="20070823051254"/>
          <p:cNvPicPr>
            <a:picLocks noChangeAspect="1" noChangeArrowheads="1"/>
          </p:cNvPicPr>
          <p:nvPr/>
        </p:nvPicPr>
        <p:blipFill>
          <a:blip r:embed="rId2"/>
          <a:srcRect l="51213" t="31778" r="30266" b="56180"/>
          <a:stretch>
            <a:fillRect/>
          </a:stretch>
        </p:blipFill>
        <p:spPr bwMode="auto">
          <a:xfrm>
            <a:off x="2793207" y="1095375"/>
            <a:ext cx="3170635" cy="2165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792141" y="3260725"/>
            <a:ext cx="1600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宋体" pitchFamily="2" charset="-122"/>
              </a:rPr>
              <a:t>吃牛肉火锅</a:t>
            </a:r>
          </a:p>
        </p:txBody>
      </p:sp>
      <p:pic>
        <p:nvPicPr>
          <p:cNvPr id="16392" name="Picture 8" descr="20070823051254"/>
          <p:cNvPicPr>
            <a:picLocks noChangeAspect="1" noChangeArrowheads="1"/>
          </p:cNvPicPr>
          <p:nvPr/>
        </p:nvPicPr>
        <p:blipFill>
          <a:blip r:embed="rId2"/>
          <a:srcRect l="71323" t="31752" r="13492" b="53439"/>
          <a:stretch>
            <a:fillRect/>
          </a:stretch>
        </p:blipFill>
        <p:spPr bwMode="auto">
          <a:xfrm>
            <a:off x="3461148" y="3721100"/>
            <a:ext cx="2502694" cy="3189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6092428" y="4308475"/>
            <a:ext cx="395288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宋体" pitchFamily="2" charset="-122"/>
              </a:rPr>
              <a:t>剪发</a:t>
            </a:r>
          </a:p>
        </p:txBody>
      </p:sp>
      <p:sp>
        <p:nvSpPr>
          <p:cNvPr id="2" name="矩形 1"/>
          <p:cNvSpPr/>
          <p:nvPr/>
        </p:nvSpPr>
        <p:spPr>
          <a:xfrm>
            <a:off x="6068616" y="1365250"/>
            <a:ext cx="3075384" cy="30469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eaLnBrk="0" hangingPunct="0">
              <a:buFontTx/>
              <a:buNone/>
              <a:defRPr/>
            </a:pPr>
            <a:r>
              <a:rPr lang="zh-CN" altLang="en-US" sz="2800" dirty="0"/>
              <a:t>    </a:t>
            </a:r>
            <a:r>
              <a:rPr lang="zh-CN" altLang="en-US" sz="3200" b="1" dirty="0"/>
              <a:t>国家富强之途</a:t>
            </a:r>
            <a:r>
              <a:rPr lang="en-US" altLang="zh-CN" sz="3200" b="1" dirty="0"/>
              <a:t>……</a:t>
            </a:r>
            <a:r>
              <a:rPr lang="zh-CN" altLang="en-US" sz="3200" b="1" dirty="0"/>
              <a:t>第一开发国民多数之智德良能，使进入</a:t>
            </a:r>
            <a:r>
              <a:rPr lang="zh-CN" altLang="en-US" sz="3200" b="1" u="sng" dirty="0">
                <a:solidFill>
                  <a:srgbClr val="FF0000"/>
                </a:solidFill>
              </a:rPr>
              <a:t>文明开化</a:t>
            </a:r>
            <a:r>
              <a:rPr lang="zh-CN" altLang="en-US" sz="3200" b="1" dirty="0"/>
              <a:t>之域。        </a:t>
            </a:r>
            <a:endParaRPr lang="en-US" altLang="zh-CN" sz="3200" b="1" dirty="0"/>
          </a:p>
          <a:p>
            <a:pPr algn="just" eaLnBrk="0" hangingPunct="0">
              <a:buFontTx/>
              <a:buNone/>
              <a:defRPr/>
            </a:pPr>
            <a:r>
              <a:rPr lang="en-US" altLang="zh-CN" sz="3200" b="1" dirty="0"/>
              <a:t>      ——</a:t>
            </a:r>
            <a:r>
              <a:rPr lang="zh-CN" altLang="en-US" sz="3200" b="1" dirty="0"/>
              <a:t>伊藤博文</a:t>
            </a:r>
          </a:p>
        </p:txBody>
      </p:sp>
      <p:sp>
        <p:nvSpPr>
          <p:cNvPr id="13" name="右箭头 12"/>
          <p:cNvSpPr>
            <a:spLocks noChangeArrowheads="1"/>
          </p:cNvSpPr>
          <p:nvPr/>
        </p:nvSpPr>
        <p:spPr bwMode="auto">
          <a:xfrm>
            <a:off x="6068616" y="5602288"/>
            <a:ext cx="442913" cy="304800"/>
          </a:xfrm>
          <a:prstGeom prst="rightArrow">
            <a:avLst>
              <a:gd name="adj1" fmla="val 50000"/>
              <a:gd name="adj2" fmla="val 36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  <a:latin typeface="Times New Roman" pitchFamily="18" charset="0"/>
            </a:endParaRPr>
          </a:p>
          <a:p>
            <a:pPr algn="ctr" eaLnBrk="0" hangingPunct="0"/>
            <a:endParaRPr lang="zh-CN" altLang="en-US">
              <a:latin typeface="Times New Roman" pitchFamily="18" charset="0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6577012" y="5430839"/>
            <a:ext cx="32720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提高国民素质</a:t>
            </a:r>
          </a:p>
        </p:txBody>
      </p:sp>
      <p:sp>
        <p:nvSpPr>
          <p:cNvPr id="77838" name="矩形 56330"/>
          <p:cNvSpPr>
            <a:spLocks noChangeArrowheads="1"/>
          </p:cNvSpPr>
          <p:nvPr/>
        </p:nvSpPr>
        <p:spPr bwMode="auto">
          <a:xfrm>
            <a:off x="169069" y="-12700"/>
            <a:ext cx="884634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4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）社会生活：“文明开化”（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  <a:hlinkClick r:id="rId3" action="ppaction://hlinksldjump"/>
              </a:rPr>
              <a:t>用西方文化改造日本文化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），向西方学习，改造日本的教育、文化和生活方式。</a:t>
            </a:r>
          </a:p>
        </p:txBody>
      </p:sp>
    </p:spTree>
    <p:extLst>
      <p:ext uri="{BB962C8B-B14F-4D97-AF65-F5344CB8AC3E}">
        <p14:creationId xmlns:p14="http://schemas.microsoft.com/office/powerpoint/2010/main" val="17474824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0"/>
      <p:bldP spid="16391" grpId="0"/>
      <p:bldP spid="16393" grpId="0"/>
      <p:bldP spid="2" grpId="0" bldLvl="0" animBg="1"/>
      <p:bldP spid="13" grpId="0" bldLvl="0" animBg="1"/>
      <p:bldP spid="14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2955"/>
          <p:cNvGrpSpPr>
            <a:grpSpLocks/>
          </p:cNvGrpSpPr>
          <p:nvPr/>
        </p:nvGrpSpPr>
        <p:grpSpPr bwMode="auto">
          <a:xfrm>
            <a:off x="3572" y="12700"/>
            <a:ext cx="4556522" cy="7270150"/>
            <a:chOff x="0" y="-192"/>
            <a:chExt cx="3744" cy="4392"/>
          </a:xfrm>
        </p:grpSpPr>
        <p:pic>
          <p:nvPicPr>
            <p:cNvPr id="78854" name="图片 54273" descr="dd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3189"/>
            <a:stretch>
              <a:fillRect/>
            </a:stretch>
          </p:blipFill>
          <p:spPr bwMode="auto">
            <a:xfrm>
              <a:off x="0" y="-192"/>
              <a:ext cx="3744" cy="2663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855" name="Text Box 3"/>
            <p:cNvSpPr txBox="1">
              <a:spLocks noChangeArrowheads="1"/>
            </p:cNvSpPr>
            <p:nvPr/>
          </p:nvSpPr>
          <p:spPr bwMode="auto">
            <a:xfrm>
              <a:off x="135" y="2471"/>
              <a:ext cx="3474" cy="1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3600" b="1">
                  <a:latin typeface="新宋体" pitchFamily="49" charset="-122"/>
                  <a:ea typeface="新宋体" pitchFamily="49" charset="-122"/>
                </a:rPr>
                <a:t>明治时期</a:t>
              </a:r>
              <a:r>
                <a:rPr lang="zh-CN" altLang="en-US" sz="3600" b="1">
                  <a:solidFill>
                    <a:srgbClr val="FF3300"/>
                  </a:solidFill>
                  <a:latin typeface="新宋体" pitchFamily="49" charset="-122"/>
                  <a:ea typeface="新宋体" pitchFamily="49" charset="-122"/>
                </a:rPr>
                <a:t>东京的鹿鸣馆</a:t>
              </a:r>
              <a:r>
                <a:rPr lang="zh-CN" altLang="en-US" sz="3600" b="1">
                  <a:latin typeface="新宋体" pitchFamily="49" charset="-122"/>
                  <a:ea typeface="新宋体" pitchFamily="49" charset="-122"/>
                </a:rPr>
                <a:t>，</a:t>
              </a:r>
              <a:r>
                <a:rPr lang="en-US" altLang="zh-CN" sz="3600" b="1">
                  <a:latin typeface="新宋体" pitchFamily="49" charset="-122"/>
                  <a:ea typeface="新宋体" pitchFamily="49" charset="-122"/>
                </a:rPr>
                <a:t>1883</a:t>
              </a:r>
              <a:r>
                <a:rPr lang="zh-CN" altLang="en-US" sz="3600" b="1">
                  <a:latin typeface="新宋体" pitchFamily="49" charset="-122"/>
                  <a:ea typeface="新宋体" pitchFamily="49" charset="-122"/>
                </a:rPr>
                <a:t>年建，人们</a:t>
              </a:r>
              <a:r>
                <a:rPr lang="zh-CN" altLang="en-US" sz="3600" b="1">
                  <a:solidFill>
                    <a:srgbClr val="FF3300"/>
                  </a:solidFill>
                  <a:latin typeface="新宋体" pitchFamily="49" charset="-122"/>
                  <a:ea typeface="新宋体" pitchFamily="49" charset="-122"/>
                </a:rPr>
                <a:t>仿照西方国家的生活方式进行活动</a:t>
              </a:r>
              <a:endParaRPr lang="zh-CN" altLang="en-US" sz="3600" b="1">
                <a:latin typeface="新宋体" pitchFamily="49" charset="-122"/>
                <a:ea typeface="新宋体" pitchFamily="49" charset="-122"/>
              </a:endParaRPr>
            </a:p>
          </p:txBody>
        </p:sp>
      </p:grpSp>
      <p:grpSp>
        <p:nvGrpSpPr>
          <p:cNvPr id="3" name="组合 82950"/>
          <p:cNvGrpSpPr>
            <a:grpSpLocks/>
          </p:cNvGrpSpPr>
          <p:nvPr/>
        </p:nvGrpSpPr>
        <p:grpSpPr bwMode="auto">
          <a:xfrm>
            <a:off x="4586288" y="2271713"/>
            <a:ext cx="4651772" cy="4938922"/>
            <a:chOff x="2372" y="527"/>
            <a:chExt cx="3488" cy="2538"/>
          </a:xfrm>
        </p:grpSpPr>
        <p:pic>
          <p:nvPicPr>
            <p:cNvPr id="78852" name="Picture 6" descr="19明治时期，身穿西装的东京学生举办西洋音乐会"/>
            <p:cNvPicPr>
              <a:picLocks noChangeAspect="1" noChangeArrowheads="1"/>
            </p:cNvPicPr>
            <p:nvPr/>
          </p:nvPicPr>
          <p:blipFill>
            <a:blip r:embed="rId3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78" r="1868"/>
            <a:stretch>
              <a:fillRect/>
            </a:stretch>
          </p:blipFill>
          <p:spPr bwMode="auto">
            <a:xfrm>
              <a:off x="2472" y="527"/>
              <a:ext cx="3288" cy="2005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853" name="Rectangle 8"/>
            <p:cNvSpPr>
              <a:spLocks noChangeArrowheads="1"/>
            </p:cNvSpPr>
            <p:nvPr/>
          </p:nvSpPr>
          <p:spPr bwMode="auto">
            <a:xfrm>
              <a:off x="2372" y="2575"/>
              <a:ext cx="3488" cy="4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itchFamily="18" charset="0"/>
                </a:rPr>
                <a:t>身穿西装的东京学生举办西洋音乐会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71492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矩形 77825"/>
          <p:cNvSpPr>
            <a:spLocks noChangeArrowheads="1"/>
          </p:cNvSpPr>
          <p:nvPr/>
        </p:nvSpPr>
        <p:spPr bwMode="auto">
          <a:xfrm>
            <a:off x="-70247" y="3771901"/>
            <a:ext cx="4292204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zh-CN" altLang="en-US" sz="2400" b="1">
                <a:latin typeface="宋体" pitchFamily="2" charset="-122"/>
              </a:rPr>
              <a:t>明治时期的日本课堂情景 </a:t>
            </a:r>
          </a:p>
        </p:txBody>
      </p:sp>
      <p:pic>
        <p:nvPicPr>
          <p:cNvPr id="79875" name="图片 778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926"/>
            <a:ext cx="3845719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6" name="图片 77828" descr="10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656" y="2905125"/>
            <a:ext cx="3638550" cy="3460750"/>
          </a:xfrm>
          <a:prstGeom prst="rect">
            <a:avLst/>
          </a:prstGeom>
          <a:noFill/>
          <a:ln w="57150" cmpd="thickThin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77" name="文本框 77829"/>
          <p:cNvSpPr txBox="1">
            <a:spLocks noChangeArrowheads="1"/>
          </p:cNvSpPr>
          <p:nvPr/>
        </p:nvSpPr>
        <p:spPr bwMode="auto">
          <a:xfrm>
            <a:off x="4818460" y="6365876"/>
            <a:ext cx="5105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明治维新时期的教育普及率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0" y="4343400"/>
            <a:ext cx="67762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国家教育经费占财政总预算的</a:t>
            </a:r>
            <a:r>
              <a:rPr lang="zh-CN" altLang="en-US" sz="3200" b="1">
                <a:latin typeface="宋体" pitchFamily="2" charset="-122"/>
              </a:rPr>
              <a:t>８％；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5091113"/>
            <a:ext cx="71609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地方教育经费占地方总预算的</a:t>
            </a:r>
            <a:r>
              <a:rPr lang="zh-CN" altLang="en-US" sz="3200" b="1">
                <a:latin typeface="宋体" pitchFamily="2" charset="-122"/>
              </a:rPr>
              <a:t>２５％；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-69056" y="5781675"/>
            <a:ext cx="8640366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国家教育经费其中</a:t>
            </a:r>
            <a:r>
              <a:rPr lang="zh-CN" altLang="en-US" sz="3200" b="1">
                <a:latin typeface="宋体" pitchFamily="2" charset="-122"/>
              </a:rPr>
              <a:t>５０％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都用于义务教育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/>
          <a:srcRect l="13480" t="33997" r="46568" b="50369"/>
          <a:stretch>
            <a:fillRect/>
          </a:stretch>
        </p:blipFill>
        <p:spPr bwMode="auto">
          <a:xfrm>
            <a:off x="6154579" y="1"/>
            <a:ext cx="2870835" cy="2733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738563" y="58738"/>
            <a:ext cx="2609850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宋体" pitchFamily="2" charset="-122"/>
              </a:rPr>
              <a:t>  </a:t>
            </a:r>
            <a:r>
              <a:rPr lang="zh-CN" altLang="en-US" sz="2000" b="1">
                <a:solidFill>
                  <a:srgbClr val="0000FF"/>
                </a:solidFill>
                <a:latin typeface="宋体" pitchFamily="2" charset="-122"/>
              </a:rPr>
              <a:t>这是位于日本长野县松本市一所小学校，建于</a:t>
            </a:r>
            <a:r>
              <a:rPr lang="en-US" altLang="zh-CN" sz="2000" b="1">
                <a:solidFill>
                  <a:srgbClr val="0000FF"/>
                </a:solidFill>
                <a:latin typeface="宋体" pitchFamily="2" charset="-122"/>
              </a:rPr>
              <a:t>1876</a:t>
            </a:r>
            <a:r>
              <a:rPr lang="zh-CN" altLang="en-US" sz="2000" b="1">
                <a:solidFill>
                  <a:srgbClr val="0000FF"/>
                </a:solidFill>
                <a:latin typeface="宋体" pitchFamily="2" charset="-122"/>
              </a:rPr>
              <a:t>年，是一所新式学校。明治时期，确立了“</a:t>
            </a:r>
            <a:r>
              <a:rPr lang="zh-CN" altLang="en-US" sz="2000" b="1" u="sng">
                <a:solidFill>
                  <a:srgbClr val="FF0000"/>
                </a:solidFill>
                <a:latin typeface="宋体" pitchFamily="2" charset="-122"/>
              </a:rPr>
              <a:t>和魂洋才</a:t>
            </a:r>
            <a:r>
              <a:rPr lang="zh-CN" altLang="en-US" sz="2000" b="1">
                <a:solidFill>
                  <a:srgbClr val="0000FF"/>
                </a:solidFill>
                <a:latin typeface="宋体" pitchFamily="2" charset="-122"/>
              </a:rPr>
              <a:t>”的教育原则，既要培养学生具有日本旧的忠君爱国思想，同时又要掌握西方先进的科学技术知识。</a:t>
            </a:r>
          </a:p>
        </p:txBody>
      </p:sp>
      <p:sp>
        <p:nvSpPr>
          <p:cNvPr id="46089" name="矩形 8"/>
          <p:cNvSpPr>
            <a:spLocks noChangeArrowheads="1" noChangeShapeType="1" noTextEdit="1"/>
          </p:cNvSpPr>
          <p:nvPr/>
        </p:nvSpPr>
        <p:spPr bwMode="auto">
          <a:xfrm>
            <a:off x="3142060" y="2601913"/>
            <a:ext cx="3206353" cy="19923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文明开化</a:t>
            </a:r>
          </a:p>
        </p:txBody>
      </p:sp>
    </p:spTree>
    <p:extLst>
      <p:ext uri="{BB962C8B-B14F-4D97-AF65-F5344CB8AC3E}">
        <p14:creationId xmlns:p14="http://schemas.microsoft.com/office/powerpoint/2010/main" val="95196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7410" grpId="0"/>
      <p:bldP spid="4608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表格 58369"/>
          <p:cNvGraphicFramePr/>
          <p:nvPr/>
        </p:nvGraphicFramePr>
        <p:xfrm>
          <a:off x="1019175" y="1700214"/>
          <a:ext cx="7543800" cy="3565525"/>
        </p:xfrm>
        <a:graphic>
          <a:graphicData uri="http://schemas.openxmlformats.org/drawingml/2006/table">
            <a:tbl>
              <a:tblPr/>
              <a:tblGrid>
                <a:gridCol w="1828800"/>
                <a:gridCol w="5715000"/>
              </a:tblGrid>
              <a:tr h="869950"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4000" b="1" dirty="0">
                          <a:latin typeface="宋体" panose="02010600030101010101" pitchFamily="2" charset="-122"/>
                        </a:rPr>
                        <a:t>政治</a:t>
                      </a: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dirty="0">
                        <a:latin typeface="方正姚体"/>
                        <a:ea typeface="方正姚体"/>
                      </a:endParaRP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1128713"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4000" b="1" dirty="0">
                          <a:latin typeface="宋体" panose="02010600030101010101" pitchFamily="2" charset="-122"/>
                        </a:rPr>
                        <a:t>经济</a:t>
                      </a: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dirty="0">
                        <a:latin typeface="方正姚体"/>
                        <a:ea typeface="方正姚体"/>
                      </a:endParaRP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1566862"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4000" b="1" dirty="0">
                          <a:latin typeface="宋体" panose="02010600030101010101" pitchFamily="2" charset="-122"/>
                        </a:rPr>
                        <a:t>社会生活</a:t>
                      </a: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dirty="0">
                        <a:latin typeface="方正姚体"/>
                        <a:ea typeface="方正姚体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000" dirty="0">
                        <a:latin typeface="方正姚体"/>
                        <a:ea typeface="方正姚体"/>
                      </a:endParaRP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19472" name="Text Box 28"/>
          <p:cNvSpPr txBox="1">
            <a:spLocks noChangeArrowheads="1"/>
          </p:cNvSpPr>
          <p:nvPr/>
        </p:nvSpPr>
        <p:spPr bwMode="auto">
          <a:xfrm>
            <a:off x="752475" y="736600"/>
            <a:ext cx="4772025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 sz="4000" b="1" dirty="0">
                <a:solidFill>
                  <a:srgbClr val="FF0000"/>
                </a:solidFill>
                <a:latin typeface="+mn-ea"/>
                <a:ea typeface="+mn-ea"/>
              </a:rPr>
              <a:t>资产阶级性质的改革：</a:t>
            </a:r>
          </a:p>
        </p:txBody>
      </p:sp>
      <p:sp>
        <p:nvSpPr>
          <p:cNvPr id="44092" name="Text Box 60"/>
          <p:cNvSpPr txBox="1">
            <a:spLocks noChangeArrowheads="1"/>
          </p:cNvSpPr>
          <p:nvPr/>
        </p:nvSpPr>
        <p:spPr bwMode="auto">
          <a:xfrm>
            <a:off x="752476" y="5794375"/>
            <a:ext cx="7690247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+mn-ea"/>
                <a:ea typeface="+mn-ea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、最体现改革性质   </a:t>
            </a:r>
            <a:r>
              <a:rPr lang="en-US" altLang="zh-CN" sz="3200" b="1" dirty="0">
                <a:solidFill>
                  <a:schemeClr val="bg1"/>
                </a:solidFill>
                <a:latin typeface="+mn-ea"/>
                <a:ea typeface="+mn-ea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、影响最深远   </a:t>
            </a:r>
            <a:r>
              <a:rPr lang="en-US" altLang="zh-CN" sz="3200" b="1" dirty="0">
                <a:solidFill>
                  <a:schemeClr val="bg1"/>
                </a:solidFill>
                <a:latin typeface="+mn-ea"/>
                <a:ea typeface="+mn-ea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、巩固新政权</a:t>
            </a:r>
          </a:p>
        </p:txBody>
      </p:sp>
      <p:sp>
        <p:nvSpPr>
          <p:cNvPr id="44097" name="Rectangle 65"/>
          <p:cNvSpPr>
            <a:spLocks noChangeArrowheads="1"/>
          </p:cNvSpPr>
          <p:nvPr/>
        </p:nvSpPr>
        <p:spPr bwMode="auto">
          <a:xfrm>
            <a:off x="2951560" y="4078288"/>
            <a:ext cx="5482828" cy="9525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、“文明开化”，即向欧美学习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、努力发展教育。</a:t>
            </a:r>
          </a:p>
        </p:txBody>
      </p:sp>
      <p:sp>
        <p:nvSpPr>
          <p:cNvPr id="44084" name="Line 52"/>
          <p:cNvSpPr>
            <a:spLocks noChangeShapeType="1"/>
          </p:cNvSpPr>
          <p:nvPr/>
        </p:nvSpPr>
        <p:spPr bwMode="auto">
          <a:xfrm flipV="1">
            <a:off x="4349354" y="4759325"/>
            <a:ext cx="809625" cy="1068388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tailEnd type="triangle" w="med" len="med"/>
          </a:ln>
          <a:effectLst/>
        </p:spPr>
        <p:txBody>
          <a:bodyPr/>
          <a:lstStyle/>
          <a:p>
            <a:pPr eaLnBrk="0" hangingPunct="0">
              <a:buFontTx/>
              <a:buNone/>
              <a:defRPr/>
            </a:pPr>
            <a:endParaRPr lang="zh-CN" altLang="en-US">
              <a:latin typeface="+mn-ea"/>
              <a:ea typeface="+mn-ea"/>
            </a:endParaRPr>
          </a:p>
        </p:txBody>
      </p:sp>
      <p:sp>
        <p:nvSpPr>
          <p:cNvPr id="44098" name="Rectangle 66"/>
          <p:cNvSpPr>
            <a:spLocks noChangeArrowheads="1"/>
          </p:cNvSpPr>
          <p:nvPr/>
        </p:nvSpPr>
        <p:spPr bwMode="auto">
          <a:xfrm>
            <a:off x="2953941" y="1881189"/>
            <a:ext cx="4189809" cy="5222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废藩置县，加强中央集权    </a:t>
            </a:r>
          </a:p>
        </p:txBody>
      </p:sp>
      <p:sp>
        <p:nvSpPr>
          <p:cNvPr id="44099" name="Rectangle 67"/>
          <p:cNvSpPr>
            <a:spLocks noChangeArrowheads="1"/>
          </p:cNvSpPr>
          <p:nvPr/>
        </p:nvSpPr>
        <p:spPr bwMode="auto">
          <a:xfrm>
            <a:off x="2951560" y="2662238"/>
            <a:ext cx="5400675" cy="9525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、推行地税改革</a:t>
            </a:r>
            <a:endParaRPr lang="en-US" altLang="zh-CN" sz="2800" b="1" dirty="0">
              <a:solidFill>
                <a:srgbClr val="FF0000"/>
              </a:solidFill>
              <a:latin typeface="+mn-ea"/>
              <a:ea typeface="+mn-ea"/>
            </a:endParaRPr>
          </a:p>
          <a:p>
            <a:pPr eaLnBrk="0" hangingPunct="0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、“殖产兴业”，发展近代工业</a:t>
            </a:r>
          </a:p>
        </p:txBody>
      </p:sp>
      <p:sp>
        <p:nvSpPr>
          <p:cNvPr id="44083" name="Line 51"/>
          <p:cNvSpPr>
            <a:spLocks noChangeShapeType="1"/>
          </p:cNvSpPr>
          <p:nvPr/>
        </p:nvSpPr>
        <p:spPr bwMode="auto">
          <a:xfrm flipV="1">
            <a:off x="2268141" y="3500438"/>
            <a:ext cx="5256609" cy="2278062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tailEnd type="triangle" w="med" len="med"/>
          </a:ln>
          <a:effectLst/>
        </p:spPr>
        <p:txBody>
          <a:bodyPr/>
          <a:lstStyle/>
          <a:p>
            <a:pPr eaLnBrk="0" hangingPunct="0">
              <a:buFontTx/>
              <a:buNone/>
              <a:defRPr/>
            </a:pPr>
            <a:endParaRPr lang="zh-CN" altLang="en-US">
              <a:latin typeface="+mn-ea"/>
              <a:ea typeface="+mn-ea"/>
            </a:endParaRPr>
          </a:p>
        </p:txBody>
      </p:sp>
      <p:sp>
        <p:nvSpPr>
          <p:cNvPr id="44085" name="Line 53"/>
          <p:cNvSpPr>
            <a:spLocks noChangeShapeType="1"/>
          </p:cNvSpPr>
          <p:nvPr/>
        </p:nvSpPr>
        <p:spPr bwMode="auto">
          <a:xfrm flipH="1" flipV="1">
            <a:off x="4564857" y="2503489"/>
            <a:ext cx="1569244" cy="3468687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tailEnd type="triangle" w="med" len="med"/>
          </a:ln>
          <a:effectLst/>
        </p:spPr>
        <p:txBody>
          <a:bodyPr/>
          <a:lstStyle/>
          <a:p>
            <a:pPr eaLnBrk="0" hangingPunct="0">
              <a:buFontTx/>
              <a:buNone/>
              <a:defRPr/>
            </a:pPr>
            <a:endParaRPr lang="zh-CN" altLang="en-US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267657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92" grpId="0" bldLvl="0" animBg="1"/>
      <p:bldP spid="44097" grpId="0" bldLvl="0" animBg="1"/>
      <p:bldP spid="44098" grpId="0" bldLvl="0" animBg="1"/>
      <p:bldP spid="44099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425" name="表格 103424"/>
          <p:cNvGraphicFramePr/>
          <p:nvPr/>
        </p:nvGraphicFramePr>
        <p:xfrm>
          <a:off x="2114550" y="2459038"/>
          <a:ext cx="5168504" cy="4267200"/>
        </p:xfrm>
        <a:graphic>
          <a:graphicData uri="http://schemas.openxmlformats.org/drawingml/2006/table">
            <a:tbl>
              <a:tblPr/>
              <a:tblGrid>
                <a:gridCol w="765572"/>
                <a:gridCol w="2041922"/>
                <a:gridCol w="2361010"/>
              </a:tblGrid>
              <a:tr h="854075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国家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时间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年平均增长速度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  <a:tr h="852488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1868-1873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32.2%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  <a:tr h="854075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英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1851-1873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3.3%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  <a:tr h="852487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美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1861-1873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5%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  <a:tr h="854075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德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1861-1873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3.8%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149532" name="Text Box 28"/>
          <p:cNvSpPr txBox="1"/>
          <p:nvPr/>
        </p:nvSpPr>
        <p:spPr>
          <a:xfrm>
            <a:off x="1415654" y="1022350"/>
            <a:ext cx="6457950" cy="1938992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仿宋" panose="02010609060101010101" charset="-122"/>
                <a:cs typeface="+mn-ea"/>
              </a:rPr>
              <a:t>        </a:t>
            </a:r>
            <a:r>
              <a:rPr lang="zh-CN" altLang="en-US" sz="4000" b="1" noProof="1">
                <a:solidFill>
                  <a:srgbClr val="CC0000"/>
                </a:solidFill>
                <a:latin typeface="DFKai-SB" panose="03000509000000000000" charset="-120"/>
                <a:ea typeface="DFKai-SB" panose="03000509000000000000" charset="-120"/>
                <a:cs typeface="+mn-ea"/>
              </a:rPr>
              <a:t>在明治维新的大力推动下，日本经济迅速发展，在当时世界上也很罕见。</a:t>
            </a:r>
            <a:endParaRPr lang="zh-CN" altLang="en-US" sz="4000" b="1" noProof="1">
              <a:solidFill>
                <a:srgbClr val="CC0000"/>
              </a:solidFill>
              <a:latin typeface="DFKai-SB" panose="03000509000000000000" charset="-120"/>
              <a:ea typeface="DFKai-SB" panose="03000509000000000000" charset="-120"/>
            </a:endParaRPr>
          </a:p>
        </p:txBody>
      </p:sp>
      <p:pic>
        <p:nvPicPr>
          <p:cNvPr id="81949" name="Picture 32" descr="0T6245c9-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903"/>
          <a:stretch>
            <a:fillRect/>
          </a:stretch>
        </p:blipFill>
        <p:spPr bwMode="auto">
          <a:xfrm>
            <a:off x="3048000" y="3176"/>
            <a:ext cx="2815829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0" name="WordArt 33"/>
          <p:cNvSpPr>
            <a:spLocks noChangeArrowheads="1" noChangeShapeType="1" noTextEdit="1"/>
          </p:cNvSpPr>
          <p:nvPr/>
        </p:nvSpPr>
        <p:spPr bwMode="auto">
          <a:xfrm>
            <a:off x="3507581" y="168276"/>
            <a:ext cx="1581150" cy="441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000" b="1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黑体"/>
                <a:ea typeface="黑体"/>
              </a:rPr>
              <a:t>日本明治维新</a:t>
            </a:r>
          </a:p>
        </p:txBody>
      </p:sp>
    </p:spTree>
    <p:extLst>
      <p:ext uri="{BB962C8B-B14F-4D97-AF65-F5344CB8AC3E}">
        <p14:creationId xmlns:p14="http://schemas.microsoft.com/office/powerpoint/2010/main" val="29528524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3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9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9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9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32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010" y="-1811000"/>
            <a:ext cx="8995172" cy="8402300"/>
          </a:xfrm>
          <a:solidFill>
            <a:srgbClr val="CCECFF"/>
          </a:solidFill>
          <a:ln>
            <a:solidFill>
              <a:srgbClr val="FF0000"/>
            </a:solidFill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eaLnBrk="1" hangingPunct="1">
              <a:lnSpc>
                <a:spcPct val="125000"/>
              </a:lnSpc>
            </a:pPr>
            <a:r>
              <a:rPr lang="zh-CN" altLang="en-US" sz="2800" b="1" smtClean="0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日本有“心灵紧闭”但“眼观八方”的特征。在国弱时，他们卑谦地对外点头哈腰，默默拿来先进才智，然后悄悄地在作坊里加班加点地消化，乃至超越。一旦确信自己超越了别国，便会出其不意地“创造神话”。</a:t>
            </a:r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古代史上，日本在亚洲拜认了第一位老师，向老师学习。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但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后不久，</a:t>
            </a:r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日本就对他的第一个老师发动战争，逼老师签订不平等条约，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收钱占地。</a:t>
            </a:r>
            <a:r>
              <a:rPr lang="en-US" altLang="zh-CN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世纪</a:t>
            </a:r>
            <a:r>
              <a:rPr lang="en-US" altLang="zh-CN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30</a:t>
            </a:r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年代，他再一次对他的第一个老师发动战争。</a:t>
            </a:r>
            <a:b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600" b="1" smtClean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                  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摘自陈冰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作坊里的日本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119550094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kzpic10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" t="6174" r="2650" b="5852"/>
          <a:stretch>
            <a:fillRect/>
          </a:stretch>
        </p:blipFill>
        <p:spPr bwMode="auto">
          <a:xfrm>
            <a:off x="219075" y="49213"/>
            <a:ext cx="6844904" cy="472281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19075" y="4949825"/>
            <a:ext cx="8493919" cy="2862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eaLnBrk="0" hangingPunct="0">
              <a:buFontTx/>
              <a:buNone/>
              <a:defRPr/>
            </a:pPr>
            <a:r>
              <a:rPr lang="zh-CN" altLang="en-US" sz="2800" dirty="0"/>
              <a:t>      </a:t>
            </a:r>
            <a:r>
              <a:rPr lang="zh-CN" altLang="en-US" sz="3600" b="1" dirty="0"/>
              <a:t>早在</a:t>
            </a:r>
            <a:r>
              <a:rPr lang="en-US" altLang="zh-CN" sz="3600" b="1" dirty="0"/>
              <a:t>1867</a:t>
            </a:r>
            <a:r>
              <a:rPr lang="zh-CN" altLang="en-US" sz="3600" b="1" dirty="0"/>
              <a:t>年，刚刚走上资本主义道路的日本，就以武力强迫朝鲜签订</a:t>
            </a:r>
            <a:r>
              <a:rPr lang="en-US" altLang="zh-CN" sz="3600" b="1" dirty="0"/>
              <a:t>《</a:t>
            </a:r>
            <a:r>
              <a:rPr lang="zh-CN" altLang="en-US" sz="3600" b="1" dirty="0"/>
              <a:t>江华条约</a:t>
            </a:r>
            <a:r>
              <a:rPr lang="en-US" altLang="zh-CN" sz="3600" b="1" dirty="0"/>
              <a:t>》……1894</a:t>
            </a:r>
            <a:r>
              <a:rPr lang="zh-CN" altLang="en-US" sz="3600" b="1" dirty="0"/>
              <a:t>年，日本挑起甲午中日战争，加紧控制朝鲜</a:t>
            </a:r>
            <a:r>
              <a:rPr lang="en-US" altLang="zh-CN" sz="3600" b="1" dirty="0"/>
              <a:t>……1910</a:t>
            </a:r>
            <a:r>
              <a:rPr lang="zh-CN" altLang="en-US" sz="3600" b="1" dirty="0"/>
              <a:t>年正式吞并朝鲜。</a:t>
            </a:r>
          </a:p>
        </p:txBody>
      </p:sp>
      <p:sp>
        <p:nvSpPr>
          <p:cNvPr id="41988" name="矩形 2"/>
          <p:cNvSpPr>
            <a:spLocks noChangeArrowheads="1" noChangeShapeType="1" noTextEdit="1"/>
          </p:cNvSpPr>
          <p:nvPr/>
        </p:nvSpPr>
        <p:spPr bwMode="auto">
          <a:xfrm>
            <a:off x="5339953" y="2582863"/>
            <a:ext cx="3724275" cy="21891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侵略扩张</a:t>
            </a:r>
          </a:p>
        </p:txBody>
      </p:sp>
    </p:spTree>
    <p:extLst>
      <p:ext uri="{BB962C8B-B14F-4D97-AF65-F5344CB8AC3E}">
        <p14:creationId xmlns:p14="http://schemas.microsoft.com/office/powerpoint/2010/main" val="24623206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198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文本框 29697"/>
          <p:cNvSpPr txBox="1">
            <a:spLocks noChangeArrowheads="1"/>
          </p:cNvSpPr>
          <p:nvPr/>
        </p:nvSpPr>
        <p:spPr bwMode="auto">
          <a:xfrm>
            <a:off x="3692129" y="6089650"/>
            <a:ext cx="18883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大陆政策</a:t>
            </a:r>
          </a:p>
        </p:txBody>
      </p:sp>
      <p:pic>
        <p:nvPicPr>
          <p:cNvPr id="84995" name="图片 29698" descr="earth_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椭圆 29699"/>
          <p:cNvSpPr>
            <a:spLocks noChangeArrowheads="1"/>
          </p:cNvSpPr>
          <p:nvPr/>
        </p:nvSpPr>
        <p:spPr bwMode="auto">
          <a:xfrm>
            <a:off x="1980010" y="981076"/>
            <a:ext cx="3353990" cy="2066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1" name="椭圆 29700"/>
          <p:cNvSpPr>
            <a:spLocks noChangeArrowheads="1"/>
          </p:cNvSpPr>
          <p:nvPr/>
        </p:nvSpPr>
        <p:spPr bwMode="auto">
          <a:xfrm>
            <a:off x="4932760" y="2924176"/>
            <a:ext cx="358378" cy="288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2" name="椭圆 2970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3" name="椭圆 29702"/>
          <p:cNvSpPr>
            <a:spLocks noChangeArrowheads="1"/>
          </p:cNvSpPr>
          <p:nvPr/>
        </p:nvSpPr>
        <p:spPr bwMode="auto">
          <a:xfrm rot="-606299">
            <a:off x="4191000" y="1268414"/>
            <a:ext cx="1871663" cy="57467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4" name="椭圆 29703"/>
          <p:cNvSpPr>
            <a:spLocks noChangeArrowheads="1"/>
          </p:cNvSpPr>
          <p:nvPr/>
        </p:nvSpPr>
        <p:spPr bwMode="auto">
          <a:xfrm>
            <a:off x="5435203" y="1676400"/>
            <a:ext cx="965597" cy="1042988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5" name="文本框 29704"/>
          <p:cNvSpPr txBox="1">
            <a:spLocks noChangeArrowheads="1"/>
          </p:cNvSpPr>
          <p:nvPr/>
        </p:nvSpPr>
        <p:spPr bwMode="auto">
          <a:xfrm>
            <a:off x="4572000" y="3068639"/>
            <a:ext cx="152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</a:rPr>
              <a:t>台湾</a:t>
            </a:r>
          </a:p>
        </p:txBody>
      </p:sp>
      <p:sp>
        <p:nvSpPr>
          <p:cNvPr id="29706" name="文本框 29705"/>
          <p:cNvSpPr txBox="1">
            <a:spLocks noChangeArrowheads="1"/>
          </p:cNvSpPr>
          <p:nvPr/>
        </p:nvSpPr>
        <p:spPr bwMode="auto">
          <a:xfrm>
            <a:off x="5275660" y="1844675"/>
            <a:ext cx="1335881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</a:rPr>
              <a:t>朝鲜</a:t>
            </a:r>
          </a:p>
        </p:txBody>
      </p:sp>
      <p:sp>
        <p:nvSpPr>
          <p:cNvPr id="29707" name="文本框 29706"/>
          <p:cNvSpPr txBox="1">
            <a:spLocks noChangeArrowheads="1"/>
          </p:cNvSpPr>
          <p:nvPr/>
        </p:nvSpPr>
        <p:spPr bwMode="auto">
          <a:xfrm>
            <a:off x="4462463" y="1214439"/>
            <a:ext cx="152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</a:rPr>
              <a:t>满蒙</a:t>
            </a:r>
          </a:p>
        </p:txBody>
      </p:sp>
      <p:sp>
        <p:nvSpPr>
          <p:cNvPr id="29708" name="文本框 29707"/>
          <p:cNvSpPr txBox="1">
            <a:spLocks noChangeArrowheads="1"/>
          </p:cNvSpPr>
          <p:nvPr/>
        </p:nvSpPr>
        <p:spPr bwMode="auto">
          <a:xfrm>
            <a:off x="3657600" y="1935164"/>
            <a:ext cx="1447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</a:rPr>
              <a:t>中国</a:t>
            </a:r>
          </a:p>
        </p:txBody>
      </p:sp>
      <p:sp>
        <p:nvSpPr>
          <p:cNvPr id="29709" name="文本框 29708"/>
          <p:cNvSpPr txBox="1">
            <a:spLocks noChangeArrowheads="1"/>
          </p:cNvSpPr>
          <p:nvPr/>
        </p:nvSpPr>
        <p:spPr bwMode="auto">
          <a:xfrm>
            <a:off x="2663428" y="3860801"/>
            <a:ext cx="4176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chemeClr val="bg1"/>
                </a:solidFill>
              </a:rPr>
              <a:t>亚洲乃至全世界</a:t>
            </a:r>
          </a:p>
        </p:txBody>
      </p:sp>
      <p:sp>
        <p:nvSpPr>
          <p:cNvPr id="4110" name="文本框 29709"/>
          <p:cNvSpPr txBox="1">
            <a:spLocks noChangeArrowheads="1"/>
          </p:cNvSpPr>
          <p:nvPr/>
        </p:nvSpPr>
        <p:spPr bwMode="auto">
          <a:xfrm>
            <a:off x="6248400" y="2057400"/>
            <a:ext cx="1219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</a:rPr>
              <a:t>日本</a:t>
            </a:r>
          </a:p>
        </p:txBody>
      </p:sp>
    </p:spTree>
    <p:extLst>
      <p:ext uri="{BB962C8B-B14F-4D97-AF65-F5344CB8AC3E}">
        <p14:creationId xmlns:p14="http://schemas.microsoft.com/office/powerpoint/2010/main" val="15575503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ldLvl="0" animBg="1"/>
      <p:bldP spid="29701" grpId="0" bldLvl="0" animBg="1"/>
      <p:bldP spid="29702" grpId="0" bldLvl="0" animBg="1"/>
      <p:bldP spid="29703" grpId="0" bldLvl="0" animBg="1"/>
      <p:bldP spid="29704" grpId="0" bldLvl="0" animBg="1"/>
      <p:bldP spid="29705" grpId="0"/>
      <p:bldP spid="29706" grpId="0"/>
      <p:bldP spid="29707" grpId="0"/>
      <p:bldP spid="29708" grpId="0"/>
      <p:bldP spid="29709" grpId="0"/>
      <p:bldP spid="41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图片 50177" descr="1872年东京街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3581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19" name="图片 50178" descr="1905年有轨电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66800"/>
            <a:ext cx="399097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0" name="矩形 50179"/>
          <p:cNvSpPr>
            <a:spLocks noChangeArrowheads="1"/>
          </p:cNvSpPr>
          <p:nvPr/>
        </p:nvSpPr>
        <p:spPr bwMode="auto">
          <a:xfrm>
            <a:off x="696516" y="5867400"/>
            <a:ext cx="3048000" cy="609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CN" sz="2400" b="1">
                <a:latin typeface="Tahoma" pitchFamily="34" charset="0"/>
              </a:rPr>
              <a:t>1872 </a:t>
            </a:r>
            <a:r>
              <a:rPr lang="zh-CN" altLang="en-US" sz="2400" b="1">
                <a:latin typeface="Tahoma" pitchFamily="34" charset="0"/>
              </a:rPr>
              <a:t>年的东京街头</a:t>
            </a:r>
          </a:p>
        </p:txBody>
      </p:sp>
      <p:sp>
        <p:nvSpPr>
          <p:cNvPr id="86021" name="矩形 50180"/>
          <p:cNvSpPr>
            <a:spLocks noChangeArrowheads="1"/>
          </p:cNvSpPr>
          <p:nvPr/>
        </p:nvSpPr>
        <p:spPr bwMode="auto">
          <a:xfrm>
            <a:off x="4800600" y="58674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CN" sz="2400" b="1">
                <a:latin typeface="Tahoma" pitchFamily="34" charset="0"/>
              </a:rPr>
              <a:t>1905 </a:t>
            </a:r>
            <a:r>
              <a:rPr lang="zh-CN" altLang="en-US" sz="2400" b="1">
                <a:latin typeface="Tahoma" pitchFamily="34" charset="0"/>
              </a:rPr>
              <a:t>年日本的有轨电车</a:t>
            </a:r>
          </a:p>
        </p:txBody>
      </p:sp>
      <p:sp>
        <p:nvSpPr>
          <p:cNvPr id="86022" name="文本框 50181"/>
          <p:cNvSpPr txBox="1">
            <a:spLocks noChangeArrowheads="1"/>
          </p:cNvSpPr>
          <p:nvPr/>
        </p:nvSpPr>
        <p:spPr bwMode="auto">
          <a:xfrm>
            <a:off x="3977878" y="5930901"/>
            <a:ext cx="81319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itchFamily="18" charset="0"/>
              </a:rPr>
              <a:t>比较</a:t>
            </a:r>
          </a:p>
        </p:txBody>
      </p:sp>
      <p:sp>
        <p:nvSpPr>
          <p:cNvPr id="86023" name="文本框 50182"/>
          <p:cNvSpPr txBox="1">
            <a:spLocks noChangeArrowheads="1"/>
          </p:cNvSpPr>
          <p:nvPr/>
        </p:nvSpPr>
        <p:spPr bwMode="auto">
          <a:xfrm>
            <a:off x="1295400" y="76201"/>
            <a:ext cx="2743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Times New Roman" pitchFamily="18" charset="0"/>
              </a:rPr>
              <a:t>材料二：</a:t>
            </a:r>
          </a:p>
        </p:txBody>
      </p:sp>
    </p:spTree>
    <p:extLst>
      <p:ext uri="{BB962C8B-B14F-4D97-AF65-F5344CB8AC3E}">
        <p14:creationId xmlns:p14="http://schemas.microsoft.com/office/powerpoint/2010/main" val="1546690769"/>
      </p:ext>
    </p:extLst>
  </p:cSld>
  <p:clrMapOvr>
    <a:masterClrMapping/>
  </p:clrMapOvr>
  <p:transition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>
            <a:spLocks noChangeArrowheads="1"/>
          </p:cNvSpPr>
          <p:nvPr/>
        </p:nvSpPr>
        <p:spPr bwMode="auto">
          <a:xfrm>
            <a:off x="533400" y="1050926"/>
            <a:ext cx="1958579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1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）性质：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2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）评价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158604" y="1050926"/>
            <a:ext cx="685680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天皇为首的自上而下的</a:t>
            </a:r>
            <a:r>
              <a:rPr lang="zh-CN" altLang="en-US" sz="3600" b="1">
                <a:solidFill>
                  <a:schemeClr val="hlink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资产阶级性质的改革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 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113235" y="2393951"/>
            <a:ext cx="7498556" cy="41549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00B050"/>
                </a:solidFill>
                <a:latin typeface="+mn-ea"/>
                <a:ea typeface="+mn-ea"/>
                <a:sym typeface="宋体" panose="02010600030101010101" pitchFamily="2" charset="-122"/>
              </a:rPr>
              <a:t>积极：</a:t>
            </a:r>
            <a:r>
              <a:rPr lang="zh-CN" altLang="en-US" sz="3200" b="1" dirty="0">
                <a:latin typeface="+mn-ea"/>
                <a:ea typeface="+mn-ea"/>
                <a:sym typeface="黑体" panose="02010609060101010101" pitchFamily="49" charset="-122"/>
              </a:rPr>
              <a:t>（</a:t>
            </a:r>
            <a:r>
              <a:rPr lang="en-US" sz="3200" b="1" dirty="0">
                <a:latin typeface="+mn-ea"/>
                <a:ea typeface="+mn-ea"/>
                <a:sym typeface="黑体" panose="02010609060101010101" pitchFamily="49" charset="-122"/>
              </a:rPr>
              <a:t>1</a:t>
            </a:r>
            <a:r>
              <a:rPr lang="zh-CN" altLang="en-US" sz="3200" b="1" dirty="0">
                <a:latin typeface="+mn-ea"/>
                <a:ea typeface="+mn-ea"/>
                <a:sym typeface="黑体" panose="02010609060101010101" pitchFamily="49" charset="-122"/>
              </a:rPr>
              <a:t>）成为日本历史的重大转折点。</a:t>
            </a:r>
          </a:p>
          <a:p>
            <a:pPr>
              <a:defRPr/>
            </a:pPr>
            <a:r>
              <a:rPr lang="zh-CN" altLang="en-US" sz="3200" b="1" dirty="0">
                <a:solidFill>
                  <a:srgbClr val="00B050"/>
                </a:solidFill>
                <a:latin typeface="+mn-ea"/>
                <a:ea typeface="+mn-ea"/>
                <a:sym typeface="宋体" panose="02010600030101010101" pitchFamily="2" charset="-122"/>
              </a:rPr>
              <a:t>     </a:t>
            </a:r>
            <a:r>
              <a:rPr lang="zh-CN" altLang="en-US" sz="3200" b="1" dirty="0">
                <a:latin typeface="+mn-ea"/>
                <a:ea typeface="+mn-ea"/>
                <a:sym typeface="宋体" panose="02010600030101010101" pitchFamily="2" charset="-122"/>
              </a:rPr>
              <a:t> （</a:t>
            </a:r>
            <a:r>
              <a:rPr lang="en-US" sz="3200" b="1" dirty="0">
                <a:latin typeface="+mn-ea"/>
                <a:ea typeface="+mn-ea"/>
                <a:sym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+mn-ea"/>
                <a:ea typeface="+mn-ea"/>
                <a:sym typeface="宋体" panose="02010600030101010101" pitchFamily="2" charset="-122"/>
              </a:rPr>
              <a:t>）</a:t>
            </a:r>
            <a:r>
              <a:rPr lang="zh-CN" altLang="en-US" sz="3200" b="1" dirty="0">
                <a:solidFill>
                  <a:srgbClr val="00B050"/>
                </a:solidFill>
                <a:latin typeface="+mn-ea"/>
                <a:ea typeface="+mn-ea"/>
                <a:sym typeface="宋体" panose="02010600030101010101" pitchFamily="2" charset="-122"/>
              </a:rPr>
              <a:t>迅速走上发展资本主义道路，实现富国  </a:t>
            </a:r>
          </a:p>
          <a:p>
            <a:pPr>
              <a:defRPr/>
            </a:pPr>
            <a:r>
              <a:rPr lang="zh-CN" altLang="en-US" sz="3200" b="1" dirty="0">
                <a:solidFill>
                  <a:srgbClr val="00B050"/>
                </a:solidFill>
                <a:latin typeface="+mn-ea"/>
                <a:ea typeface="+mn-ea"/>
                <a:sym typeface="宋体" panose="02010600030101010101" pitchFamily="2" charset="-122"/>
              </a:rPr>
              <a:t>           强兵，开始跻身于资本主义强国之列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FF33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>
              <a:defRPr/>
            </a:pPr>
            <a:r>
              <a:rPr lang="zh-CN" altLang="en-US" sz="3200" b="1" dirty="0">
                <a:solidFill>
                  <a:srgbClr val="7030A0"/>
                </a:solidFill>
                <a:latin typeface="+mn-ea"/>
                <a:ea typeface="+mn-ea"/>
                <a:sym typeface="宋体" panose="02010600030101010101" pitchFamily="2" charset="-122"/>
              </a:rPr>
              <a:t>局限：保留大量旧制度的残余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（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黑体" panose="02010609060101010101" pitchFamily="49" charset="-122"/>
              </a:rPr>
              <a:t>封建残余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如天皇制） </a:t>
            </a:r>
          </a:p>
          <a:p>
            <a:pPr>
              <a:spcBef>
                <a:spcPct val="25000"/>
              </a:spcBef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     </a:t>
            </a:r>
            <a:r>
              <a:rPr lang="zh-CN" altLang="en-US" sz="3200" b="1" dirty="0">
                <a:solidFill>
                  <a:srgbClr val="7030A0"/>
                </a:solidFill>
                <a:latin typeface="+mn-ea"/>
                <a:ea typeface="+mn-ea"/>
                <a:sym typeface="宋体" panose="02010600030101010101" pitchFamily="2" charset="-122"/>
              </a:rPr>
              <a:t>军国主义色彩浓厚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。</a:t>
            </a:r>
            <a:r>
              <a:rPr 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侵略扩张</a:t>
            </a:r>
          </a:p>
        </p:txBody>
      </p:sp>
      <p:sp>
        <p:nvSpPr>
          <p:cNvPr id="56326" name="矩形 145413"/>
          <p:cNvSpPr>
            <a:spLocks noChangeArrowheads="1" noChangeShapeType="1" noTextEdit="1"/>
          </p:cNvSpPr>
          <p:nvPr/>
        </p:nvSpPr>
        <p:spPr bwMode="auto">
          <a:xfrm>
            <a:off x="171450" y="5180013"/>
            <a:ext cx="140017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8998"/>
                    </a:srgbClr>
                  </a:outerShdw>
                </a:effectLst>
                <a:latin typeface="隶书"/>
                <a:ea typeface="隶书"/>
              </a:rPr>
              <a:t>请举例：</a:t>
            </a:r>
          </a:p>
        </p:txBody>
      </p:sp>
      <p:sp>
        <p:nvSpPr>
          <p:cNvPr id="22535" name="文本框 145415"/>
          <p:cNvSpPr txBox="1">
            <a:spLocks noChangeArrowheads="1"/>
          </p:cNvSpPr>
          <p:nvPr/>
        </p:nvSpPr>
        <p:spPr bwMode="auto">
          <a:xfrm>
            <a:off x="1671637" y="5046663"/>
            <a:ext cx="747236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宋体" pitchFamily="2" charset="-122"/>
              </a:rPr>
              <a:t>明治维新后日本走上了对外侵略的道路，成为亚洲和平的新威胁。你能举几个例子吗？</a:t>
            </a:r>
          </a:p>
        </p:txBody>
      </p:sp>
      <p:sp>
        <p:nvSpPr>
          <p:cNvPr id="22536" name="文本框 145414"/>
          <p:cNvSpPr txBox="1">
            <a:spLocks noChangeArrowheads="1"/>
          </p:cNvSpPr>
          <p:nvPr/>
        </p:nvSpPr>
        <p:spPr bwMode="auto">
          <a:xfrm>
            <a:off x="1781175" y="6330951"/>
            <a:ext cx="748546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1894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年发动甲午战争；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1900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年参与八国联军侵华战争。</a:t>
            </a:r>
          </a:p>
          <a:p>
            <a:pPr eaLnBrk="1" hangingPunct="1"/>
            <a:endParaRPr lang="zh-CN" altLang="en-US" sz="32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87048" name="标题 184321"/>
          <p:cNvSpPr>
            <a:spLocks noChangeArrowheads="1"/>
          </p:cNvSpPr>
          <p:nvPr/>
        </p:nvSpPr>
        <p:spPr bwMode="auto">
          <a:xfrm>
            <a:off x="171451" y="92075"/>
            <a:ext cx="4975622" cy="693738"/>
          </a:xfrm>
          <a:prstGeom prst="roundRect">
            <a:avLst>
              <a:gd name="adj" fmla="val 16667"/>
            </a:avLst>
          </a:prstGeom>
          <a:solidFill>
            <a:srgbClr val="FBE5D6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四</a:t>
            </a:r>
            <a:r>
              <a:rPr lang="en-US" altLang="zh-CN" sz="4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如何评价明治维新</a:t>
            </a:r>
          </a:p>
        </p:txBody>
      </p:sp>
    </p:spTree>
    <p:extLst>
      <p:ext uri="{BB962C8B-B14F-4D97-AF65-F5344CB8AC3E}">
        <p14:creationId xmlns:p14="http://schemas.microsoft.com/office/powerpoint/2010/main" val="5678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2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  <p:bldP spid="56326" grpId="0" animBg="1"/>
      <p:bldP spid="2253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日期占位符 1"/>
          <p:cNvSpPr>
            <a:spLocks noGrp="1" noChangeArrowheads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F47DC29F-FF0D-4DD9-A7A9-49C737F2790C}" type="datetime1">
              <a:rPr lang="zh-CN" altLang="en-US" smtClean="0">
                <a:solidFill>
                  <a:srgbClr val="898989"/>
                </a:solidFill>
              </a:rPr>
              <a:pPr eaLnBrk="1" hangingPunct="1"/>
              <a:t>2018/12/9</a:t>
            </a:fld>
            <a:endParaRPr lang="zh-CN" altLang="en-US" smtClean="0">
              <a:solidFill>
                <a:srgbClr val="898989"/>
              </a:solidFill>
            </a:endParaRPr>
          </a:p>
        </p:txBody>
      </p:sp>
      <p:sp>
        <p:nvSpPr>
          <p:cNvPr id="88067" name="标题 192513"/>
          <p:cNvSpPr>
            <a:spLocks noGrp="1" noChangeArrowheads="1"/>
          </p:cNvSpPr>
          <p:nvPr>
            <p:ph type="title" idx="4294967295"/>
          </p:nvPr>
        </p:nvSpPr>
        <p:spPr>
          <a:xfrm>
            <a:off x="1295400" y="609600"/>
            <a:ext cx="7772400" cy="1143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AE0DFF"/>
                </a:solidFill>
                <a:latin typeface="方正大黑简体" charset="-122"/>
                <a:ea typeface="方正大黑简体" charset="-122"/>
              </a:rPr>
              <a:t>明治维新的封建残余的表现：</a:t>
            </a:r>
          </a:p>
        </p:txBody>
      </p:sp>
      <p:sp>
        <p:nvSpPr>
          <p:cNvPr id="88068" name="文本占位符 192514"/>
          <p:cNvSpPr>
            <a:spLocks noGrp="1" noChangeArrowheads="1"/>
          </p:cNvSpPr>
          <p:nvPr>
            <p:ph idx="4294967295"/>
          </p:nvPr>
        </p:nvSpPr>
        <p:spPr>
          <a:xfrm>
            <a:off x="1295400" y="1981200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zh-CN" sz="4000" b="1" smtClean="0"/>
              <a:t>1</a:t>
            </a:r>
            <a:r>
              <a:rPr lang="zh-CN" altLang="en-US" sz="4000" b="1" smtClean="0"/>
              <a:t>、天皇仍然保持神一样的地位；</a:t>
            </a:r>
          </a:p>
          <a:p>
            <a:pPr eaLnBrk="1" hangingPunct="1"/>
            <a:r>
              <a:rPr lang="zh-CN" altLang="en-US" sz="4000" b="1" smtClean="0"/>
              <a:t> </a:t>
            </a:r>
            <a:r>
              <a:rPr lang="en-US" altLang="zh-CN" sz="4000" b="1" smtClean="0"/>
              <a:t>2</a:t>
            </a:r>
            <a:r>
              <a:rPr lang="zh-CN" altLang="en-US" sz="4000" b="1" smtClean="0"/>
              <a:t>、武士道精神盛行； </a:t>
            </a:r>
          </a:p>
          <a:p>
            <a:pPr eaLnBrk="1" hangingPunct="1"/>
            <a:r>
              <a:rPr lang="en-US" altLang="zh-CN" sz="4000" b="1" smtClean="0"/>
              <a:t>3</a:t>
            </a:r>
            <a:r>
              <a:rPr lang="zh-CN" altLang="en-US" sz="4000" b="1" smtClean="0"/>
              <a:t>、政治上贵族和军部占主导地位，压制平民。 </a:t>
            </a:r>
          </a:p>
        </p:txBody>
      </p:sp>
    </p:spTree>
    <p:extLst>
      <p:ext uri="{BB962C8B-B14F-4D97-AF65-F5344CB8AC3E}">
        <p14:creationId xmlns:p14="http://schemas.microsoft.com/office/powerpoint/2010/main" val="34939151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日期占位符 1"/>
          <p:cNvSpPr>
            <a:spLocks noGrp="1" noChangeArrowheads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4B829BC3-D8B7-47DE-9823-5F371BEFB080}" type="datetime1">
              <a:rPr lang="en-US" altLang="zh-CN" smtClean="0">
                <a:solidFill>
                  <a:srgbClr val="898989"/>
                </a:solidFill>
              </a:rPr>
              <a:pPr eaLnBrk="1" hangingPunct="1"/>
              <a:t>12/9/2018</a:t>
            </a:fld>
            <a:endParaRPr lang="en-US" altLang="zh-CN" smtClean="0">
              <a:solidFill>
                <a:srgbClr val="898989"/>
              </a:solidFill>
            </a:endParaRP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57450" y="180975"/>
            <a:ext cx="3657600" cy="53022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zh-CN" altLang="en-US" sz="2400" b="1" smtClean="0">
                <a:solidFill>
                  <a:srgbClr val="FF3300"/>
                </a:solidFill>
                <a:latin typeface="Calibri Light" pitchFamily="34" charset="0"/>
              </a:rPr>
              <a:t>日本的明治维新（小结）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052514"/>
            <a:ext cx="8229600" cy="514032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00"/>
                </a:solidFill>
              </a:rPr>
              <a:t>根本原因：</a:t>
            </a:r>
            <a:r>
              <a:rPr kumimoji="1" lang="zh-CN" altLang="en-US" sz="2400" b="1" smtClean="0">
                <a:solidFill>
                  <a:srgbClr val="0000FF"/>
                </a:solidFill>
              </a:rPr>
              <a:t>幕府的封建专制统治严重阻碍了日本资本主义的发展</a:t>
            </a:r>
          </a:p>
          <a:p>
            <a:pPr eaLnBrk="1" hangingPunct="1">
              <a:defRPr/>
            </a:pPr>
            <a:r>
              <a:rPr lang="zh-CN" altLang="en-US" sz="2400" b="1" u="sng" smtClean="0">
                <a:solidFill>
                  <a:srgbClr val="FF3300"/>
                </a:solidFill>
              </a:rPr>
              <a:t>前提条件：</a:t>
            </a:r>
            <a:r>
              <a:rPr lang="zh-CN" altLang="en-US" sz="2400" b="1" u="sng" smtClean="0">
                <a:solidFill>
                  <a:srgbClr val="0000FF"/>
                </a:solidFill>
              </a:rPr>
              <a:t>幕府统治被推翻，明治政府成立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00"/>
                </a:solidFill>
              </a:rPr>
              <a:t>时间：</a:t>
            </a:r>
            <a:r>
              <a:rPr lang="en-US" altLang="zh-CN" sz="2400" b="1" smtClean="0">
                <a:solidFill>
                  <a:srgbClr val="000000"/>
                </a:solidFill>
              </a:rPr>
              <a:t>1868</a:t>
            </a:r>
            <a:r>
              <a:rPr lang="zh-CN" altLang="en-US" sz="2400" b="1" smtClean="0">
                <a:solidFill>
                  <a:srgbClr val="000000"/>
                </a:solidFill>
              </a:rPr>
              <a:t>年       人物：明治天皇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FF"/>
                </a:solidFill>
              </a:rPr>
              <a:t>内容</a:t>
            </a:r>
            <a:r>
              <a:rPr kumimoji="1" lang="zh-CN" altLang="en-US" sz="2400" b="1" smtClean="0">
                <a:solidFill>
                  <a:srgbClr val="FF0066"/>
                </a:solidFill>
              </a:rPr>
              <a:t>政治</a:t>
            </a:r>
            <a:r>
              <a:rPr kumimoji="1" lang="en-US" altLang="zh-CN" sz="2400" b="1" smtClean="0">
                <a:solidFill>
                  <a:srgbClr val="FF0066"/>
                </a:solidFill>
              </a:rPr>
              <a:t>:</a:t>
            </a:r>
            <a:r>
              <a:rPr kumimoji="1" lang="en-US" altLang="zh-CN" sz="2400" b="1" smtClean="0">
                <a:solidFill>
                  <a:srgbClr val="0000FF"/>
                </a:solidFill>
              </a:rPr>
              <a:t> </a:t>
            </a:r>
            <a:r>
              <a:rPr lang="zh-CN" altLang="en-US" sz="2400" b="1" smtClean="0">
                <a:solidFill>
                  <a:srgbClr val="0000FF"/>
                </a:solidFill>
              </a:rPr>
              <a:t>废藩置县；加强中央集权</a:t>
            </a:r>
          </a:p>
          <a:p>
            <a:pPr eaLnBrk="1" hangingPunct="1">
              <a:defRPr/>
            </a:pPr>
            <a:r>
              <a:rPr kumimoji="1" lang="zh-CN" altLang="en-US" sz="2400" b="1" smtClean="0">
                <a:solidFill>
                  <a:srgbClr val="FF0066"/>
                </a:solidFill>
              </a:rPr>
              <a:t>       经济</a:t>
            </a:r>
            <a:r>
              <a:rPr kumimoji="1" lang="en-US" altLang="zh-CN" sz="2400" b="1" smtClean="0">
                <a:solidFill>
                  <a:srgbClr val="FF0066"/>
                </a:solidFill>
              </a:rPr>
              <a:t>:</a:t>
            </a:r>
            <a:r>
              <a:rPr kumimoji="1" lang="en-US" altLang="zh-CN" sz="2400" b="1" smtClean="0">
                <a:solidFill>
                  <a:srgbClr val="0000FF"/>
                </a:solidFill>
              </a:rPr>
              <a:t> </a:t>
            </a:r>
            <a:r>
              <a:rPr lang="zh-CN" altLang="en-US" sz="2400" b="1" smtClean="0">
                <a:solidFill>
                  <a:srgbClr val="0000FF"/>
                </a:solidFill>
              </a:rPr>
              <a:t>引进西方技术 </a:t>
            </a:r>
            <a:r>
              <a:rPr lang="en-US" altLang="zh-CN" sz="2400" b="1" smtClean="0">
                <a:solidFill>
                  <a:srgbClr val="0000FF"/>
                </a:solidFill>
              </a:rPr>
              <a:t>,</a:t>
            </a:r>
            <a:r>
              <a:rPr lang="zh-CN" altLang="en-US" sz="2400" b="1" smtClean="0">
                <a:solidFill>
                  <a:srgbClr val="0000FF"/>
                </a:solidFill>
              </a:rPr>
              <a:t>发展近代企业，允许土地买卖。</a:t>
            </a:r>
          </a:p>
          <a:p>
            <a:pPr eaLnBrk="1" hangingPunct="1">
              <a:defRPr/>
            </a:pPr>
            <a:r>
              <a:rPr kumimoji="1" lang="zh-CN" altLang="en-US" sz="2400" b="1" smtClean="0">
                <a:solidFill>
                  <a:srgbClr val="FF0066"/>
                </a:solidFill>
              </a:rPr>
              <a:t>       社会生活</a:t>
            </a:r>
            <a:r>
              <a:rPr kumimoji="1" lang="zh-CN" altLang="en-US" sz="2400" b="1" smtClean="0">
                <a:solidFill>
                  <a:srgbClr val="FF00FF"/>
                </a:solidFill>
              </a:rPr>
              <a:t> </a:t>
            </a:r>
            <a:r>
              <a:rPr kumimoji="1" lang="en-US" altLang="zh-CN" sz="2400" b="1" smtClean="0">
                <a:solidFill>
                  <a:srgbClr val="FF00FF"/>
                </a:solidFill>
              </a:rPr>
              <a:t>: </a:t>
            </a:r>
            <a:r>
              <a:rPr lang="en-US" altLang="zh-CN" sz="2400" b="1" smtClean="0">
                <a:solidFill>
                  <a:srgbClr val="0000FF"/>
                </a:solidFill>
              </a:rPr>
              <a:t>“</a:t>
            </a:r>
            <a:r>
              <a:rPr lang="zh-CN" altLang="en-US" sz="2400" b="1" smtClean="0">
                <a:solidFill>
                  <a:srgbClr val="0000FF"/>
                </a:solidFill>
              </a:rPr>
              <a:t>文明开化”，大力发展教育。</a:t>
            </a:r>
          </a:p>
          <a:p>
            <a:pPr eaLnBrk="1" hangingPunct="1">
              <a:defRPr/>
            </a:pPr>
            <a:r>
              <a:rPr kumimoji="1" lang="zh-CN" altLang="en-US" sz="2400" b="1" smtClean="0">
                <a:solidFill>
                  <a:srgbClr val="FF0066"/>
                </a:solidFill>
              </a:rPr>
              <a:t>       军事</a:t>
            </a:r>
            <a:r>
              <a:rPr kumimoji="1" lang="en-US" altLang="zh-CN" sz="2400" b="1" smtClean="0">
                <a:solidFill>
                  <a:srgbClr val="FF0066"/>
                </a:solidFill>
              </a:rPr>
              <a:t>:</a:t>
            </a:r>
            <a:r>
              <a:rPr lang="zh-CN" altLang="en-US" sz="2400" b="1" smtClean="0">
                <a:solidFill>
                  <a:srgbClr val="0000FF"/>
                </a:solidFill>
              </a:rPr>
              <a:t>实行征兵制，建立近代化军队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FF"/>
                </a:solidFill>
              </a:rPr>
              <a:t>性质：</a:t>
            </a:r>
            <a:r>
              <a:rPr lang="zh-CN" altLang="en-US" sz="2400" b="1" smtClean="0">
                <a:solidFill>
                  <a:srgbClr val="FF3300"/>
                </a:solidFill>
              </a:rPr>
              <a:t>自上而下的资产阶级性质的改革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00"/>
                </a:solidFill>
              </a:rPr>
              <a:t>意义（评价）：明治维新使日本走上了资本主义道路，摆脱了沦为半殖民地的危机。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00"/>
                </a:solidFill>
              </a:rPr>
              <a:t>但改革很不彻底，保留了大量的封建残余。</a:t>
            </a:r>
            <a:r>
              <a:rPr lang="zh-CN" altLang="en-US" sz="2400" smtClean="0">
                <a:solidFill>
                  <a:srgbClr val="000000"/>
                </a:solidFill>
              </a:rPr>
              <a:t> </a:t>
            </a:r>
            <a:endParaRPr lang="zh-CN" altLang="en-US" sz="2400" b="1" smtClean="0">
              <a:solidFill>
                <a:srgbClr val="0000FF"/>
              </a:solidFill>
            </a:endParaRPr>
          </a:p>
          <a:p>
            <a:pPr eaLnBrk="1" hangingPunct="1">
              <a:defRPr/>
            </a:pPr>
            <a:endParaRPr kumimoji="1" lang="zh-CN" altLang="en-US" sz="2400" b="1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zh-CN" altLang="en-US" sz="24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666369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日期占位符 1"/>
          <p:cNvSpPr>
            <a:spLocks noGrp="1" noChangeArrowheads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E6D8B229-B73F-42E3-AF4A-DA815D9E381E}" type="datetime1">
              <a:rPr lang="zh-CN" altLang="en-US" smtClean="0">
                <a:solidFill>
                  <a:srgbClr val="898989"/>
                </a:solidFill>
              </a:rPr>
              <a:pPr eaLnBrk="1" hangingPunct="1"/>
              <a:t>2018/12/9</a:t>
            </a:fld>
            <a:endParaRPr lang="zh-CN" altLang="en-US" smtClean="0">
              <a:solidFill>
                <a:srgbClr val="898989"/>
              </a:solidFill>
            </a:endParaRPr>
          </a:p>
        </p:txBody>
      </p:sp>
      <p:sp>
        <p:nvSpPr>
          <p:cNvPr id="90115" name="矩形 196609"/>
          <p:cNvSpPr>
            <a:spLocks noChangeArrowheads="1" noChangeShapeType="1" noTextEdit="1"/>
          </p:cNvSpPr>
          <p:nvPr/>
        </p:nvSpPr>
        <p:spPr bwMode="auto">
          <a:xfrm>
            <a:off x="3851672" y="0"/>
            <a:ext cx="1728788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讨论：</a:t>
            </a:r>
          </a:p>
        </p:txBody>
      </p:sp>
      <p:pic>
        <p:nvPicPr>
          <p:cNvPr id="90116" name="矩形 196610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23" y="-312738"/>
            <a:ext cx="7774781" cy="366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文本框 196611"/>
          <p:cNvSpPr txBox="1">
            <a:spLocks noChangeArrowheads="1"/>
          </p:cNvSpPr>
          <p:nvPr/>
        </p:nvSpPr>
        <p:spPr bwMode="auto">
          <a:xfrm>
            <a:off x="0" y="1841500"/>
            <a:ext cx="91440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1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、改革是一个国家改变现状、实现社会进步和国家富强的重要途径；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2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、每个国家都应该顺应历史发展潮流、根据形势的变化、结合本国的实际进行改革；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3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、一个民族要想自立于世界民族之林，应对外开放，吸收世界先进文化；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4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、在向外国学习时，要从国情出发，不能照搬，要取其精华，去其糟粕；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5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、应重视教育，培养人才；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6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、应积极进取，不断创新。</a:t>
            </a:r>
          </a:p>
        </p:txBody>
      </p:sp>
    </p:spTree>
    <p:extLst>
      <p:ext uri="{BB962C8B-B14F-4D97-AF65-F5344CB8AC3E}">
        <p14:creationId xmlns:p14="http://schemas.microsoft.com/office/powerpoint/2010/main" val="108674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43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547688"/>
          </a:xfrm>
        </p:spPr>
        <p:txBody>
          <a:bodyPr/>
          <a:lstStyle/>
          <a:p>
            <a:pPr eaLnBrk="1" hangingPunct="1"/>
            <a:r>
              <a:rPr lang="en-US" altLang="zh-CN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1861</a:t>
            </a:r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年改革和明治维新的异同</a:t>
            </a:r>
          </a:p>
        </p:txBody>
      </p:sp>
      <p:graphicFrame>
        <p:nvGraphicFramePr>
          <p:cNvPr id="52311" name="Group 87"/>
          <p:cNvGraphicFramePr>
            <a:graphicFrameLocks noGrp="1"/>
          </p:cNvGraphicFramePr>
          <p:nvPr>
            <p:ph idx="4294967295"/>
          </p:nvPr>
        </p:nvGraphicFramePr>
        <p:xfrm>
          <a:off x="76200" y="914401"/>
          <a:ext cx="8923735" cy="5754719"/>
        </p:xfrm>
        <a:graphic>
          <a:graphicData uri="http://schemas.openxmlformats.org/drawingml/2006/table">
            <a:tbl>
              <a:tblPr/>
              <a:tblGrid>
                <a:gridCol w="541361"/>
                <a:gridCol w="1870158"/>
                <a:gridCol w="6512216"/>
              </a:tblGrid>
              <a:tr h="760396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相同点</a:t>
                      </a:r>
                    </a:p>
                  </a:txBody>
                  <a:tcPr marL="90004" marR="90004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时代相同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6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性质相同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8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结果相同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23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局限性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308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不同点</a:t>
                      </a:r>
                    </a:p>
                  </a:txBody>
                  <a:tcPr marL="90004" marR="90004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原因不同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0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89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目的不同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4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1" y="152400"/>
            <a:ext cx="1371599" cy="6858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</a:ln>
          <a:effectLst>
            <a:prstShdw prst="shdw17" dist="17961" dir="2700000">
              <a:srgbClr val="990000"/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CN" altLang="en-US" sz="44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隶书"/>
                <a:ea typeface="隶书"/>
              </a:rPr>
              <a:t>比较</a:t>
            </a:r>
            <a:endParaRPr lang="zh-CN" altLang="en-US" sz="4400" b="1" dirty="0">
              <a:solidFill>
                <a:srgbClr val="FF0000"/>
              </a:solidFill>
              <a:ea typeface="华文彩云" pitchFamily="2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592117" y="965200"/>
            <a:ext cx="430758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都发生在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19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世纪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60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年代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108722" y="1703389"/>
            <a:ext cx="67762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自上而下实行的资产阶级性质的改革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256360" y="2305050"/>
            <a:ext cx="554029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都走上了发展资本主义的道路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2976563" y="3055939"/>
            <a:ext cx="739497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改革都不彻底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都保留了大量的封建残余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374231" y="3883026"/>
            <a:ext cx="55948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农奴制阻碍了俄国资本主义的发展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065860" y="4459289"/>
            <a:ext cx="78117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幕府统治阻碍了日本资本主义的发展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（民族危机）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2593181" y="4846639"/>
            <a:ext cx="6368654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俄国是亚历山大二世为了防止人民革命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维护自己的统治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迫不得已而进行的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526507" y="5724525"/>
            <a:ext cx="6617494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日本是为了发展资本主义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摆脱外来的侵略而进行的改革</a:t>
            </a:r>
          </a:p>
        </p:txBody>
      </p:sp>
    </p:spTree>
    <p:extLst>
      <p:ext uri="{BB962C8B-B14F-4D97-AF65-F5344CB8AC3E}">
        <p14:creationId xmlns:p14="http://schemas.microsoft.com/office/powerpoint/2010/main" val="73119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日期占位符 1"/>
          <p:cNvSpPr>
            <a:spLocks noGrp="1" noChangeArrowheads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1FC52F76-9C44-4814-9B76-BDF239BCD9BC}" type="datetime1">
              <a:rPr lang="zh-CN" altLang="en-US" smtClean="0">
                <a:solidFill>
                  <a:srgbClr val="898989"/>
                </a:solidFill>
              </a:rPr>
              <a:pPr eaLnBrk="1" hangingPunct="1"/>
              <a:t>2018/12/9</a:t>
            </a:fld>
            <a:endParaRPr lang="zh-CN" altLang="en-US" smtClean="0">
              <a:solidFill>
                <a:srgbClr val="898989"/>
              </a:solidFill>
            </a:endParaRPr>
          </a:p>
        </p:txBody>
      </p:sp>
      <p:sp>
        <p:nvSpPr>
          <p:cNvPr id="92163" name="文本框 198657"/>
          <p:cNvSpPr txBox="1">
            <a:spLocks noChangeArrowheads="1"/>
          </p:cNvSpPr>
          <p:nvPr/>
        </p:nvSpPr>
        <p:spPr bwMode="auto">
          <a:xfrm>
            <a:off x="1191816" y="1104901"/>
            <a:ext cx="91440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俄国、日本、美国、中国发生在</a:t>
            </a:r>
            <a:r>
              <a:rPr lang="en-US" altLang="zh-CN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19</a:t>
            </a:r>
            <a:r>
              <a:rPr lang="zh-CN" altLang="en-US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世纪</a:t>
            </a:r>
          </a:p>
          <a:p>
            <a:pPr eaLnBrk="1" hangingPunct="1"/>
            <a:r>
              <a:rPr lang="en-US" altLang="zh-CN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60</a:t>
            </a:r>
            <a:r>
              <a:rPr lang="zh-CN" altLang="en-US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年代的重大事件：</a:t>
            </a:r>
            <a:r>
              <a:rPr lang="zh-CN" altLang="en-US" sz="36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92164" name="矩形 198658"/>
          <p:cNvSpPr>
            <a:spLocks noChangeArrowheads="1" noChangeShapeType="1" noTextEdit="1"/>
          </p:cNvSpPr>
          <p:nvPr/>
        </p:nvSpPr>
        <p:spPr bwMode="auto">
          <a:xfrm>
            <a:off x="567928" y="241300"/>
            <a:ext cx="1584722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8998"/>
                    </a:srgbClr>
                  </a:outerShdw>
                </a:effectLst>
                <a:latin typeface="华文新魏"/>
                <a:ea typeface="华文新魏"/>
              </a:rPr>
              <a:t>归纳</a:t>
            </a:r>
          </a:p>
        </p:txBody>
      </p:sp>
      <p:sp>
        <p:nvSpPr>
          <p:cNvPr id="26628" name="文本框 198659"/>
          <p:cNvSpPr txBox="1">
            <a:spLocks noChangeArrowheads="1"/>
          </p:cNvSpPr>
          <p:nvPr/>
        </p:nvSpPr>
        <p:spPr bwMode="auto">
          <a:xfrm>
            <a:off x="1004887" y="2420939"/>
            <a:ext cx="8139113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宋体" pitchFamily="2" charset="-122"/>
              </a:rPr>
              <a:t>①</a:t>
            </a:r>
            <a:r>
              <a:rPr lang="zh-CN" altLang="en-US" sz="2800" b="1">
                <a:latin typeface="宋体" pitchFamily="2" charset="-122"/>
              </a:rPr>
              <a:t>俄国农奴制改革 （</a:t>
            </a:r>
            <a:r>
              <a:rPr lang="en-US" altLang="zh-CN" sz="2800" b="1">
                <a:latin typeface="宋体" pitchFamily="2" charset="-122"/>
              </a:rPr>
              <a:t>1861</a:t>
            </a:r>
            <a:r>
              <a:rPr lang="zh-CN" altLang="en-US" sz="2800" b="1">
                <a:latin typeface="宋体" pitchFamily="2" charset="-122"/>
              </a:rPr>
              <a:t>年）  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</a:rPr>
              <a:t>②</a:t>
            </a:r>
            <a:r>
              <a:rPr lang="zh-CN" altLang="en-US" sz="2800" b="1">
                <a:latin typeface="宋体" pitchFamily="2" charset="-122"/>
              </a:rPr>
              <a:t>日本明治维新 （</a:t>
            </a:r>
            <a:r>
              <a:rPr lang="en-US" altLang="zh-CN" sz="2800" b="1">
                <a:latin typeface="宋体" pitchFamily="2" charset="-122"/>
              </a:rPr>
              <a:t>1868</a:t>
            </a:r>
            <a:r>
              <a:rPr lang="zh-CN" altLang="en-US" sz="2800" b="1">
                <a:latin typeface="宋体" pitchFamily="2" charset="-122"/>
              </a:rPr>
              <a:t>年） 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</a:rPr>
              <a:t>③</a:t>
            </a:r>
            <a:r>
              <a:rPr lang="zh-CN" altLang="en-US" sz="2800" b="1">
                <a:latin typeface="宋体" pitchFamily="2" charset="-122"/>
              </a:rPr>
              <a:t>美国内战（</a:t>
            </a:r>
            <a:r>
              <a:rPr lang="en-US" altLang="zh-CN" sz="2800" b="1">
                <a:latin typeface="宋体" pitchFamily="2" charset="-122"/>
              </a:rPr>
              <a:t>1861——1865</a:t>
            </a:r>
            <a:r>
              <a:rPr lang="zh-CN" altLang="en-US" sz="2800" b="1">
                <a:latin typeface="宋体" pitchFamily="2" charset="-122"/>
              </a:rPr>
              <a:t>）       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</a:rPr>
              <a:t>④</a:t>
            </a:r>
            <a:r>
              <a:rPr lang="zh-CN" altLang="en-US" sz="2800" b="1">
                <a:latin typeface="宋体" pitchFamily="2" charset="-122"/>
              </a:rPr>
              <a:t>中国洋务运动（</a:t>
            </a:r>
            <a:r>
              <a:rPr lang="en-US" altLang="zh-CN" sz="2800" b="1">
                <a:latin typeface="宋体" pitchFamily="2" charset="-122"/>
              </a:rPr>
              <a:t>19</a:t>
            </a:r>
            <a:r>
              <a:rPr lang="zh-CN" altLang="en-US" sz="2800" b="1">
                <a:latin typeface="宋体" pitchFamily="2" charset="-122"/>
              </a:rPr>
              <a:t>世纪</a:t>
            </a:r>
            <a:r>
              <a:rPr lang="en-US" altLang="zh-CN" sz="2800" b="1">
                <a:latin typeface="宋体" pitchFamily="2" charset="-122"/>
              </a:rPr>
              <a:t>60——90</a:t>
            </a:r>
            <a:r>
              <a:rPr lang="zh-CN" altLang="en-US" sz="2800" b="1">
                <a:latin typeface="宋体" pitchFamily="2" charset="-122"/>
              </a:rPr>
              <a:t>年代）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26629" name="文本框 198660"/>
          <p:cNvSpPr txBox="1">
            <a:spLocks noChangeArrowheads="1"/>
          </p:cNvSpPr>
          <p:nvPr/>
        </p:nvSpPr>
        <p:spPr bwMode="auto">
          <a:xfrm>
            <a:off x="1116807" y="4437063"/>
            <a:ext cx="6984206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CC0066"/>
                </a:solidFill>
                <a:ea typeface="黑体" pitchFamily="49" charset="-122"/>
              </a:rPr>
              <a:t>中国近代与日本明治维新性质相同的改革：</a:t>
            </a:r>
          </a:p>
        </p:txBody>
      </p:sp>
      <p:sp>
        <p:nvSpPr>
          <p:cNvPr id="26630" name="文本框 198661"/>
          <p:cNvSpPr txBox="1">
            <a:spLocks noChangeArrowheads="1"/>
          </p:cNvSpPr>
          <p:nvPr/>
        </p:nvSpPr>
        <p:spPr bwMode="auto">
          <a:xfrm>
            <a:off x="2051448" y="5084763"/>
            <a:ext cx="388739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戊戌变法（</a:t>
            </a:r>
            <a:r>
              <a:rPr lang="en-US" altLang="zh-CN" sz="2800" b="1"/>
              <a:t>1898</a:t>
            </a:r>
            <a:r>
              <a:rPr lang="zh-CN" altLang="en-US" sz="2800" b="1"/>
              <a:t>年）</a:t>
            </a:r>
          </a:p>
        </p:txBody>
      </p:sp>
      <p:sp>
        <p:nvSpPr>
          <p:cNvPr id="92168" name="文本框 198662"/>
          <p:cNvSpPr txBox="1">
            <a:spLocks noChangeArrowheads="1"/>
          </p:cNvSpPr>
          <p:nvPr/>
        </p:nvSpPr>
        <p:spPr bwMode="auto">
          <a:xfrm>
            <a:off x="3832622" y="5805488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6632" name="文本框 198663"/>
          <p:cNvSpPr txBox="1">
            <a:spLocks noChangeArrowheads="1"/>
          </p:cNvSpPr>
          <p:nvPr/>
        </p:nvSpPr>
        <p:spPr bwMode="auto">
          <a:xfrm>
            <a:off x="684610" y="5589589"/>
            <a:ext cx="8156400" cy="763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/>
              <a:t>比较日本明治维新和中国戊戌变法的异同点</a:t>
            </a: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0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0" grpId="0"/>
      <p:bldP spid="2663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2930" name="Group 2"/>
          <p:cNvGraphicFramePr>
            <a:graphicFrameLocks noGrp="1"/>
          </p:cNvGraphicFramePr>
          <p:nvPr/>
        </p:nvGraphicFramePr>
        <p:xfrm>
          <a:off x="1251347" y="1412875"/>
          <a:ext cx="6615113" cy="4103688"/>
        </p:xfrm>
        <a:graphic>
          <a:graphicData uri="http://schemas.openxmlformats.org/drawingml/2006/table">
            <a:tbl>
              <a:tblPr/>
              <a:tblGrid>
                <a:gridCol w="496253"/>
                <a:gridCol w="1042035"/>
                <a:gridCol w="1728788"/>
                <a:gridCol w="1727359"/>
                <a:gridCol w="1620679"/>
              </a:tblGrid>
              <a:tr h="12891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君主权力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议会与君主关系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内阁与君主关系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掌握实权者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2916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英国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5228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日本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93212" name="Text Box 29"/>
          <p:cNvSpPr txBox="1">
            <a:spLocks noChangeArrowheads="1"/>
          </p:cNvSpPr>
          <p:nvPr/>
        </p:nvSpPr>
        <p:spPr bwMode="auto">
          <a:xfrm>
            <a:off x="1995488" y="377825"/>
            <a:ext cx="542925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 u="sng">
                <a:solidFill>
                  <a:srgbClr val="FF3300"/>
                </a:solidFill>
                <a:ea typeface="黑体" pitchFamily="49" charset="-122"/>
                <a:sym typeface="+mn-ea"/>
              </a:rPr>
              <a:t>联系英国君主立宪制回答</a:t>
            </a:r>
            <a:r>
              <a:rPr lang="zh-CN" altLang="en-US" sz="4400" b="1">
                <a:solidFill>
                  <a:srgbClr val="FF3300"/>
                </a:solidFill>
                <a:ea typeface="黑体" pitchFamily="49" charset="-122"/>
                <a:sym typeface="+mn-ea"/>
              </a:rPr>
              <a:t>：</a:t>
            </a:r>
          </a:p>
        </p:txBody>
      </p:sp>
      <p:sp>
        <p:nvSpPr>
          <p:cNvPr id="130078" name="Text Box 30"/>
          <p:cNvSpPr txBox="1">
            <a:spLocks noChangeArrowheads="1"/>
          </p:cNvSpPr>
          <p:nvPr/>
        </p:nvSpPr>
        <p:spPr bwMode="auto">
          <a:xfrm>
            <a:off x="1814513" y="2794001"/>
            <a:ext cx="971550" cy="20621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sym typeface="+mn-ea"/>
              </a:rPr>
              <a:t>统而不治</a:t>
            </a:r>
            <a:r>
              <a:rPr lang="zh-CN" altLang="en-US" sz="3200" dirty="0" smtClean="0">
                <a:latin typeface="+mn-ea"/>
                <a:ea typeface="+mn-ea"/>
                <a:sym typeface="+mn-ea"/>
              </a:rPr>
              <a:t> </a:t>
            </a:r>
          </a:p>
        </p:txBody>
      </p:sp>
      <p:sp>
        <p:nvSpPr>
          <p:cNvPr id="130079" name="Text Box 31"/>
          <p:cNvSpPr txBox="1">
            <a:spLocks noChangeArrowheads="1"/>
          </p:cNvSpPr>
          <p:nvPr/>
        </p:nvSpPr>
        <p:spPr bwMode="auto">
          <a:xfrm>
            <a:off x="1814513" y="4084639"/>
            <a:ext cx="971550" cy="20621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至高无上</a:t>
            </a:r>
            <a:r>
              <a:rPr lang="zh-CN" altLang="en-US" sz="3200" b="1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  <a:sym typeface="+mn-ea"/>
              </a:rPr>
              <a:t> </a:t>
            </a:r>
          </a:p>
        </p:txBody>
      </p:sp>
      <p:sp>
        <p:nvSpPr>
          <p:cNvPr id="130080" name="Text Box 32"/>
          <p:cNvSpPr txBox="1">
            <a:spLocks noChangeArrowheads="1"/>
          </p:cNvSpPr>
          <p:nvPr/>
        </p:nvSpPr>
        <p:spPr bwMode="auto">
          <a:xfrm>
            <a:off x="2844404" y="2794001"/>
            <a:ext cx="17145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660066"/>
                </a:solidFill>
                <a:latin typeface="隶书" pitchFamily="49" charset="-122"/>
                <a:ea typeface="隶书" pitchFamily="49" charset="-122"/>
                <a:sym typeface="+mn-ea"/>
              </a:rPr>
              <a:t>议会权力大于君主</a:t>
            </a:r>
          </a:p>
        </p:txBody>
      </p:sp>
      <p:sp>
        <p:nvSpPr>
          <p:cNvPr id="130081" name="Text Box 33"/>
          <p:cNvSpPr txBox="1">
            <a:spLocks noChangeArrowheads="1"/>
          </p:cNvSpPr>
          <p:nvPr/>
        </p:nvSpPr>
        <p:spPr bwMode="auto">
          <a:xfrm>
            <a:off x="2789635" y="4221164"/>
            <a:ext cx="17145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天皇可以解散议会</a:t>
            </a:r>
          </a:p>
        </p:txBody>
      </p:sp>
      <p:sp>
        <p:nvSpPr>
          <p:cNvPr id="130082" name="Text Box 34"/>
          <p:cNvSpPr txBox="1">
            <a:spLocks noChangeArrowheads="1"/>
          </p:cNvSpPr>
          <p:nvPr/>
        </p:nvSpPr>
        <p:spPr bwMode="auto">
          <a:xfrm>
            <a:off x="4518422" y="2714626"/>
            <a:ext cx="17145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内阁对议会负责</a:t>
            </a:r>
          </a:p>
        </p:txBody>
      </p:sp>
      <p:sp>
        <p:nvSpPr>
          <p:cNvPr id="130083" name="Text Box 35"/>
          <p:cNvSpPr txBox="1">
            <a:spLocks noChangeArrowheads="1"/>
          </p:cNvSpPr>
          <p:nvPr/>
        </p:nvSpPr>
        <p:spPr bwMode="auto">
          <a:xfrm>
            <a:off x="4518422" y="4162426"/>
            <a:ext cx="17145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内阁对天皇负责</a:t>
            </a:r>
          </a:p>
        </p:txBody>
      </p:sp>
      <p:sp>
        <p:nvSpPr>
          <p:cNvPr id="130084" name="Text Box 36"/>
          <p:cNvSpPr txBox="1">
            <a:spLocks noChangeArrowheads="1"/>
          </p:cNvSpPr>
          <p:nvPr/>
        </p:nvSpPr>
        <p:spPr bwMode="auto">
          <a:xfrm>
            <a:off x="6354366" y="3065463"/>
            <a:ext cx="1403747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资产阶级</a:t>
            </a:r>
            <a:r>
              <a:rPr lang="zh-CN" altLang="en-US" sz="3200" dirty="0" smtClean="0">
                <a:sym typeface="+mn-ea"/>
              </a:rPr>
              <a:t> </a:t>
            </a:r>
          </a:p>
        </p:txBody>
      </p:sp>
      <p:sp>
        <p:nvSpPr>
          <p:cNvPr id="130085" name="Text Box 37"/>
          <p:cNvSpPr txBox="1">
            <a:spLocks noChangeArrowheads="1"/>
          </p:cNvSpPr>
          <p:nvPr/>
        </p:nvSpPr>
        <p:spPr bwMode="auto">
          <a:xfrm>
            <a:off x="6354366" y="3946525"/>
            <a:ext cx="1371600" cy="30469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天皇为代表的官僚军阀集团 </a:t>
            </a:r>
          </a:p>
        </p:txBody>
      </p:sp>
      <p:sp>
        <p:nvSpPr>
          <p:cNvPr id="93221" name="灯片编号占位符 41"/>
          <p:cNvSpPr txBox="1">
            <a:spLocks noGrp="1" noChangeArrowheads="1"/>
          </p:cNvSpPr>
          <p:nvPr/>
        </p:nvSpPr>
        <p:spPr bwMode="auto">
          <a:xfrm>
            <a:off x="6057900" y="6245225"/>
            <a:ext cx="16002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54C8BD96-B0F4-4366-98A7-345D120CDD87}" type="slidenum">
              <a:rPr lang="en-US" altLang="zh-CN" sz="1400"/>
              <a:pPr algn="r" eaLnBrk="1" hangingPunct="1"/>
              <a:t>35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3793161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0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0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0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0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0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78" grpId="0" bldLvl="0" animBg="1"/>
      <p:bldP spid="130079" grpId="0" bldLvl="0" animBg="1"/>
      <p:bldP spid="130080" grpId="0" bldLvl="0" animBg="1"/>
      <p:bldP spid="130081" grpId="0" bldLvl="0" animBg="1"/>
      <p:bldP spid="130082" grpId="0" bldLvl="0" animBg="1"/>
      <p:bldP spid="130083" grpId="0" bldLvl="0" animBg="1"/>
      <p:bldP spid="130084" grpId="0" bldLvl="0" animBg="1"/>
      <p:bldP spid="130085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3170" name="Group 2"/>
          <p:cNvGraphicFramePr>
            <a:graphicFrameLocks noGrp="1"/>
          </p:cNvGraphicFramePr>
          <p:nvPr/>
        </p:nvGraphicFramePr>
        <p:xfrm>
          <a:off x="1143000" y="152401"/>
          <a:ext cx="7316392" cy="6530981"/>
        </p:xfrm>
        <a:graphic>
          <a:graphicData uri="http://schemas.openxmlformats.org/drawingml/2006/table">
            <a:tbl>
              <a:tblPr/>
              <a:tblGrid>
                <a:gridCol w="914430"/>
                <a:gridCol w="2914745"/>
                <a:gridCol w="3487217"/>
              </a:tblGrid>
              <a:tr h="8159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项目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明治维新（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戊戌变法（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末）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</a:tr>
              <a:tr h="15544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社会背景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428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领导力量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667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具体措施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</a:t>
                      </a: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5085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itchFamily="49" charset="-122"/>
                        <a:ea typeface="隶书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国际环境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3196" name="Text Box 28"/>
          <p:cNvSpPr txBox="1">
            <a:spLocks noChangeArrowheads="1"/>
          </p:cNvSpPr>
          <p:nvPr/>
        </p:nvSpPr>
        <p:spPr bwMode="auto">
          <a:xfrm>
            <a:off x="2038350" y="1104901"/>
            <a:ext cx="31432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宋体" pitchFamily="2" charset="-122"/>
                <a:sym typeface="宋体" pitchFamily="2" charset="-122"/>
              </a:rPr>
              <a:t>资本主义发展水平较高封建统治相对薄弱；</a:t>
            </a:r>
          </a:p>
        </p:txBody>
      </p:sp>
      <p:sp>
        <p:nvSpPr>
          <p:cNvPr id="263197" name="Text Box 29"/>
          <p:cNvSpPr txBox="1">
            <a:spLocks noChangeArrowheads="1"/>
          </p:cNvSpPr>
          <p:nvPr/>
        </p:nvSpPr>
        <p:spPr bwMode="auto">
          <a:xfrm>
            <a:off x="5023248" y="1109664"/>
            <a:ext cx="3320653" cy="206210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  </a:t>
            </a:r>
            <a:r>
              <a:rPr kumimoji="1" lang="zh-CN" altLang="en-US" sz="3200" b="1" dirty="0">
                <a:latin typeface="+mn-ea"/>
                <a:sym typeface="+mn-ea"/>
              </a:rPr>
              <a:t>资本主义发展不充分</a:t>
            </a:r>
          </a:p>
          <a:p>
            <a:pPr>
              <a:buFontTx/>
              <a:buNone/>
              <a:defRPr/>
            </a:pPr>
            <a:r>
              <a:rPr kumimoji="1" lang="zh-CN" altLang="en-US" sz="3200" b="1" dirty="0">
                <a:latin typeface="+mn-ea"/>
                <a:sym typeface="+mn-ea"/>
              </a:rPr>
              <a:t>  封建统治势力强大；</a:t>
            </a:r>
          </a:p>
        </p:txBody>
      </p:sp>
      <p:sp>
        <p:nvSpPr>
          <p:cNvPr id="263198" name="Text Box 30"/>
          <p:cNvSpPr txBox="1">
            <a:spLocks noChangeArrowheads="1"/>
          </p:cNvSpPr>
          <p:nvPr/>
        </p:nvSpPr>
        <p:spPr bwMode="auto">
          <a:xfrm>
            <a:off x="2257425" y="2697163"/>
            <a:ext cx="25717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倒幕派实力强大掌握了政权</a:t>
            </a:r>
          </a:p>
        </p:txBody>
      </p:sp>
      <p:sp>
        <p:nvSpPr>
          <p:cNvPr id="263199" name="Text Box 31"/>
          <p:cNvSpPr txBox="1">
            <a:spLocks noChangeArrowheads="1"/>
          </p:cNvSpPr>
          <p:nvPr/>
        </p:nvSpPr>
        <p:spPr bwMode="auto">
          <a:xfrm>
            <a:off x="5083969" y="2697163"/>
            <a:ext cx="326826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资产阶阶弱小，寄希望于无实权的皇帝</a:t>
            </a:r>
          </a:p>
        </p:txBody>
      </p:sp>
      <p:sp>
        <p:nvSpPr>
          <p:cNvPr id="263200" name="Text Box 32"/>
          <p:cNvSpPr txBox="1">
            <a:spLocks noChangeArrowheads="1"/>
          </p:cNvSpPr>
          <p:nvPr/>
        </p:nvSpPr>
        <p:spPr bwMode="auto">
          <a:xfrm>
            <a:off x="2112169" y="3940175"/>
            <a:ext cx="29718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大刀阔斧，全面推行</a:t>
            </a:r>
          </a:p>
        </p:txBody>
      </p:sp>
      <p:sp>
        <p:nvSpPr>
          <p:cNvPr id="263201" name="Text Box 33"/>
          <p:cNvSpPr txBox="1">
            <a:spLocks noChangeArrowheads="1"/>
          </p:cNvSpPr>
          <p:nvPr/>
        </p:nvSpPr>
        <p:spPr bwMode="auto">
          <a:xfrm>
            <a:off x="5029200" y="3940175"/>
            <a:ext cx="327183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变法法令</a:t>
            </a:r>
            <a:r>
              <a:rPr lang="en-US" altLang="zh-CN" sz="2800" b="1">
                <a:latin typeface="宋体" pitchFamily="2" charset="-122"/>
                <a:sym typeface="宋体" pitchFamily="2" charset="-122"/>
              </a:rPr>
              <a:t>,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如“一纸空文”</a:t>
            </a:r>
          </a:p>
        </p:txBody>
      </p:sp>
      <p:sp>
        <p:nvSpPr>
          <p:cNvPr id="263202" name="Text Box 34"/>
          <p:cNvSpPr txBox="1">
            <a:spLocks noChangeArrowheads="1"/>
          </p:cNvSpPr>
          <p:nvPr/>
        </p:nvSpPr>
        <p:spPr bwMode="auto">
          <a:xfrm>
            <a:off x="2130029" y="4979988"/>
            <a:ext cx="35433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宋体" pitchFamily="2" charset="-122"/>
                <a:sym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）自由资本主义时期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  <a:sym typeface="宋体" pitchFamily="2" charset="-122"/>
              </a:rPr>
              <a:t>2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）西方侵略中国</a:t>
            </a:r>
          </a:p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  （有利的国际环境）</a:t>
            </a:r>
          </a:p>
        </p:txBody>
      </p:sp>
      <p:sp>
        <p:nvSpPr>
          <p:cNvPr id="263203" name="Text Box 35"/>
          <p:cNvSpPr txBox="1">
            <a:spLocks noChangeArrowheads="1"/>
          </p:cNvSpPr>
          <p:nvPr/>
        </p:nvSpPr>
        <p:spPr bwMode="auto">
          <a:xfrm>
            <a:off x="5076825" y="4979988"/>
            <a:ext cx="30861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宋体" pitchFamily="2" charset="-122"/>
                <a:sym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）向帝国主义过渡阶段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  <a:sym typeface="宋体" pitchFamily="2" charset="-122"/>
              </a:rPr>
              <a:t>2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）列强掀起了瓜分中国的狂潮；</a:t>
            </a:r>
          </a:p>
        </p:txBody>
      </p:sp>
      <p:sp>
        <p:nvSpPr>
          <p:cNvPr id="11" name="矩形 10"/>
          <p:cNvSpPr/>
          <p:nvPr/>
        </p:nvSpPr>
        <p:spPr>
          <a:xfrm>
            <a:off x="0" y="1077913"/>
            <a:ext cx="1042988" cy="40306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戊戌变法和明治维新成败的原因比较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92099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3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6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6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6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6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6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96" grpId="0" bldLvl="0" animBg="1"/>
      <p:bldP spid="263197" grpId="0" bldLvl="0" animBg="1"/>
      <p:bldP spid="263198" grpId="0" bldLvl="0" animBg="1"/>
      <p:bldP spid="263199" grpId="0" bldLvl="0" animBg="1"/>
      <p:bldP spid="263200" grpId="0" bldLvl="0" animBg="1"/>
      <p:bldP spid="263201" grpId="0" bldLvl="0" animBg="1"/>
      <p:bldP spid="263202" grpId="0" bldLvl="0" animBg="1"/>
      <p:bldP spid="263203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0" y="990601"/>
            <a:ext cx="10668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日本</a:t>
            </a: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2133600" y="685801"/>
            <a:ext cx="212288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大化改新</a:t>
            </a:r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5029200" y="533401"/>
            <a:ext cx="1987154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明治维新</a:t>
            </a:r>
          </a:p>
        </p:txBody>
      </p:sp>
      <p:sp>
        <p:nvSpPr>
          <p:cNvPr id="15366" name="箭头 264"/>
          <p:cNvSpPr>
            <a:spLocks noChangeShapeType="1"/>
          </p:cNvSpPr>
          <p:nvPr/>
        </p:nvSpPr>
        <p:spPr bwMode="auto">
          <a:xfrm>
            <a:off x="2057400" y="1219200"/>
            <a:ext cx="1600200" cy="0"/>
          </a:xfrm>
          <a:prstGeom prst="line">
            <a:avLst/>
          </a:prstGeom>
          <a:noFill/>
          <a:ln w="63500" cmpd="sng">
            <a:solidFill>
              <a:srgbClr val="FF6600"/>
            </a:solidFill>
            <a:round/>
            <a:tailEnd type="triangl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6858000" y="609600"/>
            <a:ext cx="1676400" cy="954088"/>
          </a:xfrm>
          <a:prstGeom prst="rect">
            <a:avLst/>
          </a:prstGeom>
          <a:solidFill>
            <a:schemeClr val="bg1"/>
          </a:solidFill>
          <a:ln w="57150" cmpd="sng">
            <a:solidFill>
              <a:srgbClr val="FF0000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资本主义</a:t>
            </a:r>
          </a:p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社会</a:t>
            </a:r>
          </a:p>
        </p:txBody>
      </p:sp>
      <p:sp>
        <p:nvSpPr>
          <p:cNvPr id="15368" name="Text Box 10"/>
          <p:cNvSpPr txBox="1">
            <a:spLocks noChangeArrowheads="1"/>
          </p:cNvSpPr>
          <p:nvPr/>
        </p:nvSpPr>
        <p:spPr bwMode="auto">
          <a:xfrm>
            <a:off x="914400" y="609600"/>
            <a:ext cx="1143000" cy="954088"/>
          </a:xfrm>
          <a:prstGeom prst="rect">
            <a:avLst/>
          </a:prstGeom>
          <a:solidFill>
            <a:schemeClr val="bg1"/>
          </a:solidFill>
          <a:ln w="57150" cmpd="sng">
            <a:solidFill>
              <a:schemeClr val="tx1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奴隶</a:t>
            </a:r>
          </a:p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社会</a:t>
            </a:r>
          </a:p>
        </p:txBody>
      </p:sp>
      <p:sp>
        <p:nvSpPr>
          <p:cNvPr id="15369" name="箭头 419"/>
          <p:cNvSpPr>
            <a:spLocks noChangeShapeType="1"/>
          </p:cNvSpPr>
          <p:nvPr/>
        </p:nvSpPr>
        <p:spPr bwMode="auto">
          <a:xfrm>
            <a:off x="5791200" y="1219201"/>
            <a:ext cx="1191" cy="627063"/>
          </a:xfrm>
          <a:prstGeom prst="line">
            <a:avLst/>
          </a:prstGeom>
          <a:noFill/>
          <a:ln w="63500" cmpd="sng">
            <a:solidFill>
              <a:srgbClr val="FF6600"/>
            </a:solidFill>
            <a:round/>
            <a:tailEnd type="triangl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370" name="Text Box 15"/>
          <p:cNvSpPr txBox="1">
            <a:spLocks noChangeArrowheads="1"/>
          </p:cNvSpPr>
          <p:nvPr/>
        </p:nvSpPr>
        <p:spPr bwMode="auto">
          <a:xfrm>
            <a:off x="5029200" y="1676401"/>
            <a:ext cx="25574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摆脱民族危机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733800" y="609600"/>
            <a:ext cx="1215629" cy="954088"/>
          </a:xfrm>
          <a:prstGeom prst="rect">
            <a:avLst/>
          </a:prstGeom>
          <a:solidFill>
            <a:schemeClr val="bg1"/>
          </a:solidFill>
          <a:ln w="57150" cmpd="sng">
            <a:solidFill>
              <a:srgbClr val="008000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封建</a:t>
            </a:r>
          </a:p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社会</a:t>
            </a:r>
          </a:p>
        </p:txBody>
      </p:sp>
      <p:sp>
        <p:nvSpPr>
          <p:cNvPr id="15372" name="箭头 421"/>
          <p:cNvSpPr>
            <a:spLocks noChangeShapeType="1"/>
          </p:cNvSpPr>
          <p:nvPr/>
        </p:nvSpPr>
        <p:spPr bwMode="auto">
          <a:xfrm>
            <a:off x="4953000" y="1143000"/>
            <a:ext cx="1828800" cy="0"/>
          </a:xfrm>
          <a:prstGeom prst="line">
            <a:avLst/>
          </a:prstGeom>
          <a:noFill/>
          <a:ln w="63500" cmpd="sng">
            <a:solidFill>
              <a:srgbClr val="FF6600"/>
            </a:solidFill>
            <a:round/>
            <a:tailEnd type="triangl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" name="组合 3"/>
          <p:cNvGrpSpPr>
            <a:grpSpLocks/>
          </p:cNvGrpSpPr>
          <p:nvPr/>
        </p:nvGrpSpPr>
        <p:grpSpPr bwMode="auto">
          <a:xfrm>
            <a:off x="3429000" y="5410200"/>
            <a:ext cx="2286000" cy="1828800"/>
            <a:chOff x="0" y="0"/>
            <a:chExt cx="1284" cy="1364"/>
          </a:xfrm>
        </p:grpSpPr>
        <p:sp>
          <p:nvSpPr>
            <p:cNvPr id="95257" name="Freeform 7"/>
            <p:cNvSpPr>
              <a:spLocks noChangeArrowheads="1"/>
            </p:cNvSpPr>
            <p:nvPr/>
          </p:nvSpPr>
          <p:spPr bwMode="auto">
            <a:xfrm>
              <a:off x="0" y="0"/>
              <a:ext cx="422" cy="1242"/>
            </a:xfrm>
            <a:custGeom>
              <a:avLst/>
              <a:gdLst>
                <a:gd name="T0" fmla="*/ 136 w 159"/>
                <a:gd name="T1" fmla="*/ 0 h 1225"/>
                <a:gd name="T2" fmla="*/ 136 w 159"/>
                <a:gd name="T3" fmla="*/ 771 h 1225"/>
                <a:gd name="T4" fmla="*/ 0 w 159"/>
                <a:gd name="T5" fmla="*/ 1225 h 1225"/>
                <a:gd name="T6" fmla="*/ 0 60000 65536"/>
                <a:gd name="T7" fmla="*/ 0 60000 65536"/>
                <a:gd name="T8" fmla="*/ 0 60000 65536"/>
                <a:gd name="T9" fmla="*/ 0 w 159"/>
                <a:gd name="T10" fmla="*/ 0 h 1225"/>
                <a:gd name="T11" fmla="*/ 159 w 159"/>
                <a:gd name="T12" fmla="*/ 1225 h 12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" h="1225">
                  <a:moveTo>
                    <a:pt x="136" y="0"/>
                  </a:moveTo>
                  <a:cubicBezTo>
                    <a:pt x="147" y="283"/>
                    <a:pt x="159" y="567"/>
                    <a:pt x="136" y="771"/>
                  </a:cubicBezTo>
                  <a:cubicBezTo>
                    <a:pt x="113" y="975"/>
                    <a:pt x="56" y="1100"/>
                    <a:pt x="0" y="1225"/>
                  </a:cubicBezTo>
                </a:path>
              </a:pathLst>
            </a:custGeom>
            <a:noFill/>
            <a:ln w="152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258" name="Freeform 6"/>
            <p:cNvSpPr>
              <a:spLocks noChangeArrowheads="1"/>
            </p:cNvSpPr>
            <p:nvPr/>
          </p:nvSpPr>
          <p:spPr bwMode="auto">
            <a:xfrm flipH="1">
              <a:off x="920" y="0"/>
              <a:ext cx="364" cy="1242"/>
            </a:xfrm>
            <a:custGeom>
              <a:avLst/>
              <a:gdLst>
                <a:gd name="T0" fmla="*/ 136 w 159"/>
                <a:gd name="T1" fmla="*/ 0 h 1225"/>
                <a:gd name="T2" fmla="*/ 136 w 159"/>
                <a:gd name="T3" fmla="*/ 771 h 1225"/>
                <a:gd name="T4" fmla="*/ 0 w 159"/>
                <a:gd name="T5" fmla="*/ 1225 h 1225"/>
                <a:gd name="T6" fmla="*/ 0 60000 65536"/>
                <a:gd name="T7" fmla="*/ 0 60000 65536"/>
                <a:gd name="T8" fmla="*/ 0 60000 65536"/>
                <a:gd name="T9" fmla="*/ 0 w 159"/>
                <a:gd name="T10" fmla="*/ 0 h 1225"/>
                <a:gd name="T11" fmla="*/ 159 w 159"/>
                <a:gd name="T12" fmla="*/ 1225 h 12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" h="1225">
                  <a:moveTo>
                    <a:pt x="136" y="0"/>
                  </a:moveTo>
                  <a:cubicBezTo>
                    <a:pt x="147" y="283"/>
                    <a:pt x="159" y="567"/>
                    <a:pt x="136" y="771"/>
                  </a:cubicBezTo>
                  <a:cubicBezTo>
                    <a:pt x="113" y="975"/>
                    <a:pt x="56" y="1100"/>
                    <a:pt x="0" y="1225"/>
                  </a:cubicBezTo>
                </a:path>
              </a:pathLst>
            </a:custGeom>
            <a:noFill/>
            <a:ln w="152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259" name="Text Box 5"/>
            <p:cNvSpPr txBox="1">
              <a:spLocks noChangeArrowheads="1"/>
            </p:cNvSpPr>
            <p:nvPr/>
          </p:nvSpPr>
          <p:spPr bwMode="auto">
            <a:xfrm>
              <a:off x="358" y="0"/>
              <a:ext cx="588" cy="1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/>
                <a:t>资本主义发展巩固</a:t>
              </a:r>
            </a:p>
          </p:txBody>
        </p:sp>
      </p:grpSp>
      <p:grpSp>
        <p:nvGrpSpPr>
          <p:cNvPr id="3" name="组合 6164"/>
          <p:cNvGrpSpPr>
            <a:grpSpLocks/>
          </p:cNvGrpSpPr>
          <p:nvPr/>
        </p:nvGrpSpPr>
        <p:grpSpPr bwMode="auto">
          <a:xfrm>
            <a:off x="2133600" y="4419601"/>
            <a:ext cx="4839891" cy="1046163"/>
            <a:chOff x="0" y="0"/>
            <a:chExt cx="3049" cy="659"/>
          </a:xfrm>
        </p:grpSpPr>
        <p:sp>
          <p:nvSpPr>
            <p:cNvPr id="95253" name="Line 9"/>
            <p:cNvSpPr>
              <a:spLocks noChangeShapeType="1"/>
            </p:cNvSpPr>
            <p:nvPr/>
          </p:nvSpPr>
          <p:spPr bwMode="auto">
            <a:xfrm>
              <a:off x="864" y="384"/>
              <a:ext cx="374" cy="260"/>
            </a:xfrm>
            <a:prstGeom prst="line">
              <a:avLst/>
            </a:prstGeom>
            <a:noFill/>
            <a:ln w="1270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254" name="Line 22"/>
            <p:cNvSpPr>
              <a:spLocks noChangeShapeType="1"/>
            </p:cNvSpPr>
            <p:nvPr/>
          </p:nvSpPr>
          <p:spPr bwMode="auto">
            <a:xfrm flipH="1">
              <a:off x="1920" y="432"/>
              <a:ext cx="312" cy="227"/>
            </a:xfrm>
            <a:prstGeom prst="line">
              <a:avLst/>
            </a:prstGeom>
            <a:noFill/>
            <a:ln w="1270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0" name="Oval 8"/>
            <p:cNvSpPr>
              <a:spLocks noChangeArrowheads="1"/>
            </p:cNvSpPr>
            <p:nvPr/>
          </p:nvSpPr>
          <p:spPr bwMode="auto">
            <a:xfrm>
              <a:off x="0" y="48"/>
              <a:ext cx="900" cy="511"/>
            </a:xfrm>
            <a:prstGeom prst="ellipse">
              <a:avLst/>
            </a:prstGeom>
            <a:solidFill>
              <a:srgbClr val="FF9900"/>
            </a:solidFill>
            <a:ln w="28575" cmpd="sng">
              <a:solidFill>
                <a:srgbClr val="0080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/>
                <a:t>革命</a:t>
              </a:r>
            </a:p>
          </p:txBody>
        </p:sp>
        <p:sp>
          <p:nvSpPr>
            <p:cNvPr id="15381" name="Oval 8"/>
            <p:cNvSpPr>
              <a:spLocks noChangeArrowheads="1"/>
            </p:cNvSpPr>
            <p:nvPr/>
          </p:nvSpPr>
          <p:spPr bwMode="auto">
            <a:xfrm>
              <a:off x="2160" y="0"/>
              <a:ext cx="889" cy="570"/>
            </a:xfrm>
            <a:prstGeom prst="ellipse">
              <a:avLst/>
            </a:prstGeom>
            <a:solidFill>
              <a:srgbClr val="FF9900"/>
            </a:solidFill>
            <a:ln w="28575" cmpd="sng">
              <a:solidFill>
                <a:srgbClr val="0080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/>
                <a:t>改革</a:t>
              </a:r>
            </a:p>
          </p:txBody>
        </p:sp>
      </p:grpSp>
      <p:grpSp>
        <p:nvGrpSpPr>
          <p:cNvPr id="4" name="组合 6173"/>
          <p:cNvGrpSpPr>
            <a:grpSpLocks/>
          </p:cNvGrpSpPr>
          <p:nvPr/>
        </p:nvGrpSpPr>
        <p:grpSpPr bwMode="auto">
          <a:xfrm>
            <a:off x="1269207" y="2057400"/>
            <a:ext cx="6426994" cy="2838450"/>
            <a:chOff x="-107" y="0"/>
            <a:chExt cx="3851" cy="1477"/>
          </a:xfrm>
        </p:grpSpPr>
        <p:sp>
          <p:nvSpPr>
            <p:cNvPr id="15383" name="Oval 13"/>
            <p:cNvSpPr>
              <a:spLocks noChangeArrowheads="1"/>
            </p:cNvSpPr>
            <p:nvPr/>
          </p:nvSpPr>
          <p:spPr bwMode="auto">
            <a:xfrm>
              <a:off x="1200" y="0"/>
              <a:ext cx="1152" cy="912"/>
            </a:xfrm>
            <a:prstGeom prst="ellipse">
              <a:avLst/>
            </a:prstGeom>
            <a:solidFill>
              <a:srgbClr val="FF0000"/>
            </a:solidFill>
            <a:ln w="76200" cmpd="sng">
              <a:solidFill>
                <a:srgbClr val="9933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微软雅黑" panose="020B0503020204020204" pitchFamily="34" charset="-122"/>
                </a:rPr>
                <a:t>日本</a:t>
              </a:r>
            </a:p>
            <a:p>
              <a:pPr algn="ctr">
                <a:defRPr/>
              </a:pPr>
              <a:r>
                <a:rPr lang="zh-CN" altLang="en-US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微软雅黑" panose="020B0503020204020204" pitchFamily="34" charset="-122"/>
                </a:rPr>
                <a:t>明治维新</a:t>
              </a:r>
            </a:p>
          </p:txBody>
        </p:sp>
        <p:sp>
          <p:nvSpPr>
            <p:cNvPr id="15384" name="Oval 6"/>
            <p:cNvSpPr>
              <a:spLocks noChangeArrowheads="1"/>
            </p:cNvSpPr>
            <p:nvPr/>
          </p:nvSpPr>
          <p:spPr bwMode="auto">
            <a:xfrm>
              <a:off x="2688" y="274"/>
              <a:ext cx="1056" cy="643"/>
            </a:xfrm>
            <a:prstGeom prst="ellipse">
              <a:avLst/>
            </a:prstGeom>
            <a:solidFill>
              <a:srgbClr val="CCFFCC"/>
            </a:solidFill>
            <a:ln w="76200" cmpd="sng">
              <a:solidFill>
                <a:srgbClr val="0080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 dirty="0">
                  <a:latin typeface="微软雅黑" panose="020B0503020204020204" pitchFamily="34" charset="-122"/>
                </a:rPr>
                <a:t>俄国</a:t>
              </a:r>
            </a:p>
            <a:p>
              <a:pPr algn="ctr">
                <a:defRPr/>
              </a:pPr>
              <a:r>
                <a:rPr lang="zh-CN" altLang="en-US" sz="2800" b="1" dirty="0">
                  <a:latin typeface="微软雅黑" panose="020B0503020204020204" pitchFamily="34" charset="-122"/>
                </a:rPr>
                <a:t>农奴制改革</a:t>
              </a:r>
            </a:p>
          </p:txBody>
        </p:sp>
        <p:sp>
          <p:nvSpPr>
            <p:cNvPr id="15385" name="Line 10"/>
            <p:cNvSpPr>
              <a:spLocks noChangeShapeType="1"/>
            </p:cNvSpPr>
            <p:nvPr/>
          </p:nvSpPr>
          <p:spPr bwMode="auto">
            <a:xfrm>
              <a:off x="472" y="889"/>
              <a:ext cx="247" cy="346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86" name="Line 11"/>
            <p:cNvSpPr>
              <a:spLocks noChangeShapeType="1"/>
            </p:cNvSpPr>
            <p:nvPr/>
          </p:nvSpPr>
          <p:spPr bwMode="auto">
            <a:xfrm flipH="1">
              <a:off x="3043" y="884"/>
              <a:ext cx="288" cy="397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87" name="Line 10"/>
            <p:cNvSpPr>
              <a:spLocks noChangeShapeType="1"/>
            </p:cNvSpPr>
            <p:nvPr/>
          </p:nvSpPr>
          <p:spPr bwMode="auto">
            <a:xfrm>
              <a:off x="1936" y="709"/>
              <a:ext cx="575" cy="768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88" name="Oval 7"/>
            <p:cNvSpPr>
              <a:spLocks noChangeArrowheads="1"/>
            </p:cNvSpPr>
            <p:nvPr/>
          </p:nvSpPr>
          <p:spPr bwMode="auto">
            <a:xfrm>
              <a:off x="-107" y="158"/>
              <a:ext cx="931" cy="699"/>
            </a:xfrm>
            <a:prstGeom prst="ellipse">
              <a:avLst/>
            </a:prstGeom>
            <a:solidFill>
              <a:srgbClr val="CCFFCC"/>
            </a:solidFill>
            <a:ln w="76200" cmpd="sng">
              <a:solidFill>
                <a:srgbClr val="0080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 dirty="0">
                  <a:latin typeface="微软雅黑" panose="020B0503020204020204" pitchFamily="34" charset="-122"/>
                </a:rPr>
                <a:t>美国</a:t>
              </a:r>
            </a:p>
            <a:p>
              <a:pPr algn="ctr">
                <a:defRPr/>
              </a:pPr>
              <a:r>
                <a:rPr lang="zh-CN" altLang="en-US" sz="2800" b="1" dirty="0">
                  <a:latin typeface="微软雅黑" panose="020B0503020204020204" pitchFamily="34" charset="-122"/>
                </a:rPr>
                <a:t>南北战争</a:t>
              </a:r>
              <a:endParaRPr lang="zh-CN" altLang="en-US" sz="2800" b="1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4475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2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ldLvl="0"/>
      <p:bldP spid="15362" grpId="1" bldLvl="0"/>
      <p:bldP spid="15362" grpId="2" bldLvl="0"/>
      <p:bldP spid="15362" grpId="3" bldLvl="0"/>
      <p:bldP spid="15362" grpId="4" bldLvl="0"/>
      <p:bldP spid="15364" grpId="0" bldLvl="0"/>
      <p:bldP spid="15364" grpId="1" bldLvl="0"/>
      <p:bldP spid="15364" grpId="2" bldLvl="0"/>
      <p:bldP spid="15364" grpId="3" bldLvl="0"/>
      <p:bldP spid="15364" grpId="4" bldLvl="0"/>
      <p:bldP spid="15365" grpId="0" bldLvl="0"/>
      <p:bldP spid="15365" grpId="1" bldLvl="0"/>
      <p:bldP spid="15365" grpId="2" bldLvl="0"/>
      <p:bldP spid="15365" grpId="3" bldLvl="0"/>
      <p:bldP spid="15365" grpId="4" bldLvl="0"/>
      <p:bldP spid="15365" grpId="5" bldLvl="0"/>
      <p:bldP spid="15365" grpId="6" bldLvl="0"/>
      <p:bldP spid="15365" grpId="7" bldLvl="0"/>
      <p:bldP spid="15365" grpId="8" bldLvl="0"/>
      <p:bldP spid="15365" grpId="9" bldLvl="0"/>
      <p:bldP spid="15365" grpId="10" bldLvl="0"/>
      <p:bldP spid="15365" grpId="11" bldLvl="0"/>
      <p:bldP spid="15365" grpId="12" bldLvl="0"/>
      <p:bldP spid="15365" grpId="13" bldLvl="0"/>
      <p:bldP spid="15365" grpId="14" bldLvl="0"/>
      <p:bldP spid="15365" grpId="15" bldLvl="0"/>
      <p:bldP spid="15365" grpId="16" bldLvl="0"/>
      <p:bldP spid="15365" grpId="17" bldLvl="0"/>
      <p:bldP spid="15365" grpId="18" bldLvl="0"/>
      <p:bldP spid="15365" grpId="19" bldLvl="0"/>
      <p:bldP spid="15365" grpId="20" bldLvl="0"/>
      <p:bldP spid="15365" grpId="21" bldLvl="0"/>
      <p:bldP spid="15367" grpId="0" bldLvl="0"/>
      <p:bldP spid="15367" grpId="1" bldLvl="0"/>
      <p:bldP spid="15367" grpId="2" bldLvl="0"/>
      <p:bldP spid="15367" grpId="3" bldLvl="0"/>
      <p:bldP spid="15367" grpId="4" bldLvl="0" animBg="1"/>
      <p:bldP spid="15368" grpId="0" bldLvl="0"/>
      <p:bldP spid="15368" grpId="1" bldLvl="0"/>
      <p:bldP spid="15368" grpId="2" bldLvl="0"/>
      <p:bldP spid="15368" grpId="3" bldLvl="0"/>
      <p:bldP spid="15368" grpId="4" bldLvl="0" animBg="1"/>
      <p:bldP spid="15370" grpId="0" bldLvl="0"/>
      <p:bldP spid="15371" grpId="0" bldLvl="0"/>
      <p:bldP spid="15371" grpId="1" bldLvl="0"/>
      <p:bldP spid="15371" grpId="2" bldLvl="0"/>
      <p:bldP spid="15371" grpId="3" bldLvl="0"/>
      <p:bldP spid="15371" grpId="4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图片 1" descr="组48325同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58813"/>
            <a:ext cx="1791891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59" name="文本框 7"/>
          <p:cNvSpPr txBox="1">
            <a:spLocks noChangeArrowheads="1"/>
          </p:cNvSpPr>
          <p:nvPr/>
        </p:nvSpPr>
        <p:spPr bwMode="auto">
          <a:xfrm>
            <a:off x="795338" y="752476"/>
            <a:ext cx="14221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EF7509"/>
                </a:solidFill>
                <a:latin typeface="思源黑体 CN Heavy"/>
                <a:ea typeface="思源黑体 CN Heavy"/>
                <a:cs typeface="思源黑体 CN Heavy"/>
              </a:rPr>
              <a:t>拓展提高</a:t>
            </a:r>
          </a:p>
        </p:txBody>
      </p:sp>
      <p:sp>
        <p:nvSpPr>
          <p:cNvPr id="96260" name="文本框 94209"/>
          <p:cNvSpPr txBox="1">
            <a:spLocks noChangeArrowheads="1"/>
          </p:cNvSpPr>
          <p:nvPr/>
        </p:nvSpPr>
        <p:spPr bwMode="auto">
          <a:xfrm>
            <a:off x="0" y="1476376"/>
            <a:ext cx="9144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思考：归纳世界主要资本主义国家</a:t>
            </a:r>
            <a:r>
              <a:rPr lang="en-US" altLang="zh-CN" sz="3200" b="1">
                <a:solidFill>
                  <a:srgbClr val="FF0000"/>
                </a:solidFill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英、法、美、俄、日等国走上资本主义道路的不同途径。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课标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理解近代化道路的多样性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12" name="文本框 94210"/>
          <p:cNvSpPr txBox="1"/>
          <p:nvPr/>
        </p:nvSpPr>
        <p:spPr>
          <a:xfrm>
            <a:off x="1301354" y="3649663"/>
            <a:ext cx="3429000" cy="3935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黑体" panose="02010609060101010101" pitchFamily="49" charset="-122"/>
                <a:sym typeface="+mn-ea"/>
              </a:rPr>
              <a:t>归类：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黑体" panose="02010609060101010101" pitchFamily="49" charset="-122"/>
                <a:sym typeface="+mn-ea"/>
              </a:rPr>
              <a:t>①英国和法国：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②美国：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③俄国和日本：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itchFamily="2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3" name="文本框 94211"/>
          <p:cNvSpPr txBox="1"/>
          <p:nvPr/>
        </p:nvSpPr>
        <p:spPr>
          <a:xfrm>
            <a:off x="4601766" y="3643314"/>
            <a:ext cx="3194447" cy="5521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黑体" panose="02010609060101010101" pitchFamily="49" charset="-122"/>
                <a:sym typeface="+mn-ea"/>
              </a:rPr>
              <a:t>方式：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黑体" panose="02010609060101010101" pitchFamily="49" charset="-122"/>
                <a:sym typeface="+mn-ea"/>
              </a:rPr>
              <a:t>①资产阶级革命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②民族独立战争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③自上而下的资产阶级性质改革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endParaRPr lang="zh-CN" altLang="en-US" sz="36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itchFamily="2" charset="-122"/>
              <a:ea typeface="黑体" panose="02010609060101010101" pitchFamily="49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7130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</TotalTime>
  <Words>2835</Words>
  <PresentationFormat>全屏显示(4:3)</PresentationFormat>
  <Paragraphs>316</Paragraphs>
  <Slides>38</Slides>
  <Notes>7</Notes>
  <HiddenSlides>2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39" baseType="lpstr">
      <vt:lpstr>跋涉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日本有“心灵紧闭”但“眼观八方”的特征。在国弱时，他们卑谦地对外点头哈腰，默默拿来先进才智，然后悄悄地在作坊里加班加点地消化，乃至超越。一旦确信自己超越了别国，便会出其不意地“创造神话”。古代史上，日本在亚洲拜认了第一位老师，向老师学习。但……后不久，日本就对他的第一个老师发动战争，逼老师签订不平等条约，收钱占地。20世纪30年代，他再一次对他的第一个老师发动战争。                   ——摘自陈冰《作坊里的日本》</vt:lpstr>
      <vt:lpstr>PowerPoint 演示文稿</vt:lpstr>
      <vt:lpstr>PowerPoint 演示文稿</vt:lpstr>
      <vt:lpstr>PowerPoint 演示文稿</vt:lpstr>
      <vt:lpstr>PowerPoint 演示文稿</vt:lpstr>
      <vt:lpstr>明治维新的封建残余的表现：</vt:lpstr>
      <vt:lpstr>日本的明治维新（小结）</vt:lpstr>
      <vt:lpstr>PowerPoint 演示文稿</vt:lpstr>
      <vt:lpstr>1861年改革和明治维新的异同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2018-12-04T16:43:43Z</dcterms:created>
  <dcterms:modified xsi:type="dcterms:W3CDTF">2018-12-08T16:39:38Z</dcterms:modified>
</cp:coreProperties>
</file>